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handoutMasterIdLst>
    <p:handoutMasterId r:id="rId4"/>
  </p:handoutMasterIdLst>
  <p:sldIdLst>
    <p:sldId id="257" r:id="rId2"/>
  </p:sldIdLst>
  <p:sldSz cx="32918400" cy="16459200"/>
  <p:notesSz cx="9199563" cy="6858000"/>
  <p:defaultTextStyle>
    <a:defPPr>
      <a:defRPr lang="en-US"/>
    </a:defPPr>
    <a:lvl1pPr algn="l" rtl="0" eaLnBrk="0" fontAlgn="base" hangingPunct="0">
      <a:spcBef>
        <a:spcPct val="0"/>
      </a:spcBef>
      <a:spcAft>
        <a:spcPct val="0"/>
      </a:spcAft>
      <a:defRPr sz="1409" kern="1200">
        <a:solidFill>
          <a:schemeClr val="tx1"/>
        </a:solidFill>
        <a:latin typeface="Helvetica" pitchFamily="34" charset="0"/>
        <a:ea typeface="+mn-ea"/>
        <a:cs typeface="+mn-cs"/>
      </a:defRPr>
    </a:lvl1pPr>
    <a:lvl2pPr marL="268354" algn="l" rtl="0" eaLnBrk="0" fontAlgn="base" hangingPunct="0">
      <a:spcBef>
        <a:spcPct val="0"/>
      </a:spcBef>
      <a:spcAft>
        <a:spcPct val="0"/>
      </a:spcAft>
      <a:defRPr sz="1409" kern="1200">
        <a:solidFill>
          <a:schemeClr val="tx1"/>
        </a:solidFill>
        <a:latin typeface="Helvetica" pitchFamily="34" charset="0"/>
        <a:ea typeface="+mn-ea"/>
        <a:cs typeface="+mn-cs"/>
      </a:defRPr>
    </a:lvl2pPr>
    <a:lvl3pPr marL="536707" algn="l" rtl="0" eaLnBrk="0" fontAlgn="base" hangingPunct="0">
      <a:spcBef>
        <a:spcPct val="0"/>
      </a:spcBef>
      <a:spcAft>
        <a:spcPct val="0"/>
      </a:spcAft>
      <a:defRPr sz="1409" kern="1200">
        <a:solidFill>
          <a:schemeClr val="tx1"/>
        </a:solidFill>
        <a:latin typeface="Helvetica" pitchFamily="34" charset="0"/>
        <a:ea typeface="+mn-ea"/>
        <a:cs typeface="+mn-cs"/>
      </a:defRPr>
    </a:lvl3pPr>
    <a:lvl4pPr marL="805061" algn="l" rtl="0" eaLnBrk="0" fontAlgn="base" hangingPunct="0">
      <a:spcBef>
        <a:spcPct val="0"/>
      </a:spcBef>
      <a:spcAft>
        <a:spcPct val="0"/>
      </a:spcAft>
      <a:defRPr sz="1409" kern="1200">
        <a:solidFill>
          <a:schemeClr val="tx1"/>
        </a:solidFill>
        <a:latin typeface="Helvetica" pitchFamily="34" charset="0"/>
        <a:ea typeface="+mn-ea"/>
        <a:cs typeface="+mn-cs"/>
      </a:defRPr>
    </a:lvl4pPr>
    <a:lvl5pPr marL="1073414" algn="l" rtl="0" eaLnBrk="0" fontAlgn="base" hangingPunct="0">
      <a:spcBef>
        <a:spcPct val="0"/>
      </a:spcBef>
      <a:spcAft>
        <a:spcPct val="0"/>
      </a:spcAft>
      <a:defRPr sz="1409" kern="1200">
        <a:solidFill>
          <a:schemeClr val="tx1"/>
        </a:solidFill>
        <a:latin typeface="Helvetica" pitchFamily="34" charset="0"/>
        <a:ea typeface="+mn-ea"/>
        <a:cs typeface="+mn-cs"/>
      </a:defRPr>
    </a:lvl5pPr>
    <a:lvl6pPr marL="1341768" algn="l" defTabSz="536707" rtl="0" eaLnBrk="1" latinLnBrk="0" hangingPunct="1">
      <a:defRPr sz="1409" kern="1200">
        <a:solidFill>
          <a:schemeClr val="tx1"/>
        </a:solidFill>
        <a:latin typeface="Helvetica" pitchFamily="34" charset="0"/>
        <a:ea typeface="+mn-ea"/>
        <a:cs typeface="+mn-cs"/>
      </a:defRPr>
    </a:lvl6pPr>
    <a:lvl7pPr marL="1610121" algn="l" defTabSz="536707" rtl="0" eaLnBrk="1" latinLnBrk="0" hangingPunct="1">
      <a:defRPr sz="1409" kern="1200">
        <a:solidFill>
          <a:schemeClr val="tx1"/>
        </a:solidFill>
        <a:latin typeface="Helvetica" pitchFamily="34" charset="0"/>
        <a:ea typeface="+mn-ea"/>
        <a:cs typeface="+mn-cs"/>
      </a:defRPr>
    </a:lvl7pPr>
    <a:lvl8pPr marL="1878475" algn="l" defTabSz="536707" rtl="0" eaLnBrk="1" latinLnBrk="0" hangingPunct="1">
      <a:defRPr sz="1409" kern="1200">
        <a:solidFill>
          <a:schemeClr val="tx1"/>
        </a:solidFill>
        <a:latin typeface="Helvetica" pitchFamily="34" charset="0"/>
        <a:ea typeface="+mn-ea"/>
        <a:cs typeface="+mn-cs"/>
      </a:defRPr>
    </a:lvl8pPr>
    <a:lvl9pPr marL="2146829" algn="l" defTabSz="536707" rtl="0" eaLnBrk="1" latinLnBrk="0" hangingPunct="1">
      <a:defRPr sz="1409" kern="1200">
        <a:solidFill>
          <a:schemeClr val="tx1"/>
        </a:solidFill>
        <a:latin typeface="Helvetica" pitchFamily="34" charset="0"/>
        <a:ea typeface="+mn-ea"/>
        <a:cs typeface="+mn-cs"/>
      </a:defRPr>
    </a:lvl9pPr>
  </p:defaultTextStyle>
  <p:extLst>
    <p:ext uri="{EFAFB233-063F-42B5-8137-9DF3F51BA10A}">
      <p15:sldGuideLst xmlns:p15="http://schemas.microsoft.com/office/powerpoint/2012/main">
        <p15:guide id="1" orient="horz" pos="5184" userDrawn="1">
          <p15:clr>
            <a:srgbClr val="A4A3A4"/>
          </p15:clr>
        </p15:guide>
        <p15:guide id="2" orient="horz" pos="1728" userDrawn="1">
          <p15:clr>
            <a:srgbClr val="A4A3A4"/>
          </p15:clr>
        </p15:guide>
        <p15:guide id="3" orient="horz" pos="9600" userDrawn="1">
          <p15:clr>
            <a:srgbClr val="A4A3A4"/>
          </p15:clr>
        </p15:guide>
        <p15:guide id="4" pos="6295" userDrawn="1">
          <p15:clr>
            <a:srgbClr val="A4A3A4"/>
          </p15:clr>
        </p15:guide>
        <p15:guide id="5" pos="2037" userDrawn="1">
          <p15:clr>
            <a:srgbClr val="A4A3A4"/>
          </p15:clr>
        </p15:guide>
        <p15:guide id="6" pos="14997" userDrawn="1">
          <p15:clr>
            <a:srgbClr val="A4A3A4"/>
          </p15:clr>
        </p15:guide>
        <p15:guide id="7" pos="5739" userDrawn="1">
          <p15:clr>
            <a:srgbClr val="A4A3A4"/>
          </p15:clr>
        </p15:guide>
        <p15:guide id="8" pos="9998" userDrawn="1">
          <p15:clr>
            <a:srgbClr val="A4A3A4"/>
          </p15:clr>
        </p15:guide>
        <p15:guide id="9" pos="10751" userDrawn="1">
          <p15:clr>
            <a:srgbClr val="A4A3A4"/>
          </p15:clr>
        </p15:guide>
        <p15:guide id="10" pos="14446" userDrawn="1">
          <p15:clr>
            <a:srgbClr val="A4A3A4"/>
          </p15:clr>
        </p15:guide>
        <p15:guide id="11" pos="1869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400"/>
    <a:srgbClr val="BF504D"/>
    <a:srgbClr val="032746"/>
    <a:srgbClr val="001B36"/>
    <a:srgbClr val="1E42E6"/>
    <a:srgbClr val="0F2CBF"/>
    <a:srgbClr val="193AE9"/>
    <a:srgbClr val="6C18B0"/>
    <a:srgbClr val="ED181E"/>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2181" autoAdjust="0"/>
    <p:restoredTop sz="94660"/>
  </p:normalViewPr>
  <p:slideViewPr>
    <p:cSldViewPr snapToGrid="0">
      <p:cViewPr>
        <p:scale>
          <a:sx n="119" d="100"/>
          <a:sy n="119" d="100"/>
        </p:scale>
        <p:origin x="-1016" y="-1200"/>
      </p:cViewPr>
      <p:guideLst>
        <p:guide orient="horz" pos="5184"/>
        <p:guide orient="horz" pos="1728"/>
        <p:guide orient="horz" pos="9600"/>
        <p:guide pos="6295"/>
        <p:guide pos="2037"/>
        <p:guide pos="14997"/>
        <p:guide pos="5739"/>
        <p:guide pos="9998"/>
        <p:guide pos="10751"/>
        <p:guide pos="14446"/>
        <p:guide pos="1869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7" d="100"/>
        <a:sy n="147"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a:solidFill>
                  <a:schemeClr val="tx1"/>
                </a:solidFill>
              </a:rPr>
              <a:t>How would you Rate your experience of Socratic Teaching?</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Percent of Students</c:v>
                </c:pt>
              </c:strCache>
            </c:strRef>
          </c:tx>
          <c:spPr>
            <a:solidFill>
              <a:srgbClr val="BF504D"/>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Very Postive</c:v>
                </c:pt>
                <c:pt idx="1">
                  <c:v>Slightly Postive</c:v>
                </c:pt>
                <c:pt idx="2">
                  <c:v>Neither Postive nor Negative</c:v>
                </c:pt>
                <c:pt idx="3">
                  <c:v>Slightly Negative</c:v>
                </c:pt>
                <c:pt idx="4">
                  <c:v>Very Negative</c:v>
                </c:pt>
              </c:strCache>
            </c:strRef>
          </c:cat>
          <c:val>
            <c:numRef>
              <c:f>Sheet1!$B$2:$B$6</c:f>
              <c:numCache>
                <c:formatCode>0%</c:formatCode>
                <c:ptCount val="5"/>
                <c:pt idx="0">
                  <c:v>0.15</c:v>
                </c:pt>
                <c:pt idx="1">
                  <c:v>0.39</c:v>
                </c:pt>
                <c:pt idx="2">
                  <c:v>0.26</c:v>
                </c:pt>
                <c:pt idx="3">
                  <c:v>0.15</c:v>
                </c:pt>
                <c:pt idx="4">
                  <c:v>0.05</c:v>
                </c:pt>
              </c:numCache>
            </c:numRef>
          </c:val>
          <c:extLst>
            <c:ext xmlns:c16="http://schemas.microsoft.com/office/drawing/2014/chart" uri="{C3380CC4-5D6E-409C-BE32-E72D297353CC}">
              <c16:uniqueId val="{00000000-064E-C342-85CD-4C0E057235C6}"/>
            </c:ext>
          </c:extLst>
        </c:ser>
        <c:dLbls>
          <c:dLblPos val="outEnd"/>
          <c:showLegendKey val="0"/>
          <c:showVal val="1"/>
          <c:showCatName val="0"/>
          <c:showSerName val="0"/>
          <c:showPercent val="0"/>
          <c:showBubbleSize val="0"/>
        </c:dLbls>
        <c:gapWidth val="219"/>
        <c:overlap val="-27"/>
        <c:axId val="2128717168"/>
        <c:axId val="435102399"/>
      </c:barChart>
      <c:catAx>
        <c:axId val="212871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35102399"/>
        <c:crosses val="autoZero"/>
        <c:auto val="1"/>
        <c:lblAlgn val="ctr"/>
        <c:lblOffset val="100"/>
        <c:noMultiLvlLbl val="0"/>
      </c:catAx>
      <c:valAx>
        <c:axId val="43510239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128717168"/>
        <c:crosses val="autoZero"/>
        <c:crossBetween val="between"/>
      </c:valAx>
      <c:spPr>
        <a:noFill/>
        <a:ln>
          <a:noFill/>
        </a:ln>
        <a:effectLst/>
      </c:spPr>
    </c:plotArea>
    <c:legend>
      <c:legendPos val="b"/>
      <c:layout>
        <c:manualLayout>
          <c:xMode val="edge"/>
          <c:yMode val="edge"/>
          <c:x val="0.74446969995409129"/>
          <c:y val="0.20420115814614687"/>
          <c:w val="0.18541120022947596"/>
          <c:h val="4.650978356338363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'[Chart in Microsoft PowerPoint]Sheet1'!$B$1</c:f>
              <c:strCache>
                <c:ptCount val="1"/>
                <c:pt idx="0">
                  <c:v>Students</c:v>
                </c:pt>
              </c:strCache>
            </c:strRef>
          </c:tx>
          <c:spPr>
            <a:solidFill>
              <a:srgbClr val="BF504D"/>
            </a:solidFill>
            <a:ln>
              <a:noFill/>
            </a:ln>
            <a:effectLst>
              <a:outerShdw blurRad="50800" dist="38100" dir="2700000" algn="tl" rotWithShape="0">
                <a:prstClr val="black">
                  <a:alpha val="40000"/>
                </a:prstClr>
              </a:outerShdw>
            </a:effectLst>
          </c:spPr>
          <c:invertIfNegative val="0"/>
          <c:cat>
            <c:strRef>
              <c:f>'[Chart in Microsoft PowerPoint]Sheet1'!$A$2:$A$8</c:f>
              <c:strCache>
                <c:ptCount val="7"/>
                <c:pt idx="0">
                  <c:v>Tests students ability to recall previous teaching/information.</c:v>
                </c:pt>
                <c:pt idx="1">
                  <c:v>Engages students to retain their attention.</c:v>
                </c:pt>
                <c:pt idx="2">
                  <c:v>Reinforces teaching points. </c:v>
                </c:pt>
                <c:pt idx="3">
                  <c:v>Opens to broader discussion.</c:v>
                </c:pt>
                <c:pt idx="4">
                  <c:v>Shows that the faculty are in charge.</c:v>
                </c:pt>
                <c:pt idx="5">
                  <c:v>Demonstrates faculty's knowledge to the students.</c:v>
                </c:pt>
                <c:pt idx="6">
                  <c:v>Suppresses further questions from the students.</c:v>
                </c:pt>
              </c:strCache>
            </c:strRef>
          </c:cat>
          <c:val>
            <c:numRef>
              <c:f>'[Chart in Microsoft PowerPoint]Sheet1'!$B$2:$B$8</c:f>
              <c:numCache>
                <c:formatCode>0%</c:formatCode>
                <c:ptCount val="7"/>
                <c:pt idx="0">
                  <c:v>0.79</c:v>
                </c:pt>
                <c:pt idx="1">
                  <c:v>0.68</c:v>
                </c:pt>
                <c:pt idx="2">
                  <c:v>0.78</c:v>
                </c:pt>
                <c:pt idx="3">
                  <c:v>0.41</c:v>
                </c:pt>
                <c:pt idx="4">
                  <c:v>0.18</c:v>
                </c:pt>
                <c:pt idx="5">
                  <c:v>0.19</c:v>
                </c:pt>
                <c:pt idx="6">
                  <c:v>0.06</c:v>
                </c:pt>
              </c:numCache>
            </c:numRef>
          </c:val>
          <c:extLst>
            <c:ext xmlns:c16="http://schemas.microsoft.com/office/drawing/2014/chart" uri="{C3380CC4-5D6E-409C-BE32-E72D297353CC}">
              <c16:uniqueId val="{00000000-2C8C-BE45-9AE5-7AEEA2F5D5BC}"/>
            </c:ext>
          </c:extLst>
        </c:ser>
        <c:ser>
          <c:idx val="1"/>
          <c:order val="1"/>
          <c:tx>
            <c:strRef>
              <c:f>'[Chart in Microsoft PowerPoint]Sheet1'!$C$1</c:f>
              <c:strCache>
                <c:ptCount val="1"/>
                <c:pt idx="0">
                  <c:v>Faculty</c:v>
                </c:pt>
              </c:strCache>
            </c:strRef>
          </c:tx>
          <c:spPr>
            <a:solidFill>
              <a:schemeClr val="accent2"/>
            </a:solidFill>
            <a:ln>
              <a:noFill/>
            </a:ln>
            <a:effectLst>
              <a:outerShdw blurRad="50800" dist="38100" dir="2700000" algn="tl" rotWithShape="0">
                <a:prstClr val="black">
                  <a:alpha val="40000"/>
                </a:prstClr>
              </a:outerShdw>
            </a:effectLst>
          </c:spPr>
          <c:invertIfNegative val="0"/>
          <c:cat>
            <c:strRef>
              <c:f>'[Chart in Microsoft PowerPoint]Sheet1'!$A$2:$A$8</c:f>
              <c:strCache>
                <c:ptCount val="7"/>
                <c:pt idx="0">
                  <c:v>Tests students ability to recall previous teaching/information.</c:v>
                </c:pt>
                <c:pt idx="1">
                  <c:v>Engages students to retain their attention.</c:v>
                </c:pt>
                <c:pt idx="2">
                  <c:v>Reinforces teaching points. </c:v>
                </c:pt>
                <c:pt idx="3">
                  <c:v>Opens to broader discussion.</c:v>
                </c:pt>
                <c:pt idx="4">
                  <c:v>Shows that the faculty are in charge.</c:v>
                </c:pt>
                <c:pt idx="5">
                  <c:v>Demonstrates faculty's knowledge to the students.</c:v>
                </c:pt>
                <c:pt idx="6">
                  <c:v>Suppresses further questions from the students.</c:v>
                </c:pt>
              </c:strCache>
            </c:strRef>
          </c:cat>
          <c:val>
            <c:numRef>
              <c:f>'[Chart in Microsoft PowerPoint]Sheet1'!$C$2:$C$8</c:f>
              <c:numCache>
                <c:formatCode>0%</c:formatCode>
                <c:ptCount val="7"/>
                <c:pt idx="0">
                  <c:v>0.49</c:v>
                </c:pt>
                <c:pt idx="1">
                  <c:v>0.82</c:v>
                </c:pt>
                <c:pt idx="2">
                  <c:v>0.51</c:v>
                </c:pt>
                <c:pt idx="3">
                  <c:v>0.74</c:v>
                </c:pt>
                <c:pt idx="4">
                  <c:v>0</c:v>
                </c:pt>
                <c:pt idx="5">
                  <c:v>0</c:v>
                </c:pt>
                <c:pt idx="6">
                  <c:v>0.03</c:v>
                </c:pt>
              </c:numCache>
            </c:numRef>
          </c:val>
          <c:extLst>
            <c:ext xmlns:c16="http://schemas.microsoft.com/office/drawing/2014/chart" uri="{C3380CC4-5D6E-409C-BE32-E72D297353CC}">
              <c16:uniqueId val="{00000001-2C8C-BE45-9AE5-7AEEA2F5D5BC}"/>
            </c:ext>
          </c:extLst>
        </c:ser>
        <c:dLbls>
          <c:showLegendKey val="0"/>
          <c:showVal val="0"/>
          <c:showCatName val="0"/>
          <c:showSerName val="0"/>
          <c:showPercent val="0"/>
          <c:showBubbleSize val="0"/>
        </c:dLbls>
        <c:gapWidth val="182"/>
        <c:axId val="110106815"/>
        <c:axId val="110108495"/>
      </c:barChart>
      <c:catAx>
        <c:axId val="1101068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10108495"/>
        <c:crosses val="autoZero"/>
        <c:auto val="1"/>
        <c:lblAlgn val="ctr"/>
        <c:lblOffset val="100"/>
        <c:noMultiLvlLbl val="0"/>
      </c:catAx>
      <c:valAx>
        <c:axId val="110108495"/>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101068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c:v>
                </c:pt>
              </c:strCache>
            </c:strRef>
          </c:tx>
          <c:spPr>
            <a:solidFill>
              <a:srgbClr val="BF504D"/>
            </a:solidFill>
            <a:ln>
              <a:noFill/>
            </a:ln>
            <a:effectLst>
              <a:outerShdw blurRad="50800" dist="38100" dir="2700000" algn="tl" rotWithShape="0">
                <a:prstClr val="black">
                  <a:alpha val="40000"/>
                </a:prstClr>
              </a:outerShdw>
            </a:effectLst>
          </c:spPr>
          <c:invertIfNegative val="0"/>
          <c:cat>
            <c:strRef>
              <c:f>Sheet1!$A$2:$A$3</c:f>
              <c:strCache>
                <c:ptCount val="2"/>
                <c:pt idx="0">
                  <c:v>Did Socratic teahing help you RECALL the materal better later?</c:v>
                </c:pt>
                <c:pt idx="1">
                  <c:v>Did Socratic teaching help you understand the materal better?</c:v>
                </c:pt>
              </c:strCache>
            </c:strRef>
          </c:cat>
          <c:val>
            <c:numRef>
              <c:f>Sheet1!$B$2:$B$3</c:f>
              <c:numCache>
                <c:formatCode>0%</c:formatCode>
                <c:ptCount val="2"/>
                <c:pt idx="0">
                  <c:v>0.43</c:v>
                </c:pt>
                <c:pt idx="1">
                  <c:v>0.25</c:v>
                </c:pt>
              </c:numCache>
            </c:numRef>
          </c:val>
          <c:extLst>
            <c:ext xmlns:c16="http://schemas.microsoft.com/office/drawing/2014/chart" uri="{C3380CC4-5D6E-409C-BE32-E72D297353CC}">
              <c16:uniqueId val="{00000000-0588-634D-A0AD-05606FBC4CFE}"/>
            </c:ext>
          </c:extLst>
        </c:ser>
        <c:ser>
          <c:idx val="1"/>
          <c:order val="1"/>
          <c:tx>
            <c:strRef>
              <c:f>Sheet1!$C$1</c:f>
              <c:strCache>
                <c:ptCount val="1"/>
                <c:pt idx="0">
                  <c:v>No</c:v>
                </c:pt>
              </c:strCache>
            </c:strRef>
          </c:tx>
          <c:spPr>
            <a:solidFill>
              <a:schemeClr val="accent2"/>
            </a:solidFill>
            <a:ln>
              <a:noFill/>
            </a:ln>
            <a:effectLst>
              <a:outerShdw blurRad="50800" dist="38100" dir="2700000" algn="tl" rotWithShape="0">
                <a:prstClr val="black">
                  <a:alpha val="40000"/>
                </a:prstClr>
              </a:outerShdw>
            </a:effectLst>
          </c:spPr>
          <c:invertIfNegative val="0"/>
          <c:cat>
            <c:strRef>
              <c:f>Sheet1!$A$2:$A$3</c:f>
              <c:strCache>
                <c:ptCount val="2"/>
                <c:pt idx="0">
                  <c:v>Did Socratic teahing help you RECALL the materal better later?</c:v>
                </c:pt>
                <c:pt idx="1">
                  <c:v>Did Socratic teaching help you understand the materal better?</c:v>
                </c:pt>
              </c:strCache>
            </c:strRef>
          </c:cat>
          <c:val>
            <c:numRef>
              <c:f>Sheet1!$C$2:$C$3</c:f>
              <c:numCache>
                <c:formatCode>0%</c:formatCode>
                <c:ptCount val="2"/>
                <c:pt idx="0">
                  <c:v>0.24</c:v>
                </c:pt>
                <c:pt idx="1">
                  <c:v>0.44</c:v>
                </c:pt>
              </c:numCache>
            </c:numRef>
          </c:val>
          <c:extLst>
            <c:ext xmlns:c16="http://schemas.microsoft.com/office/drawing/2014/chart" uri="{C3380CC4-5D6E-409C-BE32-E72D297353CC}">
              <c16:uniqueId val="{00000001-0588-634D-A0AD-05606FBC4CFE}"/>
            </c:ext>
          </c:extLst>
        </c:ser>
        <c:ser>
          <c:idx val="2"/>
          <c:order val="2"/>
          <c:tx>
            <c:strRef>
              <c:f>Sheet1!$D$1</c:f>
              <c:strCache>
                <c:ptCount val="1"/>
                <c:pt idx="0">
                  <c:v>I don’t know</c:v>
                </c:pt>
              </c:strCache>
            </c:strRef>
          </c:tx>
          <c:spPr>
            <a:solidFill>
              <a:srgbClr val="005400"/>
            </a:solidFill>
            <a:ln>
              <a:solidFill>
                <a:srgbClr val="005400"/>
              </a:solidFill>
            </a:ln>
            <a:effectLst>
              <a:outerShdw blurRad="50800" dist="38100" dir="2700000" algn="tl" rotWithShape="0">
                <a:prstClr val="black">
                  <a:alpha val="40000"/>
                </a:prstClr>
              </a:outerShdw>
            </a:effectLst>
          </c:spPr>
          <c:invertIfNegative val="0"/>
          <c:cat>
            <c:strRef>
              <c:f>Sheet1!$A$2:$A$3</c:f>
              <c:strCache>
                <c:ptCount val="2"/>
                <c:pt idx="0">
                  <c:v>Did Socratic teahing help you RECALL the materal better later?</c:v>
                </c:pt>
                <c:pt idx="1">
                  <c:v>Did Socratic teaching help you understand the materal better?</c:v>
                </c:pt>
              </c:strCache>
            </c:strRef>
          </c:cat>
          <c:val>
            <c:numRef>
              <c:f>Sheet1!$D$2:$D$3</c:f>
              <c:numCache>
                <c:formatCode>0%</c:formatCode>
                <c:ptCount val="2"/>
                <c:pt idx="0">
                  <c:v>0.2</c:v>
                </c:pt>
                <c:pt idx="1">
                  <c:v>0.2</c:v>
                </c:pt>
              </c:numCache>
            </c:numRef>
          </c:val>
          <c:extLst>
            <c:ext xmlns:c16="http://schemas.microsoft.com/office/drawing/2014/chart" uri="{C3380CC4-5D6E-409C-BE32-E72D297353CC}">
              <c16:uniqueId val="{00000002-0588-634D-A0AD-05606FBC4CFE}"/>
            </c:ext>
          </c:extLst>
        </c:ser>
        <c:dLbls>
          <c:showLegendKey val="0"/>
          <c:showVal val="0"/>
          <c:showCatName val="0"/>
          <c:showSerName val="0"/>
          <c:showPercent val="0"/>
          <c:showBubbleSize val="0"/>
        </c:dLbls>
        <c:gapWidth val="219"/>
        <c:overlap val="-27"/>
        <c:axId val="1103850784"/>
        <c:axId val="1098988128"/>
      </c:barChart>
      <c:catAx>
        <c:axId val="110385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098988128"/>
        <c:crosses val="autoZero"/>
        <c:auto val="1"/>
        <c:lblAlgn val="ctr"/>
        <c:lblOffset val="100"/>
        <c:noMultiLvlLbl val="0"/>
      </c:catAx>
      <c:valAx>
        <c:axId val="1098988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10385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smtClean="0">
                <a:latin typeface="Times New Roman" pitchFamily="18" charset="0"/>
              </a:defRPr>
            </a:lvl1pPr>
          </a:lstStyle>
          <a:p>
            <a:pPr>
              <a:defRPr/>
            </a:pPr>
            <a:endParaRPr lang="en-US"/>
          </a:p>
        </p:txBody>
      </p:sp>
      <p:sp>
        <p:nvSpPr>
          <p:cNvPr id="3075" name="Rectangle 3"/>
          <p:cNvSpPr>
            <a:spLocks noGrp="1" noChangeArrowheads="1"/>
          </p:cNvSpPr>
          <p:nvPr>
            <p:ph type="dt" sz="quarter" idx="1"/>
          </p:nvPr>
        </p:nvSpPr>
        <p:spPr bwMode="auto">
          <a:xfrm>
            <a:off x="5181600" y="0"/>
            <a:ext cx="4038600" cy="381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smtClean="0">
                <a:latin typeface="Times New Roman" pitchFamily="18" charset="0"/>
              </a:defRPr>
            </a:lvl1pPr>
          </a:lstStyle>
          <a:p>
            <a:pPr>
              <a:defRPr/>
            </a:pPr>
            <a:endParaRPr lang="en-US"/>
          </a:p>
        </p:txBody>
      </p:sp>
      <p:sp>
        <p:nvSpPr>
          <p:cNvPr id="3076" name="Rectangle 4"/>
          <p:cNvSpPr>
            <a:spLocks noGrp="1" noChangeArrowheads="1"/>
          </p:cNvSpPr>
          <p:nvPr>
            <p:ph type="ftr" sz="quarter" idx="2"/>
          </p:nvPr>
        </p:nvSpPr>
        <p:spPr bwMode="auto">
          <a:xfrm>
            <a:off x="0" y="6477000"/>
            <a:ext cx="3962400" cy="3810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smtClean="0">
                <a:latin typeface="Times New Roman" pitchFamily="18" charset="0"/>
              </a:defRPr>
            </a:lvl1pPr>
          </a:lstStyle>
          <a:p>
            <a:pPr>
              <a:defRPr/>
            </a:pPr>
            <a:endParaRPr lang="en-US"/>
          </a:p>
        </p:txBody>
      </p:sp>
      <p:sp>
        <p:nvSpPr>
          <p:cNvPr id="3077" name="Rectangle 5"/>
          <p:cNvSpPr>
            <a:spLocks noGrp="1" noChangeArrowheads="1"/>
          </p:cNvSpPr>
          <p:nvPr>
            <p:ph type="sldNum" sz="quarter" idx="3"/>
          </p:nvPr>
        </p:nvSpPr>
        <p:spPr bwMode="auto">
          <a:xfrm>
            <a:off x="5181600" y="6477000"/>
            <a:ext cx="4038600" cy="3810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smtClean="0">
                <a:latin typeface="Times New Roman" pitchFamily="18" charset="0"/>
              </a:defRPr>
            </a:lvl1pPr>
          </a:lstStyle>
          <a:p>
            <a:pPr>
              <a:defRPr/>
            </a:pPr>
            <a:fld id="{E3D6F398-E150-4477-B782-16C89412C99A}" type="slidenum">
              <a:rPr lang="en-US"/>
              <a:pPr>
                <a:defRPr/>
              </a:pPr>
              <a:t>‹#›</a:t>
            </a:fld>
            <a:endParaRPr lang="en-US"/>
          </a:p>
        </p:txBody>
      </p:sp>
    </p:spTree>
    <p:extLst>
      <p:ext uri="{BB962C8B-B14F-4D97-AF65-F5344CB8AC3E}">
        <p14:creationId xmlns:p14="http://schemas.microsoft.com/office/powerpoint/2010/main" val="887229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smtClean="0">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5181600" y="0"/>
            <a:ext cx="4038600" cy="381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smtClean="0">
                <a:latin typeface="Times New Roman" pitchFamily="18" charset="0"/>
              </a:defRPr>
            </a:lvl1pPr>
          </a:lstStyle>
          <a:p>
            <a:pPr>
              <a:defRPr/>
            </a:pPr>
            <a:endParaRPr lang="en-US"/>
          </a:p>
        </p:txBody>
      </p:sp>
      <p:sp>
        <p:nvSpPr>
          <p:cNvPr id="6148" name="Rectangle 4"/>
          <p:cNvSpPr>
            <a:spLocks noGrp="1" noRot="1" noChangeAspect="1" noChangeArrowheads="1" noTextEdit="1"/>
          </p:cNvSpPr>
          <p:nvPr>
            <p:ph type="sldImg" idx="2"/>
          </p:nvPr>
        </p:nvSpPr>
        <p:spPr bwMode="auto">
          <a:xfrm>
            <a:off x="2022475" y="534988"/>
            <a:ext cx="5175250" cy="2587625"/>
          </a:xfrm>
          <a:prstGeom prst="rect">
            <a:avLst/>
          </a:prstGeom>
          <a:noFill/>
          <a:ln w="12699">
            <a:solidFill>
              <a:srgbClr val="000000"/>
            </a:solidFill>
            <a:miter lim="800000"/>
            <a:headEnd/>
            <a:tailEnd/>
          </a:ln>
        </p:spPr>
      </p:sp>
      <p:sp>
        <p:nvSpPr>
          <p:cNvPr id="2053" name="Rectangle 5"/>
          <p:cNvSpPr>
            <a:spLocks noGrp="1" noChangeArrowheads="1"/>
          </p:cNvSpPr>
          <p:nvPr>
            <p:ph type="body" sz="quarter" idx="3"/>
          </p:nvPr>
        </p:nvSpPr>
        <p:spPr bwMode="auto">
          <a:xfrm>
            <a:off x="1219200" y="3276600"/>
            <a:ext cx="6781800" cy="3048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smtClean="0">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5181600" y="6477000"/>
            <a:ext cx="4038600" cy="3810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smtClean="0">
                <a:latin typeface="Times New Roman" pitchFamily="18" charset="0"/>
              </a:defRPr>
            </a:lvl1pPr>
          </a:lstStyle>
          <a:p>
            <a:pPr>
              <a:defRPr/>
            </a:pPr>
            <a:fld id="{1A377093-9D68-4CB5-A154-C9E0AE819A98}" type="slidenum">
              <a:rPr lang="en-US"/>
              <a:pPr>
                <a:defRPr/>
              </a:pPr>
              <a:t>‹#›</a:t>
            </a:fld>
            <a:endParaRPr lang="en-US"/>
          </a:p>
        </p:txBody>
      </p:sp>
    </p:spTree>
    <p:extLst>
      <p:ext uri="{BB962C8B-B14F-4D97-AF65-F5344CB8AC3E}">
        <p14:creationId xmlns:p14="http://schemas.microsoft.com/office/powerpoint/2010/main" val="14926699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704" kern="1200">
        <a:solidFill>
          <a:schemeClr val="tx1"/>
        </a:solidFill>
        <a:latin typeface="Times New Roman" pitchFamily="18" charset="0"/>
        <a:ea typeface="+mn-ea"/>
        <a:cs typeface="+mn-cs"/>
      </a:defRPr>
    </a:lvl1pPr>
    <a:lvl2pPr marL="268354" algn="l" rtl="0" eaLnBrk="0" fontAlgn="base" hangingPunct="0">
      <a:spcBef>
        <a:spcPct val="30000"/>
      </a:spcBef>
      <a:spcAft>
        <a:spcPct val="0"/>
      </a:spcAft>
      <a:defRPr sz="704" kern="1200">
        <a:solidFill>
          <a:schemeClr val="tx1"/>
        </a:solidFill>
        <a:latin typeface="Times New Roman" pitchFamily="18" charset="0"/>
        <a:ea typeface="+mn-ea"/>
        <a:cs typeface="+mn-cs"/>
      </a:defRPr>
    </a:lvl2pPr>
    <a:lvl3pPr marL="536707" algn="l" rtl="0" eaLnBrk="0" fontAlgn="base" hangingPunct="0">
      <a:spcBef>
        <a:spcPct val="30000"/>
      </a:spcBef>
      <a:spcAft>
        <a:spcPct val="0"/>
      </a:spcAft>
      <a:defRPr sz="704" kern="1200">
        <a:solidFill>
          <a:schemeClr val="tx1"/>
        </a:solidFill>
        <a:latin typeface="Times New Roman" pitchFamily="18" charset="0"/>
        <a:ea typeface="+mn-ea"/>
        <a:cs typeface="+mn-cs"/>
      </a:defRPr>
    </a:lvl3pPr>
    <a:lvl4pPr marL="805061" algn="l" rtl="0" eaLnBrk="0" fontAlgn="base" hangingPunct="0">
      <a:spcBef>
        <a:spcPct val="30000"/>
      </a:spcBef>
      <a:spcAft>
        <a:spcPct val="0"/>
      </a:spcAft>
      <a:defRPr sz="704" kern="1200">
        <a:solidFill>
          <a:schemeClr val="tx1"/>
        </a:solidFill>
        <a:latin typeface="Times New Roman" pitchFamily="18" charset="0"/>
        <a:ea typeface="+mn-ea"/>
        <a:cs typeface="+mn-cs"/>
      </a:defRPr>
    </a:lvl4pPr>
    <a:lvl5pPr marL="1073414" algn="l" rtl="0" eaLnBrk="0" fontAlgn="base" hangingPunct="0">
      <a:spcBef>
        <a:spcPct val="30000"/>
      </a:spcBef>
      <a:spcAft>
        <a:spcPct val="0"/>
      </a:spcAft>
      <a:defRPr sz="704" kern="1200">
        <a:solidFill>
          <a:schemeClr val="tx1"/>
        </a:solidFill>
        <a:latin typeface="Times New Roman" pitchFamily="18" charset="0"/>
        <a:ea typeface="+mn-ea"/>
        <a:cs typeface="+mn-cs"/>
      </a:defRPr>
    </a:lvl5pPr>
    <a:lvl6pPr marL="1341768" algn="l" defTabSz="536707" rtl="0" eaLnBrk="1" latinLnBrk="0" hangingPunct="1">
      <a:defRPr sz="704" kern="1200">
        <a:solidFill>
          <a:schemeClr val="tx1"/>
        </a:solidFill>
        <a:latin typeface="+mn-lt"/>
        <a:ea typeface="+mn-ea"/>
        <a:cs typeface="+mn-cs"/>
      </a:defRPr>
    </a:lvl6pPr>
    <a:lvl7pPr marL="1610121" algn="l" defTabSz="536707" rtl="0" eaLnBrk="1" latinLnBrk="0" hangingPunct="1">
      <a:defRPr sz="704" kern="1200">
        <a:solidFill>
          <a:schemeClr val="tx1"/>
        </a:solidFill>
        <a:latin typeface="+mn-lt"/>
        <a:ea typeface="+mn-ea"/>
        <a:cs typeface="+mn-cs"/>
      </a:defRPr>
    </a:lvl7pPr>
    <a:lvl8pPr marL="1878475" algn="l" defTabSz="536707" rtl="0" eaLnBrk="1" latinLnBrk="0" hangingPunct="1">
      <a:defRPr sz="704" kern="1200">
        <a:solidFill>
          <a:schemeClr val="tx1"/>
        </a:solidFill>
        <a:latin typeface="+mn-lt"/>
        <a:ea typeface="+mn-ea"/>
        <a:cs typeface="+mn-cs"/>
      </a:defRPr>
    </a:lvl8pPr>
    <a:lvl9pPr marL="2146829" algn="l" defTabSz="536707" rtl="0" eaLnBrk="1" latinLnBrk="0" hangingPunct="1">
      <a:defRPr sz="70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p>
            <a:fld id="{B068DF69-1CA2-4BDE-A61E-03BE2E54DBAD}" type="slidenum">
              <a:rPr lang="en-US"/>
              <a:pPr/>
              <a:t>1</a:t>
            </a:fld>
            <a:endParaRPr lang="en-US"/>
          </a:p>
        </p:txBody>
      </p:sp>
      <p:sp>
        <p:nvSpPr>
          <p:cNvPr id="7171" name="Rectangle 2"/>
          <p:cNvSpPr>
            <a:spLocks noGrp="1" noRot="1" noChangeAspect="1" noChangeArrowheads="1" noTextEdit="1"/>
          </p:cNvSpPr>
          <p:nvPr>
            <p:ph type="sldImg"/>
          </p:nvPr>
        </p:nvSpPr>
        <p:spPr>
          <a:xfrm>
            <a:off x="2022475" y="534988"/>
            <a:ext cx="5175250" cy="2587625"/>
          </a:xfrm>
          <a:ln cap="flat"/>
        </p:spPr>
      </p:sp>
      <p:sp>
        <p:nvSpPr>
          <p:cNvPr id="717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00372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676" y="5113338"/>
            <a:ext cx="27981049" cy="3527425"/>
          </a:xfrm>
        </p:spPr>
        <p:txBody>
          <a:bodyPr/>
          <a:lstStyle/>
          <a:p>
            <a:r>
              <a:rPr lang="en-US"/>
              <a:t>Click to edit Master title style</a:t>
            </a:r>
          </a:p>
        </p:txBody>
      </p:sp>
      <p:sp>
        <p:nvSpPr>
          <p:cNvPr id="3" name="Subtitle 2"/>
          <p:cNvSpPr>
            <a:spLocks noGrp="1"/>
          </p:cNvSpPr>
          <p:nvPr>
            <p:ph type="subTitle" idx="1"/>
          </p:nvPr>
        </p:nvSpPr>
        <p:spPr>
          <a:xfrm>
            <a:off x="4937358" y="9326564"/>
            <a:ext cx="23043696" cy="4206875"/>
          </a:xfrm>
        </p:spPr>
        <p:txBody>
          <a:bodyPr/>
          <a:lstStyle>
            <a:lvl1pPr marL="0" indent="0" algn="ctr">
              <a:buNone/>
              <a:defRPr/>
            </a:lvl1pPr>
            <a:lvl2pPr marL="257181" indent="0" algn="ctr">
              <a:buNone/>
              <a:defRPr/>
            </a:lvl2pPr>
            <a:lvl3pPr marL="514361" indent="0" algn="ctr">
              <a:buNone/>
              <a:defRPr/>
            </a:lvl3pPr>
            <a:lvl4pPr marL="771542" indent="0" algn="ctr">
              <a:buNone/>
              <a:defRPr/>
            </a:lvl4pPr>
            <a:lvl5pPr marL="1028721" indent="0" algn="ctr">
              <a:buNone/>
              <a:defRPr/>
            </a:lvl5pPr>
            <a:lvl6pPr marL="1285902" indent="0" algn="ctr">
              <a:buNone/>
              <a:defRPr/>
            </a:lvl6pPr>
            <a:lvl7pPr marL="1543083" indent="0" algn="ctr">
              <a:buNone/>
              <a:defRPr/>
            </a:lvl7pPr>
            <a:lvl8pPr marL="1800263" indent="0" algn="ctr">
              <a:buNone/>
              <a:defRPr/>
            </a:lvl8pPr>
            <a:lvl9pPr marL="2057444"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C42A78F1-EECF-482E-B5E4-81312E967DA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869C3AD-EC6A-415C-A7AC-7CADDB7AECDB}"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6" y="10576719"/>
            <a:ext cx="27981049" cy="3268663"/>
          </a:xfrm>
        </p:spPr>
        <p:txBody>
          <a:bodyPr anchor="t"/>
          <a:lstStyle>
            <a:lvl1pPr algn="l">
              <a:defRPr sz="2250" b="1" cap="all"/>
            </a:lvl1pPr>
          </a:lstStyle>
          <a:p>
            <a:r>
              <a:rPr lang="en-US"/>
              <a:t>Click to edit Master title style</a:t>
            </a:r>
          </a:p>
        </p:txBody>
      </p:sp>
      <p:sp>
        <p:nvSpPr>
          <p:cNvPr id="3" name="Text Placeholder 2"/>
          <p:cNvSpPr>
            <a:spLocks noGrp="1"/>
          </p:cNvSpPr>
          <p:nvPr>
            <p:ph type="body" idx="1"/>
          </p:nvPr>
        </p:nvSpPr>
        <p:spPr>
          <a:xfrm>
            <a:off x="2600326" y="6976269"/>
            <a:ext cx="27981049" cy="3600450"/>
          </a:xfrm>
        </p:spPr>
        <p:txBody>
          <a:bodyPr anchor="b"/>
          <a:lstStyle>
            <a:lvl1pPr marL="0" indent="0">
              <a:buNone/>
              <a:defRPr sz="1125"/>
            </a:lvl1pPr>
            <a:lvl2pPr marL="257181" indent="0">
              <a:buNone/>
              <a:defRPr sz="1013"/>
            </a:lvl2pPr>
            <a:lvl3pPr marL="514361" indent="0">
              <a:buNone/>
              <a:defRPr sz="900"/>
            </a:lvl3pPr>
            <a:lvl4pPr marL="771542" indent="0">
              <a:buNone/>
              <a:defRPr sz="788"/>
            </a:lvl4pPr>
            <a:lvl5pPr marL="1028721" indent="0">
              <a:buNone/>
              <a:defRPr sz="788"/>
            </a:lvl5pPr>
            <a:lvl6pPr marL="1285902" indent="0">
              <a:buNone/>
              <a:defRPr sz="788"/>
            </a:lvl6pPr>
            <a:lvl7pPr marL="1543083" indent="0">
              <a:buNone/>
              <a:defRPr sz="788"/>
            </a:lvl7pPr>
            <a:lvl8pPr marL="1800263" indent="0">
              <a:buNone/>
              <a:defRPr sz="788"/>
            </a:lvl8pPr>
            <a:lvl9pPr marL="2057444" indent="0">
              <a:buNone/>
              <a:defRPr sz="788"/>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20E8BA5F-9E33-4741-98A1-6A405DED61E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69700" y="4754563"/>
            <a:ext cx="13941539" cy="9875837"/>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509207" y="4754563"/>
            <a:ext cx="13941538" cy="9875837"/>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A20AB314-1EBB-40D4-A5D0-3130B3D594F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125" y="658812"/>
            <a:ext cx="29626151" cy="2743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6124" y="3684590"/>
            <a:ext cx="14544675" cy="1535113"/>
          </a:xfrm>
        </p:spPr>
        <p:txBody>
          <a:bodyPr anchor="b"/>
          <a:lstStyle>
            <a:lvl1pPr marL="0" indent="0">
              <a:buNone/>
              <a:defRPr sz="1350" b="1"/>
            </a:lvl1pPr>
            <a:lvl2pPr marL="257181" indent="0">
              <a:buNone/>
              <a:defRPr sz="1125" b="1"/>
            </a:lvl2pPr>
            <a:lvl3pPr marL="514361" indent="0">
              <a:buNone/>
              <a:defRPr sz="1013" b="1"/>
            </a:lvl3pPr>
            <a:lvl4pPr marL="771542" indent="0">
              <a:buNone/>
              <a:defRPr sz="900" b="1"/>
            </a:lvl4pPr>
            <a:lvl5pPr marL="1028721" indent="0">
              <a:buNone/>
              <a:defRPr sz="900" b="1"/>
            </a:lvl5pPr>
            <a:lvl6pPr marL="1285902" indent="0">
              <a:buNone/>
              <a:defRPr sz="900" b="1"/>
            </a:lvl6pPr>
            <a:lvl7pPr marL="1543083" indent="0">
              <a:buNone/>
              <a:defRPr sz="900" b="1"/>
            </a:lvl7pPr>
            <a:lvl8pPr marL="1800263" indent="0">
              <a:buNone/>
              <a:defRPr sz="900" b="1"/>
            </a:lvl8pPr>
            <a:lvl9pPr marL="2057444" indent="0">
              <a:buNone/>
              <a:defRPr sz="900" b="1"/>
            </a:lvl9pPr>
          </a:lstStyle>
          <a:p>
            <a:pPr lvl="0"/>
            <a:r>
              <a:rPr lang="en-US"/>
              <a:t>Click to edit Master text styles</a:t>
            </a:r>
          </a:p>
        </p:txBody>
      </p:sp>
      <p:sp>
        <p:nvSpPr>
          <p:cNvPr id="4" name="Content Placeholder 3"/>
          <p:cNvSpPr>
            <a:spLocks noGrp="1"/>
          </p:cNvSpPr>
          <p:nvPr>
            <p:ph sz="half" idx="2"/>
          </p:nvPr>
        </p:nvSpPr>
        <p:spPr>
          <a:xfrm>
            <a:off x="1646124" y="5219702"/>
            <a:ext cx="14544675" cy="9482932"/>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499" y="3684590"/>
            <a:ext cx="14549778" cy="1535113"/>
          </a:xfrm>
        </p:spPr>
        <p:txBody>
          <a:bodyPr anchor="b"/>
          <a:lstStyle>
            <a:lvl1pPr marL="0" indent="0">
              <a:buNone/>
              <a:defRPr sz="1350" b="1"/>
            </a:lvl1pPr>
            <a:lvl2pPr marL="257181" indent="0">
              <a:buNone/>
              <a:defRPr sz="1125" b="1"/>
            </a:lvl2pPr>
            <a:lvl3pPr marL="514361" indent="0">
              <a:buNone/>
              <a:defRPr sz="1013" b="1"/>
            </a:lvl3pPr>
            <a:lvl4pPr marL="771542" indent="0">
              <a:buNone/>
              <a:defRPr sz="900" b="1"/>
            </a:lvl4pPr>
            <a:lvl5pPr marL="1028721" indent="0">
              <a:buNone/>
              <a:defRPr sz="900" b="1"/>
            </a:lvl5pPr>
            <a:lvl6pPr marL="1285902" indent="0">
              <a:buNone/>
              <a:defRPr sz="900" b="1"/>
            </a:lvl6pPr>
            <a:lvl7pPr marL="1543083" indent="0">
              <a:buNone/>
              <a:defRPr sz="900" b="1"/>
            </a:lvl7pPr>
            <a:lvl8pPr marL="1800263" indent="0">
              <a:buNone/>
              <a:defRPr sz="900" b="1"/>
            </a:lvl8pPr>
            <a:lvl9pPr marL="2057444" indent="0">
              <a:buNone/>
              <a:defRPr sz="900" b="1"/>
            </a:lvl9pPr>
          </a:lstStyle>
          <a:p>
            <a:pPr lvl="0"/>
            <a:r>
              <a:rPr lang="en-US"/>
              <a:t>Click to edit Master text styles</a:t>
            </a:r>
          </a:p>
        </p:txBody>
      </p:sp>
      <p:sp>
        <p:nvSpPr>
          <p:cNvPr id="6" name="Content Placeholder 5"/>
          <p:cNvSpPr>
            <a:spLocks noGrp="1"/>
          </p:cNvSpPr>
          <p:nvPr>
            <p:ph sz="quarter" idx="4"/>
          </p:nvPr>
        </p:nvSpPr>
        <p:spPr>
          <a:xfrm>
            <a:off x="16722499" y="5219702"/>
            <a:ext cx="14549778" cy="9482932"/>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6BC7C2F1-D3DC-4EC1-8F6B-0B002B12552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2416E43B-CF92-4082-8B48-D7BCC1CE732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57AC29B9-918A-4242-B938-B442BD2EE17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124" y="655638"/>
            <a:ext cx="10829925" cy="2788444"/>
          </a:xfrm>
        </p:spPr>
        <p:txBody>
          <a:bodyPr anchor="b"/>
          <a:lstStyle>
            <a:lvl1pPr algn="l">
              <a:defRPr sz="1125" b="1"/>
            </a:lvl1pPr>
          </a:lstStyle>
          <a:p>
            <a:r>
              <a:rPr lang="en-US"/>
              <a:t>Click to edit Master title style</a:t>
            </a:r>
          </a:p>
        </p:txBody>
      </p:sp>
      <p:sp>
        <p:nvSpPr>
          <p:cNvPr id="3" name="Content Placeholder 2"/>
          <p:cNvSpPr>
            <a:spLocks noGrp="1"/>
          </p:cNvSpPr>
          <p:nvPr>
            <p:ph idx="1"/>
          </p:nvPr>
        </p:nvSpPr>
        <p:spPr>
          <a:xfrm>
            <a:off x="12869977" y="655638"/>
            <a:ext cx="18402300" cy="14046994"/>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6124" y="3444082"/>
            <a:ext cx="10829925" cy="11258550"/>
          </a:xfrm>
        </p:spPr>
        <p:txBody>
          <a:bodyPr/>
          <a:lstStyle>
            <a:lvl1pPr marL="0" indent="0">
              <a:buNone/>
              <a:defRPr sz="788"/>
            </a:lvl1pPr>
            <a:lvl2pPr marL="257181" indent="0">
              <a:buNone/>
              <a:defRPr sz="675"/>
            </a:lvl2pPr>
            <a:lvl3pPr marL="514361" indent="0">
              <a:buNone/>
              <a:defRPr sz="563"/>
            </a:lvl3pPr>
            <a:lvl4pPr marL="771542" indent="0">
              <a:buNone/>
              <a:defRPr sz="506"/>
            </a:lvl4pPr>
            <a:lvl5pPr marL="1028721" indent="0">
              <a:buNone/>
              <a:defRPr sz="506"/>
            </a:lvl5pPr>
            <a:lvl6pPr marL="1285902" indent="0">
              <a:buNone/>
              <a:defRPr sz="506"/>
            </a:lvl6pPr>
            <a:lvl7pPr marL="1543083" indent="0">
              <a:buNone/>
              <a:defRPr sz="506"/>
            </a:lvl7pPr>
            <a:lvl8pPr marL="1800263" indent="0">
              <a:buNone/>
              <a:defRPr sz="506"/>
            </a:lvl8pPr>
            <a:lvl9pPr marL="2057444" indent="0">
              <a:buNone/>
              <a:defRPr sz="506"/>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7D95A0B3-EFDC-4FA2-B36F-6927C07D72E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1827" y="11521283"/>
            <a:ext cx="19751449" cy="1360487"/>
          </a:xfrm>
        </p:spPr>
        <p:txBody>
          <a:bodyPr anchor="b"/>
          <a:lstStyle>
            <a:lvl1pPr algn="l">
              <a:defRPr sz="1125" b="1"/>
            </a:lvl1pPr>
          </a:lstStyle>
          <a:p>
            <a:r>
              <a:rPr lang="en-US"/>
              <a:t>Click to edit Master title style</a:t>
            </a:r>
          </a:p>
        </p:txBody>
      </p:sp>
      <p:sp>
        <p:nvSpPr>
          <p:cNvPr id="3" name="Picture Placeholder 2"/>
          <p:cNvSpPr>
            <a:spLocks noGrp="1"/>
          </p:cNvSpPr>
          <p:nvPr>
            <p:ph type="pic" idx="1"/>
          </p:nvPr>
        </p:nvSpPr>
        <p:spPr>
          <a:xfrm>
            <a:off x="6451827" y="1470820"/>
            <a:ext cx="19751449" cy="9875044"/>
          </a:xfrm>
        </p:spPr>
        <p:txBody>
          <a:bodyPr/>
          <a:lstStyle>
            <a:lvl1pPr marL="0" indent="0">
              <a:buNone/>
              <a:defRPr sz="1800"/>
            </a:lvl1pPr>
            <a:lvl2pPr marL="257181" indent="0">
              <a:buNone/>
              <a:defRPr sz="1575"/>
            </a:lvl2pPr>
            <a:lvl3pPr marL="514361" indent="0">
              <a:buNone/>
              <a:defRPr sz="1350"/>
            </a:lvl3pPr>
            <a:lvl4pPr marL="771542" indent="0">
              <a:buNone/>
              <a:defRPr sz="1125"/>
            </a:lvl4pPr>
            <a:lvl5pPr marL="1028721" indent="0">
              <a:buNone/>
              <a:defRPr sz="1125"/>
            </a:lvl5pPr>
            <a:lvl6pPr marL="1285902" indent="0">
              <a:buNone/>
              <a:defRPr sz="1125"/>
            </a:lvl6pPr>
            <a:lvl7pPr marL="1543083" indent="0">
              <a:buNone/>
              <a:defRPr sz="1125"/>
            </a:lvl7pPr>
            <a:lvl8pPr marL="1800263" indent="0">
              <a:buNone/>
              <a:defRPr sz="1125"/>
            </a:lvl8pPr>
            <a:lvl9pPr marL="2057444" indent="0">
              <a:buNone/>
              <a:defRPr sz="1125"/>
            </a:lvl9pPr>
          </a:lstStyle>
          <a:p>
            <a:pPr lvl="0"/>
            <a:endParaRPr lang="en-US" noProof="0"/>
          </a:p>
        </p:txBody>
      </p:sp>
      <p:sp>
        <p:nvSpPr>
          <p:cNvPr id="4" name="Text Placeholder 3"/>
          <p:cNvSpPr>
            <a:spLocks noGrp="1"/>
          </p:cNvSpPr>
          <p:nvPr>
            <p:ph type="body" sz="half" idx="2"/>
          </p:nvPr>
        </p:nvSpPr>
        <p:spPr>
          <a:xfrm>
            <a:off x="6451827" y="12881771"/>
            <a:ext cx="19751449" cy="1931194"/>
          </a:xfrm>
        </p:spPr>
        <p:txBody>
          <a:bodyPr/>
          <a:lstStyle>
            <a:lvl1pPr marL="0" indent="0">
              <a:buNone/>
              <a:defRPr sz="788"/>
            </a:lvl1pPr>
            <a:lvl2pPr marL="257181" indent="0">
              <a:buNone/>
              <a:defRPr sz="675"/>
            </a:lvl2pPr>
            <a:lvl3pPr marL="514361" indent="0">
              <a:buNone/>
              <a:defRPr sz="563"/>
            </a:lvl3pPr>
            <a:lvl4pPr marL="771542" indent="0">
              <a:buNone/>
              <a:defRPr sz="506"/>
            </a:lvl4pPr>
            <a:lvl5pPr marL="1028721" indent="0">
              <a:buNone/>
              <a:defRPr sz="506"/>
            </a:lvl5pPr>
            <a:lvl6pPr marL="1285902" indent="0">
              <a:buNone/>
              <a:defRPr sz="506"/>
            </a:lvl6pPr>
            <a:lvl7pPr marL="1543083" indent="0">
              <a:buNone/>
              <a:defRPr sz="506"/>
            </a:lvl7pPr>
            <a:lvl8pPr marL="1800263" indent="0">
              <a:buNone/>
              <a:defRPr sz="506"/>
            </a:lvl8pPr>
            <a:lvl9pPr marL="2057444" indent="0">
              <a:buNone/>
              <a:defRPr sz="506"/>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074750BE-2BD7-4FD6-8D5E-2B318C975E6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235D4FAC-C1F4-49C1-8AC9-929C5ED04D3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455995" y="1463677"/>
            <a:ext cx="6994751" cy="131667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69696" y="1463677"/>
            <a:ext cx="20888325" cy="131667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50E05B1-5532-459C-B3F9-E238AC7161D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69696" y="1463675"/>
            <a:ext cx="27981049" cy="2743200"/>
          </a:xfrm>
          <a:prstGeom prst="rect">
            <a:avLst/>
          </a:prstGeom>
          <a:noFill/>
          <a:ln w="9525">
            <a:noFill/>
            <a:miter lim="800000"/>
            <a:headEnd/>
            <a:tailEnd/>
          </a:ln>
        </p:spPr>
        <p:txBody>
          <a:bodyPr vert="horz" wrap="square" lIns="481012" tIns="239712" rIns="481012" bIns="239712"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2469696" y="4754563"/>
            <a:ext cx="27981049" cy="9875837"/>
          </a:xfrm>
          <a:prstGeom prst="rect">
            <a:avLst/>
          </a:prstGeom>
          <a:noFill/>
          <a:ln w="9525">
            <a:noFill/>
            <a:miter lim="800000"/>
            <a:headEnd/>
            <a:tailEnd/>
          </a:ln>
        </p:spPr>
        <p:txBody>
          <a:bodyPr vert="horz" wrap="square" lIns="481012" tIns="239712" rIns="481012" bIns="23971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469696" y="14997113"/>
            <a:ext cx="6858000" cy="1096963"/>
          </a:xfrm>
          <a:prstGeom prst="rect">
            <a:avLst/>
          </a:prstGeom>
          <a:noFill/>
          <a:ln w="9525">
            <a:noFill/>
            <a:miter lim="800000"/>
            <a:headEnd/>
            <a:tailEnd/>
          </a:ln>
          <a:effectLst/>
        </p:spPr>
        <p:txBody>
          <a:bodyPr vert="horz" wrap="square" lIns="481012" tIns="239712" rIns="481012" bIns="239712" numCol="1" anchor="t" anchorCtr="0" compatLnSpc="1">
            <a:prstTxWarp prst="textNoShape">
              <a:avLst/>
            </a:prstTxWarp>
          </a:bodyPr>
          <a:lstStyle>
            <a:lvl1pPr>
              <a:defRPr sz="4163">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11248345" y="14997113"/>
            <a:ext cx="10423751" cy="1096963"/>
          </a:xfrm>
          <a:prstGeom prst="rect">
            <a:avLst/>
          </a:prstGeom>
          <a:noFill/>
          <a:ln w="9525">
            <a:noFill/>
            <a:miter lim="800000"/>
            <a:headEnd/>
            <a:tailEnd/>
          </a:ln>
          <a:effectLst/>
        </p:spPr>
        <p:txBody>
          <a:bodyPr vert="horz" wrap="square" lIns="481012" tIns="239712" rIns="481012" bIns="239712" numCol="1" anchor="t" anchorCtr="0" compatLnSpc="1">
            <a:prstTxWarp prst="textNoShape">
              <a:avLst/>
            </a:prstTxWarp>
          </a:bodyPr>
          <a:lstStyle>
            <a:lvl1pPr algn="ctr">
              <a:defRPr sz="4163">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23592745" y="14997113"/>
            <a:ext cx="6858000" cy="1096963"/>
          </a:xfrm>
          <a:prstGeom prst="rect">
            <a:avLst/>
          </a:prstGeom>
          <a:noFill/>
          <a:ln w="9525">
            <a:noFill/>
            <a:miter lim="800000"/>
            <a:headEnd/>
            <a:tailEnd/>
          </a:ln>
          <a:effectLst/>
        </p:spPr>
        <p:txBody>
          <a:bodyPr vert="horz" wrap="square" lIns="481012" tIns="239712" rIns="481012" bIns="239712" numCol="1" anchor="t" anchorCtr="0" compatLnSpc="1">
            <a:prstTxWarp prst="textNoShape">
              <a:avLst/>
            </a:prstTxWarp>
          </a:bodyPr>
          <a:lstStyle>
            <a:lvl1pPr algn="r">
              <a:defRPr sz="4163">
                <a:latin typeface="Times New Roman" pitchFamily="18" charset="0"/>
              </a:defRPr>
            </a:lvl1pPr>
          </a:lstStyle>
          <a:p>
            <a:fld id="{07471B06-04F5-4784-8438-FD54E49F9B8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703967" rtl="0" eaLnBrk="0" fontAlgn="base" hangingPunct="0">
        <a:spcBef>
          <a:spcPct val="0"/>
        </a:spcBef>
        <a:spcAft>
          <a:spcPct val="0"/>
        </a:spcAft>
        <a:defRPr sz="13050">
          <a:solidFill>
            <a:schemeClr val="tx2"/>
          </a:solidFill>
          <a:latin typeface="+mj-lt"/>
          <a:ea typeface="+mj-ea"/>
          <a:cs typeface="+mj-cs"/>
        </a:defRPr>
      </a:lvl1pPr>
      <a:lvl2pPr algn="ctr" defTabSz="2703967" rtl="0" eaLnBrk="0" fontAlgn="base" hangingPunct="0">
        <a:spcBef>
          <a:spcPct val="0"/>
        </a:spcBef>
        <a:spcAft>
          <a:spcPct val="0"/>
        </a:spcAft>
        <a:defRPr sz="13050">
          <a:solidFill>
            <a:schemeClr val="tx2"/>
          </a:solidFill>
          <a:latin typeface="Times New Roman" pitchFamily="18" charset="0"/>
        </a:defRPr>
      </a:lvl2pPr>
      <a:lvl3pPr algn="ctr" defTabSz="2703967" rtl="0" eaLnBrk="0" fontAlgn="base" hangingPunct="0">
        <a:spcBef>
          <a:spcPct val="0"/>
        </a:spcBef>
        <a:spcAft>
          <a:spcPct val="0"/>
        </a:spcAft>
        <a:defRPr sz="13050">
          <a:solidFill>
            <a:schemeClr val="tx2"/>
          </a:solidFill>
          <a:latin typeface="Times New Roman" pitchFamily="18" charset="0"/>
        </a:defRPr>
      </a:lvl3pPr>
      <a:lvl4pPr algn="ctr" defTabSz="2703967" rtl="0" eaLnBrk="0" fontAlgn="base" hangingPunct="0">
        <a:spcBef>
          <a:spcPct val="0"/>
        </a:spcBef>
        <a:spcAft>
          <a:spcPct val="0"/>
        </a:spcAft>
        <a:defRPr sz="13050">
          <a:solidFill>
            <a:schemeClr val="tx2"/>
          </a:solidFill>
          <a:latin typeface="Times New Roman" pitchFamily="18" charset="0"/>
        </a:defRPr>
      </a:lvl4pPr>
      <a:lvl5pPr algn="ctr" defTabSz="2703967" rtl="0" eaLnBrk="0" fontAlgn="base" hangingPunct="0">
        <a:spcBef>
          <a:spcPct val="0"/>
        </a:spcBef>
        <a:spcAft>
          <a:spcPct val="0"/>
        </a:spcAft>
        <a:defRPr sz="13050">
          <a:solidFill>
            <a:schemeClr val="tx2"/>
          </a:solidFill>
          <a:latin typeface="Times New Roman" pitchFamily="18" charset="0"/>
        </a:defRPr>
      </a:lvl5pPr>
      <a:lvl6pPr marL="257181" algn="ctr" defTabSz="2703967" rtl="0" eaLnBrk="0" fontAlgn="base" hangingPunct="0">
        <a:spcBef>
          <a:spcPct val="0"/>
        </a:spcBef>
        <a:spcAft>
          <a:spcPct val="0"/>
        </a:spcAft>
        <a:defRPr sz="13050">
          <a:solidFill>
            <a:schemeClr val="tx2"/>
          </a:solidFill>
          <a:latin typeface="Times New Roman" pitchFamily="18" charset="0"/>
        </a:defRPr>
      </a:lvl6pPr>
      <a:lvl7pPr marL="514361" algn="ctr" defTabSz="2703967" rtl="0" eaLnBrk="0" fontAlgn="base" hangingPunct="0">
        <a:spcBef>
          <a:spcPct val="0"/>
        </a:spcBef>
        <a:spcAft>
          <a:spcPct val="0"/>
        </a:spcAft>
        <a:defRPr sz="13050">
          <a:solidFill>
            <a:schemeClr val="tx2"/>
          </a:solidFill>
          <a:latin typeface="Times New Roman" pitchFamily="18" charset="0"/>
        </a:defRPr>
      </a:lvl7pPr>
      <a:lvl8pPr marL="771542" algn="ctr" defTabSz="2703967" rtl="0" eaLnBrk="0" fontAlgn="base" hangingPunct="0">
        <a:spcBef>
          <a:spcPct val="0"/>
        </a:spcBef>
        <a:spcAft>
          <a:spcPct val="0"/>
        </a:spcAft>
        <a:defRPr sz="13050">
          <a:solidFill>
            <a:schemeClr val="tx2"/>
          </a:solidFill>
          <a:latin typeface="Times New Roman" pitchFamily="18" charset="0"/>
        </a:defRPr>
      </a:lvl8pPr>
      <a:lvl9pPr marL="1028721" algn="ctr" defTabSz="2703967" rtl="0" eaLnBrk="0" fontAlgn="base" hangingPunct="0">
        <a:spcBef>
          <a:spcPct val="0"/>
        </a:spcBef>
        <a:spcAft>
          <a:spcPct val="0"/>
        </a:spcAft>
        <a:defRPr sz="13050">
          <a:solidFill>
            <a:schemeClr val="tx2"/>
          </a:solidFill>
          <a:latin typeface="Times New Roman" pitchFamily="18" charset="0"/>
        </a:defRPr>
      </a:lvl9pPr>
    </p:titleStyle>
    <p:bodyStyle>
      <a:lvl1pPr marL="1014434" indent="-1014434" algn="l" defTabSz="2703967" rtl="0" eaLnBrk="0" fontAlgn="base" hangingPunct="0">
        <a:spcBef>
          <a:spcPct val="20000"/>
        </a:spcBef>
        <a:spcAft>
          <a:spcPct val="0"/>
        </a:spcAft>
        <a:buChar char="•"/>
        <a:defRPr sz="9451">
          <a:solidFill>
            <a:schemeClr val="tx1"/>
          </a:solidFill>
          <a:latin typeface="+mn-lt"/>
          <a:ea typeface="+mn-ea"/>
          <a:cs typeface="+mn-cs"/>
        </a:defRPr>
      </a:lvl1pPr>
      <a:lvl2pPr marL="2196750" indent="-844766" algn="l" defTabSz="2703967" rtl="0" eaLnBrk="0" fontAlgn="base" hangingPunct="0">
        <a:spcBef>
          <a:spcPct val="20000"/>
        </a:spcBef>
        <a:spcAft>
          <a:spcPct val="0"/>
        </a:spcAft>
        <a:buChar char="–"/>
        <a:defRPr sz="8325">
          <a:solidFill>
            <a:schemeClr val="tx1"/>
          </a:solidFill>
          <a:latin typeface="+mn-lt"/>
        </a:defRPr>
      </a:lvl2pPr>
      <a:lvl3pPr marL="3380852" indent="-676885" algn="l" defTabSz="2703967" rtl="0" eaLnBrk="0" fontAlgn="base" hangingPunct="0">
        <a:spcBef>
          <a:spcPct val="20000"/>
        </a:spcBef>
        <a:spcAft>
          <a:spcPct val="0"/>
        </a:spcAft>
        <a:buChar char="•"/>
        <a:defRPr sz="7088">
          <a:solidFill>
            <a:schemeClr val="tx1"/>
          </a:solidFill>
          <a:latin typeface="+mn-lt"/>
        </a:defRPr>
      </a:lvl3pPr>
      <a:lvl4pPr marL="4732835" indent="-676885" algn="l" defTabSz="2703967" rtl="0" eaLnBrk="0" fontAlgn="base" hangingPunct="0">
        <a:spcBef>
          <a:spcPct val="20000"/>
        </a:spcBef>
        <a:spcAft>
          <a:spcPct val="0"/>
        </a:spcAft>
        <a:buChar char="–"/>
        <a:defRPr sz="5963">
          <a:solidFill>
            <a:schemeClr val="tx1"/>
          </a:solidFill>
          <a:latin typeface="+mn-lt"/>
        </a:defRPr>
      </a:lvl4pPr>
      <a:lvl5pPr marL="6084818" indent="-676885" algn="l" defTabSz="2703967" rtl="0" eaLnBrk="0" fontAlgn="base" hangingPunct="0">
        <a:spcBef>
          <a:spcPct val="20000"/>
        </a:spcBef>
        <a:spcAft>
          <a:spcPct val="0"/>
        </a:spcAft>
        <a:buChar char="»"/>
        <a:defRPr sz="5963">
          <a:solidFill>
            <a:schemeClr val="tx1"/>
          </a:solidFill>
          <a:latin typeface="+mn-lt"/>
        </a:defRPr>
      </a:lvl5pPr>
      <a:lvl6pPr marL="6341999" indent="-676885" algn="l" defTabSz="2703967" rtl="0" eaLnBrk="0" fontAlgn="base" hangingPunct="0">
        <a:spcBef>
          <a:spcPct val="20000"/>
        </a:spcBef>
        <a:spcAft>
          <a:spcPct val="0"/>
        </a:spcAft>
        <a:buChar char="»"/>
        <a:defRPr sz="5963">
          <a:solidFill>
            <a:schemeClr val="tx1"/>
          </a:solidFill>
          <a:latin typeface="+mn-lt"/>
        </a:defRPr>
      </a:lvl6pPr>
      <a:lvl7pPr marL="6599179" indent="-676885" algn="l" defTabSz="2703967" rtl="0" eaLnBrk="0" fontAlgn="base" hangingPunct="0">
        <a:spcBef>
          <a:spcPct val="20000"/>
        </a:spcBef>
        <a:spcAft>
          <a:spcPct val="0"/>
        </a:spcAft>
        <a:buChar char="»"/>
        <a:defRPr sz="5963">
          <a:solidFill>
            <a:schemeClr val="tx1"/>
          </a:solidFill>
          <a:latin typeface="+mn-lt"/>
        </a:defRPr>
      </a:lvl7pPr>
      <a:lvl8pPr marL="6856360" indent="-676885" algn="l" defTabSz="2703967" rtl="0" eaLnBrk="0" fontAlgn="base" hangingPunct="0">
        <a:spcBef>
          <a:spcPct val="20000"/>
        </a:spcBef>
        <a:spcAft>
          <a:spcPct val="0"/>
        </a:spcAft>
        <a:buChar char="»"/>
        <a:defRPr sz="5963">
          <a:solidFill>
            <a:schemeClr val="tx1"/>
          </a:solidFill>
          <a:latin typeface="+mn-lt"/>
        </a:defRPr>
      </a:lvl8pPr>
      <a:lvl9pPr marL="7113540" indent="-676885" algn="l" defTabSz="2703967" rtl="0" eaLnBrk="0" fontAlgn="base" hangingPunct="0">
        <a:spcBef>
          <a:spcPct val="20000"/>
        </a:spcBef>
        <a:spcAft>
          <a:spcPct val="0"/>
        </a:spcAft>
        <a:buChar char="»"/>
        <a:defRPr sz="5963">
          <a:solidFill>
            <a:schemeClr val="tx1"/>
          </a:solidFill>
          <a:latin typeface="+mn-lt"/>
        </a:defRPr>
      </a:lvl9pPr>
    </p:bodyStyle>
    <p:otherStyle>
      <a:defPPr>
        <a:defRPr lang="en-US"/>
      </a:defPPr>
      <a:lvl1pPr marL="0" algn="l" defTabSz="514361" rtl="0" eaLnBrk="1" latinLnBrk="0" hangingPunct="1">
        <a:defRPr sz="1013" kern="1200">
          <a:solidFill>
            <a:schemeClr val="tx1"/>
          </a:solidFill>
          <a:latin typeface="+mn-lt"/>
          <a:ea typeface="+mn-ea"/>
          <a:cs typeface="+mn-cs"/>
        </a:defRPr>
      </a:lvl1pPr>
      <a:lvl2pPr marL="257181" algn="l" defTabSz="514361" rtl="0" eaLnBrk="1" latinLnBrk="0" hangingPunct="1">
        <a:defRPr sz="1013" kern="1200">
          <a:solidFill>
            <a:schemeClr val="tx1"/>
          </a:solidFill>
          <a:latin typeface="+mn-lt"/>
          <a:ea typeface="+mn-ea"/>
          <a:cs typeface="+mn-cs"/>
        </a:defRPr>
      </a:lvl2pPr>
      <a:lvl3pPr marL="514361" algn="l" defTabSz="514361" rtl="0" eaLnBrk="1" latinLnBrk="0" hangingPunct="1">
        <a:defRPr sz="1013" kern="1200">
          <a:solidFill>
            <a:schemeClr val="tx1"/>
          </a:solidFill>
          <a:latin typeface="+mn-lt"/>
          <a:ea typeface="+mn-ea"/>
          <a:cs typeface="+mn-cs"/>
        </a:defRPr>
      </a:lvl3pPr>
      <a:lvl4pPr marL="771542" algn="l" defTabSz="514361" rtl="0" eaLnBrk="1" latinLnBrk="0" hangingPunct="1">
        <a:defRPr sz="1013" kern="1200">
          <a:solidFill>
            <a:schemeClr val="tx1"/>
          </a:solidFill>
          <a:latin typeface="+mn-lt"/>
          <a:ea typeface="+mn-ea"/>
          <a:cs typeface="+mn-cs"/>
        </a:defRPr>
      </a:lvl4pPr>
      <a:lvl5pPr marL="1028721" algn="l" defTabSz="514361" rtl="0" eaLnBrk="1" latinLnBrk="0" hangingPunct="1">
        <a:defRPr sz="1013" kern="1200">
          <a:solidFill>
            <a:schemeClr val="tx1"/>
          </a:solidFill>
          <a:latin typeface="+mn-lt"/>
          <a:ea typeface="+mn-ea"/>
          <a:cs typeface="+mn-cs"/>
        </a:defRPr>
      </a:lvl5pPr>
      <a:lvl6pPr marL="1285902" algn="l" defTabSz="514361" rtl="0" eaLnBrk="1" latinLnBrk="0" hangingPunct="1">
        <a:defRPr sz="1013" kern="1200">
          <a:solidFill>
            <a:schemeClr val="tx1"/>
          </a:solidFill>
          <a:latin typeface="+mn-lt"/>
          <a:ea typeface="+mn-ea"/>
          <a:cs typeface="+mn-cs"/>
        </a:defRPr>
      </a:lvl6pPr>
      <a:lvl7pPr marL="1543083" algn="l" defTabSz="514361" rtl="0" eaLnBrk="1" latinLnBrk="0" hangingPunct="1">
        <a:defRPr sz="1013" kern="1200">
          <a:solidFill>
            <a:schemeClr val="tx1"/>
          </a:solidFill>
          <a:latin typeface="+mn-lt"/>
          <a:ea typeface="+mn-ea"/>
          <a:cs typeface="+mn-cs"/>
        </a:defRPr>
      </a:lvl7pPr>
      <a:lvl8pPr marL="1800263" algn="l" defTabSz="514361" rtl="0" eaLnBrk="1" latinLnBrk="0" hangingPunct="1">
        <a:defRPr sz="1013" kern="1200">
          <a:solidFill>
            <a:schemeClr val="tx1"/>
          </a:solidFill>
          <a:latin typeface="+mn-lt"/>
          <a:ea typeface="+mn-ea"/>
          <a:cs typeface="+mn-cs"/>
        </a:defRPr>
      </a:lvl8pPr>
      <a:lvl9pPr marL="2057444" algn="l" defTabSz="514361"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2">
                <a:lumMod val="50000"/>
              </a:schemeClr>
            </a:gs>
          </a:gsLst>
          <a:lin ang="16200000" scaled="0"/>
        </a:gra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61066534-C7A8-284B-AFD3-2B4F8EBA87CF}"/>
              </a:ext>
            </a:extLst>
          </p:cNvPr>
          <p:cNvSpPr/>
          <p:nvPr/>
        </p:nvSpPr>
        <p:spPr bwMode="auto">
          <a:xfrm>
            <a:off x="7805121" y="11488211"/>
            <a:ext cx="8715510" cy="4750762"/>
          </a:xfrm>
          <a:prstGeom prst="rect">
            <a:avLst/>
          </a:prstGeom>
          <a:solidFill>
            <a:schemeClr val="bg1"/>
          </a:solidFill>
          <a:ln w="17526"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endParaRPr lang="en-US" sz="1350" dirty="0">
              <a:cs typeface="Helvetica" pitchFamily="34" charset="0"/>
            </a:endParaRPr>
          </a:p>
        </p:txBody>
      </p:sp>
      <p:sp>
        <p:nvSpPr>
          <p:cNvPr id="96" name="Rectangle 95"/>
          <p:cNvSpPr/>
          <p:nvPr/>
        </p:nvSpPr>
        <p:spPr bwMode="auto">
          <a:xfrm>
            <a:off x="26409238" y="9420266"/>
            <a:ext cx="6183771" cy="5009507"/>
          </a:xfrm>
          <a:prstGeom prst="rect">
            <a:avLst/>
          </a:prstGeom>
          <a:solidFill>
            <a:schemeClr val="bg1"/>
          </a:solidFill>
          <a:ln w="17526"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endParaRPr lang="en-US" sz="1350"/>
          </a:p>
        </p:txBody>
      </p:sp>
      <p:sp>
        <p:nvSpPr>
          <p:cNvPr id="871" name="Rectangle 870"/>
          <p:cNvSpPr/>
          <p:nvPr/>
        </p:nvSpPr>
        <p:spPr bwMode="auto">
          <a:xfrm>
            <a:off x="26523577" y="9885012"/>
            <a:ext cx="6031669" cy="4376002"/>
          </a:xfrm>
          <a:prstGeom prst="rect">
            <a:avLst/>
          </a:prstGeom>
          <a:solidFill>
            <a:schemeClr val="bg1"/>
          </a:solidFill>
          <a:ln w="17526" cap="flat" cmpd="sng" algn="ctr">
            <a:no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r>
              <a:rPr lang="en-US" dirty="0"/>
              <a:t>Socratic teaching is a term that is often applied to teaching by questioning the student on the subject at hand and commonly referred to as “pimping”. This study, while being an initial exploration into the perceptions of students and faculty on this modality of teaching, has yielded interesting results. We found that a majority of students perceived their experience to either be positive and a minority of students finding the experience to be negative. This suggests that the upward trend of medical student harassment based on the AMC survey is not entirely attributable to use of “pimping” in the clinical setting. In fact, the use of “pimping” may be a method to further engage medical students during their clinical education.</a:t>
            </a:r>
          </a:p>
          <a:p>
            <a:endParaRPr lang="en-US" dirty="0"/>
          </a:p>
          <a:p>
            <a:r>
              <a:rPr lang="en-US" dirty="0"/>
              <a:t>This study also demonstrated a statistically significant difference between the student and faculty perceptions on the the purpose of “pimping”. This could suggest a possible underlying factor that leads to negative medical student perceptions of faculty and their teaching abilities. </a:t>
            </a:r>
          </a:p>
          <a:p>
            <a:endParaRPr lang="en-US" dirty="0"/>
          </a:p>
          <a:p>
            <a:r>
              <a:rPr lang="en-US" dirty="0"/>
              <a:t>Future studies should further investigate the effectiveness of “pimping” on clinical education and their potential influence on objective clinical knowledge assessments including USMLE Step exams, NBME Shelf Exams and other institution-specific clerkship examinations.</a:t>
            </a:r>
          </a:p>
        </p:txBody>
      </p:sp>
      <p:sp>
        <p:nvSpPr>
          <p:cNvPr id="873" name="Rectangle 872"/>
          <p:cNvSpPr/>
          <p:nvPr/>
        </p:nvSpPr>
        <p:spPr bwMode="auto">
          <a:xfrm>
            <a:off x="26409238" y="14596961"/>
            <a:ext cx="6183771" cy="1624718"/>
          </a:xfrm>
          <a:prstGeom prst="rect">
            <a:avLst/>
          </a:prstGeom>
          <a:solidFill>
            <a:schemeClr val="bg1"/>
          </a:solidFill>
          <a:ln w="17526"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endParaRPr lang="en-US" sz="1350">
              <a:cs typeface="Helvetica" pitchFamily="34" charset="0"/>
            </a:endParaRPr>
          </a:p>
        </p:txBody>
      </p:sp>
      <p:sp>
        <p:nvSpPr>
          <p:cNvPr id="2054" name="Text Box 450"/>
          <p:cNvSpPr txBox="1">
            <a:spLocks noChangeArrowheads="1"/>
          </p:cNvSpPr>
          <p:nvPr/>
        </p:nvSpPr>
        <p:spPr bwMode="auto">
          <a:xfrm>
            <a:off x="131981" y="1681880"/>
            <a:ext cx="7362009" cy="2966838"/>
          </a:xfrm>
          <a:prstGeom prst="rect">
            <a:avLst/>
          </a:prstGeom>
          <a:solidFill>
            <a:schemeClr val="bg1"/>
          </a:solidFill>
          <a:ln w="12699">
            <a:solidFill>
              <a:schemeClr val="tx1"/>
            </a:solidFill>
            <a:miter lim="800000"/>
            <a:headEnd type="none" w="sm" len="sm"/>
            <a:tailEnd type="none" w="sm" len="sm"/>
          </a:ln>
        </p:spPr>
        <p:txBody>
          <a:bodyPr wrap="square">
            <a:spAutoFit/>
          </a:bodyPr>
          <a:lstStyle/>
          <a:p>
            <a:r>
              <a:rPr lang="en-US" sz="1800" b="1" dirty="0"/>
              <a:t>Purpose:</a:t>
            </a:r>
            <a:r>
              <a:rPr lang="en-US" sz="1800" dirty="0"/>
              <a:t>  </a:t>
            </a:r>
          </a:p>
          <a:p>
            <a:pPr marL="257172" indent="-257172">
              <a:buFont typeface="Arial" panose="020B0604020202020204" pitchFamily="34" charset="0"/>
              <a:buChar char="•"/>
            </a:pPr>
            <a:r>
              <a:rPr lang="en-US" sz="1688" dirty="0"/>
              <a:t>Since the initial article “The Art of Pimping” was published, the use of this Socratic teaching has been further discussed in the setting of medical education. Simultaneously, the AMC continues to administer the Graduate Questionnaire. This survey has shown an upward trend of medical student harassment, which has been classically associated with “pimping”. However, few studies have looked at the factors that influence students viewpoints on the subjects and ways to improve the overall quality of the teaching method. This study aims to examine at the viewpoints of both medical students and facility across the medical schools in Michigan. </a:t>
            </a:r>
          </a:p>
        </p:txBody>
      </p:sp>
      <p:sp>
        <p:nvSpPr>
          <p:cNvPr id="2055" name="Text Box 452"/>
          <p:cNvSpPr txBox="1">
            <a:spLocks noChangeArrowheads="1"/>
          </p:cNvSpPr>
          <p:nvPr/>
        </p:nvSpPr>
        <p:spPr bwMode="auto">
          <a:xfrm>
            <a:off x="131981" y="4738359"/>
            <a:ext cx="7362009" cy="1927835"/>
          </a:xfrm>
          <a:prstGeom prst="rect">
            <a:avLst/>
          </a:prstGeom>
          <a:solidFill>
            <a:schemeClr val="bg1"/>
          </a:solidFill>
          <a:ln w="12699">
            <a:solidFill>
              <a:schemeClr val="tx1"/>
            </a:solidFill>
            <a:miter lim="800000"/>
            <a:headEnd type="none" w="sm" len="sm"/>
            <a:tailEnd type="none" w="sm" len="sm"/>
          </a:ln>
        </p:spPr>
        <p:txBody>
          <a:bodyPr wrap="square">
            <a:spAutoFit/>
          </a:bodyPr>
          <a:lstStyle/>
          <a:p>
            <a:r>
              <a:rPr lang="en-US" sz="1800" b="1" dirty="0">
                <a:solidFill>
                  <a:srgbClr val="000000"/>
                </a:solidFill>
                <a:cs typeface="Helvetica" pitchFamily="34" charset="0"/>
              </a:rPr>
              <a:t>Objectives: </a:t>
            </a:r>
          </a:p>
          <a:p>
            <a:pPr marL="192880" indent="-192880">
              <a:buFont typeface="Arial" panose="020B0604020202020204" pitchFamily="34" charset="0"/>
              <a:buChar char="•"/>
            </a:pPr>
            <a:r>
              <a:rPr lang="en-US" sz="1688" dirty="0">
                <a:solidFill>
                  <a:srgbClr val="000000"/>
                </a:solidFill>
                <a:cs typeface="Helvetica" pitchFamily="34" charset="0"/>
              </a:rPr>
              <a:t>To identify how medical students feel about the use of pimping during clinical education. </a:t>
            </a:r>
          </a:p>
          <a:p>
            <a:pPr marL="192880" indent="-192880">
              <a:buFont typeface="Arial" panose="020B0604020202020204" pitchFamily="34" charset="0"/>
              <a:buChar char="•"/>
            </a:pPr>
            <a:r>
              <a:rPr lang="en-US" sz="1688" dirty="0">
                <a:solidFill>
                  <a:srgbClr val="000000"/>
                </a:solidFill>
                <a:cs typeface="Helvetica" pitchFamily="34" charset="0"/>
              </a:rPr>
              <a:t>To assess possible factors that contribute to negative feelings of this method by students. </a:t>
            </a:r>
            <a:endParaRPr lang="en-US" sz="1688" b="1" dirty="0">
              <a:solidFill>
                <a:srgbClr val="000000"/>
              </a:solidFill>
              <a:cs typeface="Helvetica" pitchFamily="34" charset="0"/>
            </a:endParaRPr>
          </a:p>
          <a:p>
            <a:pPr marL="192880" indent="-192880">
              <a:buFont typeface="Arial" panose="020B0604020202020204" pitchFamily="34" charset="0"/>
              <a:buChar char="•"/>
            </a:pPr>
            <a:r>
              <a:rPr lang="en-US" sz="1688" dirty="0">
                <a:solidFill>
                  <a:srgbClr val="000000"/>
                </a:solidFill>
                <a:cs typeface="Helvetica" pitchFamily="34" charset="0"/>
              </a:rPr>
              <a:t>Starting to investigates ways of improving the receptiveness of medical students to this modality of teaching</a:t>
            </a:r>
          </a:p>
        </p:txBody>
      </p:sp>
      <p:sp>
        <p:nvSpPr>
          <p:cNvPr id="2056" name="Text Box 453"/>
          <p:cNvSpPr txBox="1">
            <a:spLocks noChangeArrowheads="1"/>
          </p:cNvSpPr>
          <p:nvPr/>
        </p:nvSpPr>
        <p:spPr bwMode="auto">
          <a:xfrm>
            <a:off x="138403" y="8060139"/>
            <a:ext cx="7355587" cy="4178965"/>
          </a:xfrm>
          <a:prstGeom prst="rect">
            <a:avLst/>
          </a:prstGeom>
          <a:solidFill>
            <a:schemeClr val="bg1"/>
          </a:solidFill>
          <a:ln w="12699">
            <a:solidFill>
              <a:schemeClr val="tx1"/>
            </a:solidFill>
            <a:miter lim="800000"/>
            <a:headEnd type="none" w="sm" len="sm"/>
            <a:tailEnd type="none" w="sm" len="sm"/>
          </a:ln>
        </p:spPr>
        <p:txBody>
          <a:bodyPr wrap="square">
            <a:spAutoFit/>
          </a:bodyPr>
          <a:lstStyle/>
          <a:p>
            <a:pPr algn="just"/>
            <a:r>
              <a:rPr lang="en-US" sz="1800" b="1" dirty="0">
                <a:solidFill>
                  <a:srgbClr val="000000"/>
                </a:solidFill>
                <a:cs typeface="Helvetica" pitchFamily="34" charset="0"/>
              </a:rPr>
              <a:t>Methods</a:t>
            </a:r>
            <a:endParaRPr lang="en-US" sz="1688" dirty="0">
              <a:solidFill>
                <a:srgbClr val="000000"/>
              </a:solidFill>
              <a:cs typeface="Helvetica" pitchFamily="34" charset="0"/>
            </a:endParaRPr>
          </a:p>
          <a:p>
            <a:pPr algn="just"/>
            <a:r>
              <a:rPr lang="en-US" sz="1688" u="sng" dirty="0">
                <a:solidFill>
                  <a:srgbClr val="000000"/>
                </a:solidFill>
                <a:cs typeface="Helvetica" pitchFamily="34" charset="0"/>
              </a:rPr>
              <a:t>Survey </a:t>
            </a:r>
          </a:p>
          <a:p>
            <a:pPr algn="just"/>
            <a:r>
              <a:rPr lang="en-US" sz="1688" dirty="0">
                <a:solidFill>
                  <a:srgbClr val="000000"/>
                </a:solidFill>
                <a:cs typeface="Helvetica" pitchFamily="34" charset="0"/>
              </a:rPr>
              <a:t>A Qualtrics survey was created based off of one created by Williams et al. This survey was modified for use in the medical education setting. Of the 5 medical schools within the State of Michigan 3 elected to participate. The survey was sent to students at these medical schools that had finished their core clerkships at the time of the distribution. Each cohort of students received the survey 3 separate times over a two month period. Faculty at the institutions underwent the same selection process with 3 locations electing to participate </a:t>
            </a:r>
          </a:p>
          <a:p>
            <a:pPr algn="just"/>
            <a:endParaRPr lang="en-US" sz="1688" dirty="0">
              <a:solidFill>
                <a:srgbClr val="000000"/>
              </a:solidFill>
              <a:cs typeface="Helvetica" pitchFamily="34" charset="0"/>
            </a:endParaRPr>
          </a:p>
          <a:p>
            <a:pPr algn="just"/>
            <a:r>
              <a:rPr lang="en-US" sz="1688" u="sng" dirty="0">
                <a:solidFill>
                  <a:srgbClr val="000000"/>
                </a:solidFill>
                <a:cs typeface="Helvetica" pitchFamily="34" charset="0"/>
              </a:rPr>
              <a:t>Statistical analysis </a:t>
            </a:r>
          </a:p>
          <a:p>
            <a:pPr algn="just"/>
            <a:r>
              <a:rPr lang="en-US" sz="1688" dirty="0">
                <a:solidFill>
                  <a:srgbClr val="000000"/>
                </a:solidFill>
                <a:cs typeface="Helvetica" pitchFamily="34" charset="0"/>
              </a:rPr>
              <a:t>At the end of the data collection period all surveys were closed. All incomplete and duplicate surveys were removed from the study. Identifiers of students and faculty were removed prior to the start of data analysis. </a:t>
            </a:r>
          </a:p>
          <a:p>
            <a:pPr algn="just"/>
            <a:endParaRPr lang="en-US" sz="1125" dirty="0">
              <a:solidFill>
                <a:srgbClr val="000000"/>
              </a:solidFill>
              <a:cs typeface="Helvetica" pitchFamily="34" charset="0"/>
            </a:endParaRPr>
          </a:p>
        </p:txBody>
      </p:sp>
      <p:sp>
        <p:nvSpPr>
          <p:cNvPr id="2062" name="Text Box 697"/>
          <p:cNvSpPr txBox="1">
            <a:spLocks noChangeArrowheads="1"/>
          </p:cNvSpPr>
          <p:nvPr/>
        </p:nvSpPr>
        <p:spPr bwMode="auto">
          <a:xfrm>
            <a:off x="26409238" y="14617417"/>
            <a:ext cx="6261765" cy="1773562"/>
          </a:xfrm>
          <a:prstGeom prst="rect">
            <a:avLst/>
          </a:prstGeom>
          <a:noFill/>
          <a:ln w="17526">
            <a:noFill/>
            <a:miter lim="800000"/>
            <a:headEnd type="none" w="sm" len="sm"/>
            <a:tailEnd type="none" w="sm" len="sm"/>
          </a:ln>
        </p:spPr>
        <p:txBody>
          <a:bodyPr wrap="square">
            <a:spAutoFit/>
          </a:bodyPr>
          <a:lstStyle/>
          <a:p>
            <a:r>
              <a:rPr lang="en-US" sz="1000" b="1" dirty="0">
                <a:cs typeface="Helvetica" pitchFamily="34" charset="0"/>
              </a:rPr>
              <a:t>References</a:t>
            </a:r>
          </a:p>
          <a:p>
            <a:r>
              <a:rPr lang="en-US" sz="800" dirty="0">
                <a:latin typeface="+mj-lt"/>
              </a:rPr>
              <a:t>1. Dickstein, L., </a:t>
            </a:r>
            <a:r>
              <a:rPr lang="en-US" sz="800" i="1" dirty="0">
                <a:latin typeface="+mj-lt"/>
              </a:rPr>
              <a:t>Appropriate Treatment in Medicine (ATM): a Compendium on Medical Student mis treatment.</a:t>
            </a:r>
            <a:r>
              <a:rPr lang="en-US" sz="800" dirty="0">
                <a:latin typeface="+mj-lt"/>
              </a:rPr>
              <a:t> Association of American Medical Colleges, 2000.</a:t>
            </a:r>
          </a:p>
          <a:p>
            <a:r>
              <a:rPr lang="en-US" sz="800" dirty="0">
                <a:latin typeface="+mj-lt"/>
              </a:rPr>
              <a:t>2.Haviland, M.G., et al., </a:t>
            </a:r>
            <a:r>
              <a:rPr lang="en-US" sz="800" i="1" dirty="0">
                <a:latin typeface="+mj-lt"/>
              </a:rPr>
              <a:t>Student mistreatment in medical school and planning a career in academic medicine.</a:t>
            </a:r>
            <a:r>
              <a:rPr lang="en-US" sz="800" dirty="0">
                <a:latin typeface="+mj-lt"/>
              </a:rPr>
              <a:t> Teach Learn Med, 2011. </a:t>
            </a:r>
            <a:r>
              <a:rPr lang="en-US" sz="800" b="1" dirty="0">
                <a:latin typeface="+mj-lt"/>
              </a:rPr>
              <a:t>23</a:t>
            </a:r>
            <a:r>
              <a:rPr lang="en-US" sz="800" dirty="0">
                <a:latin typeface="+mj-lt"/>
              </a:rPr>
              <a:t>(3): p. 231-7.</a:t>
            </a:r>
          </a:p>
          <a:p>
            <a:r>
              <a:rPr lang="en-US" sz="800" dirty="0">
                <a:latin typeface="+mj-lt"/>
              </a:rPr>
              <a:t>3. </a:t>
            </a:r>
            <a:r>
              <a:rPr lang="en-US" sz="800" dirty="0" err="1">
                <a:latin typeface="+mj-lt"/>
              </a:rPr>
              <a:t>Uhari</a:t>
            </a:r>
            <a:r>
              <a:rPr lang="en-US" sz="800" dirty="0">
                <a:latin typeface="+mj-lt"/>
              </a:rPr>
              <a:t>, M., et al., </a:t>
            </a:r>
            <a:r>
              <a:rPr lang="en-US" sz="800" i="1" dirty="0">
                <a:latin typeface="+mj-lt"/>
              </a:rPr>
              <a:t>Medical student abuse: an international phenomenon.</a:t>
            </a:r>
            <a:r>
              <a:rPr lang="en-US" sz="800" dirty="0">
                <a:latin typeface="+mj-lt"/>
              </a:rPr>
              <a:t> JAMA, 1994. </a:t>
            </a:r>
            <a:r>
              <a:rPr lang="en-US" sz="800" b="1" dirty="0">
                <a:latin typeface="+mj-lt"/>
              </a:rPr>
              <a:t>271</a:t>
            </a:r>
            <a:r>
              <a:rPr lang="en-US" sz="800" dirty="0">
                <a:latin typeface="+mj-lt"/>
              </a:rPr>
              <a:t>(13): p. 1049-51.</a:t>
            </a:r>
          </a:p>
          <a:p>
            <a:r>
              <a:rPr lang="en-US" sz="800" dirty="0">
                <a:latin typeface="+mj-lt"/>
              </a:rPr>
              <a:t>4. Silver, H.K. and A.D. </a:t>
            </a:r>
            <a:r>
              <a:rPr lang="en-US" sz="800" dirty="0" err="1">
                <a:latin typeface="+mj-lt"/>
              </a:rPr>
              <a:t>Glicken</a:t>
            </a:r>
            <a:r>
              <a:rPr lang="en-US" sz="800" dirty="0">
                <a:latin typeface="+mj-lt"/>
              </a:rPr>
              <a:t>, </a:t>
            </a:r>
            <a:r>
              <a:rPr lang="en-US" sz="800" i="1" dirty="0">
                <a:latin typeface="+mj-lt"/>
              </a:rPr>
              <a:t>Medical student abuse. Incidence, severity, and significance.</a:t>
            </a:r>
            <a:r>
              <a:rPr lang="en-US" sz="800" dirty="0">
                <a:latin typeface="+mj-lt"/>
              </a:rPr>
              <a:t> JAMA, 1990. </a:t>
            </a:r>
            <a:r>
              <a:rPr lang="en-US" sz="800" b="1" dirty="0">
                <a:latin typeface="+mj-lt"/>
              </a:rPr>
              <a:t>263</a:t>
            </a:r>
            <a:r>
              <a:rPr lang="en-US" sz="800" dirty="0">
                <a:latin typeface="+mj-lt"/>
              </a:rPr>
              <a:t>(4): p. 527-32.</a:t>
            </a:r>
          </a:p>
          <a:p>
            <a:r>
              <a:rPr lang="en-US" sz="800" dirty="0">
                <a:latin typeface="+mj-lt"/>
              </a:rPr>
              <a:t>5. Cook, A.F., et al., </a:t>
            </a:r>
            <a:r>
              <a:rPr lang="en-US" sz="800" i="1" dirty="0">
                <a:latin typeface="+mj-lt"/>
              </a:rPr>
              <a:t>The prevalence of medical student mistreatment and its association with burnout.</a:t>
            </a:r>
            <a:r>
              <a:rPr lang="en-US" sz="800" dirty="0">
                <a:latin typeface="+mj-lt"/>
              </a:rPr>
              <a:t> </a:t>
            </a:r>
            <a:r>
              <a:rPr lang="en-US" sz="800" dirty="0" err="1">
                <a:latin typeface="+mj-lt"/>
              </a:rPr>
              <a:t>Acad</a:t>
            </a:r>
            <a:r>
              <a:rPr lang="en-US" sz="800" dirty="0">
                <a:latin typeface="+mj-lt"/>
              </a:rPr>
              <a:t> Med, 2014. </a:t>
            </a:r>
            <a:r>
              <a:rPr lang="en-US" sz="800" b="1" dirty="0">
                <a:latin typeface="+mj-lt"/>
              </a:rPr>
              <a:t>89</a:t>
            </a:r>
            <a:r>
              <a:rPr lang="en-US" sz="800" dirty="0">
                <a:latin typeface="+mj-lt"/>
              </a:rPr>
              <a:t>(5): p. 749-54.</a:t>
            </a:r>
          </a:p>
          <a:p>
            <a:r>
              <a:rPr lang="en-US" sz="800" dirty="0">
                <a:latin typeface="+mj-lt"/>
              </a:rPr>
              <a:t>6. Rees, C.E. and L.V. </a:t>
            </a:r>
            <a:r>
              <a:rPr lang="en-US" sz="800" dirty="0" err="1">
                <a:latin typeface="+mj-lt"/>
              </a:rPr>
              <a:t>Monrouxe</a:t>
            </a:r>
            <a:r>
              <a:rPr lang="en-US" sz="800" dirty="0">
                <a:latin typeface="+mj-lt"/>
              </a:rPr>
              <a:t>, </a:t>
            </a:r>
            <a:r>
              <a:rPr lang="en-US" sz="800" i="1" dirty="0">
                <a:latin typeface="+mj-lt"/>
              </a:rPr>
              <a:t>"A morning since eight of just pure grill": a </a:t>
            </a:r>
            <a:r>
              <a:rPr lang="en-US" sz="800" i="1" dirty="0" err="1">
                <a:latin typeface="+mj-lt"/>
              </a:rPr>
              <a:t>multischool</a:t>
            </a:r>
            <a:r>
              <a:rPr lang="en-US" sz="800" i="1" dirty="0">
                <a:latin typeface="+mj-lt"/>
              </a:rPr>
              <a:t> qualitative study of student abuse.</a:t>
            </a:r>
            <a:r>
              <a:rPr lang="en-US" sz="800" dirty="0">
                <a:latin typeface="+mj-lt"/>
              </a:rPr>
              <a:t> </a:t>
            </a:r>
            <a:r>
              <a:rPr lang="en-US" sz="800" dirty="0" err="1">
                <a:latin typeface="+mj-lt"/>
              </a:rPr>
              <a:t>Acad</a:t>
            </a:r>
            <a:r>
              <a:rPr lang="en-US" sz="800" dirty="0">
                <a:latin typeface="+mj-lt"/>
              </a:rPr>
              <a:t> Med, 2011. </a:t>
            </a:r>
            <a:r>
              <a:rPr lang="en-US" sz="800" b="1" dirty="0">
                <a:latin typeface="+mj-lt"/>
              </a:rPr>
              <a:t>86</a:t>
            </a:r>
            <a:r>
              <a:rPr lang="en-US" sz="800" dirty="0">
                <a:latin typeface="+mj-lt"/>
              </a:rPr>
              <a:t>(11): p. 1374-82.</a:t>
            </a:r>
          </a:p>
          <a:p>
            <a:r>
              <a:rPr lang="en-US" sz="800" dirty="0">
                <a:latin typeface="+mj-lt"/>
              </a:rPr>
              <a:t>7.Frank, E., et al., </a:t>
            </a:r>
            <a:r>
              <a:rPr lang="en-US" sz="800" i="1" dirty="0">
                <a:latin typeface="+mj-lt"/>
              </a:rPr>
              <a:t>Experiences of belittlement and harassment and their correlates among medical students in the United States: longitudinal survey.</a:t>
            </a:r>
            <a:r>
              <a:rPr lang="en-US" sz="800" dirty="0">
                <a:latin typeface="+mj-lt"/>
              </a:rPr>
              <a:t> BMJ, 2006. </a:t>
            </a:r>
            <a:r>
              <a:rPr lang="en-US" sz="800" b="1" dirty="0">
                <a:latin typeface="+mj-lt"/>
              </a:rPr>
              <a:t>333</a:t>
            </a:r>
            <a:r>
              <a:rPr lang="en-US" sz="800" dirty="0">
                <a:latin typeface="+mj-lt"/>
              </a:rPr>
              <a:t>(7570): p. 682.</a:t>
            </a:r>
          </a:p>
          <a:p>
            <a:pPr marL="257181" indent="-257181"/>
            <a:endParaRPr lang="en-US" sz="1125" b="1" dirty="0">
              <a:cs typeface="Helvetica" pitchFamily="34" charset="0"/>
            </a:endParaRPr>
          </a:p>
        </p:txBody>
      </p:sp>
      <p:sp>
        <p:nvSpPr>
          <p:cNvPr id="2107" name="Text Box 712"/>
          <p:cNvSpPr txBox="1">
            <a:spLocks noChangeArrowheads="1"/>
          </p:cNvSpPr>
          <p:nvPr/>
        </p:nvSpPr>
        <p:spPr bwMode="auto">
          <a:xfrm>
            <a:off x="144862" y="6755835"/>
            <a:ext cx="7355587" cy="1200329"/>
          </a:xfrm>
          <a:prstGeom prst="rect">
            <a:avLst/>
          </a:prstGeom>
          <a:solidFill>
            <a:schemeClr val="bg1"/>
          </a:solidFill>
          <a:ln w="17526">
            <a:solidFill>
              <a:schemeClr val="tx1"/>
            </a:solidFill>
            <a:miter lim="800000"/>
            <a:headEnd type="none" w="sm" len="sm"/>
            <a:tailEnd type="none" w="sm" len="sm"/>
          </a:ln>
        </p:spPr>
        <p:txBody>
          <a:bodyPr wrap="square">
            <a:spAutoFit/>
          </a:bodyPr>
          <a:lstStyle/>
          <a:p>
            <a:r>
              <a:rPr lang="en-US" sz="1800" b="1" dirty="0">
                <a:cs typeface="Helvetica" pitchFamily="34" charset="0"/>
              </a:rPr>
              <a:t>Hypothesis</a:t>
            </a:r>
            <a:r>
              <a:rPr lang="en-US" sz="1800" dirty="0">
                <a:cs typeface="Helvetica" pitchFamily="34" charset="0"/>
              </a:rPr>
              <a:t>:</a:t>
            </a:r>
          </a:p>
          <a:p>
            <a:r>
              <a:rPr lang="en-US" sz="1800" dirty="0">
                <a:cs typeface="Helvetica" pitchFamily="34" charset="0"/>
              </a:rPr>
              <a:t>There is a significant difference between student and faculty perceptions on the use of “pimping” and it’s role in the clinical education setting. </a:t>
            </a:r>
          </a:p>
        </p:txBody>
      </p:sp>
      <p:sp>
        <p:nvSpPr>
          <p:cNvPr id="878" name="TextBox 877"/>
          <p:cNvSpPr txBox="1"/>
          <p:nvPr/>
        </p:nvSpPr>
        <p:spPr>
          <a:xfrm>
            <a:off x="26254479" y="9528609"/>
            <a:ext cx="6090760" cy="438582"/>
          </a:xfrm>
          <a:prstGeom prst="rect">
            <a:avLst/>
          </a:prstGeom>
          <a:noFill/>
        </p:spPr>
        <p:txBody>
          <a:bodyPr wrap="square" rtlCol="0">
            <a:spAutoFit/>
          </a:bodyPr>
          <a:lstStyle/>
          <a:p>
            <a:pPr algn="ctr"/>
            <a:r>
              <a:rPr lang="en-US" sz="2250" b="1" dirty="0"/>
              <a:t>Summary</a:t>
            </a:r>
          </a:p>
        </p:txBody>
      </p:sp>
      <p:sp>
        <p:nvSpPr>
          <p:cNvPr id="56" name="Text Box 453"/>
          <p:cNvSpPr txBox="1">
            <a:spLocks noChangeArrowheads="1"/>
          </p:cNvSpPr>
          <p:nvPr/>
        </p:nvSpPr>
        <p:spPr bwMode="auto">
          <a:xfrm>
            <a:off x="98416" y="12545654"/>
            <a:ext cx="7345595" cy="3693319"/>
          </a:xfrm>
          <a:prstGeom prst="rect">
            <a:avLst/>
          </a:prstGeom>
          <a:solidFill>
            <a:schemeClr val="bg1"/>
          </a:solidFill>
          <a:ln w="12699">
            <a:solidFill>
              <a:schemeClr val="tx1"/>
            </a:solidFill>
            <a:miter lim="800000"/>
            <a:headEnd type="none" w="sm" len="sm"/>
            <a:tailEnd type="none" w="sm" len="sm"/>
          </a:ln>
        </p:spPr>
        <p:txBody>
          <a:bodyPr wrap="square">
            <a:spAutoFit/>
          </a:bodyPr>
          <a:lstStyle/>
          <a:p>
            <a:r>
              <a:rPr lang="en-US" sz="1800" b="1" dirty="0"/>
              <a:t>Results:</a:t>
            </a:r>
          </a:p>
          <a:p>
            <a:pPr marL="285750" indent="-285750">
              <a:buFont typeface="Arial" panose="020B0604020202020204" pitchFamily="34" charset="0"/>
              <a:buChar char="•"/>
            </a:pPr>
            <a:r>
              <a:rPr lang="en-US" sz="1800" dirty="0"/>
              <a:t>221 students responded to the survey from three different universities seen in Table 1. </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Of these students, 54% found the use of Socratic teaching either very positive or slightly positive while 20% of students found it to a negative or very negative experience. </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A significance difference was shown between students and faculty as to the reason that this modality is used for teaching with faculty most commonly answering it is used to “retain student attention” and students most common answer “testing the students ability to recall material”. </a:t>
            </a:r>
          </a:p>
        </p:txBody>
      </p:sp>
      <p:sp>
        <p:nvSpPr>
          <p:cNvPr id="57" name="Rectangle 36">
            <a:extLst>
              <a:ext uri="{FF2B5EF4-FFF2-40B4-BE49-F238E27FC236}">
                <a16:creationId xmlns:a16="http://schemas.microsoft.com/office/drawing/2014/main" id="{D5743AB1-0613-E144-A10A-019985F3897B}"/>
              </a:ext>
            </a:extLst>
          </p:cNvPr>
          <p:cNvSpPr>
            <a:spLocks noChangeArrowheads="1"/>
          </p:cNvSpPr>
          <p:nvPr/>
        </p:nvSpPr>
        <p:spPr bwMode="auto">
          <a:xfrm>
            <a:off x="0" y="-1"/>
            <a:ext cx="32918400" cy="1464446"/>
          </a:xfrm>
          <a:prstGeom prst="rect">
            <a:avLst/>
          </a:prstGeom>
          <a:solidFill>
            <a:srgbClr val="001B36"/>
          </a:solidFill>
          <a:ln w="9525">
            <a:noFill/>
            <a:miter lim="800000"/>
            <a:headEnd/>
            <a:tailEnd/>
          </a:ln>
          <a:effectLst/>
        </p:spPr>
        <p:txBody>
          <a:bodyPr wrap="none" lIns="56327" tIns="28163" rIns="56327" bIns="28163" anchor="ctr"/>
          <a:lstStyle/>
          <a:p>
            <a:pPr>
              <a:defRPr/>
            </a:pPr>
            <a:endParaRPr lang="en-US" sz="793" dirty="0"/>
          </a:p>
        </p:txBody>
      </p:sp>
      <p:sp>
        <p:nvSpPr>
          <p:cNvPr id="58" name="TextBox 57">
            <a:extLst>
              <a:ext uri="{FF2B5EF4-FFF2-40B4-BE49-F238E27FC236}">
                <a16:creationId xmlns:a16="http://schemas.microsoft.com/office/drawing/2014/main" id="{386E3262-BA34-0D4A-BFD2-891E0FBAF348}"/>
              </a:ext>
            </a:extLst>
          </p:cNvPr>
          <p:cNvSpPr txBox="1"/>
          <p:nvPr/>
        </p:nvSpPr>
        <p:spPr>
          <a:xfrm>
            <a:off x="8589410" y="162281"/>
            <a:ext cx="15739579" cy="611706"/>
          </a:xfrm>
          <a:prstGeom prst="rect">
            <a:avLst/>
          </a:prstGeom>
          <a:noFill/>
          <a:effectLst/>
        </p:spPr>
        <p:txBody>
          <a:bodyPr wrap="square" rtlCol="0">
            <a:spAutoFit/>
          </a:bodyPr>
          <a:lstStyle/>
          <a:p>
            <a:pPr algn="ctr"/>
            <a:r>
              <a:rPr lang="en-US" sz="3375" i="1" spc="56" dirty="0">
                <a:solidFill>
                  <a:srgbClr val="F8C01B"/>
                </a:solidFill>
                <a:latin typeface="Futura Condensed"/>
                <a:cs typeface="Futura Condensed"/>
              </a:rPr>
              <a:t>The Perspective of Attendings and Medical Students on the Use of “Pimping” </a:t>
            </a:r>
          </a:p>
        </p:txBody>
      </p:sp>
      <p:sp>
        <p:nvSpPr>
          <p:cNvPr id="59" name="Text Placeholder 34">
            <a:extLst>
              <a:ext uri="{FF2B5EF4-FFF2-40B4-BE49-F238E27FC236}">
                <a16:creationId xmlns:a16="http://schemas.microsoft.com/office/drawing/2014/main" id="{55D99C23-7516-F44D-9D45-F45227B0F66F}"/>
              </a:ext>
            </a:extLst>
          </p:cNvPr>
          <p:cNvSpPr txBox="1">
            <a:spLocks/>
          </p:cNvSpPr>
          <p:nvPr/>
        </p:nvSpPr>
        <p:spPr>
          <a:xfrm>
            <a:off x="12847815" y="692703"/>
            <a:ext cx="7222768" cy="682724"/>
          </a:xfrm>
          <a:prstGeom prst="rect">
            <a:avLst/>
          </a:prstGeom>
        </p:spPr>
        <p:txBody>
          <a:bodyPr>
            <a:normAutofit/>
          </a:bodyPr>
          <a:lstStyle>
            <a:lvl1pPr marL="1058087" indent="-1058087" algn="l" defTabSz="1410782" rtl="0" eaLnBrk="1" latinLnBrk="0" hangingPunct="1">
              <a:spcBef>
                <a:spcPct val="20000"/>
              </a:spcBef>
              <a:buFont typeface="Arial"/>
              <a:buChar char="•"/>
              <a:defRPr sz="9900" kern="1200">
                <a:solidFill>
                  <a:schemeClr val="tx1"/>
                </a:solidFill>
                <a:latin typeface="+mn-lt"/>
                <a:ea typeface="+mn-ea"/>
                <a:cs typeface="+mn-cs"/>
              </a:defRPr>
            </a:lvl1pPr>
            <a:lvl2pPr marL="2292521" indent="-881739" algn="l" defTabSz="1410782" rtl="0" eaLnBrk="1" latinLnBrk="0" hangingPunct="1">
              <a:spcBef>
                <a:spcPct val="20000"/>
              </a:spcBef>
              <a:buFont typeface="Arial"/>
              <a:buChar char="–"/>
              <a:defRPr sz="8600" kern="1200">
                <a:solidFill>
                  <a:schemeClr val="tx1"/>
                </a:solidFill>
                <a:latin typeface="+mn-lt"/>
                <a:ea typeface="+mn-ea"/>
                <a:cs typeface="+mn-cs"/>
              </a:defRPr>
            </a:lvl2pPr>
            <a:lvl3pPr marL="3526955" indent="-705391" algn="l" defTabSz="1410782" rtl="0" eaLnBrk="1" latinLnBrk="0" hangingPunct="1">
              <a:spcBef>
                <a:spcPct val="20000"/>
              </a:spcBef>
              <a:buFont typeface="Arial"/>
              <a:buChar char="•"/>
              <a:defRPr sz="7400" kern="1200">
                <a:solidFill>
                  <a:schemeClr val="tx1"/>
                </a:solidFill>
                <a:latin typeface="+mn-lt"/>
                <a:ea typeface="+mn-ea"/>
                <a:cs typeface="+mn-cs"/>
              </a:defRPr>
            </a:lvl3pPr>
            <a:lvl4pPr marL="4937737" indent="-705391" algn="l" defTabSz="1410782" rtl="0" eaLnBrk="1" latinLnBrk="0" hangingPunct="1">
              <a:spcBef>
                <a:spcPct val="20000"/>
              </a:spcBef>
              <a:buFont typeface="Arial"/>
              <a:buChar char="–"/>
              <a:defRPr sz="6200" kern="1200">
                <a:solidFill>
                  <a:schemeClr val="tx1"/>
                </a:solidFill>
                <a:latin typeface="+mn-lt"/>
                <a:ea typeface="+mn-ea"/>
                <a:cs typeface="+mn-cs"/>
              </a:defRPr>
            </a:lvl4pPr>
            <a:lvl5pPr marL="6348519" indent="-705391" algn="l" defTabSz="1410782" rtl="0" eaLnBrk="1" latinLnBrk="0" hangingPunct="1">
              <a:spcBef>
                <a:spcPct val="20000"/>
              </a:spcBef>
              <a:buFont typeface="Arial"/>
              <a:buChar char="»"/>
              <a:defRPr sz="6200" kern="1200">
                <a:solidFill>
                  <a:schemeClr val="tx1"/>
                </a:solidFill>
                <a:latin typeface="+mn-lt"/>
                <a:ea typeface="+mn-ea"/>
                <a:cs typeface="+mn-cs"/>
              </a:defRPr>
            </a:lvl5pPr>
            <a:lvl6pPr marL="7759301" indent="-705391" algn="l" defTabSz="1410782" rtl="0" eaLnBrk="1" latinLnBrk="0" hangingPunct="1">
              <a:spcBef>
                <a:spcPct val="20000"/>
              </a:spcBef>
              <a:buFont typeface="Arial"/>
              <a:buChar char="•"/>
              <a:defRPr sz="6200" kern="1200">
                <a:solidFill>
                  <a:schemeClr val="tx1"/>
                </a:solidFill>
                <a:latin typeface="+mn-lt"/>
                <a:ea typeface="+mn-ea"/>
                <a:cs typeface="+mn-cs"/>
              </a:defRPr>
            </a:lvl6pPr>
            <a:lvl7pPr marL="9170083" indent="-705391" algn="l" defTabSz="1410782" rtl="0" eaLnBrk="1" latinLnBrk="0" hangingPunct="1">
              <a:spcBef>
                <a:spcPct val="20000"/>
              </a:spcBef>
              <a:buFont typeface="Arial"/>
              <a:buChar char="•"/>
              <a:defRPr sz="6200" kern="1200">
                <a:solidFill>
                  <a:schemeClr val="tx1"/>
                </a:solidFill>
                <a:latin typeface="+mn-lt"/>
                <a:ea typeface="+mn-ea"/>
                <a:cs typeface="+mn-cs"/>
              </a:defRPr>
            </a:lvl7pPr>
            <a:lvl8pPr marL="10580865" indent="-705391" algn="l" defTabSz="1410782" rtl="0" eaLnBrk="1" latinLnBrk="0" hangingPunct="1">
              <a:spcBef>
                <a:spcPct val="20000"/>
              </a:spcBef>
              <a:buFont typeface="Arial"/>
              <a:buChar char="•"/>
              <a:defRPr sz="6200" kern="1200">
                <a:solidFill>
                  <a:schemeClr val="tx1"/>
                </a:solidFill>
                <a:latin typeface="+mn-lt"/>
                <a:ea typeface="+mn-ea"/>
                <a:cs typeface="+mn-cs"/>
              </a:defRPr>
            </a:lvl8pPr>
            <a:lvl9pPr marL="11991647" indent="-705391" algn="l" defTabSz="1410782" rtl="0" eaLnBrk="1" latinLnBrk="0" hangingPunct="1">
              <a:spcBef>
                <a:spcPct val="20000"/>
              </a:spcBef>
              <a:buFont typeface="Arial"/>
              <a:buChar char="•"/>
              <a:defRPr sz="6200" kern="1200">
                <a:solidFill>
                  <a:schemeClr val="tx1"/>
                </a:solidFill>
                <a:latin typeface="+mn-lt"/>
                <a:ea typeface="+mn-ea"/>
                <a:cs typeface="+mn-cs"/>
              </a:defRPr>
            </a:lvl9pPr>
          </a:lstStyle>
          <a:p>
            <a:pPr marL="0" indent="0" algn="ctr">
              <a:buNone/>
            </a:pPr>
            <a:r>
              <a:rPr lang="en-US" sz="2025" dirty="0">
                <a:solidFill>
                  <a:schemeClr val="bg1"/>
                </a:solidFill>
                <a:latin typeface="Futura Condensed"/>
                <a:cs typeface="Futura Condensed"/>
              </a:rPr>
              <a:t>Anthony Duncan, BS</a:t>
            </a:r>
            <a:r>
              <a:rPr lang="en-US" sz="2025" baseline="30000" dirty="0">
                <a:solidFill>
                  <a:schemeClr val="bg1"/>
                </a:solidFill>
                <a:latin typeface="Futura Condensed"/>
                <a:cs typeface="Futura Condensed"/>
              </a:rPr>
              <a:t>1</a:t>
            </a:r>
            <a:r>
              <a:rPr lang="en-US" sz="2025" dirty="0">
                <a:solidFill>
                  <a:schemeClr val="bg1"/>
                </a:solidFill>
                <a:latin typeface="Futura Condensed"/>
                <a:cs typeface="Futura Condensed"/>
              </a:rPr>
              <a:t>; Bridger </a:t>
            </a:r>
            <a:r>
              <a:rPr lang="en-US" sz="2025" dirty="0" err="1">
                <a:solidFill>
                  <a:schemeClr val="bg1"/>
                </a:solidFill>
                <a:latin typeface="Futura Condensed"/>
                <a:cs typeface="Futura Condensed"/>
              </a:rPr>
              <a:t>Rodoni</a:t>
            </a:r>
            <a:r>
              <a:rPr lang="en-US" sz="2025" dirty="0">
                <a:solidFill>
                  <a:schemeClr val="bg1"/>
                </a:solidFill>
                <a:latin typeface="Futura Condensed"/>
                <a:cs typeface="Futura Condensed"/>
              </a:rPr>
              <a:t>, BS</a:t>
            </a:r>
            <a:r>
              <a:rPr lang="en-US" sz="2025" baseline="30000" dirty="0">
                <a:solidFill>
                  <a:schemeClr val="bg1"/>
                </a:solidFill>
                <a:latin typeface="Futura Condensed"/>
                <a:cs typeface="Futura Condensed"/>
              </a:rPr>
              <a:t>1</a:t>
            </a:r>
            <a:r>
              <a:rPr lang="en-US" sz="2025" dirty="0">
                <a:solidFill>
                  <a:schemeClr val="bg1"/>
                </a:solidFill>
                <a:latin typeface="Futura Condensed"/>
                <a:cs typeface="Futura Condensed"/>
              </a:rPr>
              <a:t>; Nicole </a:t>
            </a:r>
            <a:r>
              <a:rPr lang="en-US" sz="2025" dirty="0" err="1">
                <a:solidFill>
                  <a:schemeClr val="bg1"/>
                </a:solidFill>
                <a:latin typeface="Futura Condensed"/>
                <a:cs typeface="Futura Condensed"/>
              </a:rPr>
              <a:t>Pescatore</a:t>
            </a:r>
            <a:r>
              <a:rPr lang="en-US" sz="2025">
                <a:solidFill>
                  <a:schemeClr val="bg1"/>
                </a:solidFill>
                <a:latin typeface="Futura Condensed"/>
                <a:cs typeface="Futura Condensed"/>
              </a:rPr>
              <a:t>, MPH</a:t>
            </a:r>
            <a:r>
              <a:rPr lang="en-US" sz="2025" baseline="30000">
                <a:solidFill>
                  <a:schemeClr val="bg1"/>
                </a:solidFill>
                <a:latin typeface="Futura Condensed"/>
                <a:cs typeface="Futura Condensed"/>
              </a:rPr>
              <a:t>1</a:t>
            </a:r>
            <a:r>
              <a:rPr lang="en-US" sz="2025" dirty="0">
                <a:solidFill>
                  <a:schemeClr val="bg1"/>
                </a:solidFill>
                <a:latin typeface="Futura Condensed"/>
                <a:cs typeface="Futura Condensed"/>
              </a:rPr>
              <a:t>; Steve Kasten, MD</a:t>
            </a:r>
            <a:r>
              <a:rPr lang="en-US" sz="2025" baseline="30000" dirty="0">
                <a:solidFill>
                  <a:schemeClr val="bg1"/>
                </a:solidFill>
                <a:latin typeface="Futura Condensed"/>
                <a:cs typeface="Futura Condensed"/>
              </a:rPr>
              <a:t>2</a:t>
            </a:r>
            <a:r>
              <a:rPr lang="en-US" sz="2025" dirty="0">
                <a:solidFill>
                  <a:schemeClr val="bg1"/>
                </a:solidFill>
                <a:latin typeface="Futura Condensed"/>
                <a:cs typeface="Futura Condensed"/>
              </a:rPr>
              <a:t> </a:t>
            </a:r>
          </a:p>
          <a:p>
            <a:pPr marL="0" indent="0" algn="ctr">
              <a:buNone/>
            </a:pPr>
            <a:endParaRPr lang="en-US" sz="900" baseline="30000" dirty="0">
              <a:solidFill>
                <a:schemeClr val="bg1"/>
              </a:solidFill>
              <a:latin typeface="Futura Condensed"/>
              <a:cs typeface="Futura Condensed"/>
            </a:endParaRPr>
          </a:p>
          <a:p>
            <a:pPr marL="0" indent="0" algn="ctr">
              <a:buNone/>
            </a:pPr>
            <a:r>
              <a:rPr lang="en-US" sz="900" baseline="30000" dirty="0">
                <a:solidFill>
                  <a:schemeClr val="bg1"/>
                </a:solidFill>
                <a:latin typeface="Futura Condensed"/>
                <a:cs typeface="Futura Condensed"/>
              </a:rPr>
              <a:t>1 </a:t>
            </a:r>
            <a:r>
              <a:rPr lang="en-US" sz="900" dirty="0">
                <a:solidFill>
                  <a:schemeClr val="bg1"/>
                </a:solidFill>
                <a:latin typeface="Futura Condensed"/>
                <a:cs typeface="Futura Condensed"/>
              </a:rPr>
              <a:t>MD Candidate, University of Michigan Medical School; </a:t>
            </a:r>
            <a:r>
              <a:rPr lang="en-US" sz="900" baseline="30000" dirty="0">
                <a:solidFill>
                  <a:schemeClr val="bg1"/>
                </a:solidFill>
                <a:latin typeface="Futura Condensed"/>
                <a:cs typeface="Futura Condensed"/>
              </a:rPr>
              <a:t>2 </a:t>
            </a:r>
            <a:r>
              <a:rPr lang="en-US" sz="900" dirty="0">
                <a:solidFill>
                  <a:schemeClr val="bg1"/>
                </a:solidFill>
                <a:latin typeface="Futura Condensed"/>
                <a:cs typeface="Futura Condensed"/>
              </a:rPr>
              <a:t>University of Michigan Plastic Surgery Department</a:t>
            </a:r>
          </a:p>
        </p:txBody>
      </p:sp>
      <p:cxnSp>
        <p:nvCxnSpPr>
          <p:cNvPr id="60" name="Straight Connector 59">
            <a:extLst>
              <a:ext uri="{FF2B5EF4-FFF2-40B4-BE49-F238E27FC236}">
                <a16:creationId xmlns:a16="http://schemas.microsoft.com/office/drawing/2014/main" id="{482F45C8-9BF6-984D-BF60-70B5B29988D0}"/>
              </a:ext>
            </a:extLst>
          </p:cNvPr>
          <p:cNvCxnSpPr>
            <a:cxnSpLocks/>
          </p:cNvCxnSpPr>
          <p:nvPr/>
        </p:nvCxnSpPr>
        <p:spPr>
          <a:xfrm flipV="1">
            <a:off x="0" y="1482877"/>
            <a:ext cx="32918400" cy="11003"/>
          </a:xfrm>
          <a:prstGeom prst="line">
            <a:avLst/>
          </a:prstGeom>
          <a:ln w="57150" cmpd="thickThin">
            <a:solidFill>
              <a:srgbClr val="F8C01B"/>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64" name="Picture 63">
            <a:extLst>
              <a:ext uri="{FF2B5EF4-FFF2-40B4-BE49-F238E27FC236}">
                <a16:creationId xmlns:a16="http://schemas.microsoft.com/office/drawing/2014/main" id="{68640F30-D43A-B945-8AB3-23EE0607C701}"/>
              </a:ext>
            </a:extLst>
          </p:cNvPr>
          <p:cNvPicPr>
            <a:picLocks noChangeAspect="1"/>
          </p:cNvPicPr>
          <p:nvPr/>
        </p:nvPicPr>
        <p:blipFill>
          <a:blip r:embed="rId3">
            <a:alphaModFix amt="74000"/>
            <a:extLst>
              <a:ext uri="{28A0092B-C50C-407E-A947-70E740481C1C}">
                <a14:useLocalDpi xmlns:a14="http://schemas.microsoft.com/office/drawing/2010/main" val="0"/>
              </a:ext>
            </a:extLst>
          </a:blip>
          <a:stretch>
            <a:fillRect/>
          </a:stretch>
        </p:blipFill>
        <p:spPr>
          <a:xfrm flipH="1">
            <a:off x="2525" y="-88823"/>
            <a:ext cx="4305832" cy="1577877"/>
          </a:xfrm>
          <a:prstGeom prst="rect">
            <a:avLst/>
          </a:prstGeom>
          <a:effectLst>
            <a:softEdge rad="25400"/>
          </a:effectLst>
        </p:spPr>
      </p:pic>
      <p:sp>
        <p:nvSpPr>
          <p:cNvPr id="65" name="Rectangle 64">
            <a:extLst>
              <a:ext uri="{FF2B5EF4-FFF2-40B4-BE49-F238E27FC236}">
                <a16:creationId xmlns:a16="http://schemas.microsoft.com/office/drawing/2014/main" id="{84DD16E4-F52A-9145-8A85-F621EA985BFB}"/>
              </a:ext>
            </a:extLst>
          </p:cNvPr>
          <p:cNvSpPr/>
          <p:nvPr/>
        </p:nvSpPr>
        <p:spPr bwMode="auto">
          <a:xfrm>
            <a:off x="7805120" y="3921389"/>
            <a:ext cx="8707915" cy="7456785"/>
          </a:xfrm>
          <a:prstGeom prst="rect">
            <a:avLst/>
          </a:prstGeom>
          <a:solidFill>
            <a:schemeClr val="bg1"/>
          </a:solidFill>
          <a:ln w="17526"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endParaRPr lang="en-US" sz="1350">
              <a:cs typeface="Helvetica" pitchFamily="34" charset="0"/>
            </a:endParaRPr>
          </a:p>
        </p:txBody>
      </p:sp>
      <p:grpSp>
        <p:nvGrpSpPr>
          <p:cNvPr id="84" name="Group 83">
            <a:extLst>
              <a:ext uri="{FF2B5EF4-FFF2-40B4-BE49-F238E27FC236}">
                <a16:creationId xmlns:a16="http://schemas.microsoft.com/office/drawing/2014/main" id="{18B9334C-FB21-3547-A880-8378E47B241B}"/>
              </a:ext>
            </a:extLst>
          </p:cNvPr>
          <p:cNvGrpSpPr/>
          <p:nvPr/>
        </p:nvGrpSpPr>
        <p:grpSpPr>
          <a:xfrm flipH="1">
            <a:off x="16992713" y="7449802"/>
            <a:ext cx="9020892" cy="8789171"/>
            <a:chOff x="20564443" y="19595896"/>
            <a:chExt cx="10592666" cy="5964682"/>
          </a:xfrm>
        </p:grpSpPr>
        <p:sp>
          <p:nvSpPr>
            <p:cNvPr id="85" name="Rectangle 84">
              <a:extLst>
                <a:ext uri="{FF2B5EF4-FFF2-40B4-BE49-F238E27FC236}">
                  <a16:creationId xmlns:a16="http://schemas.microsoft.com/office/drawing/2014/main" id="{E52DC2F5-3F40-BE44-BD46-43DB6FF32FC7}"/>
                </a:ext>
              </a:extLst>
            </p:cNvPr>
            <p:cNvSpPr/>
            <p:nvPr/>
          </p:nvSpPr>
          <p:spPr bwMode="auto">
            <a:xfrm>
              <a:off x="20564443" y="19595896"/>
              <a:ext cx="10592666" cy="5964682"/>
            </a:xfrm>
            <a:prstGeom prst="rect">
              <a:avLst/>
            </a:prstGeom>
            <a:solidFill>
              <a:schemeClr val="bg1"/>
            </a:solidFill>
            <a:ln w="17526"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endParaRPr lang="en-US" sz="1350">
                <a:cs typeface="Helvetica" pitchFamily="34" charset="0"/>
              </a:endParaRPr>
            </a:p>
          </p:txBody>
        </p:sp>
        <p:sp>
          <p:nvSpPr>
            <p:cNvPr id="87" name="TextBox 86">
              <a:extLst>
                <a:ext uri="{FF2B5EF4-FFF2-40B4-BE49-F238E27FC236}">
                  <a16:creationId xmlns:a16="http://schemas.microsoft.com/office/drawing/2014/main" id="{F85ECC8D-292D-E345-9053-CB3D988982EE}"/>
                </a:ext>
              </a:extLst>
            </p:cNvPr>
            <p:cNvSpPr txBox="1"/>
            <p:nvPr/>
          </p:nvSpPr>
          <p:spPr>
            <a:xfrm>
              <a:off x="20910636" y="25131320"/>
              <a:ext cx="10021436" cy="178447"/>
            </a:xfrm>
            <a:prstGeom prst="rect">
              <a:avLst/>
            </a:prstGeom>
            <a:noFill/>
          </p:spPr>
          <p:txBody>
            <a:bodyPr wrap="square" rtlCol="0">
              <a:spAutoFit/>
            </a:bodyPr>
            <a:lstStyle/>
            <a:p>
              <a:r>
                <a:rPr lang="en-US" sz="1013" dirty="0">
                  <a:latin typeface="Calibri Light" charset="0"/>
                  <a:ea typeface="Calibri Light" charset="0"/>
                  <a:cs typeface="Calibri Light" charset="0"/>
                </a:rPr>
                <a:t>Figure 3. Response rates for why faculty use Socratic Teaching.  Statistical analysis was done using a chi-square test. * Displays statistical significance with p&lt;0.001</a:t>
              </a:r>
            </a:p>
          </p:txBody>
        </p:sp>
        <p:sp>
          <p:nvSpPr>
            <p:cNvPr id="88" name="TextBox 87">
              <a:extLst>
                <a:ext uri="{FF2B5EF4-FFF2-40B4-BE49-F238E27FC236}">
                  <a16:creationId xmlns:a16="http://schemas.microsoft.com/office/drawing/2014/main" id="{1F97C3AB-271D-B74D-8047-BFEDECEC4088}"/>
                </a:ext>
              </a:extLst>
            </p:cNvPr>
            <p:cNvSpPr txBox="1"/>
            <p:nvPr/>
          </p:nvSpPr>
          <p:spPr>
            <a:xfrm>
              <a:off x="20564443" y="19666361"/>
              <a:ext cx="10592666" cy="265527"/>
            </a:xfrm>
            <a:prstGeom prst="rect">
              <a:avLst/>
            </a:prstGeom>
            <a:noFill/>
          </p:spPr>
          <p:txBody>
            <a:bodyPr wrap="square" rtlCol="0">
              <a:spAutoFit/>
            </a:bodyPr>
            <a:lstStyle/>
            <a:p>
              <a:pPr algn="ctr"/>
              <a:r>
                <a:rPr lang="en-US" sz="1800" dirty="0">
                  <a:latin typeface="Calibri" charset="0"/>
                  <a:ea typeface="Calibri" charset="0"/>
                  <a:cs typeface="Calibri" charset="0"/>
                </a:rPr>
                <a:t>Why Do Faculty use Socratic Teaching?</a:t>
              </a:r>
            </a:p>
          </p:txBody>
        </p:sp>
      </p:grpSp>
      <p:pic>
        <p:nvPicPr>
          <p:cNvPr id="61" name="Picture 60" descr="Medical School-vertical-white-sig.png">
            <a:extLst>
              <a:ext uri="{FF2B5EF4-FFF2-40B4-BE49-F238E27FC236}">
                <a16:creationId xmlns:a16="http://schemas.microsoft.com/office/drawing/2014/main" id="{049DE4FD-54BE-0446-A53C-66A8BFD309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62195" y="167620"/>
            <a:ext cx="1632173" cy="1207807"/>
          </a:xfrm>
          <a:prstGeom prst="rect">
            <a:avLst/>
          </a:prstGeom>
        </p:spPr>
      </p:pic>
      <p:sp>
        <p:nvSpPr>
          <p:cNvPr id="78" name="Text Box 453">
            <a:extLst>
              <a:ext uri="{FF2B5EF4-FFF2-40B4-BE49-F238E27FC236}">
                <a16:creationId xmlns:a16="http://schemas.microsoft.com/office/drawing/2014/main" id="{7ADFDFD0-FA0A-3041-980A-EC1955E027C7}"/>
              </a:ext>
            </a:extLst>
          </p:cNvPr>
          <p:cNvSpPr txBox="1">
            <a:spLocks noChangeArrowheads="1"/>
          </p:cNvSpPr>
          <p:nvPr/>
        </p:nvSpPr>
        <p:spPr bwMode="auto">
          <a:xfrm>
            <a:off x="7778111" y="1691972"/>
            <a:ext cx="8712802" cy="2031325"/>
          </a:xfrm>
          <a:prstGeom prst="rect">
            <a:avLst/>
          </a:prstGeom>
          <a:solidFill>
            <a:schemeClr val="bg1"/>
          </a:solidFill>
          <a:ln w="12699">
            <a:solidFill>
              <a:schemeClr val="tx1"/>
            </a:solidFill>
            <a:miter lim="800000"/>
            <a:headEnd type="none" w="sm" len="sm"/>
            <a:tailEnd type="none" w="sm" len="sm"/>
          </a:ln>
        </p:spPr>
        <p:txBody>
          <a:bodyPr wrap="square">
            <a:spAutoFit/>
          </a:bodyPr>
          <a:lstStyle/>
          <a:p>
            <a:pPr algn="ctr"/>
            <a:endParaRPr lang="en-US" sz="1800" b="1" dirty="0"/>
          </a:p>
          <a:p>
            <a:pPr algn="ctr"/>
            <a:r>
              <a:rPr lang="en-US" sz="1800" b="1" dirty="0"/>
              <a:t>“</a:t>
            </a:r>
            <a:r>
              <a:rPr lang="en-US" sz="1800" dirty="0"/>
              <a:t>Socratic teaching is a term that is often applied to teaching by questioning the student on the subject at hand and is commonly referred to as “pimping”. Socratic teaching is sometimes described as being singled out by an instructor for direct questioning. Since being singled out may be viewed negatively, causing some medical schools discourage Socratic teaching for the latter reason.”</a:t>
            </a:r>
          </a:p>
          <a:p>
            <a:endParaRPr lang="en-US" sz="1800" dirty="0"/>
          </a:p>
        </p:txBody>
      </p:sp>
      <p:grpSp>
        <p:nvGrpSpPr>
          <p:cNvPr id="25" name="Group 24">
            <a:extLst>
              <a:ext uri="{FF2B5EF4-FFF2-40B4-BE49-F238E27FC236}">
                <a16:creationId xmlns:a16="http://schemas.microsoft.com/office/drawing/2014/main" id="{E3656429-DD53-134D-BEAE-F134E33966E0}"/>
              </a:ext>
            </a:extLst>
          </p:cNvPr>
          <p:cNvGrpSpPr/>
          <p:nvPr/>
        </p:nvGrpSpPr>
        <p:grpSpPr>
          <a:xfrm>
            <a:off x="16992713" y="1696937"/>
            <a:ext cx="9376069" cy="5578660"/>
            <a:chOff x="7849167" y="4067138"/>
            <a:chExt cx="9376069" cy="5578660"/>
          </a:xfrm>
        </p:grpSpPr>
        <p:grpSp>
          <p:nvGrpSpPr>
            <p:cNvPr id="80" name="Group 79">
              <a:extLst>
                <a:ext uri="{FF2B5EF4-FFF2-40B4-BE49-F238E27FC236}">
                  <a16:creationId xmlns:a16="http://schemas.microsoft.com/office/drawing/2014/main" id="{ED43A6C9-3393-9B4E-8DBD-D50953F93A25}"/>
                </a:ext>
              </a:extLst>
            </p:cNvPr>
            <p:cNvGrpSpPr/>
            <p:nvPr/>
          </p:nvGrpSpPr>
          <p:grpSpPr>
            <a:xfrm>
              <a:off x="7849167" y="4067138"/>
              <a:ext cx="9376069" cy="5578660"/>
              <a:chOff x="20183508" y="16309170"/>
              <a:chExt cx="10732537" cy="5341380"/>
            </a:xfrm>
          </p:grpSpPr>
          <p:sp>
            <p:nvSpPr>
              <p:cNvPr id="81" name="Rectangle 80">
                <a:extLst>
                  <a:ext uri="{FF2B5EF4-FFF2-40B4-BE49-F238E27FC236}">
                    <a16:creationId xmlns:a16="http://schemas.microsoft.com/office/drawing/2014/main" id="{7BD1DA1E-1352-A34D-A7AB-D6C6FB9D43EC}"/>
                  </a:ext>
                </a:extLst>
              </p:cNvPr>
              <p:cNvSpPr/>
              <p:nvPr/>
            </p:nvSpPr>
            <p:spPr bwMode="auto">
              <a:xfrm>
                <a:off x="20183508" y="16309170"/>
                <a:ext cx="10325975" cy="5341380"/>
              </a:xfrm>
              <a:prstGeom prst="rect">
                <a:avLst/>
              </a:prstGeom>
              <a:solidFill>
                <a:schemeClr val="bg1"/>
              </a:solidFill>
              <a:ln w="17526"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endParaRPr lang="en-US" sz="1350">
                  <a:cs typeface="Helvetica" pitchFamily="34" charset="0"/>
                </a:endParaRPr>
              </a:p>
            </p:txBody>
          </p:sp>
          <p:sp>
            <p:nvSpPr>
              <p:cNvPr id="82" name="TextBox 81">
                <a:extLst>
                  <a:ext uri="{FF2B5EF4-FFF2-40B4-BE49-F238E27FC236}">
                    <a16:creationId xmlns:a16="http://schemas.microsoft.com/office/drawing/2014/main" id="{1738D46B-6273-AB4E-8FC6-B2B5421AF76C}"/>
                  </a:ext>
                </a:extLst>
              </p:cNvPr>
              <p:cNvSpPr txBox="1"/>
              <p:nvPr/>
            </p:nvSpPr>
            <p:spPr>
              <a:xfrm>
                <a:off x="20894609" y="20991060"/>
                <a:ext cx="10021436" cy="386898"/>
              </a:xfrm>
              <a:prstGeom prst="rect">
                <a:avLst/>
              </a:prstGeom>
              <a:noFill/>
            </p:spPr>
            <p:txBody>
              <a:bodyPr wrap="square" rtlCol="0">
                <a:spAutoFit/>
              </a:bodyPr>
              <a:lstStyle/>
              <a:p>
                <a:r>
                  <a:rPr lang="en-US" sz="1013" dirty="0">
                    <a:latin typeface="Calibri Light" charset="0"/>
                    <a:ea typeface="Calibri Light" charset="0"/>
                    <a:cs typeface="Calibri Light" charset="0"/>
                  </a:rPr>
                  <a:t>Figure. Students rate experience of Socratic Teaching</a:t>
                </a:r>
              </a:p>
              <a:p>
                <a:r>
                  <a:rPr lang="en-US" sz="1013" dirty="0">
                    <a:latin typeface="Calibri Light" charset="0"/>
                    <a:ea typeface="Calibri Light" charset="0"/>
                    <a:cs typeface="Calibri Light" charset="0"/>
                  </a:rPr>
                  <a:t>N= 221, students were only able to select one answer. X axis represents the answer choice. Y axis represents the percent of respondents.</a:t>
                </a:r>
              </a:p>
            </p:txBody>
          </p:sp>
        </p:grpSp>
        <p:graphicFrame>
          <p:nvGraphicFramePr>
            <p:cNvPr id="79" name="Chart 78">
              <a:extLst>
                <a:ext uri="{FF2B5EF4-FFF2-40B4-BE49-F238E27FC236}">
                  <a16:creationId xmlns:a16="http://schemas.microsoft.com/office/drawing/2014/main" id="{14BC9728-1F31-5745-A625-20D4DC7C03ED}"/>
                </a:ext>
              </a:extLst>
            </p:cNvPr>
            <p:cNvGraphicFramePr/>
            <p:nvPr>
              <p:extLst>
                <p:ext uri="{D42A27DB-BD31-4B8C-83A1-F6EECF244321}">
                  <p14:modId xmlns:p14="http://schemas.microsoft.com/office/powerpoint/2010/main" val="2266606784"/>
                </p:ext>
              </p:extLst>
            </p:nvPr>
          </p:nvGraphicFramePr>
          <p:xfrm>
            <a:off x="8005951" y="4212101"/>
            <a:ext cx="8631841" cy="5220235"/>
          </p:xfrm>
          <a:graphic>
            <a:graphicData uri="http://schemas.openxmlformats.org/drawingml/2006/chart">
              <c:chart xmlns:c="http://schemas.openxmlformats.org/drawingml/2006/chart" xmlns:r="http://schemas.openxmlformats.org/officeDocument/2006/relationships" r:id="rId5"/>
            </a:graphicData>
          </a:graphic>
        </p:graphicFrame>
      </p:grpSp>
      <p:graphicFrame>
        <p:nvGraphicFramePr>
          <p:cNvPr id="91" name="Table 90">
            <a:extLst>
              <a:ext uri="{FF2B5EF4-FFF2-40B4-BE49-F238E27FC236}">
                <a16:creationId xmlns:a16="http://schemas.microsoft.com/office/drawing/2014/main" id="{6BD56A85-7006-7F4E-911B-C306303D399C}"/>
              </a:ext>
            </a:extLst>
          </p:cNvPr>
          <p:cNvGraphicFramePr>
            <a:graphicFrameLocks noGrp="1"/>
          </p:cNvGraphicFramePr>
          <p:nvPr>
            <p:extLst>
              <p:ext uri="{D42A27DB-BD31-4B8C-83A1-F6EECF244321}">
                <p14:modId xmlns:p14="http://schemas.microsoft.com/office/powerpoint/2010/main" val="2116532792"/>
              </p:ext>
            </p:extLst>
          </p:nvPr>
        </p:nvGraphicFramePr>
        <p:xfrm>
          <a:off x="8233030" y="4138840"/>
          <a:ext cx="7980221" cy="7017568"/>
        </p:xfrm>
        <a:graphic>
          <a:graphicData uri="http://schemas.openxmlformats.org/drawingml/2006/table">
            <a:tbl>
              <a:tblPr firstRow="1" bandRow="1">
                <a:tableStyleId>{93296810-A885-4BE3-A3E7-6D5BEEA58F35}</a:tableStyleId>
              </a:tblPr>
              <a:tblGrid>
                <a:gridCol w="4143576">
                  <a:extLst>
                    <a:ext uri="{9D8B030D-6E8A-4147-A177-3AD203B41FA5}">
                      <a16:colId xmlns:a16="http://schemas.microsoft.com/office/drawing/2014/main" val="2978727852"/>
                    </a:ext>
                  </a:extLst>
                </a:gridCol>
                <a:gridCol w="1995056">
                  <a:extLst>
                    <a:ext uri="{9D8B030D-6E8A-4147-A177-3AD203B41FA5}">
                      <a16:colId xmlns:a16="http://schemas.microsoft.com/office/drawing/2014/main" val="1050241087"/>
                    </a:ext>
                  </a:extLst>
                </a:gridCol>
                <a:gridCol w="1841589">
                  <a:extLst>
                    <a:ext uri="{9D8B030D-6E8A-4147-A177-3AD203B41FA5}">
                      <a16:colId xmlns:a16="http://schemas.microsoft.com/office/drawing/2014/main" val="896715041"/>
                    </a:ext>
                  </a:extLst>
                </a:gridCol>
              </a:tblGrid>
              <a:tr h="261239">
                <a:tc>
                  <a:txBody>
                    <a:bodyPr/>
                    <a:lstStyle/>
                    <a:p>
                      <a:pPr algn="l"/>
                      <a:r>
                        <a:rPr lang="en-US" sz="1600" dirty="0">
                          <a:latin typeface="+mj-lt"/>
                        </a:rPr>
                        <a:t>Category </a:t>
                      </a:r>
                      <a:endParaRPr lang="en-US" sz="1600" dirty="0">
                        <a:latin typeface="+mj-lt"/>
                        <a:cs typeface="Times New Roman" panose="02020603050405020304" pitchFamily="18" charset="0"/>
                      </a:endParaRPr>
                    </a:p>
                  </a:txBody>
                  <a:tcPr marL="135332" marR="135332" marT="67666" marB="67666"/>
                </a:tc>
                <a:tc>
                  <a:txBody>
                    <a:bodyPr/>
                    <a:lstStyle/>
                    <a:p>
                      <a:pPr algn="l"/>
                      <a:r>
                        <a:rPr lang="en-US" sz="1600" dirty="0">
                          <a:latin typeface="+mj-lt"/>
                        </a:rPr>
                        <a:t>Students</a:t>
                      </a:r>
                      <a:endParaRPr lang="en-US" sz="1600" dirty="0">
                        <a:latin typeface="+mj-lt"/>
                        <a:cs typeface="Times New Roman" panose="02020603050405020304" pitchFamily="18" charset="0"/>
                      </a:endParaRPr>
                    </a:p>
                  </a:txBody>
                  <a:tcPr marL="135332" marR="135332" marT="67666" marB="67666"/>
                </a:tc>
                <a:tc>
                  <a:txBody>
                    <a:bodyPr/>
                    <a:lstStyle/>
                    <a:p>
                      <a:pPr algn="l"/>
                      <a:r>
                        <a:rPr lang="en-US" sz="1600" dirty="0">
                          <a:latin typeface="+mj-lt"/>
                        </a:rPr>
                        <a:t>Facility </a:t>
                      </a: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3593720327"/>
                  </a:ext>
                </a:extLst>
              </a:tr>
              <a:tr h="261239">
                <a:tc>
                  <a:txBody>
                    <a:bodyPr/>
                    <a:lstStyle/>
                    <a:p>
                      <a:pPr algn="l"/>
                      <a:r>
                        <a:rPr lang="en-US" sz="1600" u="sng" kern="1200" dirty="0">
                          <a:effectLst/>
                          <a:latin typeface="+mj-lt"/>
                        </a:rPr>
                        <a:t>Institution</a:t>
                      </a:r>
                      <a:r>
                        <a:rPr lang="en-US" sz="1600" kern="1200" dirty="0">
                          <a:effectLst/>
                          <a:latin typeface="+mj-lt"/>
                        </a:rPr>
                        <a:t> </a:t>
                      </a:r>
                      <a:endParaRPr lang="en-US" sz="1600" dirty="0">
                        <a:latin typeface="+mj-lt"/>
                        <a:cs typeface="Times New Roman" panose="02020603050405020304" pitchFamily="18" charset="0"/>
                      </a:endParaRPr>
                    </a:p>
                  </a:txBody>
                  <a:tcPr marL="135332" marR="135332" marT="67666" marB="67666"/>
                </a:tc>
                <a:tc>
                  <a:txBody>
                    <a:bodyPr/>
                    <a:lstStyle/>
                    <a:p>
                      <a:pPr algn="l"/>
                      <a:endParaRPr lang="en-US" sz="1600">
                        <a:latin typeface="+mj-lt"/>
                        <a:cs typeface="Times New Roman" panose="02020603050405020304" pitchFamily="18" charset="0"/>
                      </a:endParaRPr>
                    </a:p>
                  </a:txBody>
                  <a:tcPr marL="135332" marR="135332" marT="67666" marB="67666"/>
                </a:tc>
                <a:tc>
                  <a:txBody>
                    <a:bodyPr/>
                    <a:lstStyle/>
                    <a:p>
                      <a:pPr algn="l"/>
                      <a:endParaRPr lang="en-US" sz="160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2743604036"/>
                  </a:ext>
                </a:extLst>
              </a:tr>
              <a:tr h="394562">
                <a:tc>
                  <a:txBody>
                    <a:bodyPr/>
                    <a:lstStyle/>
                    <a:p>
                      <a:pPr marL="457200" indent="-457200" algn="l">
                        <a:buFont typeface="Arial" panose="020B0604020202020204" pitchFamily="34" charset="0"/>
                        <a:buChar char="•"/>
                      </a:pPr>
                      <a:r>
                        <a:rPr lang="en-US" sz="1600">
                          <a:latin typeface="+mj-lt"/>
                        </a:rPr>
                        <a:t>University of Michigan </a:t>
                      </a:r>
                      <a:endParaRPr lang="en-US" sz="1600" dirty="0">
                        <a:latin typeface="+mj-lt"/>
                        <a:cs typeface="Times New Roman" panose="02020603050405020304" pitchFamily="18" charset="0"/>
                      </a:endParaRPr>
                    </a:p>
                  </a:txBody>
                  <a:tcPr marL="135332" marR="135332" marT="67666" marB="67666"/>
                </a:tc>
                <a:tc>
                  <a:txBody>
                    <a:bodyPr/>
                    <a:lstStyle/>
                    <a:p>
                      <a:pPr algn="ctr"/>
                      <a:r>
                        <a:rPr lang="en-US" sz="1600" dirty="0">
                          <a:latin typeface="+mj-lt"/>
                        </a:rPr>
                        <a:t>71</a:t>
                      </a:r>
                      <a:endParaRPr lang="en-US" sz="1600" dirty="0">
                        <a:latin typeface="+mj-lt"/>
                        <a:cs typeface="Times New Roman" panose="02020603050405020304" pitchFamily="18" charset="0"/>
                      </a:endParaRPr>
                    </a:p>
                  </a:txBody>
                  <a:tcPr marL="135332" marR="135332" marT="67666" marB="67666"/>
                </a:tc>
                <a:tc>
                  <a:txBody>
                    <a:bodyPr/>
                    <a:lstStyle/>
                    <a:p>
                      <a:pPr algn="ctr"/>
                      <a:r>
                        <a:rPr lang="en-US" sz="1600" dirty="0">
                          <a:latin typeface="+mj-lt"/>
                        </a:rPr>
                        <a:t>7</a:t>
                      </a: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2551191742"/>
                  </a:ext>
                </a:extLst>
              </a:tr>
              <a:tr h="429238">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a:effectLst/>
                          <a:latin typeface="+mj-lt"/>
                        </a:rPr>
                        <a:t>Central Michigan University</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27</a:t>
                      </a:r>
                      <a:endParaRPr lang="en-US" sz="1600" dirty="0">
                        <a:latin typeface="+mj-lt"/>
                        <a:cs typeface="Times New Roman" panose="02020603050405020304" pitchFamily="18" charset="0"/>
                      </a:endParaRPr>
                    </a:p>
                  </a:txBody>
                  <a:tcPr marL="135332" marR="135332" marT="67666" marB="67666"/>
                </a:tc>
                <a:tc>
                  <a:txBody>
                    <a:bodyPr/>
                    <a:lstStyle/>
                    <a:p>
                      <a:pPr algn="ctr"/>
                      <a:r>
                        <a:rPr lang="en-US" sz="1600">
                          <a:latin typeface="+mj-lt"/>
                        </a:rPr>
                        <a:t>6</a:t>
                      </a: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2336692126"/>
                  </a:ext>
                </a:extLst>
              </a:tr>
              <a:tr h="394562">
                <a:tc>
                  <a:txBody>
                    <a:bodyPr/>
                    <a:lstStyle/>
                    <a:p>
                      <a:pPr marL="457200" lvl="0" indent="-457200" algn="l">
                        <a:buFont typeface="Arial" panose="020B0604020202020204" pitchFamily="34" charset="0"/>
                        <a:buChar char="•"/>
                      </a:pPr>
                      <a:r>
                        <a:rPr lang="en-US" sz="1600" kern="1200">
                          <a:effectLst/>
                          <a:latin typeface="+mj-lt"/>
                        </a:rPr>
                        <a:t>Michigan State University </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121</a:t>
                      </a:r>
                      <a:endParaRPr lang="en-US" sz="1600" dirty="0">
                        <a:latin typeface="+mj-lt"/>
                        <a:cs typeface="Times New Roman" panose="02020603050405020304" pitchFamily="18" charset="0"/>
                      </a:endParaRPr>
                    </a:p>
                  </a:txBody>
                  <a:tcPr marL="135332" marR="135332" marT="67666" marB="67666"/>
                </a:tc>
                <a:tc>
                  <a:txBody>
                    <a:bodyPr/>
                    <a:lstStyle/>
                    <a:p>
                      <a:pPr algn="ctr"/>
                      <a:r>
                        <a:rPr lang="en-US" sz="1600">
                          <a:latin typeface="+mj-lt"/>
                        </a:rPr>
                        <a:t>23</a:t>
                      </a: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840447254"/>
                  </a:ext>
                </a:extLst>
              </a:tr>
              <a:tr h="261239">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a:effectLst/>
                          <a:latin typeface="+mj-lt"/>
                        </a:rPr>
                        <a:t>Western Stryker </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0</a:t>
                      </a:r>
                      <a:endParaRPr lang="en-US" sz="1600" dirty="0">
                        <a:latin typeface="+mj-lt"/>
                        <a:cs typeface="Times New Roman" panose="02020603050405020304" pitchFamily="18" charset="0"/>
                      </a:endParaRPr>
                    </a:p>
                  </a:txBody>
                  <a:tcPr marL="135332" marR="135332" marT="67666" marB="67666"/>
                </a:tc>
                <a:tc>
                  <a:txBody>
                    <a:bodyPr/>
                    <a:lstStyle/>
                    <a:p>
                      <a:pPr algn="ctr"/>
                      <a:r>
                        <a:rPr lang="en-US" sz="1600" dirty="0">
                          <a:latin typeface="+mj-lt"/>
                        </a:rPr>
                        <a:t>18</a:t>
                      </a: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338680768"/>
                  </a:ext>
                </a:extLst>
              </a:tr>
              <a:tr h="261239">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u="sng" kern="1200" dirty="0">
                          <a:effectLst/>
                          <a:latin typeface="+mj-lt"/>
                        </a:rPr>
                        <a:t>Gender</a:t>
                      </a:r>
                      <a:endParaRPr lang="en-US" sz="1600" u="sng"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endParaRPr lang="en-US" sz="1600">
                        <a:latin typeface="+mj-lt"/>
                        <a:cs typeface="Times New Roman" panose="02020603050405020304" pitchFamily="18" charset="0"/>
                      </a:endParaRPr>
                    </a:p>
                  </a:txBody>
                  <a:tcPr marL="135332" marR="135332" marT="67666" marB="67666"/>
                </a:tc>
                <a:tc>
                  <a:txBody>
                    <a:bodyPr/>
                    <a:lstStyle/>
                    <a:p>
                      <a:pPr algn="ct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464711826"/>
                  </a:ext>
                </a:extLst>
              </a:tr>
              <a:tr h="394562">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effectLst/>
                          <a:latin typeface="+mj-lt"/>
                        </a:rPr>
                        <a:t>Male</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84 (38%)</a:t>
                      </a:r>
                      <a:endParaRPr lang="en-US" sz="1600" dirty="0">
                        <a:latin typeface="+mj-lt"/>
                        <a:cs typeface="Times New Roman" panose="02020603050405020304" pitchFamily="18" charset="0"/>
                      </a:endParaRPr>
                    </a:p>
                  </a:txBody>
                  <a:tcPr marL="135332" marR="135332" marT="67666" marB="67666"/>
                </a:tc>
                <a:tc>
                  <a:txBody>
                    <a:bodyPr/>
                    <a:lstStyle/>
                    <a:p>
                      <a:pPr algn="ctr"/>
                      <a:r>
                        <a:rPr lang="en-US" sz="1600" dirty="0">
                          <a:latin typeface="+mj-lt"/>
                        </a:rPr>
                        <a:t>27 (50%)</a:t>
                      </a: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1073208210"/>
                  </a:ext>
                </a:extLst>
              </a:tr>
              <a:tr h="394562">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effectLst/>
                          <a:latin typeface="+mj-lt"/>
                        </a:rPr>
                        <a:t>Female</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133 (60%)</a:t>
                      </a:r>
                      <a:endParaRPr lang="en-US" sz="1600" dirty="0">
                        <a:latin typeface="+mj-lt"/>
                        <a:cs typeface="Times New Roman" panose="02020603050405020304" pitchFamily="18" charset="0"/>
                      </a:endParaRPr>
                    </a:p>
                  </a:txBody>
                  <a:tcPr marL="135332" marR="135332" marT="67666" marB="67666"/>
                </a:tc>
                <a:tc>
                  <a:txBody>
                    <a:bodyPr/>
                    <a:lstStyle/>
                    <a:p>
                      <a:pPr algn="ctr"/>
                      <a:r>
                        <a:rPr lang="en-US" sz="1600" dirty="0">
                          <a:latin typeface="+mj-lt"/>
                        </a:rPr>
                        <a:t>27 (50%)</a:t>
                      </a: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1142345972"/>
                  </a:ext>
                </a:extLst>
              </a:tr>
              <a:tr h="261239">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effectLst/>
                          <a:latin typeface="+mj-lt"/>
                        </a:rPr>
                        <a:t>Other</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2 (1%)</a:t>
                      </a:r>
                      <a:endParaRPr lang="en-US" sz="1600" dirty="0">
                        <a:latin typeface="+mj-lt"/>
                        <a:cs typeface="Times New Roman" panose="02020603050405020304" pitchFamily="18" charset="0"/>
                      </a:endParaRPr>
                    </a:p>
                  </a:txBody>
                  <a:tcPr marL="135332" marR="135332" marT="67666" marB="67666"/>
                </a:tc>
                <a:tc>
                  <a:txBody>
                    <a:bodyPr/>
                    <a:lstStyle/>
                    <a:p>
                      <a:pPr algn="ctr"/>
                      <a:r>
                        <a:rPr lang="en-US" sz="1600" dirty="0">
                          <a:latin typeface="+mj-lt"/>
                        </a:rPr>
                        <a:t>0</a:t>
                      </a: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1344611776"/>
                  </a:ext>
                </a:extLst>
              </a:tr>
              <a:tr h="261239">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effectLst/>
                          <a:latin typeface="+mj-lt"/>
                        </a:rPr>
                        <a:t>Prefer not to answer</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2 (1%)</a:t>
                      </a:r>
                      <a:endParaRPr lang="en-US" sz="1600" dirty="0">
                        <a:latin typeface="+mj-lt"/>
                        <a:cs typeface="Times New Roman" panose="02020603050405020304" pitchFamily="18" charset="0"/>
                      </a:endParaRPr>
                    </a:p>
                  </a:txBody>
                  <a:tcPr marL="135332" marR="135332" marT="67666" marB="67666"/>
                </a:tc>
                <a:tc>
                  <a:txBody>
                    <a:bodyPr/>
                    <a:lstStyle/>
                    <a:p>
                      <a:pPr algn="ctr"/>
                      <a:r>
                        <a:rPr lang="en-US" sz="1600" dirty="0">
                          <a:latin typeface="+mj-lt"/>
                        </a:rPr>
                        <a:t>0</a:t>
                      </a: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3011770442"/>
                  </a:ext>
                </a:extLst>
              </a:tr>
              <a:tr h="429238">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u="sng" kern="1200" dirty="0">
                          <a:effectLst/>
                          <a:latin typeface="+mj-lt"/>
                        </a:rPr>
                        <a:t>Average Age</a:t>
                      </a:r>
                      <a:endParaRPr lang="en-US" sz="1600" u="sng"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26 +/- 3 years</a:t>
                      </a:r>
                      <a:endParaRPr lang="en-US" sz="1600" dirty="0">
                        <a:latin typeface="+mj-lt"/>
                        <a:cs typeface="Times New Roman" panose="02020603050405020304" pitchFamily="18" charset="0"/>
                      </a:endParaRPr>
                    </a:p>
                  </a:txBody>
                  <a:tcPr marL="135332" marR="135332" marT="67666" marB="67666"/>
                </a:tc>
                <a:tc>
                  <a:txBody>
                    <a:bodyPr/>
                    <a:lstStyle/>
                    <a:p>
                      <a:pPr algn="ctr"/>
                      <a:r>
                        <a:rPr lang="en-US" sz="1600" dirty="0">
                          <a:latin typeface="+mj-lt"/>
                        </a:rPr>
                        <a:t>50 +/- 12 years </a:t>
                      </a: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3891902203"/>
                  </a:ext>
                </a:extLst>
              </a:tr>
              <a:tr h="261239">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u="sng" kern="1200" dirty="0">
                          <a:effectLst/>
                          <a:latin typeface="+mj-lt"/>
                        </a:rPr>
                        <a:t>Race</a:t>
                      </a:r>
                      <a:endParaRPr lang="en-US" sz="1600" u="sng"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endParaRPr lang="en-US" sz="1600" dirty="0">
                        <a:latin typeface="+mj-lt"/>
                        <a:cs typeface="Times New Roman" panose="02020603050405020304" pitchFamily="18" charset="0"/>
                      </a:endParaRPr>
                    </a:p>
                  </a:txBody>
                  <a:tcPr marL="135332" marR="135332" marT="67666" marB="67666"/>
                </a:tc>
                <a:tc>
                  <a:txBody>
                    <a:bodyPr/>
                    <a:lstStyle/>
                    <a:p>
                      <a:pPr algn="ct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3244811666"/>
                  </a:ext>
                </a:extLst>
              </a:tr>
              <a:tr h="261239">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effectLst/>
                          <a:latin typeface="+mj-lt"/>
                        </a:rPr>
                        <a:t>Asian</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31 (14%)</a:t>
                      </a:r>
                      <a:endParaRPr lang="en-US" sz="1600" dirty="0">
                        <a:latin typeface="+mj-lt"/>
                        <a:cs typeface="Times New Roman" panose="02020603050405020304" pitchFamily="18" charset="0"/>
                      </a:endParaRPr>
                    </a:p>
                  </a:txBody>
                  <a:tcPr marL="135332" marR="135332" marT="67666" marB="67666"/>
                </a:tc>
                <a:tc>
                  <a:txBody>
                    <a:bodyPr/>
                    <a:lstStyle/>
                    <a:p>
                      <a:pPr algn="ct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109543998"/>
                  </a:ext>
                </a:extLst>
              </a:tr>
              <a:tr h="394562">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effectLst/>
                          <a:latin typeface="+mj-lt"/>
                        </a:rPr>
                        <a:t>Black or African American </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13 (6%)</a:t>
                      </a:r>
                      <a:endParaRPr lang="en-US" sz="1600" dirty="0">
                        <a:latin typeface="+mj-lt"/>
                        <a:cs typeface="Times New Roman" panose="02020603050405020304" pitchFamily="18" charset="0"/>
                      </a:endParaRPr>
                    </a:p>
                  </a:txBody>
                  <a:tcPr marL="135332" marR="135332" marT="67666" marB="67666"/>
                </a:tc>
                <a:tc>
                  <a:txBody>
                    <a:bodyPr/>
                    <a:lstStyle/>
                    <a:p>
                      <a:pPr algn="ct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1560728648"/>
                  </a:ext>
                </a:extLst>
              </a:tr>
              <a:tr h="394562">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effectLst/>
                          <a:latin typeface="+mj-lt"/>
                        </a:rPr>
                        <a:t>White or Caucasian</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147 (66%)</a:t>
                      </a:r>
                      <a:endParaRPr lang="en-US" sz="1600" dirty="0">
                        <a:latin typeface="+mj-lt"/>
                        <a:cs typeface="Times New Roman" panose="02020603050405020304" pitchFamily="18" charset="0"/>
                      </a:endParaRPr>
                    </a:p>
                  </a:txBody>
                  <a:tcPr marL="135332" marR="135332" marT="67666" marB="67666"/>
                </a:tc>
                <a:tc>
                  <a:txBody>
                    <a:bodyPr/>
                    <a:lstStyle/>
                    <a:p>
                      <a:pPr algn="ct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1414104832"/>
                  </a:ext>
                </a:extLst>
              </a:tr>
              <a:tr h="261239">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effectLst/>
                          <a:latin typeface="+mj-lt"/>
                        </a:rPr>
                        <a:t>Hispanic</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8 (4%)</a:t>
                      </a:r>
                      <a:endParaRPr lang="en-US" sz="1600" dirty="0">
                        <a:latin typeface="+mj-lt"/>
                        <a:cs typeface="Times New Roman" panose="02020603050405020304" pitchFamily="18" charset="0"/>
                      </a:endParaRPr>
                    </a:p>
                  </a:txBody>
                  <a:tcPr marL="135332" marR="135332" marT="67666" marB="67666"/>
                </a:tc>
                <a:tc>
                  <a:txBody>
                    <a:bodyPr/>
                    <a:lstStyle/>
                    <a:p>
                      <a:pPr algn="ct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2248400908"/>
                  </a:ext>
                </a:extLst>
              </a:tr>
              <a:tr h="261239">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effectLst/>
                          <a:latin typeface="+mj-lt"/>
                        </a:rPr>
                        <a:t>Other </a:t>
                      </a:r>
                      <a:endParaRPr lang="en-US" sz="1600" kern="1200" dirty="0">
                        <a:solidFill>
                          <a:schemeClr val="dk1"/>
                        </a:solidFill>
                        <a:effectLst/>
                        <a:latin typeface="+mj-lt"/>
                        <a:ea typeface="+mn-ea"/>
                        <a:cs typeface="Times New Roman" panose="02020603050405020304" pitchFamily="18" charset="0"/>
                      </a:endParaRPr>
                    </a:p>
                  </a:txBody>
                  <a:tcPr marL="135332" marR="135332" marT="67666" marB="67666"/>
                </a:tc>
                <a:tc>
                  <a:txBody>
                    <a:bodyPr/>
                    <a:lstStyle/>
                    <a:p>
                      <a:pPr algn="ctr"/>
                      <a:r>
                        <a:rPr lang="en-US" sz="1600" dirty="0">
                          <a:latin typeface="+mj-lt"/>
                        </a:rPr>
                        <a:t>19 (9%)</a:t>
                      </a:r>
                      <a:endParaRPr lang="en-US" sz="1600" dirty="0">
                        <a:latin typeface="+mj-lt"/>
                        <a:cs typeface="Times New Roman" panose="02020603050405020304" pitchFamily="18" charset="0"/>
                      </a:endParaRPr>
                    </a:p>
                  </a:txBody>
                  <a:tcPr marL="135332" marR="135332" marT="67666" marB="67666"/>
                </a:tc>
                <a:tc>
                  <a:txBody>
                    <a:bodyPr/>
                    <a:lstStyle/>
                    <a:p>
                      <a:pPr algn="ctr"/>
                      <a:endParaRPr lang="en-US" sz="1600" dirty="0">
                        <a:latin typeface="+mj-lt"/>
                        <a:cs typeface="Times New Roman" panose="02020603050405020304" pitchFamily="18" charset="0"/>
                      </a:endParaRPr>
                    </a:p>
                  </a:txBody>
                  <a:tcPr marL="135332" marR="135332" marT="67666" marB="67666"/>
                </a:tc>
                <a:extLst>
                  <a:ext uri="{0D108BD9-81ED-4DB2-BD59-A6C34878D82A}">
                    <a16:rowId xmlns:a16="http://schemas.microsoft.com/office/drawing/2014/main" val="1746798189"/>
                  </a:ext>
                </a:extLst>
              </a:tr>
            </a:tbl>
          </a:graphicData>
        </a:graphic>
      </p:graphicFrame>
      <p:graphicFrame>
        <p:nvGraphicFramePr>
          <p:cNvPr id="30" name="Chart 29">
            <a:extLst>
              <a:ext uri="{FF2B5EF4-FFF2-40B4-BE49-F238E27FC236}">
                <a16:creationId xmlns:a16="http://schemas.microsoft.com/office/drawing/2014/main" id="{7F69032A-403D-7248-BF44-F910926CCF9E}"/>
              </a:ext>
            </a:extLst>
          </p:cNvPr>
          <p:cNvGraphicFramePr>
            <a:graphicFrameLocks/>
          </p:cNvGraphicFramePr>
          <p:nvPr>
            <p:extLst>
              <p:ext uri="{D42A27DB-BD31-4B8C-83A1-F6EECF244321}">
                <p14:modId xmlns:p14="http://schemas.microsoft.com/office/powerpoint/2010/main" val="3432027253"/>
              </p:ext>
            </p:extLst>
          </p:nvPr>
        </p:nvGraphicFramePr>
        <p:xfrm>
          <a:off x="17233587" y="7829716"/>
          <a:ext cx="8463663" cy="7578145"/>
        </p:xfrm>
        <a:graphic>
          <a:graphicData uri="http://schemas.openxmlformats.org/drawingml/2006/chart">
            <c:chart xmlns:c="http://schemas.openxmlformats.org/drawingml/2006/chart" xmlns:r="http://schemas.openxmlformats.org/officeDocument/2006/relationships" r:id="rId6"/>
          </a:graphicData>
        </a:graphic>
      </p:graphicFrame>
      <p:sp>
        <p:nvSpPr>
          <p:cNvPr id="2" name="TextBox 1">
            <a:extLst>
              <a:ext uri="{FF2B5EF4-FFF2-40B4-BE49-F238E27FC236}">
                <a16:creationId xmlns:a16="http://schemas.microsoft.com/office/drawing/2014/main" id="{9D7D4BE1-FA2F-A84F-88FB-3CFC1D551E1D}"/>
              </a:ext>
            </a:extLst>
          </p:cNvPr>
          <p:cNvSpPr txBox="1"/>
          <p:nvPr/>
        </p:nvSpPr>
        <p:spPr>
          <a:xfrm>
            <a:off x="24667534" y="11099083"/>
            <a:ext cx="300082" cy="369332"/>
          </a:xfrm>
          <a:prstGeom prst="rect">
            <a:avLst/>
          </a:prstGeom>
          <a:noFill/>
        </p:spPr>
        <p:txBody>
          <a:bodyPr wrap="none" rtlCol="0">
            <a:spAutoFit/>
          </a:bodyPr>
          <a:lstStyle/>
          <a:p>
            <a:r>
              <a:rPr lang="en-US" sz="1800" dirty="0">
                <a:latin typeface="+mn-lt"/>
              </a:rPr>
              <a:t>*</a:t>
            </a:r>
          </a:p>
        </p:txBody>
      </p:sp>
      <p:sp>
        <p:nvSpPr>
          <p:cNvPr id="32" name="TextBox 31">
            <a:extLst>
              <a:ext uri="{FF2B5EF4-FFF2-40B4-BE49-F238E27FC236}">
                <a16:creationId xmlns:a16="http://schemas.microsoft.com/office/drawing/2014/main" id="{01C85661-485E-084B-BA5A-6EDCEACF0FF2}"/>
              </a:ext>
            </a:extLst>
          </p:cNvPr>
          <p:cNvSpPr txBox="1"/>
          <p:nvPr/>
        </p:nvSpPr>
        <p:spPr>
          <a:xfrm>
            <a:off x="22122033" y="10353044"/>
            <a:ext cx="300082" cy="369332"/>
          </a:xfrm>
          <a:prstGeom prst="rect">
            <a:avLst/>
          </a:prstGeom>
          <a:noFill/>
        </p:spPr>
        <p:txBody>
          <a:bodyPr wrap="none" rtlCol="0">
            <a:spAutoFit/>
          </a:bodyPr>
          <a:lstStyle/>
          <a:p>
            <a:r>
              <a:rPr lang="en-US" sz="1800" dirty="0">
                <a:latin typeface="+mn-lt"/>
              </a:rPr>
              <a:t>*</a:t>
            </a:r>
          </a:p>
        </p:txBody>
      </p:sp>
      <p:sp>
        <p:nvSpPr>
          <p:cNvPr id="33" name="TextBox 32">
            <a:extLst>
              <a:ext uri="{FF2B5EF4-FFF2-40B4-BE49-F238E27FC236}">
                <a16:creationId xmlns:a16="http://schemas.microsoft.com/office/drawing/2014/main" id="{3EBDD6B7-9F63-A64C-8283-6E638C9C8517}"/>
              </a:ext>
            </a:extLst>
          </p:cNvPr>
          <p:cNvSpPr txBox="1"/>
          <p:nvPr/>
        </p:nvSpPr>
        <p:spPr>
          <a:xfrm>
            <a:off x="22122033" y="9382537"/>
            <a:ext cx="300082" cy="369332"/>
          </a:xfrm>
          <a:prstGeom prst="rect">
            <a:avLst/>
          </a:prstGeom>
          <a:noFill/>
        </p:spPr>
        <p:txBody>
          <a:bodyPr wrap="none" rtlCol="0">
            <a:spAutoFit/>
          </a:bodyPr>
          <a:lstStyle/>
          <a:p>
            <a:r>
              <a:rPr lang="en-US" sz="1800" dirty="0">
                <a:latin typeface="+mn-lt"/>
              </a:rPr>
              <a:t>*</a:t>
            </a:r>
          </a:p>
        </p:txBody>
      </p:sp>
      <p:sp>
        <p:nvSpPr>
          <p:cNvPr id="34" name="TextBox 33">
            <a:extLst>
              <a:ext uri="{FF2B5EF4-FFF2-40B4-BE49-F238E27FC236}">
                <a16:creationId xmlns:a16="http://schemas.microsoft.com/office/drawing/2014/main" id="{E1661D36-C6BE-9849-BDD0-0B217082C599}"/>
              </a:ext>
            </a:extLst>
          </p:cNvPr>
          <p:cNvSpPr txBox="1"/>
          <p:nvPr/>
        </p:nvSpPr>
        <p:spPr>
          <a:xfrm>
            <a:off x="24886986" y="12309313"/>
            <a:ext cx="300082" cy="369332"/>
          </a:xfrm>
          <a:prstGeom prst="rect">
            <a:avLst/>
          </a:prstGeom>
          <a:noFill/>
        </p:spPr>
        <p:txBody>
          <a:bodyPr wrap="none" rtlCol="0">
            <a:spAutoFit/>
          </a:bodyPr>
          <a:lstStyle/>
          <a:p>
            <a:r>
              <a:rPr lang="en-US" sz="1800" dirty="0">
                <a:latin typeface="+mn-lt"/>
              </a:rPr>
              <a:t>*</a:t>
            </a:r>
          </a:p>
        </p:txBody>
      </p:sp>
      <p:sp>
        <p:nvSpPr>
          <p:cNvPr id="35" name="TextBox 34">
            <a:extLst>
              <a:ext uri="{FF2B5EF4-FFF2-40B4-BE49-F238E27FC236}">
                <a16:creationId xmlns:a16="http://schemas.microsoft.com/office/drawing/2014/main" id="{5417786A-8107-6E4D-9F57-870E0AF5B08A}"/>
              </a:ext>
            </a:extLst>
          </p:cNvPr>
          <p:cNvSpPr txBox="1"/>
          <p:nvPr/>
        </p:nvSpPr>
        <p:spPr>
          <a:xfrm>
            <a:off x="24917244" y="14245107"/>
            <a:ext cx="300082" cy="369332"/>
          </a:xfrm>
          <a:prstGeom prst="rect">
            <a:avLst/>
          </a:prstGeom>
          <a:noFill/>
        </p:spPr>
        <p:txBody>
          <a:bodyPr wrap="none" rtlCol="0">
            <a:spAutoFit/>
          </a:bodyPr>
          <a:lstStyle/>
          <a:p>
            <a:r>
              <a:rPr lang="en-US" sz="1800" dirty="0">
                <a:latin typeface="+mn-lt"/>
              </a:rPr>
              <a:t>*</a:t>
            </a:r>
          </a:p>
        </p:txBody>
      </p:sp>
      <p:graphicFrame>
        <p:nvGraphicFramePr>
          <p:cNvPr id="37" name="Chart 36">
            <a:extLst>
              <a:ext uri="{FF2B5EF4-FFF2-40B4-BE49-F238E27FC236}">
                <a16:creationId xmlns:a16="http://schemas.microsoft.com/office/drawing/2014/main" id="{8142BFE9-03B7-0546-AAE9-CD4322DF49EA}"/>
              </a:ext>
            </a:extLst>
          </p:cNvPr>
          <p:cNvGraphicFramePr/>
          <p:nvPr>
            <p:extLst>
              <p:ext uri="{D42A27DB-BD31-4B8C-83A1-F6EECF244321}">
                <p14:modId xmlns:p14="http://schemas.microsoft.com/office/powerpoint/2010/main" val="1184827739"/>
              </p:ext>
            </p:extLst>
          </p:nvPr>
        </p:nvGraphicFramePr>
        <p:xfrm>
          <a:off x="7949658" y="11730916"/>
          <a:ext cx="8546964" cy="4278286"/>
        </p:xfrm>
        <a:graphic>
          <a:graphicData uri="http://schemas.openxmlformats.org/drawingml/2006/chart">
            <c:chart xmlns:c="http://schemas.openxmlformats.org/drawingml/2006/chart" xmlns:r="http://schemas.openxmlformats.org/officeDocument/2006/relationships" r:id="rId7"/>
          </a:graphicData>
        </a:graphic>
      </p:graphicFrame>
      <p:sp>
        <p:nvSpPr>
          <p:cNvPr id="39" name="TextBox 38">
            <a:extLst>
              <a:ext uri="{FF2B5EF4-FFF2-40B4-BE49-F238E27FC236}">
                <a16:creationId xmlns:a16="http://schemas.microsoft.com/office/drawing/2014/main" id="{583AC96F-D206-2648-91E1-548CEF278C30}"/>
              </a:ext>
            </a:extLst>
          </p:cNvPr>
          <p:cNvSpPr txBox="1"/>
          <p:nvPr/>
        </p:nvSpPr>
        <p:spPr>
          <a:xfrm flipH="1">
            <a:off x="7998212" y="15973470"/>
            <a:ext cx="8534423" cy="248209"/>
          </a:xfrm>
          <a:prstGeom prst="rect">
            <a:avLst/>
          </a:prstGeom>
          <a:noFill/>
        </p:spPr>
        <p:txBody>
          <a:bodyPr wrap="square" rtlCol="0">
            <a:spAutoFit/>
          </a:bodyPr>
          <a:lstStyle/>
          <a:p>
            <a:r>
              <a:rPr lang="en-US" sz="1013" dirty="0">
                <a:latin typeface="Calibri Light" charset="0"/>
                <a:ea typeface="Calibri Light" charset="0"/>
                <a:cs typeface="Calibri Light" charset="0"/>
              </a:rPr>
              <a:t>Figure 1. Perspective of students on the use of Socratic teaching on understanding and recall of information. N=221</a:t>
            </a:r>
          </a:p>
        </p:txBody>
      </p:sp>
      <p:sp>
        <p:nvSpPr>
          <p:cNvPr id="41" name="Rectangle 40">
            <a:extLst>
              <a:ext uri="{FF2B5EF4-FFF2-40B4-BE49-F238E27FC236}">
                <a16:creationId xmlns:a16="http://schemas.microsoft.com/office/drawing/2014/main" id="{1403200A-8092-444C-85E0-8EC44155B8AF}"/>
              </a:ext>
            </a:extLst>
          </p:cNvPr>
          <p:cNvSpPr/>
          <p:nvPr/>
        </p:nvSpPr>
        <p:spPr bwMode="auto">
          <a:xfrm>
            <a:off x="26411940" y="1681880"/>
            <a:ext cx="6179006" cy="7550386"/>
          </a:xfrm>
          <a:prstGeom prst="rect">
            <a:avLst/>
          </a:prstGeom>
          <a:solidFill>
            <a:schemeClr val="bg1"/>
          </a:solidFill>
          <a:ln w="17526"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endParaRPr lang="en-US" sz="1350"/>
          </a:p>
        </p:txBody>
      </p:sp>
      <p:sp>
        <p:nvSpPr>
          <p:cNvPr id="42" name="Rectangle 41">
            <a:extLst>
              <a:ext uri="{FF2B5EF4-FFF2-40B4-BE49-F238E27FC236}">
                <a16:creationId xmlns:a16="http://schemas.microsoft.com/office/drawing/2014/main" id="{8D863D32-F867-A94B-984C-7690CE2D9A85}"/>
              </a:ext>
            </a:extLst>
          </p:cNvPr>
          <p:cNvSpPr/>
          <p:nvPr/>
        </p:nvSpPr>
        <p:spPr bwMode="auto">
          <a:xfrm>
            <a:off x="26477935" y="2310743"/>
            <a:ext cx="6016433" cy="6639253"/>
          </a:xfrm>
          <a:prstGeom prst="rect">
            <a:avLst/>
          </a:prstGeom>
          <a:solidFill>
            <a:schemeClr val="bg1"/>
          </a:solidFill>
          <a:ln w="17526" cap="flat" cmpd="sng" algn="ctr">
            <a:no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marL="285750" indent="-285750">
              <a:buFont typeface="Arial" panose="020B0604020202020204" pitchFamily="34" charset="0"/>
              <a:buChar char="•"/>
            </a:pPr>
            <a:r>
              <a:rPr lang="en-US" dirty="0"/>
              <a:t>“</a:t>
            </a:r>
            <a:r>
              <a:rPr lang="en-US" i="1" dirty="0"/>
              <a:t>One alternative is to tell the student in advance (even if short notice) that they will be expected to present/discuss a topic in front of a group. Also, if asking questions during rounds, it is better to ask students as a group rather than single one student out</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i="1" dirty="0"/>
              <a:t>“Preparation of educational objectives by students before a discussion of material with preceptor” </a:t>
            </a:r>
          </a:p>
          <a:p>
            <a:pPr marL="285750" indent="-285750">
              <a:buFont typeface="Arial" panose="020B0604020202020204" pitchFamily="34" charset="0"/>
              <a:buChar char="•"/>
            </a:pPr>
            <a:endParaRPr lang="en-US" i="1" dirty="0"/>
          </a:p>
          <a:p>
            <a:pPr marL="285750" indent="-285750">
              <a:buFont typeface="Arial" panose="020B0604020202020204" pitchFamily="34" charset="0"/>
              <a:buChar char="•"/>
            </a:pPr>
            <a:r>
              <a:rPr lang="en-US" i="1" dirty="0"/>
              <a:t>“Scheduled topics relevant to the practice and discussing in small groups with evidence based material to discuss”</a:t>
            </a:r>
          </a:p>
          <a:p>
            <a:pPr marL="285750" indent="-285750">
              <a:buFont typeface="Arial" panose="020B0604020202020204" pitchFamily="34" charset="0"/>
              <a:buChar char="•"/>
            </a:pPr>
            <a:endParaRPr lang="en-US" i="1" dirty="0"/>
          </a:p>
          <a:p>
            <a:pPr marL="285750" indent="-285750">
              <a:buFont typeface="Arial" panose="020B0604020202020204" pitchFamily="34" charset="0"/>
              <a:buChar char="•"/>
            </a:pPr>
            <a:r>
              <a:rPr lang="en-US" dirty="0"/>
              <a:t>“</a:t>
            </a:r>
            <a:r>
              <a:rPr lang="en-US" i="1" dirty="0"/>
              <a:t>Having group discussions on an assigned topic for the day. This way students can participate in the discussion as much or as little as they want to.”</a:t>
            </a:r>
          </a:p>
          <a:p>
            <a:pPr marL="285750" indent="-285750">
              <a:buFont typeface="Arial" panose="020B0604020202020204" pitchFamily="34" charset="0"/>
              <a:buChar char="•"/>
            </a:pPr>
            <a:endParaRPr lang="en-US" i="1" dirty="0"/>
          </a:p>
          <a:p>
            <a:pPr marL="285750" indent="-285750">
              <a:buFont typeface="Arial" panose="020B0604020202020204" pitchFamily="34" charset="0"/>
              <a:buChar char="•"/>
            </a:pPr>
            <a:r>
              <a:rPr lang="en-US" i="1" dirty="0"/>
              <a:t>“Allow time (studies show at least 7 seconds) for students to respond. Then move to interns, then residents, etc. This allows everyone to think clearly, and takes away the pressure on one person and embarrassment in front of peers.”</a:t>
            </a:r>
          </a:p>
          <a:p>
            <a:pPr marL="285750" indent="-285750">
              <a:buFont typeface="Arial" panose="020B0604020202020204" pitchFamily="34" charset="0"/>
              <a:buChar char="•"/>
            </a:pPr>
            <a:endParaRPr lang="en-US" i="1" dirty="0"/>
          </a:p>
          <a:p>
            <a:pPr marL="285750" indent="-285750">
              <a:buFont typeface="Arial" panose="020B0604020202020204" pitchFamily="34" charset="0"/>
              <a:buChar char="•"/>
            </a:pPr>
            <a:r>
              <a:rPr lang="en-US" i="1" dirty="0"/>
              <a:t>“Questions directed at the group instead of one member specifically” </a:t>
            </a:r>
          </a:p>
          <a:p>
            <a:pPr marL="285750" indent="-285750">
              <a:buFont typeface="Arial" panose="020B0604020202020204" pitchFamily="34" charset="0"/>
              <a:buChar char="•"/>
            </a:pPr>
            <a:endParaRPr lang="en-US" i="1" dirty="0"/>
          </a:p>
          <a:p>
            <a:pPr marL="285750" indent="-285750">
              <a:buFont typeface="Arial" panose="020B0604020202020204" pitchFamily="34" charset="0"/>
              <a:buChar char="•"/>
            </a:pPr>
            <a:r>
              <a:rPr lang="en-US" i="1" dirty="0"/>
              <a:t>“I appreciate when preceptors let me know in advance what topics they will be questioning me about so that I can prepare the night before. I learned the most that way because I got to study independently and then essentially 'discuss with the expert' later.”  </a:t>
            </a:r>
          </a:p>
          <a:p>
            <a:pPr marL="285750" indent="-285750">
              <a:buFont typeface="Arial" panose="020B0604020202020204" pitchFamily="34" charset="0"/>
              <a:buChar char="•"/>
            </a:pPr>
            <a:endParaRPr lang="en-US" i="1" dirty="0"/>
          </a:p>
          <a:p>
            <a:pPr marL="285750" indent="-285750">
              <a:buFont typeface="Arial" panose="020B0604020202020204" pitchFamily="34" charset="0"/>
              <a:buChar char="•"/>
            </a:pPr>
            <a:r>
              <a:rPr lang="en-US" i="1" dirty="0"/>
              <a:t>“Ask students to study a particular subject, ask them to tell you what they learned the next day.” </a:t>
            </a:r>
          </a:p>
        </p:txBody>
      </p:sp>
      <p:sp>
        <p:nvSpPr>
          <p:cNvPr id="43" name="TextBox 42">
            <a:extLst>
              <a:ext uri="{FF2B5EF4-FFF2-40B4-BE49-F238E27FC236}">
                <a16:creationId xmlns:a16="http://schemas.microsoft.com/office/drawing/2014/main" id="{8A359FF4-9513-C14C-8E6E-C0EB168E973D}"/>
              </a:ext>
            </a:extLst>
          </p:cNvPr>
          <p:cNvSpPr txBox="1"/>
          <p:nvPr/>
        </p:nvSpPr>
        <p:spPr>
          <a:xfrm>
            <a:off x="26493282" y="1856275"/>
            <a:ext cx="6090760" cy="438582"/>
          </a:xfrm>
          <a:prstGeom prst="rect">
            <a:avLst/>
          </a:prstGeom>
          <a:noFill/>
        </p:spPr>
        <p:txBody>
          <a:bodyPr wrap="square" rtlCol="0">
            <a:spAutoFit/>
          </a:bodyPr>
          <a:lstStyle/>
          <a:p>
            <a:pPr algn="ctr"/>
            <a:r>
              <a:rPr lang="en-US" sz="2250" b="1" dirty="0"/>
              <a:t>Suggested Alternatives from Students</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7526" cap="flat" cmpd="sng" algn="ctr">
          <a:solidFill>
            <a:srgbClr val="0080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Helvetica" pitchFamily="34" charset="0"/>
          </a:defRPr>
        </a:defPPr>
      </a:lstStyle>
    </a:spDef>
    <a:lnDef>
      <a:spPr bwMode="auto">
        <a:xfrm>
          <a:off x="0" y="0"/>
          <a:ext cx="1" cy="1"/>
        </a:xfrm>
        <a:custGeom>
          <a:avLst/>
          <a:gdLst/>
          <a:ahLst/>
          <a:cxnLst/>
          <a:rect l="0" t="0" r="0" b="0"/>
          <a:pathLst/>
        </a:custGeom>
        <a:noFill/>
        <a:ln w="17526" cap="flat" cmpd="sng" algn="ctr">
          <a:solidFill>
            <a:srgbClr val="0080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Helvetica"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13135</TotalTime>
  <Words>1465</Words>
  <Application>Microsoft Macintosh PowerPoint</Application>
  <PresentationFormat>Custom</PresentationFormat>
  <Paragraphs>111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Futura Condensed</vt:lpstr>
      <vt:lpstr>Helvetica</vt:lpstr>
      <vt:lpstr>Times New Roman</vt:lpstr>
      <vt:lpstr>Default Design</vt:lpstr>
      <vt:lpstr>PowerPoint Presentation</vt:lpstr>
    </vt:vector>
  </TitlesOfParts>
  <Company>Michigan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Watts</dc:creator>
  <cp:lastModifiedBy>Duncan, Anthony</cp:lastModifiedBy>
  <cp:revision>624</cp:revision>
  <cp:lastPrinted>2002-04-04T19:11:13Z</cp:lastPrinted>
  <dcterms:created xsi:type="dcterms:W3CDTF">2001-03-05T14:45:24Z</dcterms:created>
  <dcterms:modified xsi:type="dcterms:W3CDTF">2019-03-18T16:15:49Z</dcterms:modified>
</cp:coreProperties>
</file>