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3.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4.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05" r:id="rId1"/>
  </p:sldMasterIdLst>
  <p:notesMasterIdLst>
    <p:notesMasterId r:id="rId52"/>
  </p:notesMasterIdLst>
  <p:sldIdLst>
    <p:sldId id="428" r:id="rId2"/>
    <p:sldId id="527" r:id="rId3"/>
    <p:sldId id="431" r:id="rId4"/>
    <p:sldId id="432" r:id="rId5"/>
    <p:sldId id="433" r:id="rId6"/>
    <p:sldId id="455" r:id="rId7"/>
    <p:sldId id="588" r:id="rId8"/>
    <p:sldId id="596" r:id="rId9"/>
    <p:sldId id="590" r:id="rId10"/>
    <p:sldId id="529" r:id="rId11"/>
    <p:sldId id="436" r:id="rId12"/>
    <p:sldId id="447" r:id="rId13"/>
    <p:sldId id="448" r:id="rId14"/>
    <p:sldId id="539" r:id="rId15"/>
    <p:sldId id="541" r:id="rId16"/>
    <p:sldId id="570" r:id="rId17"/>
    <p:sldId id="571" r:id="rId18"/>
    <p:sldId id="594" r:id="rId19"/>
    <p:sldId id="583" r:id="rId20"/>
    <p:sldId id="551" r:id="rId21"/>
    <p:sldId id="584" r:id="rId22"/>
    <p:sldId id="552" r:id="rId23"/>
    <p:sldId id="553" r:id="rId24"/>
    <p:sldId id="538" r:id="rId25"/>
    <p:sldId id="511" r:id="rId26"/>
    <p:sldId id="512" r:id="rId27"/>
    <p:sldId id="513" r:id="rId28"/>
    <p:sldId id="514" r:id="rId29"/>
    <p:sldId id="515" r:id="rId30"/>
    <p:sldId id="516" r:id="rId31"/>
    <p:sldId id="602" r:id="rId32"/>
    <p:sldId id="444" r:id="rId33"/>
    <p:sldId id="591" r:id="rId34"/>
    <p:sldId id="599" r:id="rId35"/>
    <p:sldId id="603" r:id="rId36"/>
    <p:sldId id="517" r:id="rId37"/>
    <p:sldId id="462" r:id="rId38"/>
    <p:sldId id="519" r:id="rId39"/>
    <p:sldId id="592" r:id="rId40"/>
    <p:sldId id="468" r:id="rId41"/>
    <p:sldId id="600" r:id="rId42"/>
    <p:sldId id="460" r:id="rId43"/>
    <p:sldId id="467" r:id="rId44"/>
    <p:sldId id="464" r:id="rId45"/>
    <p:sldId id="500" r:id="rId46"/>
    <p:sldId id="582" r:id="rId47"/>
    <p:sldId id="586" r:id="rId48"/>
    <p:sldId id="445" r:id="rId49"/>
    <p:sldId id="501" r:id="rId50"/>
    <p:sldId id="446" r:id="rId51"/>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ss, Elizabeth" initials="ME" lastIdx="0" clrIdx="0">
    <p:extLst>
      <p:ext uri="{19B8F6BF-5375-455C-9EA6-DF929625EA0E}">
        <p15:presenceInfo xmlns:p15="http://schemas.microsoft.com/office/powerpoint/2012/main" userId="Moss, Elizabe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70575" autoAdjust="0"/>
  </p:normalViewPr>
  <p:slideViewPr>
    <p:cSldViewPr snapToGrid="0">
      <p:cViewPr varScale="1">
        <p:scale>
          <a:sx n="82" d="100"/>
          <a:sy n="82" d="100"/>
        </p:scale>
        <p:origin x="24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5-28T06:54:49.870"/>
    </inkml:context>
    <inkml:brush xml:id="br0">
      <inkml:brushProperty name="width" value="0.08571" units="cm"/>
      <inkml:brushProperty name="height" value="0.08571" units="cm"/>
      <inkml:brushProperty name="color" value="#E71224"/>
    </inkml:brush>
  </inkml:definitions>
  <inkml:trace contextRef="#ctx0" brushRef="#br0">5191 823 7569,'0'15'-835,"1"-7"290,4-4 545,-3-2 0,11-2 0,-5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5-28T06:55:20.057"/>
    </inkml:context>
    <inkml:brush xml:id="br0">
      <inkml:brushProperty name="width" value="0.08571" units="cm"/>
      <inkml:brushProperty name="height" value="0.08571" units="cm"/>
      <inkml:brushProperty name="color" value="#E71224"/>
    </inkml:brush>
  </inkml:definitions>
  <inkml:trace contextRef="#ctx0" brushRef="#br0">44 1 6049,'-8'0'-11,"1"0"0,6 0-250,-4 0 261,3 0 0,-11 0 0,5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5-28T02:44:26.587"/>
    </inkml:context>
    <inkml:brush xml:id="br0">
      <inkml:brushProperty name="width" value="0.08571" units="cm"/>
      <inkml:brushProperty name="height" value="0.08571" units="cm"/>
    </inkml:brush>
  </inkml:definitions>
  <inkml:trace contextRef="#ctx0" brushRef="#br0">0 1 5887,'0'12'-140,"0"-2"140,0-10 0,0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5-28T02:44:26.587"/>
    </inkml:context>
    <inkml:brush xml:id="br0">
      <inkml:brushProperty name="width" value="0.08571" units="cm"/>
      <inkml:brushProperty name="height" value="0.08571" units="cm"/>
    </inkml:brush>
  </inkml:definitions>
  <inkml:trace contextRef="#ctx0" brushRef="#br0">0 1 5887,'0'12'-140,"0"-2"140,0-10 0,0 0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702044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iassistdata.org/community/data-citation-ig/data-citation-resource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98501" y="4409758"/>
            <a:ext cx="5587999" cy="4177665"/>
          </a:xfrm>
          <a:prstGeom prst="rect">
            <a:avLst/>
          </a:prstGeom>
        </p:spPr>
        <p:txBody>
          <a:bodyPr lIns="92943" tIns="92943" rIns="92943" bIns="92943" anchor="t" anchorCtr="0">
            <a:noAutofit/>
          </a:bodyPr>
          <a:lstStyle/>
          <a:p>
            <a:pPr eaLnBrk="1" fontAlgn="auto" hangingPunct="1"/>
            <a:r>
              <a:rPr lang="en-US" dirty="0"/>
              <a:t>Abstract: In the social science literature, most data attribution is incomplete and does not include persistent identifiers (PIDs). Instead, authors mention data informally. Without explicit data citation, a publication cannot automatically or definitively link to a data source. The human effort required to find, interpret, and link opaque citations is costly and inefficient, so data use often goes untracked, and data creators go uncredited. </a:t>
            </a:r>
            <a:r>
              <a:rPr lang="en-US" sz="1050" dirty="0"/>
              <a:t/>
            </a:r>
            <a:br>
              <a:rPr lang="en-US" sz="1050" dirty="0"/>
            </a:br>
            <a:r>
              <a:rPr lang="en-US" sz="1050" dirty="0"/>
              <a:t/>
            </a:r>
            <a:br>
              <a:rPr lang="en-US" sz="1050" dirty="0"/>
            </a:br>
            <a:r>
              <a:rPr lang="en-US" dirty="0"/>
              <a:t>In this paper, we outline the challenges specific to repositories, we categorize types of informal citation currently in use (based on our experience managing the ICPSR Bibliography of Data-related Literature, a continuously-updated database of more than 82,000 citations of works using data held in the ICPSR archive), and we offer suggestions for ameliorating the effort and expense of tracking data use, and for changing author behavior at the beginning of the publication process. </a:t>
            </a:r>
            <a:r>
              <a:rPr lang="en-US" sz="1050" dirty="0"/>
              <a:t/>
            </a:r>
            <a:br>
              <a:rPr lang="en-US" sz="1050" dirty="0"/>
            </a:br>
            <a:endParaRPr dirty="0"/>
          </a:p>
        </p:txBody>
      </p:sp>
      <p:sp>
        <p:nvSpPr>
          <p:cNvPr id="92" name="Shape 92"/>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952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the overview of our presentation…</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2</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89242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give some background on where</a:t>
            </a:r>
            <a:r>
              <a:rPr lang="en-US" baseline="0" dirty="0"/>
              <a:t> we work, ICPSR.  </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3</a:t>
            </a:fld>
            <a:endParaRPr lang="en-US" dirty="0"/>
          </a:p>
        </p:txBody>
      </p:sp>
    </p:spTree>
    <p:extLst>
      <p:ext uri="{BB962C8B-B14F-4D97-AF65-F5344CB8AC3E}">
        <p14:creationId xmlns:p14="http://schemas.microsoft.com/office/powerpoint/2010/main" val="187963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ICPSR</a:t>
            </a:r>
            <a:r>
              <a:rPr lang="en-US" baseline="0" dirty="0"/>
              <a:t> stands for the Inter-university Consortium for Political and Social Research (ICPSR)…</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7823C24-A0C3-4DEA-A4FA-CAFCE61170C1}" type="slidenum">
              <a:rPr kumimoji="0" lang="en-US" sz="14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20210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ICPSR has a large collection and user base.</a:t>
            </a:r>
            <a:r>
              <a:rPr lang="en-US" baseline="0" dirty="0"/>
              <a:t>  We curate and preserve lots of social science data, spanning disparate thematic collections.</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95947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very unique resources at ICPSR</a:t>
            </a:r>
            <a:r>
              <a:rPr lang="en-US" baseline="0" dirty="0"/>
              <a:t> is the</a:t>
            </a:r>
            <a:r>
              <a:rPr lang="en-US" dirty="0"/>
              <a:t> Bibliography</a:t>
            </a:r>
            <a:r>
              <a:rPr lang="en-US" baseline="0" dirty="0"/>
              <a:t> of Data-related Literature. </a:t>
            </a:r>
            <a:r>
              <a:rPr lang="en-US" dirty="0"/>
              <a:t>The ICPSR Bibliography of Data-Related Literature links data to publications using or analyzing the data. Users can also discover data by exploring the publications and then linking to the underlying data. </a:t>
            </a:r>
            <a:br>
              <a:rPr lang="en-US" dirty="0"/>
            </a:br>
            <a:endParaRPr lang="en-US" baseline="0" dirty="0"/>
          </a:p>
          <a:p>
            <a:r>
              <a:rPr lang="en-US" baseline="0" dirty="0"/>
              <a:t>For close to two decades, we have tracked data citations.  This provides a unique resource for our users.  Not many archives collect data-related publications.  And fewer still evaluate those data-related publications for actual data usage. </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269068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of the two main ways ICPSR site visitors use the Bibliography’s collection. They can discover and access data via the literature—by searching and browsing citation metadata, and being linked from publications to the underlying data.</a:t>
            </a:r>
            <a:r>
              <a:rPr lang="en-US" dirty="0"/>
              <a:t/>
            </a:r>
            <a:br>
              <a:rPr lang="en-US" dirty="0"/>
            </a:b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2820172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You get a results list in the Data-related Publications tab that shows citations in the Bibliography that have matching terms (women and India) in their citation metadata.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You can choose to link out to the full text, or link to the studies we have associated with the publication.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You can also filter by Study to see all the studies in the catalog that are associated with one of the publications about women and India.</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8</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6255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t>
            </a:r>
            <a:r>
              <a:rPr lang="en-US" baseline="0" dirty="0"/>
              <a:t>study home page also has a Data-related Publications tab where all citations linked to that study in the Bibliography are displayed, with links out to full text, as well as links to any other studies found to be related to each citation.</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2391591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Bibliography benefits data depositors, users,</a:t>
            </a:r>
            <a:r>
              <a:rPr lang="en-US" baseline="0" dirty="0"/>
              <a:t> and funders…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ICPSR can detect trends in the literature, identifying data of value to researchers.</a:t>
            </a:r>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10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3234732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Calibri" panose="020F0502020204030204" pitchFamily="34" charset="0"/>
                <a:ea typeface="Calibri" panose="020F0502020204030204" pitchFamily="34" charset="0"/>
                <a:cs typeface="Calibri" panose="020F0502020204030204" pitchFamily="34" charset="0"/>
              </a:rPr>
              <a:t>Tracking</a:t>
            </a:r>
            <a:r>
              <a:rPr lang="en-US" altLang="en-US" sz="1200" baseline="0" dirty="0">
                <a:latin typeface="Calibri" panose="020F0502020204030204" pitchFamily="34" charset="0"/>
                <a:ea typeface="Calibri" panose="020F0502020204030204" pitchFamily="34" charset="0"/>
                <a:cs typeface="Calibri" panose="020F0502020204030204" pitchFamily="34" charset="0"/>
              </a:rPr>
              <a:t> data citations was envisioned decades ago by our very own IASSIST colleagues, including Sue Dodd.  In 1979, two years after my own birth, she envisioned including standardized data citations in end-of-work references.  </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C4CA57E6-3781-44BA-84B5-2E2AD9B912BC}" type="slidenum">
              <a:rPr lang="en-US" smtClean="0"/>
              <a:t>11</a:t>
            </a:fld>
            <a:endParaRPr lang="en-US"/>
          </a:p>
        </p:txBody>
      </p:sp>
    </p:spTree>
    <p:extLst>
      <p:ext uri="{BB962C8B-B14F-4D97-AF65-F5344CB8AC3E}">
        <p14:creationId xmlns:p14="http://schemas.microsoft.com/office/powerpoint/2010/main" val="264150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a:t>
            </a:r>
            <a:r>
              <a:rPr lang="en-US" baseline="0" dirty="0"/>
              <a:t> citations are now seen as “the coin of the academic realm” – the most valuable of usage metrics, and more valuable than page views or downloads.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sz="1200" dirty="0"/>
              <a:t>All error bars depict 95% confidence intervals calculated by basic bootstrap with 10,000 </a:t>
            </a:r>
            <a:r>
              <a:rPr lang="en-US" sz="1200" dirty="0" err="1"/>
              <a:t>resamplings</a:t>
            </a:r>
            <a:r>
              <a:rPr 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12</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10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r>
              <a:rPr lang="en-US" baseline="0" dirty="0"/>
              <a:t> citations are now seen as “the coin of the academic realm” – the most valuable of usage metrics.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13</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3803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ICPSR has a large collection and user base…</a:t>
            </a: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14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3020107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a:t>
            </a:r>
            <a:r>
              <a:rPr lang="en-US" baseline="0" dirty="0"/>
              <a:t> do get related publications submitted by PIs at the time of deposit, and some secondary users send us citations using ICPSR data, and those who receive restricted data include lists of related publications in an annual report . . . the majority items we have found is by searching the literature ourselves.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C0B0DD-E226-4E8B-A678-ED4B7C781A9C}" type="slidenum">
              <a:rPr kumimoji="0" lang="en-US" sz="1400" b="0" i="0" u="none" strike="noStrike" kern="0" cap="none" spc="0" normalizeH="0" baseline="0" noProof="0" smtClean="0">
                <a:ln>
                  <a:noFill/>
                </a:ln>
                <a:solidFill>
                  <a:prstClr val="black"/>
                </a:solidFill>
                <a:effectLst/>
                <a:uLnTx/>
                <a:uFillTx/>
                <a:latin typeface="Arial"/>
                <a:cs typeface="Arial"/>
                <a:sym typeface="Arial"/>
                <a:rtl val="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0" cap="none" spc="0" normalizeH="0" baseline="0" noProof="0">
              <a:ln>
                <a:noFill/>
              </a:ln>
              <a:solidFill>
                <a:prstClr val="black"/>
              </a:solidFill>
              <a:effectLst/>
              <a:uLnTx/>
              <a:uFillTx/>
              <a:latin typeface="Arial"/>
              <a:cs typeface="Arial"/>
              <a:sym typeface="Arial"/>
              <a:rtl val="0"/>
            </a:endParaRPr>
          </a:p>
        </p:txBody>
      </p:sp>
    </p:spTree>
    <p:extLst>
      <p:ext uri="{BB962C8B-B14F-4D97-AF65-F5344CB8AC3E}">
        <p14:creationId xmlns:p14="http://schemas.microsoft.com/office/powerpoint/2010/main" val="1541960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authors use the data citations</a:t>
            </a:r>
            <a:r>
              <a:rPr lang="en-US" baseline="0" dirty="0"/>
              <a:t> we provide to cite the data formally, in the references, entities larger than the individual repository can do this work for us. </a:t>
            </a:r>
          </a:p>
          <a:p>
            <a:r>
              <a:rPr lang="en-US" baseline="0" dirty="0"/>
              <a:t>They can automate the tracking of data reuse, on a large scale.</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8B8019-4EFE-477A-9D2F-5A57DD9AA3F0}" type="slidenum">
              <a:rPr kumimoji="0" lang="en-US" sz="1400" b="0" i="0" u="none" strike="noStrike" kern="0" cap="none" spc="0" normalizeH="0" baseline="0" noProof="0" smtClean="0">
                <a:ln>
                  <a:noFill/>
                </a:ln>
                <a:solidFill>
                  <a:srgbClr val="000000"/>
                </a:solidFill>
                <a:effectLst/>
                <a:uLnTx/>
                <a:uFillTx/>
                <a:latin typeface="Arial"/>
                <a:cs typeface="Arial"/>
                <a:sym typeface="Arial"/>
                <a:rtl val="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0" cap="none" spc="0" normalizeH="0" baseline="0" noProof="0">
              <a:ln>
                <a:noFill/>
              </a:ln>
              <a:solidFill>
                <a:srgbClr val="000000"/>
              </a:solidFill>
              <a:effectLst/>
              <a:uLnTx/>
              <a:uFillTx/>
              <a:latin typeface="Arial"/>
              <a:cs typeface="Arial"/>
              <a:sym typeface="Arial"/>
              <a:rtl val="0"/>
            </a:endParaRPr>
          </a:p>
        </p:txBody>
      </p:sp>
    </p:spTree>
    <p:extLst>
      <p:ext uri="{BB962C8B-B14F-4D97-AF65-F5344CB8AC3E}">
        <p14:creationId xmlns:p14="http://schemas.microsoft.com/office/powerpoint/2010/main" val="1396525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just one example of a Science Direct</a:t>
            </a:r>
            <a:r>
              <a:rPr lang="en-US" baseline="0" dirty="0"/>
              <a:t> article that takes advantage of an automated service built to connect literature to data. They use an implementation of the </a:t>
            </a:r>
            <a:r>
              <a:rPr lang="en-US" baseline="0" dirty="0" err="1"/>
              <a:t>Scholix</a:t>
            </a:r>
            <a:r>
              <a:rPr lang="en-US" baseline="0" dirty="0"/>
              <a:t> framework that was developed by and RDA/WDS-ICSU working group. DataCite, CrossRef, and repositories contribute links. </a:t>
            </a:r>
          </a:p>
          <a:p>
            <a:endParaRPr lang="en-US" baseline="0" dirty="0"/>
          </a:p>
          <a:p>
            <a:r>
              <a:rPr lang="en-US" baseline="0" dirty="0"/>
              <a:t>But the focus is on the type of data use that machines can detect by finding PIDs like DOIs.</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17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63755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 . .</a:t>
            </a:r>
          </a:p>
          <a:p>
            <a:endParaRPr lang="en-US" dirty="0"/>
          </a:p>
          <a:p>
            <a:r>
              <a:rPr lang="en-US" dirty="0"/>
              <a:t>Our experience conforms with what Katz &amp; Strasser found:  “Data citation practices are inconsistent at best and formal data citation is rare. But  despite the difficulty, the value of citations is too high to ignore, even in the short term</a:t>
            </a:r>
            <a:r>
              <a:rPr lang="en-US" dirty="0" smtClean="0"/>
              <a: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222222"/>
                </a:solidFill>
                <a:latin typeface="OTS-derived-font"/>
              </a:rPr>
              <a:t>Park, H., You, S., &amp; Wolfram, D. (2018). Informal data citation for data sharing and reuse is more common than formal data citation in biomedical fields. </a:t>
            </a:r>
            <a:r>
              <a:rPr lang="en-US" sz="1200" i="1" dirty="0" smtClean="0">
                <a:solidFill>
                  <a:srgbClr val="222222"/>
                </a:solidFill>
                <a:latin typeface="OTS-derived-font"/>
              </a:rPr>
              <a:t>Journal of the Association for Information Science and Technology</a:t>
            </a:r>
            <a:r>
              <a:rPr lang="en-US" sz="1200" i="0" dirty="0" smtClean="0">
                <a:solidFill>
                  <a:srgbClr val="222222"/>
                </a:solidFill>
                <a:latin typeface="OTS-derived-font"/>
              </a:rPr>
              <a:t>, </a:t>
            </a:r>
            <a:r>
              <a:rPr lang="en-US" sz="1200" i="1" dirty="0" smtClean="0">
                <a:solidFill>
                  <a:srgbClr val="222222"/>
                </a:solidFill>
                <a:latin typeface="OTS-derived-font"/>
              </a:rPr>
              <a:t>69</a:t>
            </a:r>
            <a:r>
              <a:rPr lang="en-US" sz="1200" i="0" dirty="0" smtClean="0">
                <a:solidFill>
                  <a:srgbClr val="222222"/>
                </a:solidFill>
                <a:latin typeface="OTS-derived-font"/>
              </a:rPr>
              <a:t>(11), 1346–1354. 	https://doi.org/10.1002/asi.24049</a:t>
            </a:r>
            <a:r>
              <a:rPr lang="en-US" dirty="0" smtClean="0"/>
              <a:t>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18</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1740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 .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19</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1161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a:t>
            </a: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739982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dirty="0"/>
              <a:t>Immediate challenges evident:</a:t>
            </a:r>
          </a:p>
          <a:p>
            <a:pPr marL="171450" indent="-171450" rtl="0" fontAlgn="base">
              <a:buFont typeface="Arial" panose="020B0604020202020204" pitchFamily="34" charset="0"/>
              <a:buChar char="•"/>
            </a:pPr>
            <a:r>
              <a:rPr lang="en-US" dirty="0"/>
              <a:t>Why it’s not easy for non-content experts to find citations</a:t>
            </a:r>
          </a:p>
          <a:p>
            <a:pPr marL="171450" indent="-171450" rtl="0" fontAlgn="base">
              <a:buFont typeface="Arial" panose="020B0604020202020204" pitchFamily="34" charset="0"/>
              <a:buChar char="•"/>
            </a:pPr>
            <a:r>
              <a:rPr lang="en-US" dirty="0"/>
              <a:t>It’s manual and time consuming</a:t>
            </a:r>
          </a:p>
          <a:p>
            <a:pPr marL="171450" indent="-171450" rtl="0" fontAlgn="base">
              <a:buFont typeface="Arial" panose="020B0604020202020204" pitchFamily="34" charset="0"/>
              <a:buChar char="•"/>
            </a:pPr>
            <a:r>
              <a:rPr lang="en-US" dirty="0"/>
              <a:t>We’re not mind readers—if the author didn’t clearly tell us, we can only use our best educated guess as to what data were used.</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21</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1011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Repositories feel the impact of informal data citation. Because there are no adequate tools to do this work efficiently.</a:t>
            </a: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22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367427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23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125053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we currently encounter in the social and behavioral science literature.</a:t>
            </a:r>
          </a:p>
        </p:txBody>
      </p:sp>
      <p:sp>
        <p:nvSpPr>
          <p:cNvPr id="4" name="Slide Number Placeholder 3"/>
          <p:cNvSpPr>
            <a:spLocks noGrp="1"/>
          </p:cNvSpPr>
          <p:nvPr>
            <p:ph type="sldNum" idx="10"/>
          </p:nvPr>
        </p:nvSpPr>
        <p:spPr/>
        <p:txBody>
          <a:bodyPr/>
          <a:lstStyle/>
          <a:p>
            <a:pPr marL="0" marR="0" lvl="0" indent="0" algn="r" defTabSz="933237"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rPr>
              <a:pPr marL="0" marR="0" lvl="0" indent="0" algn="r" defTabSz="933237" rtl="0" eaLnBrk="1" fontAlgn="auto" latinLnBrk="0" hangingPunct="1">
                <a:lnSpc>
                  <a:spcPct val="100000"/>
                </a:lnSpc>
                <a:spcBef>
                  <a:spcPts val="0"/>
                </a:spcBef>
                <a:spcAft>
                  <a:spcPts val="0"/>
                </a:spcAft>
                <a:buClrTx/>
                <a:buSzPct val="25000"/>
                <a:buFontTx/>
                <a:buNone/>
                <a:tabLst/>
                <a:defRPr/>
              </a:pPr>
              <a:t>24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4012807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Suggestions for reducing effort and expense [Jared]</a:t>
            </a:r>
          </a:p>
          <a:p>
            <a:pPr lvl="1" rtl="0" fontAlgn="base"/>
            <a:r>
              <a:rPr lang="en-US" sz="1200" b="0" i="0" u="none" strike="noStrike" kern="1200" dirty="0">
                <a:solidFill>
                  <a:schemeClr val="tx1"/>
                </a:solidFill>
                <a:effectLst/>
                <a:latin typeface="+mn-lt"/>
                <a:ea typeface="+mn-ea"/>
                <a:cs typeface="+mn-cs"/>
              </a:rPr>
              <a:t>Changing author behavior</a:t>
            </a:r>
          </a:p>
          <a:p>
            <a:pPr lvl="1" rtl="0" fontAlgn="base"/>
            <a:r>
              <a:rPr lang="en-US" sz="1200" b="0" i="0" u="none" strike="noStrike" kern="1200" dirty="0">
                <a:solidFill>
                  <a:schemeClr val="tx1"/>
                </a:solidFill>
                <a:effectLst/>
                <a:latin typeface="+mn-lt"/>
                <a:ea typeface="+mn-ea"/>
                <a:cs typeface="+mn-cs"/>
              </a:rPr>
              <a:t>AI</a:t>
            </a:r>
          </a:p>
          <a:p>
            <a:pPr lvl="1" rtl="0" fontAlgn="base"/>
            <a:r>
              <a:rPr lang="en-US" sz="1200" b="0" i="0" u="none" strike="noStrike" kern="1200" dirty="0">
                <a:solidFill>
                  <a:schemeClr val="tx1"/>
                </a:solidFill>
                <a:effectLst/>
                <a:latin typeface="+mn-lt"/>
                <a:ea typeface="+mn-ea"/>
                <a:cs typeface="+mn-cs"/>
              </a:rPr>
              <a:t>Not be so anal about forcing citation -- the perfect is the enemy of the good.</a:t>
            </a:r>
          </a:p>
          <a:p>
            <a:pPr lvl="1" rtl="0" fontAlgn="base"/>
            <a:r>
              <a:rPr lang="en-US" sz="1200" b="0" i="0" u="none" strike="noStrike" kern="1200" dirty="0">
                <a:solidFill>
                  <a:schemeClr val="tx1"/>
                </a:solidFill>
                <a:effectLst/>
                <a:latin typeface="+mn-lt"/>
                <a:ea typeface="+mn-ea"/>
                <a:cs typeface="+mn-cs"/>
              </a:rPr>
              <a:t>Rethinking how we educate about data citation</a:t>
            </a:r>
          </a:p>
          <a:p>
            <a:pPr lvl="1" rtl="0" fontAlgn="base"/>
            <a:r>
              <a:rPr lang="en-US" sz="1200" b="0" i="0" u="none" strike="noStrike" kern="1200" dirty="0">
                <a:solidFill>
                  <a:schemeClr val="tx1"/>
                </a:solidFill>
                <a:effectLst/>
                <a:latin typeface="+mn-lt"/>
                <a:ea typeface="+mn-ea"/>
                <a:cs typeface="+mn-cs"/>
              </a:rPr>
              <a:t>Better incentives</a:t>
            </a:r>
          </a:p>
          <a:p>
            <a:pPr lvl="1" rtl="0" fontAlgn="base"/>
            <a:r>
              <a:rPr lang="en-US" sz="1200" b="0" i="0" u="none" strike="noStrike" kern="1200" dirty="0">
                <a:solidFill>
                  <a:schemeClr val="tx1"/>
                </a:solidFill>
                <a:effectLst/>
                <a:latin typeface="+mn-lt"/>
                <a:ea typeface="+mn-ea"/>
                <a:cs typeface="+mn-cs"/>
              </a:rPr>
              <a:t>Journal submission requirements</a:t>
            </a:r>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57906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3537999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https://iassistdata.org/community/data-citation-ig/data-citation-resources</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4283071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 . .</a:t>
            </a:r>
          </a:p>
          <a:p>
            <a:endParaRPr lang="en-US" dirty="0"/>
          </a:p>
          <a:p>
            <a:r>
              <a:rPr lang="en-US" dirty="0"/>
              <a:t>Our experience conforms with what Katz &amp; Strasser found:  “Data citation practices are inconsistent at best and formal data citation is rare. But  despite the difficulty, the value of citations is too high to ignore, even in the short term</a:t>
            </a:r>
            <a:r>
              <a:rPr lang="en-US" dirty="0" smtClean="0"/>
              <a: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222222"/>
                </a:solidFill>
                <a:latin typeface="OTS-derived-font"/>
              </a:rPr>
              <a:t>Park, H., You, S., &amp; Wolfram, D. (2018). Informal data citation for data sharing and reuse is more common than formal data citation in biomedical fields. </a:t>
            </a:r>
            <a:r>
              <a:rPr lang="en-US" sz="1200" i="1" dirty="0" smtClean="0">
                <a:solidFill>
                  <a:srgbClr val="222222"/>
                </a:solidFill>
                <a:latin typeface="OTS-derived-font"/>
              </a:rPr>
              <a:t>Journal of the Association for Information Science and Technology</a:t>
            </a:r>
            <a:r>
              <a:rPr lang="en-US" sz="1200" i="0" dirty="0" smtClean="0">
                <a:solidFill>
                  <a:srgbClr val="222222"/>
                </a:solidFill>
                <a:latin typeface="OTS-derived-font"/>
              </a:rPr>
              <a:t>, </a:t>
            </a:r>
            <a:r>
              <a:rPr lang="en-US" sz="1200" i="1" dirty="0" smtClean="0">
                <a:solidFill>
                  <a:srgbClr val="222222"/>
                </a:solidFill>
                <a:latin typeface="OTS-derived-font"/>
              </a:rPr>
              <a:t>69</a:t>
            </a:r>
            <a:r>
              <a:rPr lang="en-US" sz="1200" i="0" dirty="0" smtClean="0">
                <a:solidFill>
                  <a:srgbClr val="222222"/>
                </a:solidFill>
                <a:latin typeface="OTS-derived-font"/>
              </a:rPr>
              <a:t>(11), 1346–1354. 	https://doi.org/10.1002/asi.24049</a:t>
            </a:r>
            <a:r>
              <a:rPr lang="en-US" dirty="0" smtClean="0"/>
              <a:t> </a:t>
            </a:r>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222222"/>
                </a:solidFill>
                <a:effectLst/>
                <a:uLnTx/>
                <a:uFillTx/>
                <a:latin typeface="Arial" panose="020B0604020202020204" pitchFamily="34" charset="0"/>
                <a:cs typeface="Arial"/>
                <a:sym typeface="Arial"/>
                <a:rtl val="0"/>
              </a:rPr>
              <a:t>Park, You, &amp; Wolfram (Informal Data Citation...)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smtClean="0">
                <a:ln>
                  <a:noFill/>
                </a:ln>
                <a:solidFill>
                  <a:srgbClr val="222222"/>
                </a:solidFill>
                <a:effectLst/>
                <a:uLnTx/>
                <a:uFillTx/>
                <a:latin typeface="Arial" panose="020B0604020202020204" pitchFamily="34" charset="0"/>
                <a:cs typeface="Arial"/>
                <a:sym typeface="Arial"/>
                <a:rtl val="0"/>
              </a:rPr>
              <a:t>low percentage of formal data citation in their sample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smtClean="0">
                <a:ln>
                  <a:noFill/>
                </a:ln>
                <a:solidFill>
                  <a:srgbClr val="222222"/>
                </a:solidFill>
                <a:effectLst/>
                <a:uLnTx/>
                <a:uFillTx/>
                <a:latin typeface="Arial" panose="020B0604020202020204" pitchFamily="34" charset="0"/>
                <a:cs typeface="Arial"/>
                <a:sym typeface="Arial"/>
                <a:rtl val="0"/>
              </a:rPr>
              <a:t>PIs formally cite their data (data sharing) even less than re-users</a:t>
            </a:r>
            <a:endParaRPr kumimoji="0" lang="en-US" sz="1200" b="0" i="0" u="none" strike="noStrike" kern="0" cap="none" spc="0" normalizeH="0" baseline="0" noProof="0" dirty="0" smtClean="0">
              <a:ln>
                <a:noFill/>
              </a:ln>
              <a:solidFill>
                <a:srgbClr val="000000"/>
              </a:solidFill>
              <a:effectLst/>
              <a:uLnTx/>
              <a:uFillTx/>
              <a:latin typeface="+mn-lt"/>
              <a:cs typeface="Arial"/>
              <a:sym typeface="Arial"/>
              <a:rtl val="0"/>
            </a:endParaRPr>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4285508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author/PI published about her data long before depositing with ICPSR</a:t>
            </a:r>
            <a:r>
              <a:rPr lang="en-US" dirty="0"/>
              <a:t>, so she didn’t even have a citation to use, let alone a DOI, when submitting the paper.</a:t>
            </a:r>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1114019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403211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460007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39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3346393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Citations to a publisher’s journals boost Impact Factors, and hence eventual revenue, so having typesetters carefully curate article citations has a commercial incentive.</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36804671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377777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618702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43</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7334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44</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763627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45</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2434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repositories are tracking data</a:t>
            </a:r>
            <a:r>
              <a:rPr lang="en-US" baseline="0" dirty="0"/>
              <a:t> use manually since we don’t have the perfect automated solution…yet.  Can we use IASSIST to bring these organizations together to improve practice and help repositories do the manual labor effectively.  Pool understanding and resources.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chemeClr val="dk1"/>
                </a:solidFill>
                <a:latin typeface="Calibri"/>
                <a:ea typeface="Calibri"/>
                <a:cs typeface="Calibri"/>
                <a:sym typeface="Calibri"/>
              </a:rPr>
              <a:t>46</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889664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 or incomplete citations aren’t unique</a:t>
            </a:r>
            <a:r>
              <a:rPr lang="en-US" baseline="0" dirty="0"/>
              <a:t> to the data world.  </a:t>
            </a:r>
            <a:r>
              <a:rPr lang="en-US" dirty="0"/>
              <a:t>Even after hundreds of years of developing citation practice, citations to literature </a:t>
            </a:r>
            <a:r>
              <a:rPr lang="en-US" baseline="0" dirty="0"/>
              <a:t>can be spotty.  Wright and Armstrong found that authors often overlook relevant research (omissions) or include incorrect references.  </a:t>
            </a:r>
          </a:p>
          <a:p>
            <a:endParaRPr lang="en-US" baseline="0" dirty="0"/>
          </a:p>
          <a:p>
            <a:r>
              <a:rPr lang="en-US" dirty="0" err="1"/>
              <a:t>Eichorn</a:t>
            </a:r>
            <a:r>
              <a:rPr lang="en-US" dirty="0"/>
              <a:t> and </a:t>
            </a:r>
            <a:r>
              <a:rPr lang="en-US" dirty="0" err="1"/>
              <a:t>Yankauer</a:t>
            </a:r>
            <a:r>
              <a:rPr lang="en-US" dirty="0"/>
              <a:t> (1987) found that 31 percent of the references in public health journals contained errors, and three percent of these were so severe that the referenced material could not be located. </a:t>
            </a:r>
            <a:r>
              <a:rPr lang="en-US" u="sng" dirty="0" err="1"/>
              <a:t>Doms</a:t>
            </a:r>
            <a:r>
              <a:rPr lang="en-US" u="sng" dirty="0"/>
              <a:t> (1989) found that 42 percent of references in dental journals were inaccurate—30 percent of these were major errors, such as incorrect journal titles, article titles, or authors. Evans et al. (1990) studied 150 randomly selected references cited in three medical journals and found a 48 percent error rate.</a:t>
            </a:r>
          </a:p>
          <a:p>
            <a:endParaRPr lang="en-US" dirty="0"/>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47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rtl val="0"/>
            </a:endParaRPr>
          </a:p>
        </p:txBody>
      </p:sp>
    </p:spTree>
    <p:extLst>
      <p:ext uri="{BB962C8B-B14F-4D97-AF65-F5344CB8AC3E}">
        <p14:creationId xmlns:p14="http://schemas.microsoft.com/office/powerpoint/2010/main" val="1232521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48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780599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50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99345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10" name="Picture 9" descr="whole.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98417" y="0"/>
            <a:ext cx="4645583" cy="1439672"/>
          </a:xfrm>
          <a:prstGeom prst="rect">
            <a:avLst/>
          </a:prstGeom>
        </p:spPr>
      </p:pic>
      <p:sp>
        <p:nvSpPr>
          <p:cNvPr id="3" name="Subtitle 2"/>
          <p:cNvSpPr>
            <a:spLocks noGrp="1"/>
          </p:cNvSpPr>
          <p:nvPr>
            <p:ph type="subTitle" idx="1"/>
          </p:nvPr>
        </p:nvSpPr>
        <p:spPr>
          <a:xfrm>
            <a:off x="403762" y="4184175"/>
            <a:ext cx="8336476" cy="2070576"/>
          </a:xfrm>
        </p:spPr>
        <p:txBody>
          <a:bodyPr>
            <a:normAutofit/>
          </a:bodyPr>
          <a:lstStyle>
            <a:lvl1pPr marL="0" indent="0" algn="ctr">
              <a:buNone/>
              <a:defRPr sz="2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
        <p:nvSpPr>
          <p:cNvPr id="2" name="Title 1"/>
          <p:cNvSpPr>
            <a:spLocks noGrp="1"/>
          </p:cNvSpPr>
          <p:nvPr>
            <p:ph type="ctrTitle"/>
          </p:nvPr>
        </p:nvSpPr>
        <p:spPr>
          <a:xfrm>
            <a:off x="403762" y="1847154"/>
            <a:ext cx="8336476" cy="2197837"/>
          </a:xfrm>
        </p:spPr>
        <p:txBody>
          <a:bodyPr anchor="ctr">
            <a:normAutofit/>
          </a:bodyPr>
          <a:lstStyle>
            <a:lvl1pPr algn="ctr">
              <a:defRPr sz="4000" b="1">
                <a:solidFill>
                  <a:schemeClr val="tx1"/>
                </a:solidFill>
              </a:defRPr>
            </a:lvl1pPr>
          </a:lstStyle>
          <a:p>
            <a:r>
              <a:rPr lang="en-US"/>
              <a:t>Click to edit Master title style</a:t>
            </a:r>
            <a:endParaRPr lang="en-US" dirty="0"/>
          </a:p>
        </p:txBody>
      </p:sp>
      <p:pic>
        <p:nvPicPr>
          <p:cNvPr id="7" name="Picture 6" descr="icpsr-acronym-lon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0907" y="6356350"/>
            <a:ext cx="2474526" cy="343959"/>
          </a:xfrm>
          <a:prstGeom prst="rect">
            <a:avLst/>
          </a:prstGeom>
        </p:spPr>
      </p:pic>
      <p:sp>
        <p:nvSpPr>
          <p:cNvPr id="9" name="TextBox 8"/>
          <p:cNvSpPr txBox="1"/>
          <p:nvPr userDrawn="1"/>
        </p:nvSpPr>
        <p:spPr>
          <a:xfrm>
            <a:off x="377668" y="1056919"/>
            <a:ext cx="5223984" cy="307777"/>
          </a:xfrm>
          <a:prstGeom prst="rect">
            <a:avLst/>
          </a:prstGeom>
          <a:noFill/>
          <a:effectLst/>
        </p:spPr>
        <p:txBody>
          <a:bodyPr wrap="square" rtlCol="0">
            <a:spAutoFit/>
          </a:bodyPr>
          <a:lstStyle/>
          <a:p>
            <a:pPr defTabSz="457200"/>
            <a:r>
              <a:rPr lang="en-US" kern="1200" spc="300" dirty="0">
                <a:latin typeface="Calibri"/>
                <a:ea typeface="+mn-ea"/>
                <a:cs typeface="+mn-cs"/>
              </a:rPr>
              <a:t>SHARING DATA TO ADVANCE SCIENCE</a:t>
            </a:r>
          </a:p>
        </p:txBody>
      </p:sp>
      <p:cxnSp>
        <p:nvCxnSpPr>
          <p:cNvPr id="12" name="Straight Connector 11"/>
          <p:cNvCxnSpPr/>
          <p:nvPr userDrawn="1"/>
        </p:nvCxnSpPr>
        <p:spPr>
          <a:xfrm>
            <a:off x="0" y="1439672"/>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13" name="Picture 12" descr="ICPSR_final-logo_rgb.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3762" y="313161"/>
            <a:ext cx="2693144" cy="569777"/>
          </a:xfrm>
          <a:prstGeom prst="rect">
            <a:avLst/>
          </a:prstGeom>
        </p:spPr>
      </p:pic>
    </p:spTree>
    <p:extLst>
      <p:ext uri="{BB962C8B-B14F-4D97-AF65-F5344CB8AC3E}">
        <p14:creationId xmlns:p14="http://schemas.microsoft.com/office/powerpoint/2010/main" val="964357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C51D98-F321-6243-AF19-D902954295F2}" type="datetime1">
              <a:rPr lang="en-US" smtClean="0">
                <a:solidFill>
                  <a:srgbClr val="000000">
                    <a:tint val="75000"/>
                  </a:srgbClr>
                </a:solidFill>
              </a:rPr>
              <a:pPr/>
              <a:t>6/13/2019</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
        <p:nvSpPr>
          <p:cNvPr id="2" name="Title 1"/>
          <p:cNvSpPr>
            <a:spLocks noGrp="1"/>
          </p:cNvSpPr>
          <p:nvPr>
            <p:ph type="title"/>
          </p:nvPr>
        </p:nvSpPr>
        <p:spPr>
          <a:xfrm>
            <a:off x="457200" y="322731"/>
            <a:ext cx="8229600" cy="1185332"/>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129441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E48E00-FC34-3743-9B16-E5489EA45E4C}" type="datetime1">
              <a:rPr lang="en-US" smtClean="0">
                <a:solidFill>
                  <a:srgbClr val="000000">
                    <a:tint val="75000"/>
                  </a:srgbClr>
                </a:solidFill>
              </a:rPr>
              <a:pPr/>
              <a:t>6/13/2019</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747340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4FA3BD-5C37-9441-9495-25BD779752F1}" type="datetime1">
              <a:rPr lang="en-US" smtClean="0">
                <a:solidFill>
                  <a:srgbClr val="000000">
                    <a:tint val="75000"/>
                  </a:srgbClr>
                </a:solidFill>
              </a:rPr>
              <a:pPr/>
              <a:t>6/13/2019</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751813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6AD848-8D5D-234D-AE54-D4295D6BD5DC}" type="datetime1">
              <a:rPr lang="en-US" smtClean="0">
                <a:solidFill>
                  <a:srgbClr val="000000">
                    <a:tint val="75000"/>
                  </a:srgbClr>
                </a:solidFill>
              </a:rPr>
              <a:pPr/>
              <a:t>6/13/2019</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25632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32BA01-708A-EE4D-BB89-FAD36C40922B}" type="datetime1">
              <a:rPr lang="en-US" smtClean="0">
                <a:solidFill>
                  <a:srgbClr val="000000">
                    <a:tint val="75000"/>
                  </a:srgbClr>
                </a:solidFill>
              </a:rPr>
              <a:pPr/>
              <a:t>6/13/2019</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217875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A7F0C-19F8-9F44-B641-DE1500D44CE4}" type="datetime1">
              <a:rPr lang="en-US" smtClean="0">
                <a:solidFill>
                  <a:srgbClr val="000000">
                    <a:tint val="75000"/>
                  </a:srgbClr>
                </a:solidFill>
              </a:rPr>
              <a:pPr/>
              <a:t>6/13/2019</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328911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solidFill>
            <a:schemeClr val="bg1">
              <a:alpha val="70000"/>
            </a:schemeClr>
          </a:solidFill>
        </p:spPr>
        <p:txBody>
          <a:bodyPr anchor="b"/>
          <a:lstStyle>
            <a:lvl1pPr algn="l">
              <a:defRPr sz="2000" b="1">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solidFill>
            <a:schemeClr val="bg1">
              <a:alpha val="70000"/>
            </a:schemeClr>
          </a:solidFill>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7345E3-65E5-784D-9371-7827B6B9F1A4}" type="datetime1">
              <a:rPr lang="en-US" smtClean="0">
                <a:solidFill>
                  <a:srgbClr val="000000">
                    <a:tint val="75000"/>
                  </a:srgbClr>
                </a:solidFill>
              </a:rPr>
              <a:pPr/>
              <a:t>6/13/2019</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pic>
        <p:nvPicPr>
          <p:cNvPr id="11" name="Picture 10" descr="s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343534" cy="6858000"/>
          </a:xfrm>
          <a:prstGeom prst="rect">
            <a:avLst/>
          </a:prstGeom>
        </p:spPr>
      </p:pic>
    </p:spTree>
    <p:extLst>
      <p:ext uri="{BB962C8B-B14F-4D97-AF65-F5344CB8AC3E}">
        <p14:creationId xmlns:p14="http://schemas.microsoft.com/office/powerpoint/2010/main" val="367098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0AC11-F382-EF46-AD86-E19015DFFF06}" type="datetime1">
              <a:rPr lang="en-US" smtClean="0">
                <a:solidFill>
                  <a:srgbClr val="000000">
                    <a:tint val="75000"/>
                  </a:srgbClr>
                </a:solidFill>
              </a:rPr>
              <a:pPr/>
              <a:t>6/13/2019</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287177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40A6E-3E54-C84E-A02C-61BB6E3EF93D}" type="datetime1">
              <a:rPr lang="en-US" smtClean="0">
                <a:solidFill>
                  <a:srgbClr val="000000">
                    <a:tint val="75000"/>
                  </a:srgbClr>
                </a:solidFill>
              </a:rPr>
              <a:pPr/>
              <a:t>6/13/2019</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182538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21107E-8A20-1149-B239-83FC58F58BA5}" type="datetime1">
              <a:rPr lang="en-US" smtClean="0">
                <a:solidFill>
                  <a:srgbClr val="000000">
                    <a:tint val="75000"/>
                  </a:srgbClr>
                </a:solidFill>
              </a:rPr>
              <a:pPr/>
              <a:t>6/13/2019</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CF3BCA5-1E04-E54D-A72B-F5A9E897BE1A}"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866772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erior gradien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4" name="Content Placeholder 3"/>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23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erior no backgroun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85800" y="2286000"/>
            <a:ext cx="77724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029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FFD14B6-B89A-5748-B33C-DB1B4847AC5E}" type="datetime1">
              <a:rPr lang="en-US" kern="1200" smtClean="0">
                <a:solidFill>
                  <a:srgbClr val="000000">
                    <a:tint val="75000"/>
                  </a:srgbClr>
                </a:solidFill>
                <a:latin typeface="Calibri"/>
                <a:ea typeface="+mn-ea"/>
                <a:cs typeface="+mn-cs"/>
              </a:rPr>
              <a:pPr defTabSz="457200"/>
              <a:t>6/13/2019</a:t>
            </a:fld>
            <a:endParaRPr lang="en-US" kern="1200" dirty="0">
              <a:solidFill>
                <a:srgbClr val="000000">
                  <a:tint val="75000"/>
                </a:srgb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kern="1200" dirty="0">
              <a:solidFill>
                <a:srgbClr val="000000">
                  <a:tint val="75000"/>
                </a:srgb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CF3BCA5-1E04-E54D-A72B-F5A9E897BE1A}" type="slidenum">
              <a:rPr lang="en-US" kern="1200" smtClean="0">
                <a:solidFill>
                  <a:srgbClr val="000000">
                    <a:tint val="75000"/>
                  </a:srgbClr>
                </a:solidFill>
                <a:latin typeface="Calibri"/>
                <a:ea typeface="+mn-ea"/>
                <a:cs typeface="+mn-cs"/>
              </a:rPr>
              <a:pPr defTabSz="457200"/>
              <a:t>‹#›</a:t>
            </a:fld>
            <a:endParaRPr lang="en-US" kern="1200" dirty="0">
              <a:solidFill>
                <a:srgbClr val="000000">
                  <a:tint val="75000"/>
                </a:srgbClr>
              </a:solidFill>
              <a:latin typeface="Calibri"/>
              <a:ea typeface="+mn-ea"/>
              <a:cs typeface="+mn-cs"/>
            </a:endParaRPr>
          </a:p>
        </p:txBody>
      </p:sp>
      <p:pic>
        <p:nvPicPr>
          <p:cNvPr id="10" name="Picture 9" descr="side.jpg"/>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flipH="1">
            <a:off x="0" y="0"/>
            <a:ext cx="343534" cy="6858000"/>
          </a:xfrm>
          <a:prstGeom prst="rect">
            <a:avLst/>
          </a:prstGeom>
        </p:spPr>
      </p:pic>
    </p:spTree>
    <p:extLst>
      <p:ext uri="{BB962C8B-B14F-4D97-AF65-F5344CB8AC3E}">
        <p14:creationId xmlns:p14="http://schemas.microsoft.com/office/powerpoint/2010/main" val="1470833290"/>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27" r:id="rId12"/>
    <p:sldLayoutId id="2147483928" r:id="rId13"/>
  </p:sldLayoutIdLst>
  <p:hf hdr="0"/>
  <p:txStyles>
    <p:titleStyle>
      <a:lvl1pPr algn="l" defTabSz="457200" rtl="0" eaLnBrk="1" latinLnBrk="0" hangingPunct="1">
        <a:spcBef>
          <a:spcPct val="0"/>
        </a:spcBef>
        <a:buNone/>
        <a:defRPr sz="4000" b="1" kern="1200">
          <a:solidFill>
            <a:srgbClr val="000000"/>
          </a:solidFill>
          <a:latin typeface="Arial"/>
          <a:ea typeface="+mj-ea"/>
          <a:cs typeface="Arial"/>
        </a:defRPr>
      </a:lvl1pPr>
    </p:titleStyle>
    <p:bodyStyle>
      <a:lvl1pPr marL="233363" indent="-233363" algn="l" defTabSz="457200" rtl="0" eaLnBrk="1" latinLnBrk="0" hangingPunct="1">
        <a:spcBef>
          <a:spcPct val="20000"/>
        </a:spcBef>
        <a:buFont typeface="Arial"/>
        <a:buChar char="•"/>
        <a:defRPr sz="2800" b="0" i="0" kern="1200">
          <a:solidFill>
            <a:srgbClr val="000000"/>
          </a:solidFill>
          <a:latin typeface="Arial"/>
          <a:ea typeface="+mn-ea"/>
          <a:cs typeface="Arial"/>
        </a:defRPr>
      </a:lvl1pPr>
      <a:lvl2pPr marL="687388" indent="-230188" algn="l" defTabSz="457200" rtl="0" eaLnBrk="1" latinLnBrk="0" hangingPunct="1">
        <a:spcBef>
          <a:spcPct val="20000"/>
        </a:spcBef>
        <a:buFont typeface="Arial"/>
        <a:buChar char="•"/>
        <a:defRPr sz="2400" b="0" i="0" kern="1200">
          <a:solidFill>
            <a:srgbClr val="000000"/>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rgbClr val="000000"/>
          </a:solidFill>
          <a:latin typeface="Arial"/>
          <a:ea typeface="+mn-ea"/>
          <a:cs typeface="Arial"/>
        </a:defRPr>
      </a:lvl3pPr>
      <a:lvl4pPr marL="16002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4pPr>
      <a:lvl5pPr marL="20574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icpsr.umich.ed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8.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3" Type="http://schemas.openxmlformats.org/officeDocument/2006/relationships/hyperlink" Target="https://www.icpsr.umich.edu/icpsrweb/ICPSR/citation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icpsr.umich.edu/icpsrweb/ICPSR/studies/22626/publication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icpsr.umich.edu/icpsrweb/ICPSR/studies/21240?archive=ICPSR&amp;q=doi:10.3886/ICPSR2124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tmp"/></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iassistdata.org/community/data-citation-ig/data-citation-resource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7" name="Shape 97"/>
          <p:cNvSpPr txBox="1">
            <a:spLocks noGrp="1"/>
          </p:cNvSpPr>
          <p:nvPr>
            <p:ph type="ctrTitle"/>
          </p:nvPr>
        </p:nvSpPr>
        <p:spPr>
          <a:xfrm>
            <a:off x="89941" y="2709056"/>
            <a:ext cx="9144000" cy="896816"/>
          </a:xfrm>
          <a:prstGeom prst="rect">
            <a:avLst/>
          </a:prstGeom>
          <a:noFill/>
          <a:ln>
            <a:noFill/>
          </a:ln>
        </p:spPr>
        <p:txBody>
          <a:bodyPr lIns="91425" tIns="45700" rIns="91425" bIns="45700" anchor="ctr" anchorCtr="0">
            <a:noAutofit/>
          </a:bodyPr>
          <a:lstStyle/>
          <a:p>
            <a:pPr lvl="0">
              <a:spcBef>
                <a:spcPts val="0"/>
              </a:spcBef>
              <a:buClr>
                <a:schemeClr val="dk1"/>
              </a:buClr>
              <a:buSzPct val="25000"/>
            </a:pPr>
            <a:r>
              <a:rPr lang="en-US" sz="3600" dirty="0"/>
              <a:t>Informal </a:t>
            </a:r>
            <a:r>
              <a:rPr lang="en-US" sz="3600" dirty="0" smtClean="0"/>
              <a:t>Data </a:t>
            </a:r>
            <a:r>
              <a:rPr lang="en-US" sz="3600" dirty="0"/>
              <a:t>C</a:t>
            </a:r>
            <a:r>
              <a:rPr lang="en-US" sz="3600" dirty="0" smtClean="0"/>
              <a:t>itation</a:t>
            </a:r>
            <a:r>
              <a:rPr lang="en-US" sz="3600" dirty="0"/>
              <a:t>: </a:t>
            </a:r>
            <a:br>
              <a:rPr lang="en-US" sz="3600" dirty="0"/>
            </a:br>
            <a:r>
              <a:rPr lang="en-US" sz="3600" dirty="0"/>
              <a:t>Its </a:t>
            </a:r>
            <a:r>
              <a:rPr lang="en-US" sz="3600" dirty="0" smtClean="0"/>
              <a:t>Impact </a:t>
            </a:r>
            <a:r>
              <a:rPr lang="en-US" sz="3600" dirty="0"/>
              <a:t>on </a:t>
            </a:r>
            <a:r>
              <a:rPr lang="en-US" sz="3600" dirty="0" smtClean="0"/>
              <a:t>Tracking </a:t>
            </a:r>
            <a:r>
              <a:rPr lang="en-US" sz="3600" dirty="0"/>
              <a:t/>
            </a:r>
            <a:br>
              <a:rPr lang="en-US" sz="3600" dirty="0"/>
            </a:br>
            <a:r>
              <a:rPr lang="en-US" sz="3600" dirty="0" smtClean="0"/>
              <a:t>Shared </a:t>
            </a:r>
            <a:r>
              <a:rPr lang="en-US" sz="3600" dirty="0"/>
              <a:t>D</a:t>
            </a:r>
            <a:r>
              <a:rPr lang="en-US" sz="3600" dirty="0" smtClean="0"/>
              <a:t>ata </a:t>
            </a:r>
            <a:r>
              <a:rPr lang="en-US" sz="3600" dirty="0"/>
              <a:t>R</a:t>
            </a:r>
            <a:r>
              <a:rPr lang="en-US" sz="3600" dirty="0" smtClean="0"/>
              <a:t>euse</a:t>
            </a:r>
            <a:endParaRPr lang="en-US" sz="3800" b="1" i="0" u="none" strike="noStrike" cap="none" dirty="0">
              <a:solidFill>
                <a:schemeClr val="dk1"/>
              </a:solidFill>
              <a:latin typeface="Arial"/>
              <a:ea typeface="Arial"/>
              <a:cs typeface="Arial"/>
              <a:sym typeface="Arial"/>
            </a:endParaRPr>
          </a:p>
        </p:txBody>
      </p:sp>
      <p:sp>
        <p:nvSpPr>
          <p:cNvPr id="4" name="Rectangle 3"/>
          <p:cNvSpPr/>
          <p:nvPr/>
        </p:nvSpPr>
        <p:spPr>
          <a:xfrm>
            <a:off x="287216" y="4847492"/>
            <a:ext cx="7270378" cy="132343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eaLnBrk="1" fontAlgn="auto" hangingPunct="1"/>
            <a:r>
              <a:rPr lang="en-US" sz="2000" kern="0" dirty="0"/>
              <a:t>Elizabeth Moss &amp; Jared Lyle</a:t>
            </a:r>
          </a:p>
          <a:p>
            <a:pPr eaLnBrk="1" fontAlgn="auto" hangingPunct="1"/>
            <a:r>
              <a:rPr lang="en-US" sz="2000" dirty="0"/>
              <a:t>IASSIST</a:t>
            </a:r>
            <a:endParaRPr lang="en-US" sz="2000" kern="0" dirty="0"/>
          </a:p>
          <a:p>
            <a:pPr eaLnBrk="1" fontAlgn="auto" hangingPunct="1"/>
            <a:r>
              <a:rPr lang="en-US" sz="2000" kern="0" dirty="0"/>
              <a:t>Sydney, NSW, Australia</a:t>
            </a:r>
          </a:p>
          <a:p>
            <a:pPr eaLnBrk="1" fontAlgn="auto" hangingPunct="1"/>
            <a:r>
              <a:rPr lang="en-US" sz="2000" kern="0" dirty="0"/>
              <a:t>May </a:t>
            </a:r>
            <a:r>
              <a:rPr lang="en-US" sz="2000" dirty="0"/>
              <a:t>29</a:t>
            </a:r>
            <a:r>
              <a:rPr lang="en-US" sz="2000" kern="0" dirty="0"/>
              <a:t>, 2019	</a:t>
            </a:r>
          </a:p>
        </p:txBody>
      </p:sp>
    </p:spTree>
    <p:extLst>
      <p:ext uri="{BB962C8B-B14F-4D97-AF65-F5344CB8AC3E}">
        <p14:creationId xmlns:p14="http://schemas.microsoft.com/office/powerpoint/2010/main" val="774049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85800" y="1390489"/>
            <a:ext cx="7772400" cy="4114800"/>
          </a:xfrm>
        </p:spPr>
        <p:txBody>
          <a:bodyPr>
            <a:noAutofit/>
          </a:bodyPr>
          <a:lstStyle/>
          <a:p>
            <a:pPr>
              <a:lnSpc>
                <a:spcPct val="110000"/>
              </a:lnSpc>
            </a:pPr>
            <a:r>
              <a:rPr lang="en-US" dirty="0"/>
              <a:t>Why data citations matter</a:t>
            </a:r>
          </a:p>
          <a:p>
            <a:pPr>
              <a:lnSpc>
                <a:spcPct val="110000"/>
              </a:lnSpc>
            </a:pPr>
            <a:r>
              <a:rPr lang="en-US" dirty="0"/>
              <a:t>Challenges of tracking informal data citation</a:t>
            </a:r>
          </a:p>
          <a:p>
            <a:pPr>
              <a:lnSpc>
                <a:spcPct val="110000"/>
              </a:lnSpc>
            </a:pPr>
            <a:r>
              <a:rPr lang="en-US" dirty="0"/>
              <a:t>Specific types of informal data citation</a:t>
            </a:r>
          </a:p>
          <a:p>
            <a:pPr>
              <a:lnSpc>
                <a:spcPct val="110000"/>
              </a:lnSpc>
            </a:pPr>
            <a:r>
              <a:rPr lang="en-US" dirty="0"/>
              <a:t>Suggested improvements</a:t>
            </a: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a:ea typeface="+mj-ea"/>
                <a:cs typeface="+mj-cs"/>
                <a:sym typeface="Arial"/>
                <a:rtl val="0"/>
              </a:rPr>
              <a:t>Overview</a:t>
            </a:r>
          </a:p>
        </p:txBody>
      </p:sp>
    </p:spTree>
    <p:extLst>
      <p:ext uri="{BB962C8B-B14F-4D97-AF65-F5344CB8AC3E}">
        <p14:creationId xmlns:p14="http://schemas.microsoft.com/office/powerpoint/2010/main" val="3627885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4798" y="234399"/>
            <a:ext cx="8049068" cy="6046368"/>
          </a:xfrm>
          <a:prstGeom prst="rect">
            <a:avLst/>
          </a:prstGeom>
          <a:solidFill>
            <a:schemeClr val="bg2">
              <a:lumMod val="50000"/>
            </a:schemeClr>
          </a:solidFill>
          <a:ln w="25400">
            <a:solidFill>
              <a:schemeClr val="tx1"/>
            </a:solidFill>
          </a:ln>
          <a:effectLst>
            <a:softEdge rad="25400"/>
          </a:effectLst>
        </p:spPr>
      </p:pic>
      <p:sp>
        <p:nvSpPr>
          <p:cNvPr id="3" name="Rectangle 2"/>
          <p:cNvSpPr/>
          <p:nvPr/>
        </p:nvSpPr>
        <p:spPr>
          <a:xfrm>
            <a:off x="2765073" y="6280767"/>
            <a:ext cx="39485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C266C"/>
                </a:solidFill>
                <a:effectLst/>
                <a:uLnTx/>
                <a:uFillTx/>
                <a:latin typeface="Arial"/>
                <a:cs typeface="Arial"/>
                <a:sym typeface="Arial"/>
                <a:hlinkClick r:id="rId4"/>
                <a:rtl val="0"/>
              </a:rPr>
              <a:t>http://www.icpsr.umich.edu</a:t>
            </a:r>
            <a:r>
              <a:rPr kumimoji="0" lang="en-US" sz="2400" b="0" i="0" u="none" strike="noStrike" kern="0" cap="none" spc="0" normalizeH="0" baseline="0" noProof="0" dirty="0">
                <a:ln>
                  <a:noFill/>
                </a:ln>
                <a:solidFill>
                  <a:srgbClr val="0C266C"/>
                </a:solidFill>
                <a:effectLst/>
                <a:uLnTx/>
                <a:uFillTx/>
                <a:latin typeface="Arial"/>
                <a:cs typeface="Arial"/>
                <a:sym typeface="Arial"/>
                <a:rtl val="0"/>
              </a:rPr>
              <a:t> </a:t>
            </a:r>
          </a:p>
        </p:txBody>
      </p:sp>
    </p:spTree>
    <p:extLst>
      <p:ext uri="{BB962C8B-B14F-4D97-AF65-F5344CB8AC3E}">
        <p14:creationId xmlns:p14="http://schemas.microsoft.com/office/powerpoint/2010/main" val="142696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 of Philip Converse, Warren Miller, and Angus Campb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02" y="1551710"/>
            <a:ext cx="4807590" cy="34774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5029200"/>
            <a:ext cx="31623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Helvetica Neue"/>
                <a:ea typeface="+mn-ea"/>
                <a:cs typeface="Arial"/>
                <a:sym typeface="Arial"/>
              </a:rPr>
              <a:t>Philip Converse, Warren Miller, and Angus Campbell</a:t>
            </a:r>
            <a:endParaRPr kumimoji="0" lang="en-US" sz="10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 name="Rectangle 2"/>
          <p:cNvSpPr/>
          <p:nvPr/>
        </p:nvSpPr>
        <p:spPr>
          <a:xfrm>
            <a:off x="2095500" y="6553200"/>
            <a:ext cx="50292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lumMod val="65000"/>
                  </a:srgbClr>
                </a:solidFill>
                <a:effectLst/>
                <a:uLnTx/>
                <a:uFillTx/>
                <a:latin typeface="Calibri"/>
                <a:ea typeface="+mn-ea"/>
                <a:cs typeface="Arial"/>
                <a:sym typeface="Arial"/>
              </a:rPr>
              <a:t>Source: http://www.icpsr.umich.edu/icpsrweb/content/membership/history/timeline.html</a:t>
            </a:r>
          </a:p>
        </p:txBody>
      </p:sp>
      <p:sp>
        <p:nvSpPr>
          <p:cNvPr id="5" name="Rectangle 8"/>
          <p:cNvSpPr txBox="1">
            <a:spLocks noChangeArrowheads="1"/>
          </p:cNvSpPr>
          <p:nvPr/>
        </p:nvSpPr>
        <p:spPr>
          <a:xfrm>
            <a:off x="5551245" y="1537855"/>
            <a:ext cx="3429000" cy="2514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sym typeface="Arial"/>
              </a:rPr>
              <a:t>Established 1962</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sym typeface="Arial"/>
              </a:rPr>
              <a:t>Originally 22 Members, now consortium of 776 world-wide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sym typeface="Arial"/>
              </a:rPr>
              <a:t>Originally Political Science, now all social and behavioral sciences</a:t>
            </a: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a:ea typeface="+mj-ea"/>
                <a:cs typeface="+mj-cs"/>
                <a:sym typeface="Arial"/>
              </a:rPr>
              <a:t>ICPSR</a:t>
            </a:r>
          </a:p>
        </p:txBody>
      </p:sp>
    </p:spTree>
    <p:extLst>
      <p:ext uri="{BB962C8B-B14F-4D97-AF65-F5344CB8AC3E}">
        <p14:creationId xmlns:p14="http://schemas.microsoft.com/office/powerpoint/2010/main" val="890109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85800" y="1390489"/>
            <a:ext cx="7772400" cy="4114800"/>
          </a:xfrm>
        </p:spPr>
        <p:txBody>
          <a:bodyPr>
            <a:noAutofit/>
          </a:bodyPr>
          <a:lstStyle/>
          <a:p>
            <a:pPr>
              <a:lnSpc>
                <a:spcPct val="110000"/>
              </a:lnSpc>
            </a:pPr>
            <a:r>
              <a:rPr lang="en-US" sz="2400" dirty="0"/>
              <a:t>Current holdings </a:t>
            </a:r>
          </a:p>
          <a:p>
            <a:pPr lvl="1">
              <a:lnSpc>
                <a:spcPct val="110000"/>
              </a:lnSpc>
            </a:pPr>
            <a:r>
              <a:rPr lang="en-US" dirty="0"/>
              <a:t>10,000+ studies, quarter million files </a:t>
            </a:r>
          </a:p>
          <a:p>
            <a:pPr lvl="1">
              <a:lnSpc>
                <a:spcPct val="110000"/>
              </a:lnSpc>
            </a:pPr>
            <a:r>
              <a:rPr lang="en-US" dirty="0"/>
              <a:t>1500+ are </a:t>
            </a:r>
            <a:r>
              <a:rPr lang="en-US" i="1" dirty="0"/>
              <a:t>restricted studies</a:t>
            </a:r>
            <a:r>
              <a:rPr lang="en-US" dirty="0"/>
              <a:t>, almost always to protect confidentiality</a:t>
            </a:r>
          </a:p>
          <a:p>
            <a:pPr>
              <a:lnSpc>
                <a:spcPct val="110000"/>
              </a:lnSpc>
            </a:pPr>
            <a:r>
              <a:rPr lang="en-US" sz="2400" dirty="0"/>
              <a:t>Approximately 60,000 active </a:t>
            </a:r>
            <a:r>
              <a:rPr lang="en-US" sz="2400" dirty="0" err="1"/>
              <a:t>MyData</a:t>
            </a:r>
            <a:r>
              <a:rPr lang="en-US" sz="2400" dirty="0"/>
              <a:t> (“shopping cart”) accounts</a:t>
            </a:r>
          </a:p>
          <a:p>
            <a:pPr>
              <a:lnSpc>
                <a:spcPct val="110000"/>
              </a:lnSpc>
            </a:pPr>
            <a:r>
              <a:rPr lang="en-US" sz="2400" dirty="0"/>
              <a:t>Thematic collections of data about addiction and HIV, aging, arts and culture, child care and early education, criminal justice, demography, health and medical care, and minorities</a:t>
            </a: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a:ea typeface="+mj-ea"/>
                <a:cs typeface="+mj-cs"/>
                <a:sym typeface="Arial"/>
              </a:rPr>
              <a:t>ICPSR</a:t>
            </a:r>
          </a:p>
        </p:txBody>
      </p:sp>
    </p:spTree>
    <p:extLst>
      <p:ext uri="{BB962C8B-B14F-4D97-AF65-F5344CB8AC3E}">
        <p14:creationId xmlns:p14="http://schemas.microsoft.com/office/powerpoint/2010/main" val="937442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85800" y="1355320"/>
            <a:ext cx="7772400" cy="1432485"/>
          </a:xfrm>
        </p:spPr>
        <p:txBody>
          <a:bodyPr>
            <a:normAutofit/>
          </a:bodyPr>
          <a:lstStyle/>
          <a:p>
            <a:pPr>
              <a:lnSpc>
                <a:spcPct val="110000"/>
              </a:lnSpc>
            </a:pPr>
            <a:r>
              <a:rPr lang="en-US" sz="2400" dirty="0"/>
              <a:t>82,000 citations of published and unpublished works resulting from analyses of data held in the ICPSR archive.</a:t>
            </a: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en-US" b="1" dirty="0">
                <a:solidFill>
                  <a:srgbClr val="000000"/>
                </a:solidFill>
                <a:latin typeface="Arial"/>
              </a:rPr>
              <a:t>ICPSR Bibliography</a:t>
            </a:r>
          </a:p>
        </p:txBody>
      </p:sp>
      <p:pic>
        <p:nvPicPr>
          <p:cNvPr id="4" name="Picture 3"/>
          <p:cNvPicPr>
            <a:picLocks noChangeAspect="1"/>
          </p:cNvPicPr>
          <p:nvPr/>
        </p:nvPicPr>
        <p:blipFill>
          <a:blip r:embed="rId3"/>
          <a:stretch>
            <a:fillRect/>
          </a:stretch>
        </p:blipFill>
        <p:spPr>
          <a:xfrm>
            <a:off x="1651329" y="2787805"/>
            <a:ext cx="5841342" cy="3693550"/>
          </a:xfrm>
          <a:prstGeom prst="rect">
            <a:avLst/>
          </a:prstGeom>
          <a:ln>
            <a:solidFill>
              <a:schemeClr val="bg1">
                <a:lumMod val="75000"/>
              </a:schemeClr>
            </a:solidFill>
          </a:ln>
        </p:spPr>
      </p:pic>
      <mc:AlternateContent xmlns:mc="http://schemas.openxmlformats.org/markup-compatibility/2006" xmlns:p14="http://schemas.microsoft.com/office/powerpoint/2010/main">
        <mc:Choice Requires="p14">
          <p:contentPart p14:bwMode="auto" r:id="rId4">
            <p14:nvContentPartPr>
              <p14:cNvPr id="47" name="Ink 47">
                <a:extLst>
                  <a:ext uri="{FF2B5EF4-FFF2-40B4-BE49-F238E27FC236}">
                    <a16:creationId xmlns:a16="http://schemas.microsoft.com/office/drawing/2014/main" id="{9103E994-7D2A-7947-91E6-5FA9C9FA25B1}"/>
                  </a:ext>
                </a:extLst>
              </p14:cNvPr>
              <p14:cNvContentPartPr/>
              <p14:nvPr/>
            </p14:nvContentPartPr>
            <p14:xfrm>
              <a:off x="6550596" y="4407064"/>
              <a:ext cx="10800" cy="10800"/>
            </p14:xfrm>
          </p:contentPart>
        </mc:Choice>
        <mc:Fallback xmlns="">
          <p:pic>
            <p:nvPicPr>
              <p:cNvPr id="47" name="Ink 47">
                <a:extLst>
                  <a:ext uri="{FF2B5EF4-FFF2-40B4-BE49-F238E27FC236}">
                    <a16:creationId xmlns:a16="http://schemas.microsoft.com/office/drawing/2014/main" id="{9103E994-7D2A-7947-91E6-5FA9C9FA25B1}"/>
                  </a:ext>
                </a:extLst>
              </p:cNvPr>
              <p:cNvPicPr/>
              <p:nvPr/>
            </p:nvPicPr>
            <p:blipFill>
              <a:blip r:embed="rId5"/>
              <a:stretch>
                <a:fillRect/>
              </a:stretch>
            </p:blipFill>
            <p:spPr>
              <a:xfrm>
                <a:off x="6535476" y="4391584"/>
                <a:ext cx="414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1" name="Ink 50">
                <a:extLst>
                  <a:ext uri="{FF2B5EF4-FFF2-40B4-BE49-F238E27FC236}">
                    <a16:creationId xmlns:a16="http://schemas.microsoft.com/office/drawing/2014/main" id="{F2D39811-95AA-A647-9892-6815E23897AA}"/>
                  </a:ext>
                </a:extLst>
              </p14:cNvPr>
              <p14:cNvContentPartPr/>
              <p14:nvPr/>
            </p14:nvContentPartPr>
            <p14:xfrm>
              <a:off x="7248276" y="4745104"/>
              <a:ext cx="15840" cy="360"/>
            </p14:xfrm>
          </p:contentPart>
        </mc:Choice>
        <mc:Fallback xmlns="">
          <p:pic>
            <p:nvPicPr>
              <p:cNvPr id="51" name="Ink 50">
                <a:extLst>
                  <a:ext uri="{FF2B5EF4-FFF2-40B4-BE49-F238E27FC236}">
                    <a16:creationId xmlns:a16="http://schemas.microsoft.com/office/drawing/2014/main" id="{F2D39811-95AA-A647-9892-6815E23897AA}"/>
                  </a:ext>
                </a:extLst>
              </p:cNvPr>
              <p:cNvPicPr/>
              <p:nvPr/>
            </p:nvPicPr>
            <p:blipFill>
              <a:blip r:embed="rId7"/>
              <a:stretch>
                <a:fillRect/>
              </a:stretch>
            </p:blipFill>
            <p:spPr>
              <a:xfrm>
                <a:off x="7232796" y="4729984"/>
                <a:ext cx="46440" cy="30960"/>
              </a:xfrm>
              <a:prstGeom prst="rect">
                <a:avLst/>
              </a:prstGeom>
            </p:spPr>
          </p:pic>
        </mc:Fallback>
      </mc:AlternateContent>
    </p:spTree>
    <p:extLst>
      <p:ext uri="{BB962C8B-B14F-4D97-AF65-F5344CB8AC3E}">
        <p14:creationId xmlns:p14="http://schemas.microsoft.com/office/powerpoint/2010/main" val="3555014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7</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rtl val="0"/>
            </a:endParaRPr>
          </a:p>
        </p:txBody>
      </p:sp>
      <p:pic>
        <p:nvPicPr>
          <p:cNvPr id="5" name="Picture 4">
            <a:hlinkClick r:id="rId3"/>
          </p:cNvPr>
          <p:cNvPicPr>
            <a:picLocks noChangeAspect="1"/>
          </p:cNvPicPr>
          <p:nvPr/>
        </p:nvPicPr>
        <p:blipFill>
          <a:blip r:embed="rId4"/>
          <a:stretch>
            <a:fillRect/>
          </a:stretch>
        </p:blipFill>
        <p:spPr>
          <a:xfrm>
            <a:off x="337036" y="328184"/>
            <a:ext cx="8724771" cy="6210728"/>
          </a:xfrm>
          <a:prstGeom prst="rect">
            <a:avLst/>
          </a:prstGeom>
        </p:spPr>
      </p:pic>
    </p:spTree>
    <p:extLst>
      <p:ext uri="{BB962C8B-B14F-4D97-AF65-F5344CB8AC3E}">
        <p14:creationId xmlns:p14="http://schemas.microsoft.com/office/powerpoint/2010/main" val="2742498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FEFF3B75-3C78-514F-B9E1-137E4B1A2F93}"/>
              </a:ext>
            </a:extLst>
          </p:cNvPr>
          <p:cNvPicPr>
            <a:picLocks noGrp="1" noChangeAspect="1"/>
          </p:cNvPicPr>
          <p:nvPr>
            <p:ph idx="1"/>
          </p:nvPr>
        </p:nvPicPr>
        <p:blipFill>
          <a:blip r:embed="rId3"/>
          <a:stretch>
            <a:fillRect/>
          </a:stretch>
        </p:blipFill>
        <p:spPr>
          <a:xfrm>
            <a:off x="437086" y="226952"/>
            <a:ext cx="8413750" cy="6310312"/>
          </a:xfrm>
          <a:prstGeom prst="rect">
            <a:avLst/>
          </a:prstGeom>
        </p:spPr>
      </p:pic>
      <p:sp>
        <p:nvSpPr>
          <p:cNvPr id="11" name="Oval 10">
            <a:extLst>
              <a:ext uri="{FF2B5EF4-FFF2-40B4-BE49-F238E27FC236}">
                <a16:creationId xmlns:a16="http://schemas.microsoft.com/office/drawing/2014/main" id="{61E4D419-7941-1145-8FD9-5F1167D6C231}"/>
              </a:ext>
            </a:extLst>
          </p:cNvPr>
          <p:cNvSpPr/>
          <p:nvPr/>
        </p:nvSpPr>
        <p:spPr bwMode="auto">
          <a:xfrm flipV="1">
            <a:off x="4643961" y="1698623"/>
            <a:ext cx="1629661" cy="587377"/>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charset="0"/>
              <a:cs typeface="Arial"/>
              <a:sym typeface="Arial"/>
              <a:rtl val="0"/>
            </a:endParaRPr>
          </a:p>
        </p:txBody>
      </p:sp>
      <p:sp>
        <p:nvSpPr>
          <p:cNvPr id="13" name="Oval 12">
            <a:extLst>
              <a:ext uri="{FF2B5EF4-FFF2-40B4-BE49-F238E27FC236}">
                <a16:creationId xmlns:a16="http://schemas.microsoft.com/office/drawing/2014/main" id="{AB3E2B67-AA3B-5242-9296-72EE5A690BBE}"/>
              </a:ext>
            </a:extLst>
          </p:cNvPr>
          <p:cNvSpPr/>
          <p:nvPr/>
        </p:nvSpPr>
        <p:spPr bwMode="auto">
          <a:xfrm flipV="1">
            <a:off x="6723867" y="3873497"/>
            <a:ext cx="1279870" cy="428628"/>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charset="0"/>
              <a:cs typeface="Arial"/>
              <a:sym typeface="Arial"/>
              <a:rtl val="0"/>
            </a:endParaRPr>
          </a:p>
        </p:txBody>
      </p:sp>
      <p:sp>
        <p:nvSpPr>
          <p:cNvPr id="16" name="Oval 15">
            <a:extLst>
              <a:ext uri="{FF2B5EF4-FFF2-40B4-BE49-F238E27FC236}">
                <a16:creationId xmlns:a16="http://schemas.microsoft.com/office/drawing/2014/main" id="{F6B2D6C9-991A-774A-8DFA-85C86527EFFD}"/>
              </a:ext>
            </a:extLst>
          </p:cNvPr>
          <p:cNvSpPr/>
          <p:nvPr/>
        </p:nvSpPr>
        <p:spPr bwMode="auto">
          <a:xfrm flipV="1">
            <a:off x="926989" y="2615532"/>
            <a:ext cx="1628886" cy="480093"/>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charset="0"/>
              <a:cs typeface="Arial"/>
              <a:sym typeface="Arial"/>
              <a:rtl val="0"/>
            </a:endParaRPr>
          </a:p>
        </p:txBody>
      </p:sp>
      <p:sp>
        <p:nvSpPr>
          <p:cNvPr id="18" name="Oval 17">
            <a:extLst>
              <a:ext uri="{FF2B5EF4-FFF2-40B4-BE49-F238E27FC236}">
                <a16:creationId xmlns:a16="http://schemas.microsoft.com/office/drawing/2014/main" id="{B5D14634-4EAF-9A4B-8A62-E3DED28394BE}"/>
              </a:ext>
            </a:extLst>
          </p:cNvPr>
          <p:cNvSpPr/>
          <p:nvPr/>
        </p:nvSpPr>
        <p:spPr bwMode="auto">
          <a:xfrm flipH="1" flipV="1">
            <a:off x="3605051" y="3802060"/>
            <a:ext cx="2668571" cy="285751"/>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charset="0"/>
              <a:cs typeface="Arial"/>
              <a:sym typeface="Arial"/>
              <a:rtl val="0"/>
            </a:endParaRPr>
          </a:p>
        </p:txBody>
      </p:sp>
    </p:spTree>
    <p:extLst>
      <p:ext uri="{BB962C8B-B14F-4D97-AF65-F5344CB8AC3E}">
        <p14:creationId xmlns:p14="http://schemas.microsoft.com/office/powerpoint/2010/main" val="2613305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9</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rtl val="0"/>
            </a:endParaRPr>
          </a:p>
        </p:txBody>
      </p:sp>
      <p:pic>
        <p:nvPicPr>
          <p:cNvPr id="2" name="Picture 1">
            <a:hlinkClick r:id="rId3"/>
          </p:cNvPr>
          <p:cNvPicPr>
            <a:picLocks noChangeAspect="1"/>
          </p:cNvPicPr>
          <p:nvPr/>
        </p:nvPicPr>
        <p:blipFill>
          <a:blip r:embed="rId4"/>
          <a:stretch>
            <a:fillRect/>
          </a:stretch>
        </p:blipFill>
        <p:spPr>
          <a:xfrm>
            <a:off x="406257" y="121193"/>
            <a:ext cx="8614453" cy="6600282"/>
          </a:xfrm>
          <a:prstGeom prst="rect">
            <a:avLst/>
          </a:prstGeom>
        </p:spPr>
      </p:pic>
    </p:spTree>
    <p:extLst>
      <p:ext uri="{BB962C8B-B14F-4D97-AF65-F5344CB8AC3E}">
        <p14:creationId xmlns:p14="http://schemas.microsoft.com/office/powerpoint/2010/main" val="3303515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199" y="1616149"/>
            <a:ext cx="8436543" cy="5156791"/>
          </a:xfrm>
        </p:spPr>
        <p:txBody>
          <a:bodyPr lIns="91440">
            <a:normAutofit fontScale="77500" lnSpcReduction="20000"/>
          </a:bodyPr>
          <a:lstStyle/>
          <a:p>
            <a:endParaRPr lang="en-US" dirty="0"/>
          </a:p>
          <a:p>
            <a:r>
              <a:rPr lang="en-US" b="1" dirty="0">
                <a:solidFill>
                  <a:schemeClr val="tx1"/>
                </a:solidFill>
              </a:rPr>
              <a:t>Enables the discovery and re-use of data . . .</a:t>
            </a:r>
            <a:r>
              <a:rPr lang="en-US" dirty="0"/>
              <a:t> via the data-related literature, which can be less intimidating and more accessible than the raw data and documentation.</a:t>
            </a:r>
          </a:p>
          <a:p>
            <a:endParaRPr lang="en-US" dirty="0"/>
          </a:p>
          <a:p>
            <a:r>
              <a:rPr lang="en-US" b="1" dirty="0">
                <a:solidFill>
                  <a:schemeClr val="tx1"/>
                </a:solidFill>
              </a:rPr>
              <a:t>Helps users decide what data will fit their needs  . . . </a:t>
            </a:r>
            <a:r>
              <a:rPr lang="en-US" dirty="0">
                <a:solidFill>
                  <a:schemeClr val="tx1"/>
                </a:solidFill>
              </a:rPr>
              <a:t>by reading how others </a:t>
            </a:r>
            <a:r>
              <a:rPr lang="en-US" dirty="0"/>
              <a:t>used the data, identifying cross-disciplinary implications and uses of the data, and avoiding duplicating analysis that has already been done.</a:t>
            </a:r>
          </a:p>
          <a:p>
            <a:pPr marL="0" indent="0">
              <a:buNone/>
            </a:pPr>
            <a:endParaRPr lang="en-US" dirty="0"/>
          </a:p>
          <a:p>
            <a:r>
              <a:rPr lang="en-US" b="1" dirty="0"/>
              <a:t>Points to key research areas . . . </a:t>
            </a:r>
            <a:r>
              <a:rPr lang="en-US" dirty="0"/>
              <a:t>allowing ICPSR to point to trending topics being addressed with data in the literature. </a:t>
            </a:r>
          </a:p>
          <a:p>
            <a:endParaRPr lang="en-US" dirty="0"/>
          </a:p>
          <a:p>
            <a:r>
              <a:rPr lang="en-US" b="1" dirty="0"/>
              <a:t>Encourages </a:t>
            </a:r>
            <a:r>
              <a:rPr lang="en-US" b="1" dirty="0">
                <a:solidFill>
                  <a:schemeClr val="tx1"/>
                </a:solidFill>
              </a:rPr>
              <a:t>best</a:t>
            </a:r>
            <a:r>
              <a:rPr lang="en-US" b="1" dirty="0"/>
              <a:t> practice . . . </a:t>
            </a:r>
            <a:r>
              <a:rPr lang="en-US" dirty="0"/>
              <a:t>by attempting to make visible all published data use, both cited with a DOI and informally cited, to ensure credit is given and to promote transparency.</a:t>
            </a:r>
          </a:p>
          <a:p>
            <a:endParaRPr lang="en-US" dirty="0"/>
          </a:p>
        </p:txBody>
      </p:sp>
      <p:sp>
        <p:nvSpPr>
          <p:cNvPr id="6" name="Title 1"/>
          <p:cNvSpPr txBox="1">
            <a:spLocks/>
          </p:cNvSpPr>
          <p:nvPr/>
        </p:nvSpPr>
        <p:spPr>
          <a:xfrm>
            <a:off x="457198" y="265782"/>
            <a:ext cx="8436543"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a:ea typeface="+mj-ea"/>
                <a:cs typeface="+mj-cs"/>
                <a:sym typeface="Arial"/>
                <a:rtl val="0"/>
              </a:rPr>
              <a:t>Benefits data depositors, users, and funders</a:t>
            </a:r>
          </a:p>
        </p:txBody>
      </p:sp>
    </p:spTree>
    <p:extLst>
      <p:ext uri="{BB962C8B-B14F-4D97-AF65-F5344CB8AC3E}">
        <p14:creationId xmlns:p14="http://schemas.microsoft.com/office/powerpoint/2010/main" val="3452363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97877" y="381000"/>
            <a:ext cx="8229600" cy="6477000"/>
          </a:xfrm>
        </p:spPr>
        <p:txBody>
          <a:bodyPr>
            <a:normAutofit fontScale="92500" lnSpcReduction="10000"/>
          </a:bodyPr>
          <a:lstStyle/>
          <a:p>
            <a:pPr marL="0" indent="0">
              <a:buNone/>
            </a:pPr>
            <a:r>
              <a:rPr lang="en-US" dirty="0"/>
              <a:t>Dodd, S. A. (</a:t>
            </a:r>
            <a:r>
              <a:rPr lang="en-US" dirty="0">
                <a:solidFill>
                  <a:srgbClr val="FF0000"/>
                </a:solidFill>
              </a:rPr>
              <a:t>1979</a:t>
            </a:r>
            <a:r>
              <a:rPr lang="en-US" dirty="0"/>
              <a:t>), Bibliographic references for numeric social science data files: Suggested guidelines. J. Am. Soc. Inf. Sci., 30: 77–82. </a:t>
            </a:r>
            <a:r>
              <a:rPr lang="en-US" dirty="0" err="1"/>
              <a:t>doi</a:t>
            </a:r>
            <a:r>
              <a:rPr lang="en-US" dirty="0"/>
              <a:t>: 10.1002/asi.4630300203</a:t>
            </a:r>
          </a:p>
          <a:p>
            <a:pPr marL="0" indent="0">
              <a:buNone/>
            </a:pPr>
            <a:endParaRPr lang="en-US" dirty="0"/>
          </a:p>
          <a:p>
            <a:pPr marL="400050" lvl="1" indent="0">
              <a:buNone/>
            </a:pPr>
            <a:r>
              <a:rPr lang="en-US" dirty="0"/>
              <a:t>“Conclusion:</a:t>
            </a:r>
          </a:p>
          <a:p>
            <a:pPr marL="400050" lvl="1" indent="0">
              <a:buNone/>
            </a:pPr>
            <a:r>
              <a:rPr lang="en-US" dirty="0"/>
              <a:t>Standardized procedures for bibliographic citations are designed to provide accurate and complete references, which in turn will be helpful to investigators and readers alike. It is hoped that guidelines or examples similar to the ones presented in this article will soon appear in the “authors’ guide” section of the social science journals and will eventually be included in such works as the Chicago A Manual of Style and Kate L. </a:t>
            </a:r>
            <a:r>
              <a:rPr lang="en-US" dirty="0" err="1"/>
              <a:t>Turabian’s</a:t>
            </a:r>
            <a:r>
              <a:rPr lang="en-US" dirty="0"/>
              <a:t> A Manual for Writers, etc. </a:t>
            </a:r>
            <a:r>
              <a:rPr lang="en-US" dirty="0">
                <a:solidFill>
                  <a:srgbClr val="FF0000"/>
                </a:solidFill>
              </a:rPr>
              <a:t>The ultimate goal would be to pave the way for social science data files to be included in printed bibliographies, end-of-work references, and indexing and abstracting works </a:t>
            </a:r>
            <a:r>
              <a:rPr lang="en-US" dirty="0"/>
              <a:t>such as the Social Science Citation Index.”</a:t>
            </a:r>
          </a:p>
          <a:p>
            <a:endParaRPr lang="en-US" dirty="0"/>
          </a:p>
        </p:txBody>
      </p:sp>
    </p:spTree>
    <p:extLst>
      <p:ext uri="{BB962C8B-B14F-4D97-AF65-F5344CB8AC3E}">
        <p14:creationId xmlns:p14="http://schemas.microsoft.com/office/powerpoint/2010/main" val="1760585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1573761"/>
            <a:ext cx="6781800" cy="4069080"/>
          </a:xfrm>
          <a:prstGeom prst="rect">
            <a:avLst/>
          </a:prstGeom>
        </p:spPr>
      </p:pic>
      <p:sp>
        <p:nvSpPr>
          <p:cNvPr id="5" name="Rectangle 4"/>
          <p:cNvSpPr/>
          <p:nvPr/>
        </p:nvSpPr>
        <p:spPr>
          <a:xfrm>
            <a:off x="2385647" y="5561227"/>
            <a:ext cx="5703277" cy="369332"/>
          </a:xfrm>
          <a:prstGeom prst="rect">
            <a:avLst/>
          </a:prstGeom>
        </p:spPr>
        <p:txBody>
          <a:bodyPr wrap="square">
            <a:spAutoFit/>
          </a:bodyPr>
          <a:lstStyle/>
          <a:p>
            <a:r>
              <a:rPr lang="en-US" sz="1800" dirty="0"/>
              <a:t>*White dots show the mean on a scale of one-to-four.  </a:t>
            </a:r>
          </a:p>
        </p:txBody>
      </p:sp>
      <p:sp>
        <p:nvSpPr>
          <p:cNvPr id="6" name="Rectangle 5"/>
          <p:cNvSpPr/>
          <p:nvPr/>
        </p:nvSpPr>
        <p:spPr>
          <a:xfrm>
            <a:off x="762000" y="6218277"/>
            <a:ext cx="8077200" cy="584775"/>
          </a:xfrm>
          <a:prstGeom prst="rect">
            <a:avLst/>
          </a:prstGeom>
        </p:spPr>
        <p:txBody>
          <a:bodyPr wrap="square">
            <a:spAutoFit/>
          </a:bodyPr>
          <a:lstStyle/>
          <a:p>
            <a:r>
              <a:rPr lang="en-US" sz="1600" dirty="0">
                <a:solidFill>
                  <a:schemeClr val="bg1">
                    <a:lumMod val="65000"/>
                  </a:schemeClr>
                </a:solidFill>
              </a:rPr>
              <a:t>J </a:t>
            </a:r>
            <a:r>
              <a:rPr lang="en-US" sz="1600" dirty="0" err="1">
                <a:solidFill>
                  <a:schemeClr val="bg1">
                    <a:lumMod val="65000"/>
                  </a:schemeClr>
                </a:solidFill>
              </a:rPr>
              <a:t>Kratz</a:t>
            </a:r>
            <a:r>
              <a:rPr lang="en-US" sz="1600" dirty="0">
                <a:solidFill>
                  <a:schemeClr val="bg1">
                    <a:lumMod val="65000"/>
                  </a:schemeClr>
                </a:solidFill>
              </a:rPr>
              <a:t> and C </a:t>
            </a:r>
            <a:r>
              <a:rPr lang="en-US" sz="1600" dirty="0" err="1">
                <a:solidFill>
                  <a:schemeClr val="bg1">
                    <a:lumMod val="65000"/>
                  </a:schemeClr>
                </a:solidFill>
              </a:rPr>
              <a:t>Strasser</a:t>
            </a:r>
            <a:r>
              <a:rPr lang="en-US" sz="1600" dirty="0">
                <a:solidFill>
                  <a:schemeClr val="bg1">
                    <a:lumMod val="65000"/>
                  </a:schemeClr>
                </a:solidFill>
              </a:rPr>
              <a:t>. 2015. Making data count. Nature Scientific Data 2: 150039. dx.doi.org/10.1038/sdata.2015.39</a:t>
            </a:r>
          </a:p>
        </p:txBody>
      </p:sp>
      <p:sp>
        <p:nvSpPr>
          <p:cNvPr id="7" name="Rectangle 6"/>
          <p:cNvSpPr/>
          <p:nvPr/>
        </p:nvSpPr>
        <p:spPr>
          <a:xfrm>
            <a:off x="762000" y="96433"/>
            <a:ext cx="8763000" cy="1477328"/>
          </a:xfrm>
          <a:prstGeom prst="rect">
            <a:avLst/>
          </a:prstGeom>
        </p:spPr>
        <p:txBody>
          <a:bodyPr wrap="square">
            <a:spAutoFit/>
          </a:bodyPr>
          <a:lstStyle/>
          <a:p>
            <a:r>
              <a:rPr lang="en-US" sz="3000" dirty="0"/>
              <a:t>Researchers (n=247) were asked: </a:t>
            </a:r>
          </a:p>
          <a:p>
            <a:r>
              <a:rPr lang="en-US" sz="3000" dirty="0"/>
              <a:t>“How interested would you be to know each </a:t>
            </a:r>
          </a:p>
          <a:p>
            <a:r>
              <a:rPr lang="en-US" sz="3000" dirty="0"/>
              <a:t>of the following about the impact of your data? </a:t>
            </a:r>
          </a:p>
        </p:txBody>
      </p:sp>
    </p:spTree>
    <p:extLst>
      <p:ext uri="{BB962C8B-B14F-4D97-AF65-F5344CB8AC3E}">
        <p14:creationId xmlns:p14="http://schemas.microsoft.com/office/powerpoint/2010/main" val="861045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6492" y="674649"/>
            <a:ext cx="8515815" cy="5262979"/>
          </a:xfrm>
          <a:prstGeom prst="rect">
            <a:avLst/>
          </a:prstGeom>
        </p:spPr>
        <p:txBody>
          <a:bodyPr wrap="square">
            <a:spAutoFit/>
          </a:bodyPr>
          <a:lstStyle/>
          <a:p>
            <a:pPr>
              <a:buFont typeface="Arial" panose="020B0604020202020204" pitchFamily="34" charset="0"/>
              <a:buChar char="•"/>
            </a:pPr>
            <a:r>
              <a:rPr lang="en-US" sz="2400" b="1" dirty="0">
                <a:solidFill>
                  <a:srgbClr val="000000"/>
                </a:solidFill>
                <a:latin typeface="Helvetica Neue"/>
              </a:rPr>
              <a:t>Downloads:</a:t>
            </a:r>
            <a:r>
              <a:rPr lang="en-US" sz="2400" dirty="0">
                <a:solidFill>
                  <a:srgbClr val="555555"/>
                </a:solidFill>
                <a:latin typeface="Helvetica Neue"/>
              </a:rPr>
              <a:t> Download counts, on the other hand, are both highly valuable and practical to collect. Downloads were a resounding second-choice metric for researchers and 85% of repositories already track them.</a:t>
            </a:r>
          </a:p>
          <a:p>
            <a:pPr>
              <a:buFont typeface="Arial" panose="020B0604020202020204" pitchFamily="34" charset="0"/>
              <a:buChar char="•"/>
            </a:pPr>
            <a:endParaRPr lang="en-US" sz="2400" dirty="0">
              <a:solidFill>
                <a:srgbClr val="555555"/>
              </a:solidFill>
              <a:latin typeface="Helvetica Neue"/>
            </a:endParaRPr>
          </a:p>
          <a:p>
            <a:pPr>
              <a:buFont typeface="Arial" panose="020B0604020202020204" pitchFamily="34" charset="0"/>
              <a:buChar char="•"/>
            </a:pPr>
            <a:r>
              <a:rPr lang="en-US" sz="2400" b="1" dirty="0">
                <a:solidFill>
                  <a:srgbClr val="000000"/>
                </a:solidFill>
                <a:latin typeface="Helvetica Neue"/>
              </a:rPr>
              <a:t>Citations:</a:t>
            </a:r>
            <a:r>
              <a:rPr lang="en-US" sz="2400" dirty="0">
                <a:solidFill>
                  <a:srgbClr val="555555"/>
                </a:solidFill>
                <a:latin typeface="Helvetica Neue"/>
              </a:rPr>
              <a:t> </a:t>
            </a:r>
            <a:r>
              <a:rPr lang="en-US" sz="2400" dirty="0">
                <a:solidFill>
                  <a:srgbClr val="FF0000"/>
                </a:solidFill>
                <a:latin typeface="Helvetica Neue"/>
              </a:rPr>
              <a:t>Citations are the coin of the academic realm. They were by far the most interesting metric to both researchers and data managers. </a:t>
            </a:r>
            <a:r>
              <a:rPr lang="en-US" sz="2400" dirty="0">
                <a:solidFill>
                  <a:srgbClr val="555555"/>
                </a:solidFill>
                <a:latin typeface="Helvetica Neue"/>
              </a:rPr>
              <a:t>Unfortunately, citations are much more difficult than download counts to work with, and relatively few repositories track them. Beyond technical complexity, the biggest challenge is cultural: data citation practices are inconsistent at best, and formal data citation is rare. Despite the difficulty, the value of citations is too high to ignore, even in the short term.</a:t>
            </a:r>
            <a:endParaRPr lang="en-US" sz="2400" b="0" i="0" dirty="0">
              <a:solidFill>
                <a:srgbClr val="555555"/>
              </a:solidFill>
              <a:effectLst/>
              <a:latin typeface="Helvetica Neue"/>
            </a:endParaRPr>
          </a:p>
        </p:txBody>
      </p:sp>
      <p:sp>
        <p:nvSpPr>
          <p:cNvPr id="3" name="Rectangle 2"/>
          <p:cNvSpPr/>
          <p:nvPr/>
        </p:nvSpPr>
        <p:spPr>
          <a:xfrm>
            <a:off x="2971799" y="6407486"/>
            <a:ext cx="3505200" cy="307777"/>
          </a:xfrm>
          <a:prstGeom prst="rect">
            <a:avLst/>
          </a:prstGeom>
        </p:spPr>
        <p:txBody>
          <a:bodyPr wrap="square">
            <a:spAutoFit/>
          </a:bodyPr>
          <a:lstStyle/>
          <a:p>
            <a:r>
              <a:rPr lang="en-US" dirty="0">
                <a:solidFill>
                  <a:srgbClr val="B2B2B2"/>
                </a:solidFill>
              </a:rPr>
              <a:t>https://datapub.cdlib.org/2015/08/04/2334/</a:t>
            </a:r>
          </a:p>
        </p:txBody>
      </p:sp>
    </p:spTree>
    <p:extLst>
      <p:ext uri="{BB962C8B-B14F-4D97-AF65-F5344CB8AC3E}">
        <p14:creationId xmlns:p14="http://schemas.microsoft.com/office/powerpoint/2010/main" val="172799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67549" y="408710"/>
            <a:ext cx="8130974"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a:solidFill>
                  <a:srgbClr val="000000"/>
                </a:solidFill>
                <a:latin typeface="Arial"/>
              </a:rPr>
              <a:t>Challenges of tracking informal data citation</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rtl val="0"/>
            </a:endParaRPr>
          </a:p>
        </p:txBody>
      </p:sp>
    </p:spTree>
    <p:extLst>
      <p:ext uri="{BB962C8B-B14F-4D97-AF65-F5344CB8AC3E}">
        <p14:creationId xmlns:p14="http://schemas.microsoft.com/office/powerpoint/2010/main" val="11788636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66" y="432586"/>
            <a:ext cx="8307659" cy="5951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03290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9"/>
          <p:cNvSpPr>
            <a:spLocks noChangeArrowheads="1"/>
          </p:cNvSpPr>
          <p:nvPr/>
        </p:nvSpPr>
        <p:spPr bwMode="auto">
          <a:xfrm>
            <a:off x="4078288" y="3352800"/>
            <a:ext cx="5029200" cy="144780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Arial"/>
              <a:cs typeface="Arial"/>
              <a:sym typeface="Arial"/>
              <a:rtl val="0"/>
            </a:endParaRPr>
          </a:p>
        </p:txBody>
      </p:sp>
      <p:sp>
        <p:nvSpPr>
          <p:cNvPr id="7" name="TextBox 5"/>
          <p:cNvSpPr txBox="1">
            <a:spLocks noChangeArrowheads="1"/>
          </p:cNvSpPr>
          <p:nvPr/>
        </p:nvSpPr>
        <p:spPr bwMode="auto">
          <a:xfrm>
            <a:off x="2971800" y="4831080"/>
            <a:ext cx="4648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a:cs typeface="Arial"/>
                <a:sym typeface="Arial"/>
                <a:hlinkClick r:id="rId3"/>
                <a:rtl val="0"/>
              </a:rPr>
              <a:t>doi:10.3886/ICPSR21240</a:t>
            </a:r>
            <a:endParaRPr kumimoji="0" lang="en-US" sz="2400" b="1" i="0" u="none" strike="noStrike" kern="0" cap="none" spc="0" normalizeH="0" baseline="0" noProof="0" dirty="0">
              <a:ln>
                <a:noFill/>
              </a:ln>
              <a:solidFill>
                <a:srgbClr val="000000"/>
              </a:solidFill>
              <a:effectLst/>
              <a:uLnTx/>
              <a:uFillTx/>
              <a:latin typeface="Calibri"/>
              <a:cs typeface="Arial"/>
              <a:sym typeface="Arial"/>
              <a:rtl val="0"/>
            </a:endParaRPr>
          </a:p>
        </p:txBody>
      </p:sp>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38817"/>
            <a:ext cx="9107488" cy="30834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p:cNvSpPr/>
          <p:nvPr/>
        </p:nvSpPr>
        <p:spPr bwMode="auto">
          <a:xfrm>
            <a:off x="4724400" y="3029267"/>
            <a:ext cx="4383088" cy="11430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Times" charset="0"/>
              <a:cs typeface="Arial"/>
              <a:sym typeface="Arial"/>
              <a:rtl val="0"/>
            </a:endParaRPr>
          </a:p>
        </p:txBody>
      </p:sp>
      <p:cxnSp>
        <p:nvCxnSpPr>
          <p:cNvPr id="26" name="Straight Arrow Connector 25"/>
          <p:cNvCxnSpPr/>
          <p:nvPr/>
        </p:nvCxnSpPr>
        <p:spPr bwMode="auto">
          <a:xfrm flipV="1">
            <a:off x="6313583" y="3943667"/>
            <a:ext cx="1952529" cy="1101501"/>
          </a:xfrm>
          <a:prstGeom prst="straightConnector1">
            <a:avLst/>
          </a:prstGeom>
          <a:solidFill>
            <a:schemeClr val="accent1"/>
          </a:solidFill>
          <a:ln w="19050" cap="flat" cmpd="sng" algn="ctr">
            <a:solidFill>
              <a:srgbClr val="FF0000"/>
            </a:solidFill>
            <a:prstDash val="solid"/>
            <a:round/>
            <a:headEnd type="arrow"/>
            <a:tailEnd type="arrow"/>
          </a:ln>
          <a:effectLst/>
        </p:spPr>
      </p:cxnSp>
    </p:spTree>
    <p:extLst>
      <p:ext uri="{BB962C8B-B14F-4D97-AF65-F5344CB8AC3E}">
        <p14:creationId xmlns:p14="http://schemas.microsoft.com/office/powerpoint/2010/main" val="31294361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34388" y="1203277"/>
            <a:ext cx="8809612" cy="5625503"/>
          </a:xfrm>
          <a:prstGeom prst="rect">
            <a:avLst/>
          </a:prstGeom>
          <a:ln w="19050">
            <a:noFill/>
          </a:ln>
        </p:spPr>
      </p:pic>
      <p:pic>
        <p:nvPicPr>
          <p:cNvPr id="2" name="Picture 1"/>
          <p:cNvPicPr>
            <a:picLocks noChangeAspect="1"/>
          </p:cNvPicPr>
          <p:nvPr/>
        </p:nvPicPr>
        <p:blipFill>
          <a:blip r:embed="rId4"/>
          <a:stretch>
            <a:fillRect/>
          </a:stretch>
        </p:blipFill>
        <p:spPr>
          <a:xfrm>
            <a:off x="1105406" y="1696690"/>
            <a:ext cx="7267575" cy="4638675"/>
          </a:xfrm>
          <a:prstGeom prst="rect">
            <a:avLst/>
          </a:prstGeom>
          <a:ln w="38100">
            <a:solidFill>
              <a:srgbClr val="0070C0"/>
            </a:solidFill>
          </a:ln>
          <a:effectLst>
            <a:glow rad="228600">
              <a:schemeClr val="accent3">
                <a:satMod val="175000"/>
                <a:alpha val="40000"/>
              </a:schemeClr>
            </a:glow>
          </a:effectLst>
        </p:spPr>
      </p:pic>
      <p:sp>
        <p:nvSpPr>
          <p:cNvPr id="4" name="Oval 3"/>
          <p:cNvSpPr/>
          <p:nvPr/>
        </p:nvSpPr>
        <p:spPr>
          <a:xfrm>
            <a:off x="1105406" y="1696690"/>
            <a:ext cx="2523123" cy="73380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rtl val="0"/>
            </a:endParaRPr>
          </a:p>
        </p:txBody>
      </p:sp>
      <p:sp>
        <p:nvSpPr>
          <p:cNvPr id="8" name="Title 1"/>
          <p:cNvSpPr txBox="1">
            <a:spLocks/>
          </p:cNvSpPr>
          <p:nvPr/>
        </p:nvSpPr>
        <p:spPr>
          <a:xfrm>
            <a:off x="517358" y="190417"/>
            <a:ext cx="8157410" cy="892425"/>
          </a:xfrm>
          <a:prstGeom prst="rect">
            <a:avLst/>
          </a:prstGeom>
        </p:spPr>
        <p:txBody>
          <a:bodyPr/>
          <a:lstStyle>
            <a:lvl1pPr algn="l" defTabSz="457200" rtl="0" eaLnBrk="1" latinLnBrk="0" hangingPunct="1">
              <a:spcBef>
                <a:spcPct val="0"/>
              </a:spcBef>
              <a:buNone/>
              <a:defRPr sz="4000" b="1" kern="1200">
                <a:solidFill>
                  <a:srgbClr val="000000"/>
                </a:solidFill>
                <a:latin typeface="Arial"/>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rial"/>
                <a:ea typeface="+mj-ea"/>
                <a:cs typeface="Arial"/>
                <a:sym typeface="Arial"/>
                <a:rtl val="0"/>
              </a:rPr>
              <a:t>In </a:t>
            </a:r>
            <a:r>
              <a:rPr kumimoji="0" lang="en-US" sz="4000" b="1" i="0" u="none" strike="noStrike" kern="1200" cap="none" spc="0" normalizeH="0" baseline="0" noProof="0" dirty="0" err="1">
                <a:ln>
                  <a:noFill/>
                </a:ln>
                <a:solidFill>
                  <a:srgbClr val="000000"/>
                </a:solidFill>
                <a:effectLst/>
                <a:uLnTx/>
                <a:uFillTx/>
                <a:latin typeface="Arial"/>
                <a:ea typeface="+mj-ea"/>
                <a:cs typeface="Arial"/>
                <a:sym typeface="Arial"/>
                <a:rtl val="0"/>
              </a:rPr>
              <a:t>ScienceDirect</a:t>
            </a:r>
            <a:endParaRPr kumimoji="0" lang="en-US" sz="4000" b="1" i="0" u="none" strike="noStrike" kern="1200" cap="none" spc="0" normalizeH="0" baseline="0" noProof="0" dirty="0">
              <a:ln>
                <a:noFill/>
              </a:ln>
              <a:solidFill>
                <a:srgbClr val="000000"/>
              </a:solidFill>
              <a:effectLst/>
              <a:uLnTx/>
              <a:uFillTx/>
              <a:latin typeface="Arial"/>
              <a:ea typeface="+mj-ea"/>
              <a:cs typeface="Arial"/>
              <a:sym typeface="Arial"/>
              <a:rtl val="0"/>
            </a:endParaRPr>
          </a:p>
        </p:txBody>
      </p:sp>
      <p:pic>
        <p:nvPicPr>
          <p:cNvPr id="9" name="Picture 8"/>
          <p:cNvPicPr>
            <a:picLocks noChangeAspect="1"/>
          </p:cNvPicPr>
          <p:nvPr/>
        </p:nvPicPr>
        <p:blipFill>
          <a:blip r:embed="rId5"/>
          <a:stretch>
            <a:fillRect/>
          </a:stretch>
        </p:blipFill>
        <p:spPr>
          <a:xfrm rot="-1620000">
            <a:off x="3085025" y="5097187"/>
            <a:ext cx="1737511" cy="1292464"/>
          </a:xfrm>
          <a:prstGeom prst="rect">
            <a:avLst/>
          </a:prstGeom>
        </p:spPr>
      </p:pic>
    </p:spTree>
    <p:extLst>
      <p:ext uri="{BB962C8B-B14F-4D97-AF65-F5344CB8AC3E}">
        <p14:creationId xmlns:p14="http://schemas.microsoft.com/office/powerpoint/2010/main" val="94506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17358" y="1607399"/>
            <a:ext cx="8229600" cy="5130801"/>
          </a:xfrm>
        </p:spPr>
        <p:txBody>
          <a:bodyPr>
            <a:normAutofit/>
          </a:bodyPr>
          <a:lstStyle/>
          <a:p>
            <a:r>
              <a:rPr lang="en-US" dirty="0"/>
              <a:t>Most authors do not include formal data citations with machine-readable, persistent identifiers</a:t>
            </a:r>
            <a:r>
              <a:rPr lang="en-US" dirty="0" smtClean="0"/>
              <a:t>.</a:t>
            </a:r>
          </a:p>
          <a:p>
            <a:pPr marL="0" indent="0">
              <a:buNone/>
            </a:pPr>
            <a:endParaRPr lang="en-US" sz="1200" dirty="0"/>
          </a:p>
          <a:p>
            <a:r>
              <a:rPr lang="en-US" dirty="0"/>
              <a:t>A </a:t>
            </a:r>
            <a:r>
              <a:rPr lang="en-US" dirty="0" smtClean="0"/>
              <a:t>2018 </a:t>
            </a:r>
            <a:r>
              <a:rPr lang="en-US" dirty="0"/>
              <a:t>study of biomedical literature by </a:t>
            </a:r>
            <a:r>
              <a:rPr lang="en-US" dirty="0" smtClean="0"/>
              <a:t>Park, You, and Wolfram </a:t>
            </a:r>
            <a:r>
              <a:rPr lang="en-US" dirty="0"/>
              <a:t>found that “because only 62 of 513 observed instances of initial data reuse were included in the reference section of the examined articles, fewer than 20% of these citations are likely to be indexed in citation databases</a:t>
            </a:r>
            <a:r>
              <a:rPr lang="en-US" dirty="0" smtClean="0"/>
              <a:t>.”</a:t>
            </a:r>
          </a:p>
          <a:p>
            <a:pPr marL="0" indent="0">
              <a:buNone/>
            </a:pPr>
            <a:endParaRPr lang="en-US" sz="1200" dirty="0"/>
          </a:p>
          <a:p>
            <a:r>
              <a:rPr lang="en-US" dirty="0"/>
              <a:t>We risk not counting or linking 80% of data use if we do not track informal data citation</a:t>
            </a:r>
            <a:r>
              <a:rPr lang="en-US" dirty="0" smtClean="0"/>
              <a:t>.</a:t>
            </a:r>
            <a:endParaRPr lang="en-US" dirty="0"/>
          </a:p>
        </p:txBody>
      </p:sp>
      <p:sp>
        <p:nvSpPr>
          <p:cNvPr id="4" name="Title 3"/>
          <p:cNvSpPr>
            <a:spLocks noGrp="1"/>
          </p:cNvSpPr>
          <p:nvPr>
            <p:ph type="title"/>
          </p:nvPr>
        </p:nvSpPr>
        <p:spPr>
          <a:xfrm>
            <a:off x="577516" y="0"/>
            <a:ext cx="8109284" cy="1987332"/>
          </a:xfrm>
        </p:spPr>
        <p:txBody>
          <a:bodyPr>
            <a:normAutofit fontScale="90000"/>
          </a:bodyPr>
          <a:lstStyle/>
          <a:p>
            <a:r>
              <a:rPr lang="en-US" dirty="0"/>
              <a:t>But . . . tracking data use remains primarily a manual process</a:t>
            </a:r>
            <a:br>
              <a:rPr lang="en-US" dirty="0"/>
            </a:br>
            <a:endParaRPr lang="en-US"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1CB5D2EA-D601-AC4C-B6B1-0C2239042CEA}"/>
                  </a:ext>
                </a:extLst>
              </p14:cNvPr>
              <p14:cNvContentPartPr/>
              <p14:nvPr/>
            </p14:nvContentPartPr>
            <p14:xfrm>
              <a:off x="992145" y="3897025"/>
              <a:ext cx="360" cy="8280"/>
            </p14:xfrm>
          </p:contentPart>
        </mc:Choice>
        <mc:Fallback xmlns="">
          <p:pic>
            <p:nvPicPr>
              <p:cNvPr id="5" name="Ink 4">
                <a:extLst>
                  <a:ext uri="{FF2B5EF4-FFF2-40B4-BE49-F238E27FC236}">
                    <a16:creationId xmlns:a16="http://schemas.microsoft.com/office/drawing/2014/main" id="{1CB5D2EA-D601-AC4C-B6B1-0C2239042CEA}"/>
                  </a:ext>
                </a:extLst>
              </p:cNvPr>
              <p:cNvPicPr/>
              <p:nvPr/>
            </p:nvPicPr>
            <p:blipFill>
              <a:blip r:embed="rId4"/>
              <a:stretch>
                <a:fillRect/>
              </a:stretch>
            </p:blipFill>
            <p:spPr>
              <a:xfrm>
                <a:off x="976665" y="3881905"/>
                <a:ext cx="30960" cy="38880"/>
              </a:xfrm>
              <a:prstGeom prst="rect">
                <a:avLst/>
              </a:prstGeom>
            </p:spPr>
          </p:pic>
        </mc:Fallback>
      </mc:AlternateContent>
    </p:spTree>
    <p:extLst>
      <p:ext uri="{BB962C8B-B14F-4D97-AF65-F5344CB8AC3E}">
        <p14:creationId xmlns:p14="http://schemas.microsoft.com/office/powerpoint/2010/main" val="2489016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tl val="0"/>
              </a:rPr>
              <a:pPr marL="0" marR="0" lvl="0" indent="0" algn="r" defTabSz="914400" rtl="0" eaLnBrk="1" fontAlgn="auto" latinLnBrk="0" hangingPunct="1">
                <a:lnSpc>
                  <a:spcPct val="100000"/>
                </a:lnSpc>
                <a:spcBef>
                  <a:spcPts val="0"/>
                </a:spcBef>
                <a:spcAft>
                  <a:spcPts val="0"/>
                </a:spcAft>
                <a:buClrTx/>
                <a:buSzPct val="25000"/>
                <a:buFontTx/>
                <a:buNone/>
                <a:tabLst/>
                <a:defRPr/>
              </a:pPr>
              <a:t>19</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rtl val="0"/>
            </a:endParaRPr>
          </a:p>
        </p:txBody>
      </p:sp>
      <p:sp>
        <p:nvSpPr>
          <p:cNvPr id="4" name="Title 3"/>
          <p:cNvSpPr>
            <a:spLocks noGrp="1"/>
          </p:cNvSpPr>
          <p:nvPr>
            <p:ph type="title"/>
          </p:nvPr>
        </p:nvSpPr>
        <p:spPr>
          <a:xfrm>
            <a:off x="625642" y="322730"/>
            <a:ext cx="8518358" cy="1746701"/>
          </a:xfrm>
        </p:spPr>
        <p:txBody>
          <a:bodyPr>
            <a:normAutofit fontScale="90000"/>
          </a:bodyPr>
          <a:lstStyle/>
          <a:p>
            <a:r>
              <a:rPr lang="en-US" dirty="0"/>
              <a:t>How ICPSR finds and collects informally cited data-related publications</a:t>
            </a:r>
          </a:p>
        </p:txBody>
      </p:sp>
    </p:spTree>
    <p:extLst>
      <p:ext uri="{BB962C8B-B14F-4D97-AF65-F5344CB8AC3E}">
        <p14:creationId xmlns:p14="http://schemas.microsoft.com/office/powerpoint/2010/main" val="13671409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22731"/>
            <a:ext cx="8455794" cy="1185332"/>
          </a:xfrm>
        </p:spPr>
        <p:txBody>
          <a:bodyPr>
            <a:normAutofit fontScale="90000"/>
          </a:bodyPr>
          <a:lstStyle/>
          <a:p>
            <a:r>
              <a:rPr lang="en-US" dirty="0"/>
              <a:t>Challenge </a:t>
            </a:r>
            <a:r>
              <a:rPr lang="en-US" dirty="0" smtClean="0"/>
              <a:t>1 </a:t>
            </a:r>
            <a:r>
              <a:rPr lang="en-US" dirty="0"/>
              <a:t>(Humans): </a:t>
            </a:r>
            <a:br>
              <a:rPr lang="en-US" dirty="0"/>
            </a:br>
            <a:r>
              <a:rPr lang="en-US" dirty="0"/>
              <a:t>Authors don’t “cite data right”</a:t>
            </a:r>
          </a:p>
        </p:txBody>
      </p:sp>
      <p:sp>
        <p:nvSpPr>
          <p:cNvPr id="6" name="Rectangle 5"/>
          <p:cNvSpPr/>
          <p:nvPr/>
        </p:nvSpPr>
        <p:spPr>
          <a:xfrm>
            <a:off x="594360" y="1508063"/>
            <a:ext cx="8181474" cy="590931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We must create queries using the study name and other metadata.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Limiting our collection to only those publications in which ICPSR DOIs were cited would mean most data use would go unlinked and uncounted.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Imprecise by nature, these queries can bring back what we consider to be bad hits</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We do not collect data mentioned in passing. ICPSR only collects publications in which the data were analyzed, so distinguishing this must be done with human judgment.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Bad hits=time wasted.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Each hit needs to be evaluated, in multiple locations, e.g., the abstract, methods, acknowledgements, footnotes, references, etc.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Arial"/>
              <a:cs typeface="Arial"/>
              <a:sym typeface="Arial"/>
              <a:rtl val="0"/>
            </a:endParaRPr>
          </a:p>
        </p:txBody>
      </p:sp>
    </p:spTree>
    <p:extLst>
      <p:ext uri="{BB962C8B-B14F-4D97-AF65-F5344CB8AC3E}">
        <p14:creationId xmlns:p14="http://schemas.microsoft.com/office/powerpoint/2010/main" val="3058649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designorate.com/wp-content/uploads/2016/12/heuristic-evaluation-usability-tes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06" y="6134"/>
            <a:ext cx="8355932" cy="68518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70421" y="433138"/>
            <a:ext cx="1299411" cy="95410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1. Is this already in the Bibliography? If no  . . .</a:t>
            </a:r>
          </a:p>
        </p:txBody>
      </p:sp>
      <p:sp>
        <p:nvSpPr>
          <p:cNvPr id="14" name="TextBox 13"/>
          <p:cNvSpPr txBox="1"/>
          <p:nvPr/>
        </p:nvSpPr>
        <p:spPr>
          <a:xfrm>
            <a:off x="6177214" y="2549126"/>
            <a:ext cx="1831808" cy="116955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3. Where does query string appear in text? (tables, footnotes,  methods, supplement, acknowledgements?)</a:t>
            </a:r>
          </a:p>
        </p:txBody>
      </p:sp>
      <p:sp>
        <p:nvSpPr>
          <p:cNvPr id="15" name="TextBox 14"/>
          <p:cNvSpPr txBox="1"/>
          <p:nvPr/>
        </p:nvSpPr>
        <p:spPr>
          <a:xfrm>
            <a:off x="5979695" y="4171828"/>
            <a:ext cx="1581150" cy="116955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4. If a good “hit” (data analyzed) –5. If a bad “hit” (just mentioned or pub cited)—5a.</a:t>
            </a:r>
          </a:p>
        </p:txBody>
      </p:sp>
      <p:sp>
        <p:nvSpPr>
          <p:cNvPr id="16" name="TextBox 15"/>
          <p:cNvSpPr txBox="1"/>
          <p:nvPr/>
        </p:nvSpPr>
        <p:spPr>
          <a:xfrm>
            <a:off x="3074821" y="5534561"/>
            <a:ext cx="1340768" cy="73866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If 5a, find cited pubs &amp; check for #1--#5.</a:t>
            </a:r>
          </a:p>
        </p:txBody>
      </p:sp>
      <p:sp>
        <p:nvSpPr>
          <p:cNvPr id="17" name="TextBox 16"/>
          <p:cNvSpPr txBox="1"/>
          <p:nvPr/>
        </p:nvSpPr>
        <p:spPr>
          <a:xfrm>
            <a:off x="4731417" y="5426839"/>
            <a:ext cx="1549067" cy="95410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If 5. Does ICPSR catalog have same years, waves, panel, sample? </a:t>
            </a:r>
          </a:p>
        </p:txBody>
      </p:sp>
      <p:sp>
        <p:nvSpPr>
          <p:cNvPr id="18" name="TextBox 17"/>
          <p:cNvSpPr txBox="1"/>
          <p:nvPr/>
        </p:nvSpPr>
        <p:spPr>
          <a:xfrm>
            <a:off x="5590673" y="1044061"/>
            <a:ext cx="1299411" cy="116955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2. Were the data formally cited in the references? If no . . .</a:t>
            </a:r>
          </a:p>
        </p:txBody>
      </p:sp>
      <p:sp>
        <p:nvSpPr>
          <p:cNvPr id="19" name="TextBox 18"/>
          <p:cNvSpPr txBox="1"/>
          <p:nvPr/>
        </p:nvSpPr>
        <p:spPr>
          <a:xfrm>
            <a:off x="1775410" y="4120572"/>
            <a:ext cx="1299411" cy="138499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6. Collect citation and associate with study numbers from ICPSR catalog.</a:t>
            </a:r>
          </a:p>
        </p:txBody>
      </p:sp>
      <p:sp>
        <p:nvSpPr>
          <p:cNvPr id="20" name="TextBox 19"/>
          <p:cNvSpPr txBox="1"/>
          <p:nvPr/>
        </p:nvSpPr>
        <p:spPr>
          <a:xfrm>
            <a:off x="1383631" y="2441403"/>
            <a:ext cx="1467853" cy="138499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5. Was any year/wave/phase clearly analyzed but not cited in the references? Add those.</a:t>
            </a:r>
          </a:p>
        </p:txBody>
      </p:sp>
      <p:sp>
        <p:nvSpPr>
          <p:cNvPr id="21" name="TextBox 20"/>
          <p:cNvSpPr txBox="1"/>
          <p:nvPr/>
        </p:nvSpPr>
        <p:spPr>
          <a:xfrm>
            <a:off x="2261937" y="910191"/>
            <a:ext cx="1510965" cy="138499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6. Did author use something in a series, but didn’t say which specific study? Collect for series.</a:t>
            </a:r>
          </a:p>
        </p:txBody>
      </p:sp>
      <p:sp>
        <p:nvSpPr>
          <p:cNvPr id="11" name="Oval 10"/>
          <p:cNvSpPr/>
          <p:nvPr/>
        </p:nvSpPr>
        <p:spPr>
          <a:xfrm>
            <a:off x="3236495" y="2358189"/>
            <a:ext cx="2743200" cy="2386858"/>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latin typeface="Arial Black" panose="020B0A04020102020204" pitchFamily="34" charset="0"/>
              </a:rPr>
              <a:t>Heuristic to evaluate publications for data use</a:t>
            </a:r>
          </a:p>
        </p:txBody>
      </p:sp>
    </p:spTree>
    <p:extLst>
      <p:ext uri="{BB962C8B-B14F-4D97-AF65-F5344CB8AC3E}">
        <p14:creationId xmlns:p14="http://schemas.microsoft.com/office/powerpoint/2010/main" val="17310666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455794" cy="1625696"/>
          </a:xfrm>
        </p:spPr>
        <p:txBody>
          <a:bodyPr>
            <a:normAutofit/>
          </a:bodyPr>
          <a:lstStyle/>
          <a:p>
            <a:r>
              <a:rPr lang="en-US" sz="3600" dirty="0"/>
              <a:t>Challenge </a:t>
            </a:r>
            <a:r>
              <a:rPr lang="en-US" sz="3600" dirty="0" smtClean="0"/>
              <a:t>2 </a:t>
            </a:r>
            <a:r>
              <a:rPr lang="en-US" sz="3600" dirty="0"/>
              <a:t>(Automation): </a:t>
            </a:r>
            <a:br>
              <a:rPr lang="en-US" sz="3600" dirty="0"/>
            </a:br>
            <a:r>
              <a:rPr lang="en-US" sz="3600" dirty="0"/>
              <a:t>No Adequate Tools Exist</a:t>
            </a:r>
          </a:p>
        </p:txBody>
      </p:sp>
      <p:sp>
        <p:nvSpPr>
          <p:cNvPr id="6" name="Rectangle 5"/>
          <p:cNvSpPr/>
          <p:nvPr/>
        </p:nvSpPr>
        <p:spPr>
          <a:xfrm>
            <a:off x="594360" y="1827828"/>
            <a:ext cx="8181474" cy="526297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Data repositories do not have the resources.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Manual searching is burdensome for any large and growing collection. In ICPSR’s case, we grow by over a hundred new studies a year.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New automated linking tools are for PIDs only.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Publishers and </a:t>
            </a:r>
            <a:r>
              <a:rPr kumimoji="0" lang="en-US" sz="2400" b="0" i="0" u="none" strike="noStrike" kern="0" cap="none" spc="0" normalizeH="0" baseline="0" noProof="0" dirty="0" err="1">
                <a:ln>
                  <a:noFill/>
                </a:ln>
                <a:solidFill>
                  <a:srgbClr val="000000"/>
                </a:solidFill>
                <a:effectLst/>
                <a:uLnTx/>
                <a:uFillTx/>
                <a:latin typeface="Arial"/>
                <a:cs typeface="Arial"/>
                <a:sym typeface="Arial"/>
                <a:rtl val="0"/>
              </a:rPr>
              <a:t>CrossRef</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a:t>
            </a:r>
            <a:r>
              <a:rPr kumimoji="0" lang="en-US" sz="2400" b="0" i="0" u="none" strike="noStrike" kern="0" cap="none" spc="0" normalizeH="0" baseline="0" noProof="0" dirty="0" err="1">
                <a:ln>
                  <a:noFill/>
                </a:ln>
                <a:solidFill>
                  <a:srgbClr val="000000"/>
                </a:solidFill>
                <a:effectLst/>
                <a:uLnTx/>
                <a:uFillTx/>
                <a:latin typeface="Arial"/>
                <a:cs typeface="Arial"/>
                <a:sym typeface="Arial"/>
                <a:rtl val="0"/>
              </a:rPr>
              <a:t>DataCite</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collaborate only on connecting PIDs together, not informally cited objects.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No good solution for automation at scale.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Currently APIs can make comparisons, collection to collection, but that is not enough to be efficient, i.e., high precision with high recall.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rtl val="0"/>
            </a:endParaRPr>
          </a:p>
        </p:txBody>
      </p:sp>
    </p:spTree>
    <p:extLst>
      <p:ext uri="{BB962C8B-B14F-4D97-AF65-F5344CB8AC3E}">
        <p14:creationId xmlns:p14="http://schemas.microsoft.com/office/powerpoint/2010/main" val="26137017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22731"/>
            <a:ext cx="8455794" cy="1409816"/>
          </a:xfrm>
        </p:spPr>
        <p:txBody>
          <a:bodyPr>
            <a:normAutofit fontScale="90000"/>
          </a:bodyPr>
          <a:lstStyle/>
          <a:p>
            <a:r>
              <a:rPr lang="en-US" dirty="0"/>
              <a:t/>
            </a:r>
            <a:br>
              <a:rPr lang="en-US" dirty="0"/>
            </a:br>
            <a:r>
              <a:rPr lang="en-US" dirty="0"/>
              <a:t/>
            </a:r>
            <a:br>
              <a:rPr lang="en-US" dirty="0"/>
            </a:br>
            <a:r>
              <a:rPr lang="en-US" dirty="0"/>
              <a:t>Challenge </a:t>
            </a:r>
            <a:r>
              <a:rPr lang="en-US" dirty="0" smtClean="0"/>
              <a:t>2, </a:t>
            </a:r>
            <a:r>
              <a:rPr lang="en-US" dirty="0"/>
              <a:t>cont’d: </a:t>
            </a:r>
            <a:br>
              <a:rPr lang="en-US" dirty="0"/>
            </a:br>
            <a:r>
              <a:rPr lang="en-US" dirty="0"/>
              <a:t>No Adequate Tools Exist</a:t>
            </a:r>
          </a:p>
        </p:txBody>
      </p:sp>
      <p:sp>
        <p:nvSpPr>
          <p:cNvPr id="6" name="Rectangle 5"/>
          <p:cNvSpPr/>
          <p:nvPr/>
        </p:nvSpPr>
        <p:spPr>
          <a:xfrm>
            <a:off x="731520" y="2056686"/>
            <a:ext cx="8181474" cy="480131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tl val="0"/>
              </a:rPr>
              <a:t>You can automate targeted searching at scale, but not evaluation at scale.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ICPSR could use APIs to search at scale already. P</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a:sym typeface="Arial"/>
                <a:rtl val="0"/>
              </a:rPr>
              <a:t>otential matches based upon narrow identifier criteria (DOI, grant number, ICPSR study number), or a broad textual query (combinations of study title, investigator name, time period, geography, etc.) would act as a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filter to avoid, for instance, evaluating every article in </a:t>
            </a:r>
            <a:r>
              <a:rPr kumimoji="0" lang="en-US" sz="2400" b="0" i="0" u="none" strike="noStrike" kern="0" cap="none" spc="0" normalizeH="0" baseline="0" noProof="0" dirty="0" err="1">
                <a:ln>
                  <a:noFill/>
                </a:ln>
                <a:solidFill>
                  <a:srgbClr val="000000"/>
                </a:solidFill>
                <a:effectLst/>
                <a:uLnTx/>
                <a:uFillTx/>
                <a:latin typeface="Arial"/>
                <a:cs typeface="Arial"/>
                <a:sym typeface="Arial"/>
                <a:rtl val="0"/>
              </a:rPr>
              <a:t>ScienceDirect</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against every ICPSR study</a:t>
            </a:r>
            <a:r>
              <a:rPr kumimoji="0" lang="en-US" sz="2400" b="1" i="0" u="none" strike="noStrike" kern="0" cap="none" spc="0" normalizeH="0" baseline="0" noProof="0" dirty="0">
                <a:ln>
                  <a:noFill/>
                </a:ln>
                <a:solidFill>
                  <a:srgbClr val="000000"/>
                </a:solidFill>
                <a:effectLst/>
                <a:uLnTx/>
                <a:uFillTx/>
                <a:latin typeface="Arial"/>
                <a:cs typeface="Arial"/>
                <a:sym typeface="Arial"/>
                <a:rtl val="0"/>
              </a:rPr>
              <a:t>. But this would just leave a lot more hits to be evaluated.</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a:r>
            <a:br>
              <a:rPr kumimoji="0" lang="en-US" sz="2400" b="0" i="0" u="none" strike="noStrike" kern="0" cap="none" spc="0" normalizeH="0" baseline="0" noProof="0" dirty="0">
                <a:ln>
                  <a:noFill/>
                </a:ln>
                <a:solidFill>
                  <a:srgbClr val="000000"/>
                </a:solidFill>
                <a:effectLst/>
                <a:uLnTx/>
                <a:uFillTx/>
                <a:latin typeface="Arial"/>
                <a:cs typeface="Arial"/>
                <a:sym typeface="Arial"/>
                <a:rtl val="0"/>
              </a:rPr>
            </a:b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a:sym typeface="Arial"/>
              <a:rtl val="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Arial"/>
              <a:cs typeface="Arial"/>
              <a:sym typeface="Arial"/>
              <a:rtl val="0"/>
            </a:endParaRPr>
          </a:p>
        </p:txBody>
      </p:sp>
    </p:spTree>
    <p:extLst>
      <p:ext uri="{BB962C8B-B14F-4D97-AF65-F5344CB8AC3E}">
        <p14:creationId xmlns:p14="http://schemas.microsoft.com/office/powerpoint/2010/main" val="258790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224F-3AF0-B541-96E0-C8F9ED03CDE0}"/>
              </a:ext>
            </a:extLst>
          </p:cNvPr>
          <p:cNvSpPr>
            <a:spLocks noGrp="1"/>
          </p:cNvSpPr>
          <p:nvPr>
            <p:ph type="title"/>
          </p:nvPr>
        </p:nvSpPr>
        <p:spPr>
          <a:xfrm>
            <a:off x="873124" y="430786"/>
            <a:ext cx="8270875" cy="1729408"/>
          </a:xfrm>
        </p:spPr>
        <p:txBody>
          <a:bodyPr>
            <a:normAutofit/>
          </a:bodyPr>
          <a:lstStyle/>
          <a:p>
            <a:r>
              <a:rPr lang="en-US" dirty="0"/>
              <a:t>Specific types of informal data citation in current use</a:t>
            </a:r>
          </a:p>
        </p:txBody>
      </p:sp>
    </p:spTree>
    <p:extLst>
      <p:ext uri="{BB962C8B-B14F-4D97-AF65-F5344CB8AC3E}">
        <p14:creationId xmlns:p14="http://schemas.microsoft.com/office/powerpoint/2010/main" val="37189690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Almost complete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814" y="2813858"/>
            <a:ext cx="8899662" cy="2977342"/>
          </a:xfrm>
          <a:prstGeom prst="rect">
            <a:avLst/>
          </a:prstGeom>
        </p:spPr>
      </p:pic>
      <p:sp>
        <p:nvSpPr>
          <p:cNvPr id="4" name="Rectangle 3"/>
          <p:cNvSpPr/>
          <p:nvPr/>
        </p:nvSpPr>
        <p:spPr>
          <a:xfrm>
            <a:off x="709246" y="1104781"/>
            <a:ext cx="7854461"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Data are formally cited in the references, but the </a:t>
            </a:r>
            <a:r>
              <a:rPr kumimoji="0" lang="en-US" sz="24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Arial"/>
                <a:rtl val="0"/>
              </a:rPr>
              <a:t>PID is not included</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 which would have enabled machine-actionable detection and linking.</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2739241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Indirect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03" y="3775027"/>
            <a:ext cx="8925997" cy="2871960"/>
          </a:xfrm>
          <a:prstGeom prst="rect">
            <a:avLst/>
          </a:prstGeom>
        </p:spPr>
      </p:pic>
      <p:sp>
        <p:nvSpPr>
          <p:cNvPr id="4" name="Rectangle 3"/>
          <p:cNvSpPr/>
          <p:nvPr/>
        </p:nvSpPr>
        <p:spPr>
          <a:xfrm>
            <a:off x="709246" y="1104781"/>
            <a:ext cx="7854461"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tl val="0"/>
              </a:rPr>
              <a:t>A title and year of the data are mentioned in the methods, so it is clear data were used and even named, but </a:t>
            </a:r>
            <a:r>
              <a:rPr kumimoji="0" lang="en-US" sz="2400" b="0" i="0" u="none" strike="noStrike" kern="0" cap="none" spc="0" normalizeH="0" baseline="0" noProof="0" dirty="0">
                <a:ln>
                  <a:noFill/>
                </a:ln>
                <a:solidFill>
                  <a:srgbClr val="FF0000"/>
                </a:solidFill>
                <a:effectLst/>
                <a:uLnTx/>
                <a:uFillTx/>
                <a:latin typeface="Arial"/>
                <a:cs typeface="Arial"/>
                <a:sym typeface="Arial"/>
                <a:rtl val="0"/>
              </a:rPr>
              <a:t>no formal reference is made to the data or where they may be accessed</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Often, the reference provided is to another publication and not directly to the data.</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41561076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Mismatched</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403" y="2186116"/>
            <a:ext cx="8960720" cy="2589678"/>
          </a:xfrm>
          <a:prstGeom prst="rect">
            <a:avLst/>
          </a:prstGeom>
        </p:spPr>
      </p:pic>
      <p:sp>
        <p:nvSpPr>
          <p:cNvPr id="4" name="Rectangle 3"/>
          <p:cNvSpPr/>
          <p:nvPr/>
        </p:nvSpPr>
        <p:spPr>
          <a:xfrm>
            <a:off x="709246" y="1104781"/>
            <a:ext cx="7854461"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tl val="0"/>
              </a:rPr>
              <a:t>When the data are archived, the </a:t>
            </a:r>
            <a:r>
              <a:rPr kumimoji="0" lang="en-US" sz="2400" b="0" i="0" u="none" strike="noStrike" kern="0" cap="none" spc="0" normalizeH="0" baseline="0" noProof="0" dirty="0">
                <a:ln>
                  <a:noFill/>
                </a:ln>
                <a:solidFill>
                  <a:srgbClr val="FF0000"/>
                </a:solidFill>
                <a:effectLst/>
                <a:uLnTx/>
                <a:uFillTx/>
                <a:latin typeface="Arial"/>
                <a:cs typeface="Arial"/>
                <a:sym typeface="Arial"/>
                <a:rtl val="0"/>
              </a:rPr>
              <a:t>title may differ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from the title used in publications prior to archiving.</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324" y="4737422"/>
            <a:ext cx="8971014" cy="1851118"/>
          </a:xfrm>
          <a:prstGeom prst="rect">
            <a:avLst/>
          </a:prstGeom>
        </p:spPr>
      </p:pic>
      <p:sp>
        <p:nvSpPr>
          <p:cNvPr id="8" name="Rectangle 7"/>
          <p:cNvSpPr/>
          <p:nvPr/>
        </p:nvSpPr>
        <p:spPr>
          <a:xfrm>
            <a:off x="779584" y="2535741"/>
            <a:ext cx="785446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000000"/>
                </a:solidFill>
                <a:effectLst/>
                <a:uLnTx/>
                <a:uFillTx/>
                <a:latin typeface="Arial"/>
                <a:cs typeface="Arial"/>
                <a:sym typeface="Arial"/>
                <a:rtl val="0"/>
              </a:rPr>
              <a:t>You see it in the literature this way:</a:t>
            </a:r>
            <a:endParaRPr kumimoji="0" lang="en-US" sz="2400" b="0" i="1"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
        <p:nvSpPr>
          <p:cNvPr id="9" name="Rectangle 8"/>
          <p:cNvSpPr/>
          <p:nvPr/>
        </p:nvSpPr>
        <p:spPr>
          <a:xfrm>
            <a:off x="779583" y="4487011"/>
            <a:ext cx="785446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000000"/>
                </a:solidFill>
                <a:effectLst/>
                <a:uLnTx/>
                <a:uFillTx/>
                <a:latin typeface="Arial"/>
                <a:cs typeface="Arial"/>
                <a:sym typeface="Arial"/>
                <a:rtl val="0"/>
              </a:rPr>
              <a:t>Title used when archived:</a:t>
            </a:r>
            <a:endParaRPr kumimoji="0" lang="en-US" sz="2400" b="0" i="1"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435639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Barely there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524" y="3936234"/>
            <a:ext cx="8909538" cy="1970301"/>
          </a:xfrm>
          <a:prstGeom prst="rect">
            <a:avLst/>
          </a:prstGeom>
        </p:spPr>
      </p:pic>
      <p:sp>
        <p:nvSpPr>
          <p:cNvPr id="8" name="Rectangle 7"/>
          <p:cNvSpPr/>
          <p:nvPr/>
        </p:nvSpPr>
        <p:spPr>
          <a:xfrm>
            <a:off x="709246" y="1104781"/>
            <a:ext cx="7854461"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Authors may mention the name of a data collection, and may even provide the specific years analyzed.  But </a:t>
            </a:r>
            <a:r>
              <a:rPr kumimoji="0" lang="en-US" sz="24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Arial"/>
                <a:rtl val="0"/>
              </a:rPr>
              <a:t>they do not include the PID provided by the archive, let alone the version number</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 Not enough information is provided to know exactly where the author got the data.</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2457237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Vaguely described by necessity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5" y="3811411"/>
            <a:ext cx="8932985" cy="2528255"/>
          </a:xfrm>
          <a:prstGeom prst="rect">
            <a:avLst/>
          </a:prstGeom>
        </p:spPr>
      </p:pic>
      <p:sp>
        <p:nvSpPr>
          <p:cNvPr id="4" name="Rectangle 3"/>
          <p:cNvSpPr/>
          <p:nvPr/>
        </p:nvSpPr>
        <p:spPr>
          <a:xfrm>
            <a:off x="709246" y="1104781"/>
            <a:ext cx="7854461" cy="230832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The investigator writes about her own data well before having a citation and registered PID. </a:t>
            </a:r>
            <a:endParaRPr kumimoji="0" lang="en-US" sz="24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sym typeface="Arial"/>
              <a:rtl val="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sym typeface="Arial"/>
                <a:rtl val="0"/>
              </a:rPr>
              <a:t>Or</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tl val="0"/>
              </a:rPr>
              <a:t>, sometimes, in sensitive areas of research, authors tend to say as little as possible about identifying characteristics of the data, even in broad terms.</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3819883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Deducible with inside information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5" y="4778757"/>
            <a:ext cx="8932985" cy="1760555"/>
          </a:xfrm>
          <a:prstGeom prst="rect">
            <a:avLst/>
          </a:prstGeom>
        </p:spPr>
      </p:pic>
      <p:sp>
        <p:nvSpPr>
          <p:cNvPr id="7" name="Rectangle 6"/>
          <p:cNvSpPr/>
          <p:nvPr/>
        </p:nvSpPr>
        <p:spPr>
          <a:xfrm>
            <a:off x="709246" y="1104781"/>
            <a:ext cx="7854461" cy="30469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tl val="0"/>
              </a:rPr>
              <a:t>In some cases, even though no formal citation is used, an informed reader may know where the data were mandated to be deposited. </a:t>
            </a:r>
            <a:endParaRPr kumimoji="0" lang="en-US" sz="2400" b="0" i="0" u="none" strike="noStrike" kern="0" cap="none" spc="0" normalizeH="0" baseline="0" noProof="0" dirty="0" smtClean="0">
              <a:ln>
                <a:noFill/>
              </a:ln>
              <a:solidFill>
                <a:srgbClr val="000000"/>
              </a:solidFill>
              <a:effectLst/>
              <a:uLnTx/>
              <a:uFillTx/>
              <a:latin typeface="Arial"/>
              <a:cs typeface="Arial"/>
              <a:sym typeface="Arial"/>
              <a:rtl val="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rgbClr val="000000"/>
                </a:solidFill>
                <a:effectLst/>
                <a:uLnTx/>
                <a:uFillTx/>
                <a:latin typeface="Arial"/>
                <a:cs typeface="Arial"/>
                <a:sym typeface="Arial"/>
                <a:rtl val="0"/>
              </a:rPr>
              <a:t>In </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other cases, authors acknowledge assistance from a repository. Or, only a staff member with knowledge of some aspect of the data would be aware of an identifying characteristic.</a:t>
            </a:r>
            <a:endParaRPr kumimoji="0" lang="en-US" sz="2400" b="0" i="0" u="none" strike="noStrike" kern="0" cap="none" spc="0" normalizeH="0" baseline="0" noProof="0" dirty="0">
              <a:ln>
                <a:noFill/>
              </a:ln>
              <a:solidFill>
                <a:srgbClr val="454545"/>
              </a:solidFill>
              <a:effectLst/>
              <a:uLnTx/>
              <a:uFillTx/>
              <a:latin typeface="Arial" panose="020B0604020202020204" pitchFamily="34" charset="0"/>
              <a:cs typeface="Arial" panose="020B0604020202020204" pitchFamily="34" charset="0"/>
              <a:sym typeface="Arial"/>
              <a:rtl val="0"/>
            </a:endParaRPr>
          </a:p>
        </p:txBody>
      </p:sp>
    </p:spTree>
    <p:extLst>
      <p:ext uri="{BB962C8B-B14F-4D97-AF65-F5344CB8AC3E}">
        <p14:creationId xmlns:p14="http://schemas.microsoft.com/office/powerpoint/2010/main" val="4209593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vignette.wikia.nocookie.net/tuffpuppy/images/2/2f/MindTrap26.png/revision/latest?cb=20120214192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298" y="1041645"/>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85340" y="5613645"/>
            <a:ext cx="470791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lumMod val="65000"/>
                  </a:prstClr>
                </a:solidFill>
                <a:effectLst/>
                <a:uLnTx/>
                <a:uFillTx/>
                <a:latin typeface="Arial"/>
                <a:cs typeface="Arial"/>
                <a:sym typeface="Arial"/>
                <a:rtl val="0"/>
              </a:rPr>
              <a:t>https://tuffpuppy.fandom.com/wiki/Mind_Reading_Helmet</a:t>
            </a:r>
          </a:p>
        </p:txBody>
      </p:sp>
    </p:spTree>
    <p:extLst>
      <p:ext uri="{BB962C8B-B14F-4D97-AF65-F5344CB8AC3E}">
        <p14:creationId xmlns:p14="http://schemas.microsoft.com/office/powerpoint/2010/main" val="85399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noProof="0" dirty="0">
                <a:solidFill>
                  <a:srgbClr val="000000"/>
                </a:solidFill>
                <a:latin typeface="Arial"/>
              </a:rPr>
              <a:t>Suggested improvements</a:t>
            </a:r>
            <a:endParaRPr kumimoji="0" lang="en-US" b="1" i="0" u="none" strike="noStrike" kern="1200" cap="none" spc="0" normalizeH="0" baseline="0" noProof="0" dirty="0">
              <a:ln>
                <a:noFill/>
              </a:ln>
              <a:solidFill>
                <a:srgbClr val="000000"/>
              </a:solidFill>
              <a:effectLst/>
              <a:uLnTx/>
              <a:uFillTx/>
              <a:latin typeface="Arial"/>
              <a:sym typeface="Arial"/>
            </a:endParaRPr>
          </a:p>
        </p:txBody>
      </p:sp>
    </p:spTree>
    <p:extLst>
      <p:ext uri="{BB962C8B-B14F-4D97-AF65-F5344CB8AC3E}">
        <p14:creationId xmlns:p14="http://schemas.microsoft.com/office/powerpoint/2010/main" val="109766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Educate authors</a:t>
            </a:r>
          </a:p>
        </p:txBody>
      </p:sp>
    </p:spTree>
    <p:extLst>
      <p:ext uri="{BB962C8B-B14F-4D97-AF65-F5344CB8AC3E}">
        <p14:creationId xmlns:p14="http://schemas.microsoft.com/office/powerpoint/2010/main" val="2108337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7253" y="6145051"/>
            <a:ext cx="584981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hlinkClick r:id="rId3"/>
                <a:rtl val="0"/>
              </a:rPr>
              <a:t>https://iassistdata.org/community/data-citation-ig/data-citation-resources</a:t>
            </a:r>
            <a:endParaRPr kumimoji="0" lang="en-US" sz="1400" b="0" i="0" u="none" strike="noStrike" kern="0" cap="none" spc="0" normalizeH="0" baseline="0" noProof="0" dirty="0">
              <a:ln>
                <a:noFill/>
              </a:ln>
              <a:solidFill>
                <a:srgbClr val="000000"/>
              </a:solidFill>
              <a:effectLst/>
              <a:uLnTx/>
              <a:uFillTx/>
              <a:latin typeface="Arial"/>
              <a:cs typeface="Arial"/>
              <a:sym typeface="Arial"/>
              <a:rtl val="0"/>
            </a:endParaRPr>
          </a:p>
        </p:txBody>
      </p:sp>
      <p:pic>
        <p:nvPicPr>
          <p:cNvPr id="6" name="Picture 5"/>
          <p:cNvPicPr>
            <a:picLocks noChangeAspect="1"/>
          </p:cNvPicPr>
          <p:nvPr/>
        </p:nvPicPr>
        <p:blipFill>
          <a:blip r:embed="rId4"/>
          <a:stretch>
            <a:fillRect/>
          </a:stretch>
        </p:blipFill>
        <p:spPr>
          <a:xfrm>
            <a:off x="1072661" y="1253992"/>
            <a:ext cx="7239001" cy="4797275"/>
          </a:xfrm>
          <a:prstGeom prst="rect">
            <a:avLst/>
          </a:prstGeom>
          <a:ln>
            <a:solidFill>
              <a:schemeClr val="bg1">
                <a:lumMod val="65000"/>
              </a:schemeClr>
            </a:solidFill>
          </a:ln>
        </p:spPr>
      </p:pic>
    </p:spTree>
    <p:extLst>
      <p:ext uri="{BB962C8B-B14F-4D97-AF65-F5344CB8AC3E}">
        <p14:creationId xmlns:p14="http://schemas.microsoft.com/office/powerpoint/2010/main" val="1243014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17358" y="1115029"/>
            <a:ext cx="8229600" cy="5130801"/>
          </a:xfrm>
        </p:spPr>
        <p:txBody>
          <a:bodyPr>
            <a:normAutofit/>
          </a:bodyPr>
          <a:lstStyle/>
          <a:p>
            <a:r>
              <a:rPr lang="en-US" dirty="0"/>
              <a:t>Most authors do not include formal data citations with machine-readable, persistent identifiers</a:t>
            </a:r>
            <a:r>
              <a:rPr lang="en-US" dirty="0" smtClean="0"/>
              <a:t>.</a:t>
            </a:r>
          </a:p>
          <a:p>
            <a:pPr marL="0" indent="0">
              <a:buNone/>
            </a:pPr>
            <a:endParaRPr lang="en-US" sz="1200" dirty="0"/>
          </a:p>
          <a:p>
            <a:r>
              <a:rPr lang="en-US" dirty="0"/>
              <a:t>A </a:t>
            </a:r>
            <a:r>
              <a:rPr lang="en-US" dirty="0" smtClean="0"/>
              <a:t>2018 </a:t>
            </a:r>
            <a:r>
              <a:rPr lang="en-US" dirty="0"/>
              <a:t>study of biomedical literature by </a:t>
            </a:r>
            <a:r>
              <a:rPr lang="en-US" dirty="0" smtClean="0"/>
              <a:t>Park, You, and Wolfram </a:t>
            </a:r>
            <a:r>
              <a:rPr lang="en-US" dirty="0"/>
              <a:t>found that “because only 62 of 513 observed instances of initial data reuse were included in the reference section of the examined articles, fewer than 20% of these citations are likely to be indexed in citation databases</a:t>
            </a:r>
            <a:r>
              <a:rPr lang="en-US" dirty="0" smtClean="0"/>
              <a:t>.”</a:t>
            </a:r>
          </a:p>
          <a:p>
            <a:pPr marL="0" indent="0">
              <a:buNone/>
            </a:pPr>
            <a:endParaRPr lang="en-US" sz="1200" dirty="0"/>
          </a:p>
          <a:p>
            <a:r>
              <a:rPr lang="en-US" dirty="0"/>
              <a:t>We risk not counting or linking 80% of data use if we do not track informal data citation</a:t>
            </a:r>
            <a:r>
              <a:rPr lang="en-US" dirty="0" smtClean="0"/>
              <a:t>.</a:t>
            </a:r>
            <a:endParaRPr lang="en-US"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1CB5D2EA-D601-AC4C-B6B1-0C2239042CEA}"/>
                  </a:ext>
                </a:extLst>
              </p14:cNvPr>
              <p14:cNvContentPartPr/>
              <p14:nvPr/>
            </p14:nvContentPartPr>
            <p14:xfrm>
              <a:off x="992145" y="3897025"/>
              <a:ext cx="360" cy="8280"/>
            </p14:xfrm>
          </p:contentPart>
        </mc:Choice>
        <mc:Fallback xmlns="">
          <p:pic>
            <p:nvPicPr>
              <p:cNvPr id="5" name="Ink 4">
                <a:extLst>
                  <a:ext uri="{FF2B5EF4-FFF2-40B4-BE49-F238E27FC236}">
                    <a16:creationId xmlns:a16="http://schemas.microsoft.com/office/drawing/2014/main" id="{1CB5D2EA-D601-AC4C-B6B1-0C2239042CEA}"/>
                  </a:ext>
                </a:extLst>
              </p:cNvPr>
              <p:cNvPicPr/>
              <p:nvPr/>
            </p:nvPicPr>
            <p:blipFill>
              <a:blip r:embed="rId4"/>
              <a:stretch>
                <a:fillRect/>
              </a:stretch>
            </p:blipFill>
            <p:spPr>
              <a:xfrm>
                <a:off x="976665" y="3881905"/>
                <a:ext cx="30960" cy="38880"/>
              </a:xfrm>
              <a:prstGeom prst="rect">
                <a:avLst/>
              </a:prstGeom>
            </p:spPr>
          </p:pic>
        </mc:Fallback>
      </mc:AlternateContent>
    </p:spTree>
    <p:extLst>
      <p:ext uri="{BB962C8B-B14F-4D97-AF65-F5344CB8AC3E}">
        <p14:creationId xmlns:p14="http://schemas.microsoft.com/office/powerpoint/2010/main" val="3855332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03384" y="1355320"/>
            <a:ext cx="7983415" cy="4815156"/>
          </a:xfrm>
        </p:spPr>
        <p:txBody>
          <a:bodyPr>
            <a:normAutofit fontScale="92500" lnSpcReduction="10000"/>
          </a:bodyPr>
          <a:lstStyle/>
          <a:p>
            <a:pPr marL="0" indent="0" fontAlgn="base">
              <a:buNone/>
            </a:pPr>
            <a:r>
              <a:rPr lang="en-US" b="1" dirty="0"/>
              <a:t>Many authors don’t know they are supposed to cite data. </a:t>
            </a:r>
            <a:r>
              <a:rPr lang="en-US" dirty="0"/>
              <a:t>Failing to give credit to data creators has not been considered plagiarism, nor is there any ethical standard that is uniformly handed down across the social sciences in codified pedagogy.</a:t>
            </a:r>
          </a:p>
          <a:p>
            <a:pPr fontAlgn="base"/>
            <a:endParaRPr lang="en-US" dirty="0"/>
          </a:p>
          <a:p>
            <a:pPr marL="0" indent="0" fontAlgn="base">
              <a:buNone/>
            </a:pPr>
            <a:r>
              <a:rPr lang="en-US" b="1" dirty="0"/>
              <a:t>Many authors still don’t know how to cite data. </a:t>
            </a:r>
            <a:r>
              <a:rPr lang="en-US" dirty="0"/>
              <a:t>Until recently, there has been no universally accepted standard way to do so, little support for it in the major style guides, and often journals’ author instructions do not require that data be given attribution, let alone in the references.</a:t>
            </a:r>
          </a:p>
        </p:txBody>
      </p:sp>
      <p:sp>
        <p:nvSpPr>
          <p:cNvPr id="3"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Rethink education about data citation</a:t>
            </a:r>
          </a:p>
        </p:txBody>
      </p:sp>
    </p:spTree>
    <p:extLst>
      <p:ext uri="{BB962C8B-B14F-4D97-AF65-F5344CB8AC3E}">
        <p14:creationId xmlns:p14="http://schemas.microsoft.com/office/powerpoint/2010/main" val="806022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Rethink education about data citation</a:t>
            </a:r>
          </a:p>
        </p:txBody>
      </p:sp>
      <p:sp>
        <p:nvSpPr>
          <p:cNvPr id="2" name="Rectangle 1"/>
          <p:cNvSpPr/>
          <p:nvPr/>
        </p:nvSpPr>
        <p:spPr>
          <a:xfrm>
            <a:off x="597877" y="1758463"/>
            <a:ext cx="8077200" cy="4154984"/>
          </a:xfrm>
          <a:prstGeom prst="rect">
            <a:avLst/>
          </a:prstGeom>
        </p:spPr>
        <p:txBody>
          <a:bodyPr wrap="square">
            <a:spAutoFit/>
          </a:bodyPr>
          <a:lstStyle/>
          <a:p>
            <a:pPr lvl="1" fontAlgn="base"/>
            <a:r>
              <a:rPr lang="en-US" sz="2400" b="1" dirty="0"/>
              <a:t>The author was taught to acknowledge data by citing a report</a:t>
            </a:r>
            <a:r>
              <a:rPr lang="en-US" sz="2400" dirty="0"/>
              <a:t> or other written primary works, not the dataset, itself.</a:t>
            </a:r>
          </a:p>
          <a:p>
            <a:pPr lvl="1" fontAlgn="base"/>
            <a:endParaRPr lang="en-US" sz="2400" dirty="0"/>
          </a:p>
          <a:p>
            <a:pPr lvl="1" fontAlgn="base"/>
            <a:r>
              <a:rPr lang="en-US" sz="2400" dirty="0"/>
              <a:t>“…authors (and journals) are confused by being asked to cite their own data in their references. </a:t>
            </a:r>
            <a:r>
              <a:rPr lang="en-US" sz="2400" dirty="0">
                <a:solidFill>
                  <a:srgbClr val="FF0000"/>
                </a:solidFill>
              </a:rPr>
              <a:t>You don’t cite your figures or tables, so why would you cite your data?</a:t>
            </a:r>
            <a:r>
              <a:rPr lang="en-US" sz="2400" dirty="0"/>
              <a:t> Unless publishers and journals can re-educate the research community into always citing their own datasets, this approach seems unlikely to succeed.”</a:t>
            </a:r>
          </a:p>
          <a:p>
            <a:pPr lvl="1" fontAlgn="base"/>
            <a:endParaRPr kumimoji="0" lang="en-US" sz="2400" b="0" i="0" u="none" strike="noStrike" kern="1200" cap="none" spc="0" normalizeH="0" baseline="0" noProof="0" dirty="0">
              <a:ln>
                <a:noFill/>
              </a:ln>
              <a:solidFill>
                <a:srgbClr val="000000"/>
              </a:solidFill>
              <a:effectLst/>
              <a:uLnTx/>
              <a:uFillTx/>
              <a:sym typeface="Arial"/>
              <a:rtl val="0"/>
            </a:endParaRPr>
          </a:p>
        </p:txBody>
      </p:sp>
      <p:sp>
        <p:nvSpPr>
          <p:cNvPr id="3" name="Rectangle 2"/>
          <p:cNvSpPr/>
          <p:nvPr/>
        </p:nvSpPr>
        <p:spPr>
          <a:xfrm>
            <a:off x="1588477" y="5518592"/>
            <a:ext cx="6096000" cy="307777"/>
          </a:xfrm>
          <a:prstGeom prst="rect">
            <a:avLst/>
          </a:prstGeom>
        </p:spPr>
        <p:txBody>
          <a:bodyPr wrap="square">
            <a:spAutoFit/>
          </a:bodyPr>
          <a:lstStyle/>
          <a:p>
            <a:r>
              <a:rPr lang="en-US" dirty="0">
                <a:solidFill>
                  <a:schemeClr val="bg1">
                    <a:lumMod val="65000"/>
                  </a:schemeClr>
                </a:solidFill>
              </a:rPr>
              <a:t>https://scholarlykitchen.sspnet.org/2018/05/28/whats-up-with-data-citations/</a:t>
            </a:r>
          </a:p>
        </p:txBody>
      </p:sp>
    </p:spTree>
    <p:extLst>
      <p:ext uri="{BB962C8B-B14F-4D97-AF65-F5344CB8AC3E}">
        <p14:creationId xmlns:p14="http://schemas.microsoft.com/office/powerpoint/2010/main" val="1007497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877" y="1758463"/>
            <a:ext cx="8077200" cy="1692771"/>
          </a:xfrm>
          <a:prstGeom prst="rect">
            <a:avLst/>
          </a:prstGeom>
        </p:spPr>
        <p:txBody>
          <a:bodyPr wrap="square">
            <a:spAutoFit/>
          </a:bodyPr>
          <a:lstStyle/>
          <a:p>
            <a:pPr fontAlgn="base"/>
            <a:r>
              <a:rPr lang="en-US" sz="2600" b="1" dirty="0"/>
              <a:t>The author did cite the data in the references section, but </a:t>
            </a:r>
            <a:r>
              <a:rPr lang="en-US" sz="2600" dirty="0"/>
              <a:t>either was prevented from using a DOI by the journal’s style guide, or did not realize there was one to use.</a:t>
            </a:r>
          </a:p>
        </p:txBody>
      </p:sp>
      <p:sp>
        <p:nvSpPr>
          <p:cNvPr id="5"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Emphasize use of DOIs</a:t>
            </a:r>
          </a:p>
        </p:txBody>
      </p:sp>
    </p:spTree>
    <p:extLst>
      <p:ext uri="{BB962C8B-B14F-4D97-AF65-F5344CB8AC3E}">
        <p14:creationId xmlns:p14="http://schemas.microsoft.com/office/powerpoint/2010/main" val="3513825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Change publisher practices</a:t>
            </a:r>
          </a:p>
        </p:txBody>
      </p:sp>
    </p:spTree>
    <p:extLst>
      <p:ext uri="{BB962C8B-B14F-4D97-AF65-F5344CB8AC3E}">
        <p14:creationId xmlns:p14="http://schemas.microsoft.com/office/powerpoint/2010/main" val="2334513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b="1" dirty="0">
                <a:solidFill>
                  <a:srgbClr val="000000"/>
                </a:solidFill>
                <a:latin typeface="Arial"/>
              </a:rPr>
              <a:t>Publishers invest in citation tagging</a:t>
            </a:r>
            <a:endPar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endParaRPr>
          </a:p>
        </p:txBody>
      </p:sp>
      <p:sp>
        <p:nvSpPr>
          <p:cNvPr id="2" name="Rectangle 1"/>
          <p:cNvSpPr/>
          <p:nvPr/>
        </p:nvSpPr>
        <p:spPr>
          <a:xfrm>
            <a:off x="597877" y="1758463"/>
            <a:ext cx="8077200" cy="523220"/>
          </a:xfrm>
          <a:prstGeom prst="rect">
            <a:avLst/>
          </a:prstGeom>
        </p:spPr>
        <p:txBody>
          <a:bodyPr wrap="square">
            <a:spAutoFit/>
          </a:bodyPr>
          <a:lstStyle/>
          <a:p>
            <a:pPr marL="457200" marR="0" lvl="1"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a:cs typeface="Arial"/>
              <a:sym typeface="Arial"/>
              <a:rtl val="0"/>
            </a:endParaRPr>
          </a:p>
        </p:txBody>
      </p:sp>
      <p:sp>
        <p:nvSpPr>
          <p:cNvPr id="5" name="Rectangle 4"/>
          <p:cNvSpPr/>
          <p:nvPr/>
        </p:nvSpPr>
        <p:spPr>
          <a:xfrm>
            <a:off x="709246" y="1104781"/>
            <a:ext cx="7854461" cy="4524315"/>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Devote extra resources at the typesetting phase to get the data citations right.</a:t>
            </a:r>
          </a:p>
          <a:p>
            <a:endParaRPr lang="en-US" sz="2400" dirty="0">
              <a:solidFill>
                <a:srgbClr val="454545"/>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2400" dirty="0">
                <a:solidFill>
                  <a:srgbClr val="454545"/>
                </a:solidFill>
                <a:latin typeface="Arial" panose="020B0604020202020204" pitchFamily="34" charset="0"/>
                <a:cs typeface="Arial" panose="020B0604020202020204" pitchFamily="34" charset="0"/>
              </a:rPr>
              <a:t>Publishers pushing for the inclusion of data citations in the references, and tagging them appropriately at typesetting stage.</a:t>
            </a:r>
          </a:p>
          <a:p>
            <a:endParaRPr lang="en-US" sz="2400" dirty="0">
              <a:solidFill>
                <a:srgbClr val="454545"/>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2400" dirty="0">
                <a:solidFill>
                  <a:srgbClr val="454545"/>
                </a:solidFill>
                <a:latin typeface="Arial" panose="020B0604020202020204" pitchFamily="34" charset="0"/>
                <a:cs typeface="Arial" panose="020B0604020202020204" pitchFamily="34" charset="0"/>
              </a:rPr>
              <a:t>In-text and data availability statements references to dataset DOIs being tagged as well, so that linkages between articles and their datasets are visible to </a:t>
            </a:r>
            <a:r>
              <a:rPr lang="en-US" sz="2400" dirty="0" err="1">
                <a:solidFill>
                  <a:srgbClr val="454545"/>
                </a:solidFill>
                <a:latin typeface="Arial" panose="020B0604020202020204" pitchFamily="34" charset="0"/>
                <a:cs typeface="Arial" panose="020B0604020202020204" pitchFamily="34" charset="0"/>
              </a:rPr>
              <a:t>Crossref</a:t>
            </a:r>
            <a:r>
              <a:rPr lang="en-US" sz="2400" dirty="0">
                <a:solidFill>
                  <a:srgbClr val="454545"/>
                </a:solidFill>
                <a:latin typeface="Arial" panose="020B0604020202020204" pitchFamily="34" charset="0"/>
                <a:cs typeface="Arial" panose="020B0604020202020204" pitchFamily="34" charset="0"/>
              </a:rPr>
              <a:t>, and authors can receive credit for the deposition of their data</a:t>
            </a:r>
          </a:p>
        </p:txBody>
      </p:sp>
      <p:sp>
        <p:nvSpPr>
          <p:cNvPr id="7" name="Rectangle 6"/>
          <p:cNvSpPr/>
          <p:nvPr/>
        </p:nvSpPr>
        <p:spPr>
          <a:xfrm>
            <a:off x="1570891" y="6550223"/>
            <a:ext cx="6131169" cy="307777"/>
          </a:xfrm>
          <a:prstGeom prst="rect">
            <a:avLst/>
          </a:prstGeom>
        </p:spPr>
        <p:txBody>
          <a:bodyPr wrap="square">
            <a:spAutoFit/>
          </a:bodyPr>
          <a:lstStyle/>
          <a:p>
            <a:r>
              <a:rPr lang="en-US" dirty="0"/>
              <a:t>https://scholarlykitchen.sspnet.org/2018/05/28/whats-up-with-data-citations/</a:t>
            </a:r>
          </a:p>
        </p:txBody>
      </p:sp>
    </p:spTree>
    <p:extLst>
      <p:ext uri="{BB962C8B-B14F-4D97-AF65-F5344CB8AC3E}">
        <p14:creationId xmlns:p14="http://schemas.microsoft.com/office/powerpoint/2010/main" val="4008417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1659" y="1964920"/>
            <a:ext cx="7983417" cy="230832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Arial"/>
                <a:cs typeface="Arial"/>
                <a:sym typeface="Arial"/>
                <a:rtl val="0"/>
              </a:rPr>
              <a:t>“Citations </a:t>
            </a:r>
            <a:r>
              <a:rPr kumimoji="0" lang="en-US" sz="2400" b="0" i="0" u="none" strike="noStrike" kern="1200" cap="none" spc="0" normalizeH="0" baseline="0" noProof="0" dirty="0">
                <a:ln>
                  <a:noFill/>
                </a:ln>
                <a:solidFill>
                  <a:srgbClr val="000000"/>
                </a:solidFill>
                <a:effectLst/>
                <a:uLnTx/>
                <a:uFillTx/>
                <a:latin typeface="Arial"/>
                <a:cs typeface="Arial"/>
                <a:sym typeface="Arial"/>
                <a:rtl val="0"/>
              </a:rPr>
              <a:t>to a publisher’s journals boost Impact Factors, and hence eventual revenue, so having typesetters carefully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tl val="0"/>
              </a:rPr>
              <a:t>curate </a:t>
            </a:r>
            <a:r>
              <a:rPr kumimoji="0" lang="en-US" sz="2400" b="0" i="0" u="none" strike="noStrike" kern="1200" cap="none" spc="0" normalizeH="0" baseline="0" noProof="0" dirty="0">
                <a:ln>
                  <a:noFill/>
                </a:ln>
                <a:solidFill>
                  <a:srgbClr val="000000"/>
                </a:solidFill>
                <a:effectLst/>
                <a:uLnTx/>
                <a:uFillTx/>
                <a:latin typeface="Arial"/>
                <a:cs typeface="Arial"/>
                <a:sym typeface="Arial"/>
                <a:rtl val="0"/>
              </a:rPr>
              <a:t>article citations has a commercial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tl val="0"/>
              </a:rPr>
              <a:t>incentive….</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no such incentive exists for open data – having excellent connections between datasets and articles doesn’t have a clear path to future </a:t>
            </a:r>
            <a:r>
              <a:rPr kumimoji="0" lang="en-US" sz="2400" b="0" i="0" u="none" strike="noStrike" kern="0" cap="none" spc="0" normalizeH="0" baseline="0" noProof="0" dirty="0">
                <a:ln>
                  <a:noFill/>
                </a:ln>
                <a:solidFill>
                  <a:srgbClr val="FF0000"/>
                </a:solidFill>
                <a:effectLst/>
                <a:uLnTx/>
                <a:uFillTx/>
                <a:latin typeface="Arial"/>
                <a:cs typeface="Arial"/>
                <a:sym typeface="Arial"/>
                <a:rtl val="0"/>
              </a:rPr>
              <a:t>revenue</a:t>
            </a:r>
            <a:r>
              <a:rPr kumimoji="0" lang="en-US" sz="2400" b="0" i="0" u="none" strike="noStrike" kern="0" cap="none" spc="0" normalizeH="0" baseline="0" noProof="0" dirty="0">
                <a:ln>
                  <a:noFill/>
                </a:ln>
                <a:solidFill>
                  <a:srgbClr val="000000"/>
                </a:solidFill>
                <a:effectLst/>
                <a:uLnTx/>
                <a:uFillTx/>
                <a:latin typeface="Arial"/>
                <a:cs typeface="Arial"/>
                <a:sym typeface="Arial"/>
                <a:rtl val="0"/>
              </a:rPr>
              <a:t>.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tl val="0"/>
              </a:rPr>
              <a:t>”</a:t>
            </a:r>
            <a:endParaRPr kumimoji="0" lang="en-US" sz="3000" b="0" i="0" u="none" strike="noStrike" kern="0" cap="none" spc="0" normalizeH="0" baseline="0" noProof="0" dirty="0">
              <a:ln>
                <a:noFill/>
              </a:ln>
              <a:solidFill>
                <a:srgbClr val="000000"/>
              </a:solidFill>
              <a:effectLst/>
              <a:uLnTx/>
              <a:uFillTx/>
              <a:latin typeface="Arial"/>
              <a:cs typeface="Arial"/>
              <a:sym typeface="Arial"/>
              <a:rtl val="0"/>
            </a:endParaRPr>
          </a:p>
        </p:txBody>
      </p:sp>
      <p:sp>
        <p:nvSpPr>
          <p:cNvPr id="2" name="Rectangle 1"/>
          <p:cNvSpPr/>
          <p:nvPr/>
        </p:nvSpPr>
        <p:spPr>
          <a:xfrm>
            <a:off x="2403230" y="4551841"/>
            <a:ext cx="62718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tl val="0"/>
              </a:rPr>
              <a:t>https://scholarlykitchen.sspnet.org/2018/05/28/whats-up-with-data-citations/</a:t>
            </a:r>
            <a:endParaRPr kumimoji="0" lang="en-US" sz="1400" b="0" i="0" u="none" strike="noStrike" kern="1200" cap="none" spc="0" normalizeH="0" baseline="0" noProof="0" dirty="0">
              <a:ln>
                <a:noFill/>
              </a:ln>
              <a:solidFill>
                <a:srgbClr val="000000"/>
              </a:solidFill>
              <a:effectLst/>
              <a:uLnTx/>
              <a:uFillTx/>
              <a:latin typeface="Arial"/>
              <a:cs typeface="Arial"/>
              <a:sym typeface="Arial"/>
              <a:rtl val="0"/>
            </a:endParaRPr>
          </a:p>
        </p:txBody>
      </p:sp>
      <p:sp>
        <p:nvSpPr>
          <p:cNvPr id="4"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000000"/>
                </a:solidFill>
                <a:effectLst/>
                <a:uLnTx/>
                <a:uFillTx/>
                <a:latin typeface="Arial"/>
                <a:ea typeface="+mj-ea"/>
                <a:cs typeface="+mj-cs"/>
                <a:sym typeface="Arial"/>
                <a:rtl val="0"/>
              </a:rPr>
              <a:t>Incentivize publishers to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000000"/>
                </a:solidFill>
                <a:effectLst/>
                <a:uLnTx/>
                <a:uFillTx/>
                <a:latin typeface="Arial"/>
                <a:ea typeface="+mj-ea"/>
                <a:cs typeface="+mj-cs"/>
                <a:sym typeface="Arial"/>
                <a:rtl val="0"/>
              </a:rPr>
              <a:t>require data citations</a:t>
            </a:r>
            <a:endPar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endParaRPr>
          </a:p>
        </p:txBody>
      </p:sp>
    </p:spTree>
    <p:extLst>
      <p:ext uri="{BB962C8B-B14F-4D97-AF65-F5344CB8AC3E}">
        <p14:creationId xmlns:p14="http://schemas.microsoft.com/office/powerpoint/2010/main" val="3939420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877" y="1758463"/>
            <a:ext cx="8077200" cy="523220"/>
          </a:xfrm>
          <a:prstGeom prst="rect">
            <a:avLst/>
          </a:prstGeom>
        </p:spPr>
        <p:txBody>
          <a:bodyPr wrap="square">
            <a:spAutoFit/>
          </a:bodyPr>
          <a:lstStyle/>
          <a:p>
            <a:pPr marL="457200" marR="0" lvl="1"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a:cs typeface="Arial"/>
              <a:sym typeface="Arial"/>
              <a:rtl val="0"/>
            </a:endParaRPr>
          </a:p>
        </p:txBody>
      </p:sp>
      <p:pic>
        <p:nvPicPr>
          <p:cNvPr id="3" name="Picture 2"/>
          <p:cNvPicPr>
            <a:picLocks noChangeAspect="1"/>
          </p:cNvPicPr>
          <p:nvPr/>
        </p:nvPicPr>
        <p:blipFill>
          <a:blip r:embed="rId3"/>
          <a:stretch>
            <a:fillRect/>
          </a:stretch>
        </p:blipFill>
        <p:spPr>
          <a:xfrm>
            <a:off x="1338262" y="2224087"/>
            <a:ext cx="6467475" cy="2409825"/>
          </a:xfrm>
          <a:prstGeom prst="rect">
            <a:avLst/>
          </a:prstGeom>
        </p:spPr>
      </p:pic>
      <p:sp>
        <p:nvSpPr>
          <p:cNvPr id="4" name="Rectangle 3"/>
          <p:cNvSpPr/>
          <p:nvPr/>
        </p:nvSpPr>
        <p:spPr>
          <a:xfrm>
            <a:off x="3068221" y="6550223"/>
            <a:ext cx="3007555" cy="307777"/>
          </a:xfrm>
          <a:prstGeom prst="rect">
            <a:avLst/>
          </a:prstGeom>
        </p:spPr>
        <p:txBody>
          <a:bodyPr wrap="none">
            <a:spAutoFit/>
          </a:bodyPr>
          <a:lstStyle/>
          <a:p>
            <a:r>
              <a:rPr lang="en-US" dirty="0"/>
              <a:t>https://doi.org/10.1096/fj.12-218164</a:t>
            </a:r>
          </a:p>
        </p:txBody>
      </p:sp>
    </p:spTree>
    <p:extLst>
      <p:ext uri="{BB962C8B-B14F-4D97-AF65-F5344CB8AC3E}">
        <p14:creationId xmlns:p14="http://schemas.microsoft.com/office/powerpoint/2010/main" val="3527526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3spxpi1radr22mzge33bla91-wpengine.netdna-ssl.com/wp-content/uploads/2013/01/faseb-figure-a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252" y="1417516"/>
            <a:ext cx="8238123" cy="453096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357012" y="6550223"/>
            <a:ext cx="3007555" cy="307777"/>
          </a:xfrm>
          <a:prstGeom prst="rect">
            <a:avLst/>
          </a:prstGeom>
        </p:spPr>
        <p:txBody>
          <a:bodyPr wrap="none">
            <a:spAutoFit/>
          </a:bodyPr>
          <a:lstStyle/>
          <a:p>
            <a:r>
              <a:rPr lang="en-US" dirty="0"/>
              <a:t>https://doi.org/10.1096/fj.12-218164</a:t>
            </a:r>
          </a:p>
        </p:txBody>
      </p:sp>
    </p:spTree>
    <p:extLst>
      <p:ext uri="{BB962C8B-B14F-4D97-AF65-F5344CB8AC3E}">
        <p14:creationId xmlns:p14="http://schemas.microsoft.com/office/powerpoint/2010/main" val="3927649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Automation</a:t>
            </a:r>
            <a:r>
              <a:rPr kumimoji="0" lang="en-US" sz="3600" b="1" i="0" u="none" strike="noStrike" kern="1200" cap="none" spc="0" normalizeH="0" baseline="0" noProof="0" dirty="0" smtClean="0">
                <a:ln>
                  <a:noFill/>
                </a:ln>
                <a:solidFill>
                  <a:srgbClr val="000000"/>
                </a:solidFill>
                <a:effectLst/>
                <a:uLnTx/>
                <a:uFillTx/>
                <a:latin typeface="Arial"/>
                <a:ea typeface="+mj-ea"/>
                <a:cs typeface="+mj-cs"/>
                <a:sym typeface="Arial"/>
                <a:rtl val="0"/>
              </a:rPr>
              <a:t>: </a:t>
            </a:r>
            <a:r>
              <a:rPr lang="en-US" sz="3600" b="1" dirty="0" smtClean="0">
                <a:solidFill>
                  <a:srgbClr val="000000"/>
                </a:solidFill>
                <a:latin typeface="Arial"/>
              </a:rPr>
              <a:t>Machine </a:t>
            </a:r>
            <a:r>
              <a:rPr lang="en-US" sz="3600" b="1" dirty="0">
                <a:solidFill>
                  <a:srgbClr val="000000"/>
                </a:solidFill>
                <a:latin typeface="Arial"/>
              </a:rPr>
              <a:t>learning</a:t>
            </a:r>
            <a:endPar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endParaRPr>
          </a:p>
        </p:txBody>
      </p:sp>
      <p:sp>
        <p:nvSpPr>
          <p:cNvPr id="3" name="Text Placeholder 1"/>
          <p:cNvSpPr txBox="1">
            <a:spLocks/>
          </p:cNvSpPr>
          <p:nvPr/>
        </p:nvSpPr>
        <p:spPr>
          <a:xfrm>
            <a:off x="457200" y="1600200"/>
            <a:ext cx="8229600" cy="4525963"/>
          </a:xfrm>
          <a:prstGeom prst="rect">
            <a:avLst/>
          </a:prstGeom>
        </p:spPr>
        <p:txBody>
          <a:bodyPr/>
          <a:lstStyle>
            <a:lvl1pPr marL="233363" indent="-233363" algn="l" defTabSz="457200" rtl="0" eaLnBrk="1" latinLnBrk="0" hangingPunct="1">
              <a:spcBef>
                <a:spcPct val="20000"/>
              </a:spcBef>
              <a:buFont typeface="Arial"/>
              <a:buChar char="•"/>
              <a:defRPr sz="2800" b="0" i="0" kern="1200">
                <a:solidFill>
                  <a:srgbClr val="000000"/>
                </a:solidFill>
                <a:latin typeface="Arial"/>
                <a:ea typeface="+mn-ea"/>
                <a:cs typeface="Arial"/>
              </a:defRPr>
            </a:lvl1pPr>
            <a:lvl2pPr marL="687388" indent="-230188" algn="l" defTabSz="457200" rtl="0" eaLnBrk="1" latinLnBrk="0" hangingPunct="1">
              <a:spcBef>
                <a:spcPct val="20000"/>
              </a:spcBef>
              <a:buFont typeface="Arial"/>
              <a:buChar char="•"/>
              <a:defRPr sz="2400" b="0" i="0" kern="1200">
                <a:solidFill>
                  <a:srgbClr val="000000"/>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rgbClr val="000000"/>
                </a:solidFill>
                <a:latin typeface="Arial"/>
                <a:ea typeface="+mn-ea"/>
                <a:cs typeface="Arial"/>
              </a:defRPr>
            </a:lvl3pPr>
            <a:lvl4pPr marL="16002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4pPr>
            <a:lvl5pPr marL="20574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0">
              <a:buFont typeface="Arial"/>
              <a:buNone/>
            </a:pPr>
            <a:r>
              <a:rPr lang="en-US" dirty="0">
                <a:latin typeface="Arial" panose="020B0604020202020204" pitchFamily="34" charset="0"/>
              </a:rPr>
              <a:t>What we need is a tool </a:t>
            </a:r>
            <a:r>
              <a:rPr lang="en-US" dirty="0"/>
              <a:t>that can evaluate (via scoring) whether a given article is likely citing (formally or informally) ICPSR study(s).</a:t>
            </a:r>
          </a:p>
          <a:p>
            <a:pPr marL="177800" indent="0">
              <a:spcAft>
                <a:spcPts val="600"/>
              </a:spcAft>
              <a:buFont typeface="Arial"/>
              <a:buNone/>
            </a:pPr>
            <a:r>
              <a:rPr lang="en-US" b="1" dirty="0"/>
              <a:t>An evaluative algorithm would be:</a:t>
            </a:r>
          </a:p>
          <a:p>
            <a:pPr lvl="1"/>
            <a:r>
              <a:rPr lang="en-US" dirty="0"/>
              <a:t> </a:t>
            </a:r>
            <a:r>
              <a:rPr lang="en-US" b="1" dirty="0"/>
              <a:t>modular in nature </a:t>
            </a:r>
            <a:r>
              <a:rPr lang="en-US" dirty="0"/>
              <a:t>(something we would install on our systems)</a:t>
            </a:r>
          </a:p>
          <a:p>
            <a:pPr lvl="1"/>
            <a:r>
              <a:rPr lang="en-US" dirty="0"/>
              <a:t> </a:t>
            </a:r>
            <a:r>
              <a:rPr lang="en-US" b="1" dirty="0"/>
              <a:t>able to accept </a:t>
            </a:r>
            <a:r>
              <a:rPr lang="en-US" dirty="0"/>
              <a:t>dataset metadata as one input, and the full text of the article as the other input, and return some sort of numeric score that reflects the accuracy of the match.</a:t>
            </a:r>
          </a:p>
          <a:p>
            <a:pPr marL="177800" indent="0">
              <a:buFont typeface="Arial"/>
              <a:buNone/>
            </a:pPr>
            <a:r>
              <a:rPr lang="en-US" dirty="0"/>
              <a:t/>
            </a:r>
            <a:br>
              <a:rPr lang="en-US" dirty="0"/>
            </a:br>
            <a:endParaRPr lang="en-US" dirty="0"/>
          </a:p>
          <a:p>
            <a:pPr marL="177800" indent="0">
              <a:spcBef>
                <a:spcPts val="0"/>
              </a:spcBef>
              <a:buFont typeface="Arial"/>
              <a:buNone/>
            </a:pPr>
            <a:endParaRPr lang="en-US" dirty="0">
              <a:latin typeface="Arial" panose="020B0604020202020204" pitchFamily="34" charset="0"/>
            </a:endParaRPr>
          </a:p>
          <a:p>
            <a:pPr marL="177800" indent="0">
              <a:spcBef>
                <a:spcPts val="0"/>
              </a:spcBef>
              <a:buFont typeface="Arial"/>
              <a:buNone/>
            </a:pPr>
            <a:endParaRPr lang="en-US" dirty="0"/>
          </a:p>
          <a:p>
            <a:pPr marL="177800" indent="0">
              <a:buFont typeface="Arial"/>
              <a:buNone/>
            </a:pPr>
            <a:r>
              <a:rPr lang="en-US" dirty="0"/>
              <a:t/>
            </a:r>
            <a:br>
              <a:rPr lang="en-US" dirty="0"/>
            </a:br>
            <a:endParaRPr lang="en-US" dirty="0"/>
          </a:p>
        </p:txBody>
      </p:sp>
    </p:spTree>
    <p:extLst>
      <p:ext uri="{BB962C8B-B14F-4D97-AF65-F5344CB8AC3E}">
        <p14:creationId xmlns:p14="http://schemas.microsoft.com/office/powerpoint/2010/main" val="2266879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txBox="1">
            <a:spLocks/>
          </p:cNvSpPr>
          <p:nvPr/>
        </p:nvSpPr>
        <p:spPr>
          <a:xfrm>
            <a:off x="457200" y="796183"/>
            <a:ext cx="8229600" cy="4884504"/>
          </a:xfrm>
          <a:prstGeom prst="rect">
            <a:avLst/>
          </a:prstGeom>
        </p:spPr>
        <p:txBody>
          <a:bodyPr/>
          <a:lstStyle>
            <a:lvl1pPr marL="233363" indent="-233363" algn="l" defTabSz="457200" rtl="0" eaLnBrk="1" latinLnBrk="0" hangingPunct="1">
              <a:spcBef>
                <a:spcPct val="20000"/>
              </a:spcBef>
              <a:buFont typeface="Arial"/>
              <a:buChar char="•"/>
              <a:defRPr sz="2800" b="0" i="0" kern="1200">
                <a:solidFill>
                  <a:srgbClr val="000000"/>
                </a:solidFill>
                <a:latin typeface="Arial"/>
                <a:ea typeface="+mn-ea"/>
                <a:cs typeface="Arial"/>
              </a:defRPr>
            </a:lvl1pPr>
            <a:lvl2pPr marL="687388" indent="-230188" algn="l" defTabSz="457200" rtl="0" eaLnBrk="1" latinLnBrk="0" hangingPunct="1">
              <a:spcBef>
                <a:spcPct val="20000"/>
              </a:spcBef>
              <a:buFont typeface="Arial"/>
              <a:buChar char="•"/>
              <a:defRPr sz="2400" b="0" i="0" kern="1200">
                <a:solidFill>
                  <a:srgbClr val="000000"/>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rgbClr val="000000"/>
                </a:solidFill>
                <a:latin typeface="Arial"/>
                <a:ea typeface="+mn-ea"/>
                <a:cs typeface="Arial"/>
              </a:defRPr>
            </a:lvl3pPr>
            <a:lvl4pPr marL="16002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4pPr>
            <a:lvl5pPr marL="2057400" indent="-228600" algn="l" defTabSz="457200" rtl="0" eaLnBrk="1" latinLnBrk="0" hangingPunct="1">
              <a:spcBef>
                <a:spcPct val="20000"/>
              </a:spcBef>
              <a:buFont typeface="Arial"/>
              <a:buChar char="•"/>
              <a:defRPr sz="1800" b="0" i="0" kern="1200">
                <a:solidFill>
                  <a:srgbClr val="00000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0">
              <a:spcAft>
                <a:spcPts val="600"/>
              </a:spcAft>
              <a:buFont typeface="Arial"/>
              <a:buNone/>
            </a:pPr>
            <a:r>
              <a:rPr lang="en-US" b="1" dirty="0"/>
              <a:t>An evaluative algorithm would be, cont’d:</a:t>
            </a:r>
          </a:p>
          <a:p>
            <a:r>
              <a:rPr lang="en-US" sz="2400" dirty="0"/>
              <a:t> </a:t>
            </a:r>
            <a:r>
              <a:rPr lang="en-US" sz="2400" b="1" dirty="0"/>
              <a:t>agnostic, </a:t>
            </a:r>
            <a:r>
              <a:rPr lang="en-US" sz="2400" dirty="0"/>
              <a:t>i.e., a repository’s developers could write crawlers that comb through other collections of articles (subscribed to by their institutions) and point those matches at the evaluative algorithm.</a:t>
            </a:r>
          </a:p>
          <a:p>
            <a:r>
              <a:rPr lang="en-US" sz="2400" dirty="0"/>
              <a:t> </a:t>
            </a:r>
            <a:r>
              <a:rPr lang="en-US" sz="2400" b="1" dirty="0"/>
              <a:t>flexible, enabling a repository to set and modify thresholds for inclusion/exclusion (</a:t>
            </a:r>
            <a:r>
              <a:rPr lang="en-US" sz="2400" dirty="0"/>
              <a:t>to control the volume of hits inherent in at-scale queries), e.g.: </a:t>
            </a:r>
          </a:p>
          <a:p>
            <a:pPr marL="631825" lvl="1" indent="0">
              <a:buFont typeface="Arial"/>
              <a:buNone/>
            </a:pPr>
            <a:r>
              <a:rPr lang="en-US" dirty="0"/>
              <a:t>&gt;90% automatically retain; </a:t>
            </a:r>
          </a:p>
          <a:p>
            <a:pPr marL="631825" lvl="1" indent="0">
              <a:buFont typeface="Arial"/>
              <a:buNone/>
            </a:pPr>
            <a:r>
              <a:rPr lang="en-US" dirty="0"/>
              <a:t>60-90% flag for evaluation; </a:t>
            </a:r>
          </a:p>
          <a:p>
            <a:pPr marL="631825" lvl="1" indent="0">
              <a:buFont typeface="Arial"/>
              <a:buNone/>
            </a:pPr>
            <a:r>
              <a:rPr lang="en-US" dirty="0"/>
              <a:t>&lt;59% ignore entirely, though retain record so it doesn’t pop in future searches</a:t>
            </a:r>
          </a:p>
          <a:p>
            <a:pPr marL="177800" indent="0">
              <a:buFont typeface="Arial"/>
              <a:buNone/>
            </a:pPr>
            <a:r>
              <a:rPr lang="en-US" dirty="0"/>
              <a:t/>
            </a:r>
            <a:br>
              <a:rPr lang="en-US" dirty="0"/>
            </a:br>
            <a:endParaRPr lang="en-US" dirty="0"/>
          </a:p>
        </p:txBody>
      </p:sp>
    </p:spTree>
    <p:extLst>
      <p:ext uri="{BB962C8B-B14F-4D97-AF65-F5344CB8AC3E}">
        <p14:creationId xmlns:p14="http://schemas.microsoft.com/office/powerpoint/2010/main" val="1540810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0"/>
          </p:nvPr>
        </p:nvPicPr>
        <p:blipFill>
          <a:blip r:embed="rId3"/>
          <a:stretch>
            <a:fillRect/>
          </a:stretch>
        </p:blipFill>
        <p:spPr>
          <a:xfrm>
            <a:off x="1058068" y="1039000"/>
            <a:ext cx="7275255" cy="5634580"/>
          </a:xfrm>
          <a:prstGeom prst="rect">
            <a:avLst/>
          </a:prstGeom>
        </p:spPr>
      </p:pic>
      <p:sp>
        <p:nvSpPr>
          <p:cNvPr id="3"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rPr>
              <a:t>Collaboration</a:t>
            </a:r>
          </a:p>
        </p:txBody>
      </p:sp>
    </p:spTree>
    <p:extLst>
      <p:ext uri="{BB962C8B-B14F-4D97-AF65-F5344CB8AC3E}">
        <p14:creationId xmlns:p14="http://schemas.microsoft.com/office/powerpoint/2010/main" val="260396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81404" y="1819641"/>
            <a:ext cx="8134350" cy="3171825"/>
          </a:xfrm>
          <a:prstGeom prst="rect">
            <a:avLst/>
          </a:prstGeom>
          <a:ln>
            <a:solidFill>
              <a:schemeClr val="bg1">
                <a:lumMod val="75000"/>
              </a:schemeClr>
            </a:solidFill>
          </a:ln>
        </p:spPr>
      </p:pic>
      <p:sp>
        <p:nvSpPr>
          <p:cNvPr id="6" name="Rectangle 5"/>
          <p:cNvSpPr/>
          <p:nvPr/>
        </p:nvSpPr>
        <p:spPr>
          <a:xfrm>
            <a:off x="2210533" y="6438128"/>
            <a:ext cx="507609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lumMod val="65000"/>
                  </a:prstClr>
                </a:solidFill>
                <a:effectLst/>
                <a:uLnTx/>
                <a:uFillTx/>
                <a:latin typeface="Arial"/>
                <a:cs typeface="Arial"/>
                <a:sym typeface="Arial"/>
                <a:rtl val="0"/>
              </a:rPr>
              <a:t>https://pubsonline.informs.org/doi/pdf/10.1287/inte.1070.0317</a:t>
            </a:r>
          </a:p>
        </p:txBody>
      </p:sp>
      <p:sp>
        <p:nvSpPr>
          <p:cNvPr id="7"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b="1" dirty="0">
                <a:solidFill>
                  <a:srgbClr val="000000"/>
                </a:solidFill>
                <a:latin typeface="Arial"/>
              </a:rPr>
              <a:t>Don’t worry…change takes time</a:t>
            </a:r>
            <a:endParaRPr kumimoji="0" lang="en-US" sz="3600" b="1" i="0" u="none" strike="noStrike" kern="1200" cap="none" spc="0" normalizeH="0" baseline="0" noProof="0" dirty="0">
              <a:ln>
                <a:noFill/>
              </a:ln>
              <a:solidFill>
                <a:srgbClr val="000000"/>
              </a:solidFill>
              <a:effectLst/>
              <a:uLnTx/>
              <a:uFillTx/>
              <a:latin typeface="Arial"/>
              <a:ea typeface="+mj-ea"/>
              <a:cs typeface="+mj-cs"/>
              <a:sym typeface="Arial"/>
              <a:rtl val="0"/>
            </a:endParaRPr>
          </a:p>
        </p:txBody>
      </p:sp>
    </p:spTree>
    <p:extLst>
      <p:ext uri="{BB962C8B-B14F-4D97-AF65-F5344CB8AC3E}">
        <p14:creationId xmlns:p14="http://schemas.microsoft.com/office/powerpoint/2010/main" val="3505410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33733" y="212320"/>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b="1" noProof="0" dirty="0">
                <a:solidFill>
                  <a:srgbClr val="000000"/>
                </a:solidFill>
                <a:latin typeface="Arial"/>
              </a:rPr>
              <a:t>Suggestions?</a:t>
            </a:r>
            <a:endParaRPr kumimoji="0" lang="en-US" sz="3600" b="1" i="0" u="none" strike="noStrike" kern="1200" cap="none" spc="0" normalizeH="0" baseline="0" noProof="0" dirty="0">
              <a:ln>
                <a:noFill/>
              </a:ln>
              <a:solidFill>
                <a:srgbClr val="000000"/>
              </a:solidFill>
              <a:effectLst/>
              <a:uLnTx/>
              <a:uFillTx/>
              <a:latin typeface="Arial"/>
              <a:sym typeface="Arial"/>
            </a:endParaRPr>
          </a:p>
        </p:txBody>
      </p:sp>
    </p:spTree>
    <p:extLst>
      <p:ext uri="{BB962C8B-B14F-4D97-AF65-F5344CB8AC3E}">
        <p14:creationId xmlns:p14="http://schemas.microsoft.com/office/powerpoint/2010/main" val="662837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449" y="2013202"/>
            <a:ext cx="6369101" cy="3024465"/>
          </a:xfrm>
          <a:prstGeom prst="rect">
            <a:avLst/>
          </a:prstGeom>
        </p:spPr>
      </p:pic>
    </p:spTree>
    <p:extLst>
      <p:ext uri="{BB962C8B-B14F-4D97-AF65-F5344CB8AC3E}">
        <p14:creationId xmlns:p14="http://schemas.microsoft.com/office/powerpoint/2010/main" val="159367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21499" y="1918457"/>
            <a:ext cx="90225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en-US" sz="3600" b="1" noProof="0" dirty="0">
                <a:solidFill>
                  <a:srgbClr val="000000"/>
                </a:solidFill>
                <a:latin typeface="Arial"/>
              </a:rPr>
              <a:t>Thank you!</a:t>
            </a:r>
          </a:p>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dirty="0">
              <a:ln>
                <a:noFill/>
              </a:ln>
              <a:solidFill>
                <a:srgbClr val="000000"/>
              </a:solidFill>
              <a:effectLst/>
              <a:uLnTx/>
              <a:uFillTx/>
              <a:latin typeface="Arial"/>
              <a:sym typeface="Arial"/>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2800" dirty="0">
                <a:solidFill>
                  <a:srgbClr val="000000"/>
                </a:solidFill>
                <a:latin typeface="Arial"/>
              </a:rPr>
              <a:t>eammoss@umich.edu</a:t>
            </a:r>
            <a:endParaRPr kumimoji="0" lang="en-US" sz="2800" i="0" u="none" strike="noStrike" kern="1200" cap="none" spc="0" normalizeH="0" baseline="0" dirty="0">
              <a:ln>
                <a:noFill/>
              </a:ln>
              <a:solidFill>
                <a:srgbClr val="000000"/>
              </a:solidFill>
              <a:effectLst/>
              <a:uLnTx/>
              <a:uFillTx/>
              <a:latin typeface="Arial"/>
              <a:sym typeface="Arial"/>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2800" noProof="0" dirty="0">
                <a:solidFill>
                  <a:srgbClr val="000000"/>
                </a:solidFill>
                <a:latin typeface="Arial"/>
              </a:rPr>
              <a:t>lyle@umich.edu</a:t>
            </a:r>
            <a:endParaRPr kumimoji="0" lang="en-US" sz="2800" i="0" u="none" strike="noStrike" kern="1200" cap="none" spc="0" normalizeH="0" baseline="0" noProof="0" dirty="0">
              <a:ln>
                <a:noFill/>
              </a:ln>
              <a:solidFill>
                <a:srgbClr val="000000"/>
              </a:solidFill>
              <a:effectLst/>
              <a:uLnTx/>
              <a:uFillTx/>
              <a:latin typeface="Arial"/>
              <a:sym typeface="Arial"/>
            </a:endParaRPr>
          </a:p>
        </p:txBody>
      </p:sp>
    </p:spTree>
    <p:extLst>
      <p:ext uri="{BB962C8B-B14F-4D97-AF65-F5344CB8AC3E}">
        <p14:creationId xmlns:p14="http://schemas.microsoft.com/office/powerpoint/2010/main" val="2806744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Custom 27">
      <a:dk1>
        <a:srgbClr val="000000"/>
      </a:dk1>
      <a:lt1>
        <a:sysClr val="window" lastClr="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1446</TotalTime>
  <Words>3248</Words>
  <Application>Microsoft Office PowerPoint</Application>
  <PresentationFormat>On-screen Show (4:3)</PresentationFormat>
  <Paragraphs>268</Paragraphs>
  <Slides>50</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Arial Black</vt:lpstr>
      <vt:lpstr>Calibri</vt:lpstr>
      <vt:lpstr>Helvetica Neue</vt:lpstr>
      <vt:lpstr>OTS-derived-font</vt:lpstr>
      <vt:lpstr>Times</vt:lpstr>
      <vt:lpstr>Office Theme</vt:lpstr>
      <vt:lpstr>Informal Data Citation:  Its Impact on Tracking  Shared Data Reuse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But . . . tracking data use remains primarily a manual process </vt:lpstr>
      <vt:lpstr>How ICPSR finds and collects informally cited data-related publications</vt:lpstr>
      <vt:lpstr>Challenge 1 (Humans):  Authors don’t “cite data right”</vt:lpstr>
      <vt:lpstr>PowerPoint Presentation</vt:lpstr>
      <vt:lpstr>Challenge 2 (Automation):  No Adequate Tools Exist</vt:lpstr>
      <vt:lpstr>  Challenge 2, cont’d:  No Adequate Tools Exist</vt:lpstr>
      <vt:lpstr>Specific types of informal data citation in current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Lyle, Jared</dc:creator>
  <cp:lastModifiedBy>staff</cp:lastModifiedBy>
  <cp:revision>178</cp:revision>
  <dcterms:modified xsi:type="dcterms:W3CDTF">2019-06-13T22:30:13Z</dcterms:modified>
</cp:coreProperties>
</file>