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7" r:id="rId1"/>
    <p:sldMasterId id="2147483689" r:id="rId2"/>
    <p:sldMasterId id="2147483701" r:id="rId3"/>
  </p:sldMasterIdLst>
  <p:notesMasterIdLst>
    <p:notesMasterId r:id="rId48"/>
  </p:notesMasterIdLst>
  <p:handoutMasterIdLst>
    <p:handoutMasterId r:id="rId49"/>
  </p:handoutMasterIdLst>
  <p:sldIdLst>
    <p:sldId id="338" r:id="rId4"/>
    <p:sldId id="380" r:id="rId5"/>
    <p:sldId id="371" r:id="rId6"/>
    <p:sldId id="372" r:id="rId7"/>
    <p:sldId id="373" r:id="rId8"/>
    <p:sldId id="391" r:id="rId9"/>
    <p:sldId id="432" r:id="rId10"/>
    <p:sldId id="394" r:id="rId11"/>
    <p:sldId id="396" r:id="rId12"/>
    <p:sldId id="433" r:id="rId13"/>
    <p:sldId id="395" r:id="rId14"/>
    <p:sldId id="401" r:id="rId15"/>
    <p:sldId id="342" r:id="rId16"/>
    <p:sldId id="438" r:id="rId17"/>
    <p:sldId id="343" r:id="rId18"/>
    <p:sldId id="344" r:id="rId19"/>
    <p:sldId id="382" r:id="rId20"/>
    <p:sldId id="345" r:id="rId21"/>
    <p:sldId id="346" r:id="rId22"/>
    <p:sldId id="347" r:id="rId23"/>
    <p:sldId id="348" r:id="rId24"/>
    <p:sldId id="398" r:id="rId25"/>
    <p:sldId id="350" r:id="rId26"/>
    <p:sldId id="351" r:id="rId27"/>
    <p:sldId id="353" r:id="rId28"/>
    <p:sldId id="400" r:id="rId29"/>
    <p:sldId id="375" r:id="rId30"/>
    <p:sldId id="376" r:id="rId31"/>
    <p:sldId id="407" r:id="rId32"/>
    <p:sldId id="437" r:id="rId33"/>
    <p:sldId id="410" r:id="rId34"/>
    <p:sldId id="412" r:id="rId35"/>
    <p:sldId id="413" r:id="rId36"/>
    <p:sldId id="377" r:id="rId37"/>
    <p:sldId id="378" r:id="rId38"/>
    <p:sldId id="416" r:id="rId39"/>
    <p:sldId id="418" r:id="rId40"/>
    <p:sldId id="441" r:id="rId41"/>
    <p:sldId id="363" r:id="rId42"/>
    <p:sldId id="364" r:id="rId43"/>
    <p:sldId id="365" r:id="rId44"/>
    <p:sldId id="444" r:id="rId45"/>
    <p:sldId id="443" r:id="rId46"/>
    <p:sldId id="440" r:id="rId47"/>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son, Jacob R" initials="JRC"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89770" autoAdjust="0"/>
  </p:normalViewPr>
  <p:slideViewPr>
    <p:cSldViewPr>
      <p:cViewPr varScale="1">
        <p:scale>
          <a:sx n="104" d="100"/>
          <a:sy n="104" d="100"/>
        </p:scale>
        <p:origin x="180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DF422111-1412-42E1-8E19-28ADFE184A2F}" type="datetimeFigureOut">
              <a:rPr lang="en-US" smtClean="0"/>
              <a:pPr/>
              <a:t>6/13/2019</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49B4A09C-0EB2-49F7-9DFA-F38AF1960CF0}" type="slidenum">
              <a:rPr lang="en-US" smtClean="0"/>
              <a:pPr/>
              <a:t>‹#›</a:t>
            </a:fld>
            <a:endParaRPr lang="en-US"/>
          </a:p>
        </p:txBody>
      </p:sp>
    </p:spTree>
    <p:extLst>
      <p:ext uri="{BB962C8B-B14F-4D97-AF65-F5344CB8AC3E}">
        <p14:creationId xmlns:p14="http://schemas.microsoft.com/office/powerpoint/2010/main" val="2533084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050" y="0"/>
            <a:ext cx="3027363" cy="465138"/>
          </a:xfrm>
          <a:prstGeom prst="rect">
            <a:avLst/>
          </a:prstGeom>
        </p:spPr>
        <p:txBody>
          <a:bodyPr vert="horz" lIns="91440" tIns="45720" rIns="91440" bIns="45720" rtlCol="0"/>
          <a:lstStyle>
            <a:lvl1pPr algn="r">
              <a:defRPr sz="1200"/>
            </a:lvl1pPr>
          </a:lstStyle>
          <a:p>
            <a:fld id="{72DB4D27-01A1-4AB3-B333-0CDBABC182F4}" type="datetimeFigureOut">
              <a:rPr lang="en-US" smtClean="0"/>
              <a:t>6/13/2019</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67225"/>
            <a:ext cx="5588000" cy="36560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27363"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050" y="8818563"/>
            <a:ext cx="3027363" cy="465137"/>
          </a:xfrm>
          <a:prstGeom prst="rect">
            <a:avLst/>
          </a:prstGeom>
        </p:spPr>
        <p:txBody>
          <a:bodyPr vert="horz" lIns="91440" tIns="45720" rIns="91440" bIns="45720" rtlCol="0" anchor="b"/>
          <a:lstStyle>
            <a:lvl1pPr algn="r">
              <a:defRPr sz="1200"/>
            </a:lvl1pPr>
          </a:lstStyle>
          <a:p>
            <a:fld id="{6A839652-AAE7-4305-961A-D72294EB2DCA}" type="slidenum">
              <a:rPr lang="en-US" smtClean="0"/>
              <a:t>‹#›</a:t>
            </a:fld>
            <a:endParaRPr lang="en-US"/>
          </a:p>
        </p:txBody>
      </p:sp>
    </p:spTree>
    <p:extLst>
      <p:ext uri="{BB962C8B-B14F-4D97-AF65-F5344CB8AC3E}">
        <p14:creationId xmlns:p14="http://schemas.microsoft.com/office/powerpoint/2010/main" val="303830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98501" y="4409758"/>
            <a:ext cx="5587999" cy="4177665"/>
          </a:xfrm>
          <a:prstGeom prst="rect">
            <a:avLst/>
          </a:prstGeom>
        </p:spPr>
        <p:txBody>
          <a:bodyPr lIns="92943" tIns="92943" rIns="92943" bIns="92943" anchor="t" anchorCtr="0">
            <a:noAutofit/>
          </a:bodyPr>
          <a:lstStyle/>
          <a:p>
            <a:r>
              <a:rPr lang="en-US" baseline="0" dirty="0" smtClean="0"/>
              <a:t>For </a:t>
            </a:r>
            <a:r>
              <a:rPr lang="en-US" baseline="0" dirty="0" smtClean="0"/>
              <a:t>my presentation, I’m going to be discussing the experiences and lessons learned from going through repository self-assessments and formal certifications.</a:t>
            </a:r>
            <a:endParaRPr dirty="0"/>
          </a:p>
        </p:txBody>
      </p:sp>
      <p:sp>
        <p:nvSpPr>
          <p:cNvPr id="92" name="Shape 92"/>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64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outline of my</a:t>
            </a:r>
            <a:r>
              <a:rPr lang="en-US" baseline="0" dirty="0" smtClean="0"/>
              <a:t> presentation this afternoon….</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24987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 me give some background on where</a:t>
            </a:r>
            <a:r>
              <a:rPr lang="en-US" baseline="0" dirty="0" smtClean="0"/>
              <a:t> I work, ICPSR.</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3</a:t>
            </a:fld>
            <a:endParaRPr lang="en-US"/>
          </a:p>
        </p:txBody>
      </p:sp>
    </p:spTree>
    <p:extLst>
      <p:ext uri="{BB962C8B-B14F-4D97-AF65-F5344CB8AC3E}">
        <p14:creationId xmlns:p14="http://schemas.microsoft.com/office/powerpoint/2010/main" val="4290464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ICPSR</a:t>
            </a:r>
            <a:r>
              <a:rPr lang="en-US" baseline="0" dirty="0" smtClean="0"/>
              <a:t> stands for the Inter-university Consortium for Political and Social Research (ICPSR)…</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7823C24-A0C3-4DEA-A4FA-CAFCE61170C1}" type="slidenum">
              <a:rPr kumimoji="0" lang="en-US" sz="14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0" cap="none" spc="0" normalizeH="0" baseline="0" noProof="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1853650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ICPSR has a large collection and user base…</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94812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should</a:t>
            </a:r>
            <a:r>
              <a:rPr lang="en-US" baseline="0" dirty="0" smtClean="0"/>
              <a:t> we assess data repositories?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6</a:t>
            </a:fld>
            <a:endParaRPr lang="en-US"/>
          </a:p>
        </p:txBody>
      </p:sp>
    </p:spTree>
    <p:extLst>
      <p:ext uri="{BB962C8B-B14F-4D97-AF65-F5344CB8AC3E}">
        <p14:creationId xmlns:p14="http://schemas.microsoft.com/office/powerpoint/2010/main" val="1841549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Assessment is</a:t>
            </a:r>
            <a:r>
              <a:rPr lang="en-US" baseline="0" dirty="0" smtClean="0"/>
              <a:t> important for several reasons…</a:t>
            </a:r>
          </a:p>
          <a:p>
            <a:endParaRPr lang="en-US" baseline="0" dirty="0" smtClean="0"/>
          </a:p>
          <a:p>
            <a:r>
              <a:rPr lang="en-US" baseline="0" dirty="0" smtClean="0"/>
              <a:t>These aren’t in the original order as specified by the authors.  I’ve placed the internal benefits first.]</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7</a:t>
            </a:fld>
            <a:endParaRPr lang="en-US"/>
          </a:p>
        </p:txBody>
      </p:sp>
    </p:spTree>
    <p:extLst>
      <p:ext uri="{BB962C8B-B14F-4D97-AF65-F5344CB8AC3E}">
        <p14:creationId xmlns:p14="http://schemas.microsoft.com/office/powerpoint/2010/main" val="3188416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now thousands of data repositories around the world.  re3share is a registry of data repositories.  Over 2,000 repositories are indexed.  There are probably thousands more ‘in the wild.’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8</a:t>
            </a:fld>
            <a:endParaRPr lang="en-US"/>
          </a:p>
        </p:txBody>
      </p:sp>
    </p:spTree>
    <p:extLst>
      <p:ext uri="{BB962C8B-B14F-4D97-AF65-F5344CB8AC3E}">
        <p14:creationId xmlns:p14="http://schemas.microsoft.com/office/powerpoint/2010/main" val="89164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repositories claim they will store data for the long term, using terms like these.</a:t>
            </a:r>
          </a:p>
          <a:p>
            <a:endParaRPr lang="en-US" baseline="0" dirty="0" smtClean="0"/>
          </a:p>
          <a:p>
            <a:r>
              <a:rPr lang="en-US" baseline="0" dirty="0" smtClean="0"/>
              <a:t>But can we trust what they say?  Can we trust but also verify?</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9</a:t>
            </a:fld>
            <a:endParaRPr lang="en-US"/>
          </a:p>
        </p:txBody>
      </p:sp>
    </p:spTree>
    <p:extLst>
      <p:ext uri="{BB962C8B-B14F-4D97-AF65-F5344CB8AC3E}">
        <p14:creationId xmlns:p14="http://schemas.microsoft.com/office/powerpoint/2010/main" val="1748476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especially important given examples of repository</a:t>
            </a:r>
            <a:r>
              <a:rPr lang="en-US" baseline="0" dirty="0" smtClean="0"/>
              <a:t> failures…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11</a:t>
            </a:fld>
            <a:endParaRPr lang="en-US"/>
          </a:p>
        </p:txBody>
      </p:sp>
    </p:spTree>
    <p:extLst>
      <p:ext uri="{BB962C8B-B14F-4D97-AF65-F5344CB8AC3E}">
        <p14:creationId xmlns:p14="http://schemas.microsoft.com/office/powerpoint/2010/main" val="1338018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quote from </a:t>
            </a:r>
            <a:r>
              <a:rPr lang="en-US" sz="1200" dirty="0" smtClean="0"/>
              <a:t>“An Introduction to the Core Trustworthy Data Repositories Requirements” provides</a:t>
            </a:r>
            <a:r>
              <a:rPr lang="en-US" sz="1200" baseline="0" dirty="0" smtClean="0"/>
              <a:t> a good foundation for why repository assessment and certification is important…</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12</a:t>
            </a:fld>
            <a:endParaRPr lang="en-US"/>
          </a:p>
        </p:txBody>
      </p:sp>
    </p:spTree>
    <p:extLst>
      <p:ext uri="{BB962C8B-B14F-4D97-AF65-F5344CB8AC3E}">
        <p14:creationId xmlns:p14="http://schemas.microsoft.com/office/powerpoint/2010/main" val="3830684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ICPSR has experience going participating</a:t>
            </a:r>
            <a:r>
              <a:rPr lang="en-US" baseline="0" dirty="0" smtClean="0"/>
              <a:t> in many of the assessment options.  Let me tell you about these, including the effort and resources required, the assessment findings, and the changes we made as a result of the findings.</a:t>
            </a:r>
          </a:p>
          <a:p>
            <a:endParaRPr lang="en-US" baseline="0" dirty="0" smtClean="0"/>
          </a:p>
          <a:p>
            <a:r>
              <a:rPr lang="en-US" baseline="0" dirty="0" smtClean="0"/>
              <a:t>I’ve also included links to the assessment documentation we completed for each assessment – for your reference.</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13</a:t>
            </a:fld>
            <a:endParaRPr lang="en-US"/>
          </a:p>
        </p:txBody>
      </p:sp>
    </p:spTree>
    <p:extLst>
      <p:ext uri="{BB962C8B-B14F-4D97-AF65-F5344CB8AC3E}">
        <p14:creationId xmlns:p14="http://schemas.microsoft.com/office/powerpoint/2010/main" val="3786188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Center for Research Libraries</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15</a:t>
            </a:fld>
            <a:endParaRPr lang="en-US"/>
          </a:p>
        </p:txBody>
      </p:sp>
    </p:spTree>
    <p:extLst>
      <p:ext uri="{BB962C8B-B14F-4D97-AF65-F5344CB8AC3E}">
        <p14:creationId xmlns:p14="http://schemas.microsoft.com/office/powerpoint/2010/main" val="2755611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2013,</a:t>
            </a:r>
            <a:r>
              <a:rPr lang="en-US" baseline="0" dirty="0" smtClean="0"/>
              <a:t> about 20 repositories had been certified.</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21</a:t>
            </a:fld>
            <a:endParaRPr lang="en-US"/>
          </a:p>
        </p:txBody>
      </p:sp>
    </p:spTree>
    <p:extLst>
      <p:ext uri="{BB962C8B-B14F-4D97-AF65-F5344CB8AC3E}">
        <p14:creationId xmlns:p14="http://schemas.microsoft.com/office/powerpoint/2010/main" val="3673700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2013,</a:t>
            </a:r>
            <a:r>
              <a:rPr lang="en-US" baseline="0" dirty="0" smtClean="0"/>
              <a:t> about 20 repositories had been certified.</a:t>
            </a:r>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22</a:t>
            </a:fld>
            <a:endParaRPr lang="en-US"/>
          </a:p>
        </p:txBody>
      </p:sp>
    </p:spTree>
    <p:extLst>
      <p:ext uri="{BB962C8B-B14F-4D97-AF65-F5344CB8AC3E}">
        <p14:creationId xmlns:p14="http://schemas.microsoft.com/office/powerpoint/2010/main" val="370819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179050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A839652-AAE7-4305-961A-D72294EB2DCA}"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charset="0"/>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768742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 observations:</a:t>
            </a:r>
          </a:p>
          <a:p>
            <a:r>
              <a:rPr lang="en-US" smtClean="0"/>
              <a:t>-Try </a:t>
            </a:r>
            <a:r>
              <a:rPr lang="en-US" dirty="0" smtClean="0"/>
              <a:t>not to integrate details about technology that may change</a:t>
            </a:r>
          </a:p>
          <a:p>
            <a:r>
              <a:rPr lang="en-US" dirty="0" smtClean="0"/>
              <a:t>-Schedule regular reviews of policies included in the assessments</a:t>
            </a:r>
          </a:p>
          <a:p>
            <a:endParaRPr lang="en-US" dirty="0"/>
          </a:p>
        </p:txBody>
      </p:sp>
      <p:sp>
        <p:nvSpPr>
          <p:cNvPr id="4" name="Slide Number Placeholder 3"/>
          <p:cNvSpPr>
            <a:spLocks noGrp="1"/>
          </p:cNvSpPr>
          <p:nvPr>
            <p:ph type="sldNum" sz="quarter" idx="10"/>
          </p:nvPr>
        </p:nvSpPr>
        <p:spPr/>
        <p:txBody>
          <a:bodyPr/>
          <a:lstStyle/>
          <a:p>
            <a:fld id="{6A839652-AAE7-4305-961A-D72294EB2DCA}" type="slidenum">
              <a:rPr lang="en-US" smtClean="0"/>
              <a:t>39</a:t>
            </a:fld>
            <a:endParaRPr lang="en-US"/>
          </a:p>
        </p:txBody>
      </p:sp>
    </p:spTree>
    <p:extLst>
      <p:ext uri="{BB962C8B-B14F-4D97-AF65-F5344CB8AC3E}">
        <p14:creationId xmlns:p14="http://schemas.microsoft.com/office/powerpoint/2010/main" val="16140565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 Id="rId4" Type="http://schemas.openxmlformats.org/officeDocument/2006/relationships/image" Target="../media/image4.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Shape 16"/>
        <p:cNvGrpSpPr/>
        <p:nvPr/>
      </p:nvGrpSpPr>
      <p:grpSpPr>
        <a:xfrm>
          <a:off x="0" y="0"/>
          <a:ext cx="0" cy="0"/>
          <a:chOff x="0" y="0"/>
          <a:chExt cx="0" cy="0"/>
        </a:xfrm>
      </p:grpSpPr>
      <p:pic>
        <p:nvPicPr>
          <p:cNvPr id="17" name="Shape 17" descr="whole.jpg"/>
          <p:cNvPicPr preferRelativeResize="0"/>
          <p:nvPr/>
        </p:nvPicPr>
        <p:blipFill rotWithShape="1">
          <a:blip r:embed="rId2">
            <a:alphaModFix/>
          </a:blip>
          <a:srcRect/>
          <a:stretch/>
        </p:blipFill>
        <p:spPr>
          <a:xfrm>
            <a:off x="4498417" y="0"/>
            <a:ext cx="4645583" cy="1439672"/>
          </a:xfrm>
          <a:prstGeom prst="rect">
            <a:avLst/>
          </a:prstGeom>
          <a:noFill/>
          <a:ln>
            <a:noFill/>
          </a:ln>
        </p:spPr>
      </p:pic>
      <p:sp>
        <p:nvSpPr>
          <p:cNvPr id="18" name="Shape 18"/>
          <p:cNvSpPr txBox="1">
            <a:spLocks noGrp="1"/>
          </p:cNvSpPr>
          <p:nvPr>
            <p:ph type="subTitle" idx="1"/>
          </p:nvPr>
        </p:nvSpPr>
        <p:spPr>
          <a:xfrm>
            <a:off x="403762" y="4184175"/>
            <a:ext cx="8336475" cy="2070575"/>
          </a:xfrm>
          <a:prstGeom prst="rect">
            <a:avLst/>
          </a:prstGeom>
          <a:noFill/>
          <a:ln>
            <a:noFill/>
          </a:ln>
        </p:spPr>
        <p:txBody>
          <a:bodyPr lIns="91425" tIns="91425" rIns="91425" bIns="91425" anchor="t" anchorCtr="0"/>
          <a:lstStyle>
            <a:lvl1pPr marL="0" marR="0" lvl="0" indent="0" algn="ctr" rtl="0">
              <a:spcBef>
                <a:spcPts val="480"/>
              </a:spcBef>
              <a:buClr>
                <a:srgbClr val="000000"/>
              </a:buClr>
              <a:buFont typeface="Arial"/>
              <a:buNone/>
              <a:defRPr sz="2400" b="0" i="0" u="none" strike="noStrike" cap="none">
                <a:solidFill>
                  <a:srgbClr val="000000"/>
                </a:solidFill>
                <a:latin typeface="Arial"/>
                <a:ea typeface="Arial"/>
                <a:cs typeface="Arial"/>
                <a:sym typeface="Arial"/>
              </a:defRPr>
            </a:lvl1pPr>
            <a:lvl2pPr marL="457200" marR="0" lvl="1"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2pPr>
            <a:lvl3pPr marL="914400" marR="0" lvl="2"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3pPr>
            <a:lvl4pPr marL="1371600" marR="0" lvl="3"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4pPr>
            <a:lvl5pPr marL="1828800" marR="0" lvl="4"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
        <p:nvSpPr>
          <p:cNvPr id="21" name="Shape 21"/>
          <p:cNvSpPr txBox="1">
            <a:spLocks noGrp="1"/>
          </p:cNvSpPr>
          <p:nvPr>
            <p:ph type="ctrTitle"/>
          </p:nvPr>
        </p:nvSpPr>
        <p:spPr>
          <a:xfrm>
            <a:off x="403762" y="1847153"/>
            <a:ext cx="8336475" cy="2197836"/>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22" name="Shape 22" descr="icpsr-acronym-long.png"/>
          <p:cNvPicPr preferRelativeResize="0"/>
          <p:nvPr/>
        </p:nvPicPr>
        <p:blipFill rotWithShape="1">
          <a:blip r:embed="rId3">
            <a:alphaModFix/>
          </a:blip>
          <a:srcRect/>
          <a:stretch/>
        </p:blipFill>
        <p:spPr>
          <a:xfrm>
            <a:off x="360907" y="6356350"/>
            <a:ext cx="2474525" cy="343958"/>
          </a:xfrm>
          <a:prstGeom prst="rect">
            <a:avLst/>
          </a:prstGeom>
          <a:noFill/>
          <a:ln>
            <a:noFill/>
          </a:ln>
        </p:spPr>
      </p:pic>
      <p:sp>
        <p:nvSpPr>
          <p:cNvPr id="23" name="Shape 23"/>
          <p:cNvSpPr txBox="1"/>
          <p:nvPr/>
        </p:nvSpPr>
        <p:spPr>
          <a:xfrm>
            <a:off x="377667" y="1056919"/>
            <a:ext cx="5223984" cy="307777"/>
          </a:xfrm>
          <a:prstGeom prst="rect">
            <a:avLst/>
          </a:prstGeom>
          <a:noFill/>
          <a:ln>
            <a:noFill/>
          </a:ln>
        </p:spPr>
        <p:txBody>
          <a:bodyPr lIns="91425" tIns="45700" rIns="91425" bIns="45700" anchor="t" anchorCtr="0">
            <a:noAutofit/>
          </a:bodyPr>
          <a:lstStyle/>
          <a:p>
            <a:pPr eaLnBrk="1" fontAlgn="auto" hangingPunct="1">
              <a:spcBef>
                <a:spcPts val="0"/>
              </a:spcBef>
              <a:spcAft>
                <a:spcPts val="0"/>
              </a:spcAft>
              <a:buSzPct val="25000"/>
            </a:pPr>
            <a:r>
              <a:rPr lang="en-US" sz="1400" kern="0">
                <a:solidFill>
                  <a:srgbClr val="000000"/>
                </a:solidFill>
                <a:latin typeface="Calibri"/>
                <a:ea typeface="Calibri"/>
                <a:cs typeface="Calibri"/>
                <a:sym typeface="Calibri"/>
              </a:rPr>
              <a:t>SHARING DATA TO ADVANCE SCIENCE</a:t>
            </a:r>
          </a:p>
        </p:txBody>
      </p:sp>
      <p:cxnSp>
        <p:nvCxnSpPr>
          <p:cNvPr id="24" name="Shape 24"/>
          <p:cNvCxnSpPr/>
          <p:nvPr/>
        </p:nvCxnSpPr>
        <p:spPr>
          <a:xfrm>
            <a:off x="0" y="1439671"/>
            <a:ext cx="9144000" cy="0"/>
          </a:xfrm>
          <a:prstGeom prst="straightConnector1">
            <a:avLst/>
          </a:prstGeom>
          <a:noFill/>
          <a:ln w="25400" cap="flat" cmpd="sng">
            <a:solidFill>
              <a:schemeClr val="dk2"/>
            </a:solidFill>
            <a:prstDash val="solid"/>
            <a:round/>
            <a:headEnd type="none" w="med" len="med"/>
            <a:tailEnd type="none" w="med" len="med"/>
          </a:ln>
          <a:effectLst>
            <a:outerShdw blurRad="39999" dist="20000" dir="5400000" rotWithShape="0">
              <a:srgbClr val="000000">
                <a:alpha val="37647"/>
              </a:srgbClr>
            </a:outerShdw>
          </a:effectLst>
        </p:spPr>
      </p:cxnSp>
      <p:pic>
        <p:nvPicPr>
          <p:cNvPr id="25" name="Shape 25" descr="ICPSR_final-logo_rgb.jpg"/>
          <p:cNvPicPr preferRelativeResize="0"/>
          <p:nvPr/>
        </p:nvPicPr>
        <p:blipFill rotWithShape="1">
          <a:blip r:embed="rId4">
            <a:alphaModFix/>
          </a:blip>
          <a:srcRect/>
          <a:stretch/>
        </p:blipFill>
        <p:spPr>
          <a:xfrm>
            <a:off x="403762" y="313161"/>
            <a:ext cx="2693144" cy="569777"/>
          </a:xfrm>
          <a:prstGeom prst="rect">
            <a:avLst/>
          </a:prstGeom>
          <a:noFill/>
          <a:ln>
            <a:noFill/>
          </a:ln>
        </p:spPr>
      </p:pic>
    </p:spTree>
    <p:extLst>
      <p:ext uri="{BB962C8B-B14F-4D97-AF65-F5344CB8AC3E}">
        <p14:creationId xmlns:p14="http://schemas.microsoft.com/office/powerpoint/2010/main" val="144529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805639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052300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026612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nterior no black bars">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8600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535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Shape 26"/>
        <p:cNvGrpSpPr/>
        <p:nvPr/>
      </p:nvGrpSpPr>
      <p:grpSpPr>
        <a:xfrm>
          <a:off x="0" y="0"/>
          <a:ext cx="0" cy="0"/>
          <a:chOff x="0" y="0"/>
          <a:chExt cx="0" cy="0"/>
        </a:xfrm>
      </p:grpSpPr>
      <p:sp>
        <p:nvSpPr>
          <p:cNvPr id="27" name="Shape 27"/>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
        <p:nvSpPr>
          <p:cNvPr id="31" name="Shape 31"/>
          <p:cNvSpPr txBox="1">
            <a:spLocks noGrp="1"/>
          </p:cNvSpPr>
          <p:nvPr>
            <p:ph type="title"/>
          </p:nvPr>
        </p:nvSpPr>
        <p:spPr>
          <a:xfrm>
            <a:off x="457200" y="322731"/>
            <a:ext cx="8229600" cy="1185332"/>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447778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solidFill>
            <a:schemeClr val="lt1">
              <a:alpha val="69803"/>
            </a:schemeClr>
          </a:solid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solidFill>
            <a:schemeClr val="lt1">
              <a:alpha val="69803"/>
            </a:schemeClr>
          </a:solid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70" name="Shape 70" descr="side.jpg"/>
          <p:cNvPicPr preferRelativeResize="0"/>
          <p:nvPr/>
        </p:nvPicPr>
        <p:blipFill rotWithShape="1">
          <a:blip r:embed="rId2">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445601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40910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113011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959529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61059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3BCA5-1E04-E54D-A72B-F5A9E897BE1A}" type="slidenum">
              <a:rPr lang="en-US" smtClean="0"/>
              <a:t>‹#›</a:t>
            </a:fld>
            <a:endParaRPr lang="en-US"/>
          </a:p>
        </p:txBody>
      </p:sp>
    </p:spTree>
    <p:extLst>
      <p:ext uri="{BB962C8B-B14F-4D97-AF65-F5344CB8AC3E}">
        <p14:creationId xmlns:p14="http://schemas.microsoft.com/office/powerpoint/2010/main" val="76211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terior gradien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848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626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05000"/>
            <a:ext cx="5181600" cy="2209800"/>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06188" y="4419600"/>
            <a:ext cx="5413612" cy="1676400"/>
          </a:xfrm>
        </p:spPr>
        <p:txBody>
          <a:bodyPr/>
          <a:lstStyle>
            <a:lvl1pPr marL="0" indent="0" algn="l">
              <a:buNone/>
              <a:defRPr>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2422041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523094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Shape 16"/>
        <p:cNvGrpSpPr/>
        <p:nvPr/>
      </p:nvGrpSpPr>
      <p:grpSpPr>
        <a:xfrm>
          <a:off x="0" y="0"/>
          <a:ext cx="0" cy="0"/>
          <a:chOff x="0" y="0"/>
          <a:chExt cx="0" cy="0"/>
        </a:xfrm>
      </p:grpSpPr>
      <p:pic>
        <p:nvPicPr>
          <p:cNvPr id="17" name="Shape 17" descr="whole.jpg"/>
          <p:cNvPicPr preferRelativeResize="0"/>
          <p:nvPr/>
        </p:nvPicPr>
        <p:blipFill rotWithShape="1">
          <a:blip r:embed="rId2">
            <a:alphaModFix/>
          </a:blip>
          <a:srcRect/>
          <a:stretch/>
        </p:blipFill>
        <p:spPr>
          <a:xfrm>
            <a:off x="4498417" y="0"/>
            <a:ext cx="4645583" cy="1439672"/>
          </a:xfrm>
          <a:prstGeom prst="rect">
            <a:avLst/>
          </a:prstGeom>
          <a:noFill/>
          <a:ln>
            <a:noFill/>
          </a:ln>
        </p:spPr>
      </p:pic>
      <p:sp>
        <p:nvSpPr>
          <p:cNvPr id="18" name="Shape 18"/>
          <p:cNvSpPr txBox="1">
            <a:spLocks noGrp="1"/>
          </p:cNvSpPr>
          <p:nvPr>
            <p:ph type="subTitle" idx="1"/>
          </p:nvPr>
        </p:nvSpPr>
        <p:spPr>
          <a:xfrm>
            <a:off x="403762" y="4184175"/>
            <a:ext cx="8336475" cy="2070575"/>
          </a:xfrm>
          <a:prstGeom prst="rect">
            <a:avLst/>
          </a:prstGeom>
          <a:noFill/>
          <a:ln>
            <a:noFill/>
          </a:ln>
        </p:spPr>
        <p:txBody>
          <a:bodyPr lIns="91425" tIns="91425" rIns="91425" bIns="91425" anchor="t" anchorCtr="0"/>
          <a:lstStyle>
            <a:lvl1pPr marL="0" marR="0" lvl="0" indent="0" algn="ctr" rtl="0">
              <a:spcBef>
                <a:spcPts val="480"/>
              </a:spcBef>
              <a:buClr>
                <a:srgbClr val="000000"/>
              </a:buClr>
              <a:buFont typeface="Arial"/>
              <a:buNone/>
              <a:defRPr sz="2400" b="0" i="0" u="none" strike="noStrike" cap="none">
                <a:solidFill>
                  <a:srgbClr val="000000"/>
                </a:solidFill>
                <a:latin typeface="Arial"/>
                <a:ea typeface="Arial"/>
                <a:cs typeface="Arial"/>
                <a:sym typeface="Arial"/>
              </a:defRPr>
            </a:lvl1pPr>
            <a:lvl2pPr marL="457200" marR="0" lvl="1"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2pPr>
            <a:lvl3pPr marL="914400" marR="0" lvl="2"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3pPr>
            <a:lvl4pPr marL="1371600" marR="0" lvl="3"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4pPr>
            <a:lvl5pPr marL="1828800" marR="0" lvl="4" indent="0" algn="ctr" rtl="0">
              <a:spcBef>
                <a:spcPts val="360"/>
              </a:spcBef>
              <a:buClr>
                <a:srgbClr val="888888"/>
              </a:buClr>
              <a:buFont typeface="Arial"/>
              <a:buNone/>
              <a:defRPr sz="18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
        <p:nvSpPr>
          <p:cNvPr id="21" name="Shape 21"/>
          <p:cNvSpPr txBox="1">
            <a:spLocks noGrp="1"/>
          </p:cNvSpPr>
          <p:nvPr>
            <p:ph type="ctrTitle"/>
          </p:nvPr>
        </p:nvSpPr>
        <p:spPr>
          <a:xfrm>
            <a:off x="403762" y="1847153"/>
            <a:ext cx="8336475" cy="2197836"/>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22" name="Shape 22" descr="icpsr-acronym-long.png"/>
          <p:cNvPicPr preferRelativeResize="0"/>
          <p:nvPr/>
        </p:nvPicPr>
        <p:blipFill rotWithShape="1">
          <a:blip r:embed="rId3">
            <a:alphaModFix/>
          </a:blip>
          <a:srcRect/>
          <a:stretch/>
        </p:blipFill>
        <p:spPr>
          <a:xfrm>
            <a:off x="360907" y="6356350"/>
            <a:ext cx="2474525" cy="343958"/>
          </a:xfrm>
          <a:prstGeom prst="rect">
            <a:avLst/>
          </a:prstGeom>
          <a:noFill/>
          <a:ln>
            <a:noFill/>
          </a:ln>
        </p:spPr>
      </p:pic>
      <p:sp>
        <p:nvSpPr>
          <p:cNvPr id="23" name="Shape 23"/>
          <p:cNvSpPr txBox="1"/>
          <p:nvPr/>
        </p:nvSpPr>
        <p:spPr>
          <a:xfrm>
            <a:off x="377667" y="1056919"/>
            <a:ext cx="5223984" cy="307777"/>
          </a:xfrm>
          <a:prstGeom prst="rect">
            <a:avLst/>
          </a:prstGeom>
          <a:noFill/>
          <a:ln>
            <a:noFill/>
          </a:ln>
        </p:spPr>
        <p:txBody>
          <a:bodyPr lIns="91425" tIns="45700" rIns="91425" bIns="45700" anchor="t" anchorCtr="0">
            <a:noAutofit/>
          </a:bodyPr>
          <a:lstStyle/>
          <a:p>
            <a:pPr eaLnBrk="1" fontAlgn="auto" hangingPunct="1">
              <a:spcBef>
                <a:spcPts val="0"/>
              </a:spcBef>
              <a:spcAft>
                <a:spcPts val="0"/>
              </a:spcAft>
              <a:buSzPct val="25000"/>
            </a:pPr>
            <a:r>
              <a:rPr lang="en-US" sz="1400" kern="0">
                <a:solidFill>
                  <a:srgbClr val="000000"/>
                </a:solidFill>
                <a:latin typeface="Calibri"/>
                <a:ea typeface="Calibri"/>
                <a:cs typeface="Calibri"/>
                <a:sym typeface="Calibri"/>
              </a:rPr>
              <a:t>SHARING DATA TO ADVANCE SCIENCE</a:t>
            </a:r>
          </a:p>
        </p:txBody>
      </p:sp>
      <p:cxnSp>
        <p:nvCxnSpPr>
          <p:cNvPr id="24" name="Shape 24"/>
          <p:cNvCxnSpPr/>
          <p:nvPr/>
        </p:nvCxnSpPr>
        <p:spPr>
          <a:xfrm>
            <a:off x="0" y="1439671"/>
            <a:ext cx="9144000" cy="0"/>
          </a:xfrm>
          <a:prstGeom prst="straightConnector1">
            <a:avLst/>
          </a:prstGeom>
          <a:noFill/>
          <a:ln w="25400" cap="flat" cmpd="sng">
            <a:solidFill>
              <a:schemeClr val="dk2"/>
            </a:solidFill>
            <a:prstDash val="solid"/>
            <a:round/>
            <a:headEnd type="none" w="med" len="med"/>
            <a:tailEnd type="none" w="med" len="med"/>
          </a:ln>
          <a:effectLst>
            <a:outerShdw blurRad="39999" dist="20000" dir="5400000" rotWithShape="0">
              <a:srgbClr val="000000">
                <a:alpha val="37647"/>
              </a:srgbClr>
            </a:outerShdw>
          </a:effectLst>
        </p:spPr>
      </p:cxnSp>
      <p:pic>
        <p:nvPicPr>
          <p:cNvPr id="25" name="Shape 25" descr="ICPSR_final-logo_rgb.jpg"/>
          <p:cNvPicPr preferRelativeResize="0"/>
          <p:nvPr/>
        </p:nvPicPr>
        <p:blipFill rotWithShape="1">
          <a:blip r:embed="rId4">
            <a:alphaModFix/>
          </a:blip>
          <a:srcRect/>
          <a:stretch/>
        </p:blipFill>
        <p:spPr>
          <a:xfrm>
            <a:off x="403762" y="313161"/>
            <a:ext cx="2693144" cy="569777"/>
          </a:xfrm>
          <a:prstGeom prst="rect">
            <a:avLst/>
          </a:prstGeom>
          <a:noFill/>
          <a:ln>
            <a:noFill/>
          </a:ln>
        </p:spPr>
      </p:pic>
    </p:spTree>
    <p:extLst>
      <p:ext uri="{BB962C8B-B14F-4D97-AF65-F5344CB8AC3E}">
        <p14:creationId xmlns:p14="http://schemas.microsoft.com/office/powerpoint/2010/main" val="4239988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68250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9"/>
        <p:cNvGrpSpPr/>
        <p:nvPr/>
      </p:nvGrpSpPr>
      <p:grpSpPr>
        <a:xfrm>
          <a:off x="0" y="0"/>
          <a:ext cx="0" cy="0"/>
          <a:chOff x="0" y="0"/>
          <a:chExt cx="0" cy="0"/>
        </a:xfrm>
      </p:grpSpPr>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352118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solidFill>
            <a:schemeClr val="lt1">
              <a:alpha val="69803"/>
            </a:schemeClr>
          </a:solid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solidFill>
            <a:schemeClr val="lt1">
              <a:alpha val="69803"/>
            </a:schemeClr>
          </a:solid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pic>
        <p:nvPicPr>
          <p:cNvPr id="70" name="Shape 70" descr="side.jpg"/>
          <p:cNvPicPr preferRelativeResize="0"/>
          <p:nvPr/>
        </p:nvPicPr>
        <p:blipFill rotWithShape="1">
          <a:blip r:embed="rId2">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255873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rgbClr val="000000"/>
              </a:buClr>
              <a:buFont typeface="Arial"/>
              <a:buNone/>
              <a:defRPr sz="2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rgbClr val="000000"/>
              </a:buClr>
              <a:buFont typeface="Arial"/>
              <a:buNone/>
              <a:defRPr sz="3200" b="0" i="0" u="none" strike="noStrike" cap="none">
                <a:solidFill>
                  <a:srgbClr val="000000"/>
                </a:solidFill>
                <a:latin typeface="Arial"/>
                <a:ea typeface="Arial"/>
                <a:cs typeface="Arial"/>
                <a:sym typeface="Arial"/>
              </a:defRPr>
            </a:lvl1pPr>
            <a:lvl2pPr marL="457200" marR="0" lvl="1" indent="0" algn="l" rtl="0">
              <a:spcBef>
                <a:spcPts val="560"/>
              </a:spcBef>
              <a:buClr>
                <a:srgbClr val="000000"/>
              </a:buClr>
              <a:buFont typeface="Arial"/>
              <a:buNone/>
              <a:defRPr sz="2800" b="0" i="0" u="none" strike="noStrike" cap="none">
                <a:solidFill>
                  <a:srgbClr val="000000"/>
                </a:solidFill>
                <a:latin typeface="Arial"/>
                <a:ea typeface="Arial"/>
                <a:cs typeface="Arial"/>
                <a:sym typeface="Arial"/>
              </a:defRPr>
            </a:lvl2pPr>
            <a:lvl3pPr marL="914400" marR="0" lvl="2" indent="0" algn="l" rtl="0">
              <a:spcBef>
                <a:spcPts val="480"/>
              </a:spcBef>
              <a:buClr>
                <a:srgbClr val="000000"/>
              </a:buClr>
              <a:buFont typeface="Arial"/>
              <a:buNone/>
              <a:defRPr sz="2400" b="0" i="0" u="none" strike="noStrike" cap="none">
                <a:solidFill>
                  <a:srgbClr val="000000"/>
                </a:solidFill>
                <a:latin typeface="Arial"/>
                <a:ea typeface="Arial"/>
                <a:cs typeface="Arial"/>
                <a:sym typeface="Arial"/>
              </a:defRPr>
            </a:lvl3pPr>
            <a:lvl4pPr marL="1371600" marR="0" lvl="3"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4pPr>
            <a:lvl5pPr marL="1828800" marR="0" lvl="4" indent="0" algn="l" rtl="0">
              <a:spcBef>
                <a:spcPts val="400"/>
              </a:spcBef>
              <a:buClr>
                <a:srgbClr val="000000"/>
              </a:buClr>
              <a:buFont typeface="Arial"/>
              <a:buNone/>
              <a:defRPr sz="2000" b="0" i="0" u="none" strike="noStrike" cap="none">
                <a:solidFill>
                  <a:srgbClr val="000000"/>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spcBef>
                <a:spcPts val="240"/>
              </a:spcBef>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spcBef>
                <a:spcPts val="200"/>
              </a:spcBef>
              <a:buClr>
                <a:srgbClr val="000000"/>
              </a:buClr>
              <a:buFont typeface="Arial"/>
              <a:buNone/>
              <a:defRPr sz="1000" b="0" i="0" u="none" strike="noStrike" cap="none">
                <a:solidFill>
                  <a:srgbClr val="000000"/>
                </a:solidFill>
                <a:latin typeface="Arial"/>
                <a:ea typeface="Arial"/>
                <a:cs typeface="Arial"/>
                <a:sym typeface="Arial"/>
              </a:defRPr>
            </a:lvl3pPr>
            <a:lvl4pPr marL="1371600" marR="0" lvl="3"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4pPr>
            <a:lvl5pPr marL="1828800" marR="0" lvl="4" indent="0" algn="l" rtl="0">
              <a:spcBef>
                <a:spcPts val="180"/>
              </a:spcBef>
              <a:buClr>
                <a:srgbClr val="000000"/>
              </a:buClr>
              <a:buFont typeface="Arial"/>
              <a:buNone/>
              <a:defRPr sz="900" b="0" i="0" u="none" strike="noStrike" cap="none">
                <a:solidFill>
                  <a:srgbClr val="000000"/>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884765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927830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6" name="Shape 8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a:solidFill>
                  <a:srgbClr val="888888"/>
                </a:solidFill>
                <a:latin typeface="Calibri"/>
                <a:ea typeface="Calibri"/>
                <a:cs typeface="Calibri"/>
                <a:sym typeface="Calibri"/>
              </a:rPr>
              <a:pPr algn="r">
                <a:buSzPct val="25000"/>
              </a:p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606255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erior no black bars">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685800" y="23622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38030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619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1.jp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jp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eaLnBrk="1" fontAlgn="auto" hangingPunct="1">
              <a:spcBef>
                <a:spcPts val="0"/>
              </a:spcBef>
              <a:spcAft>
                <a:spcPts val="0"/>
              </a:spcAft>
              <a:buSzPct val="25000"/>
            </a:pPr>
            <a:fld id="{00000000-1234-1234-1234-123412341234}" type="slidenum">
              <a:rPr lang="en-US" sz="1200" kern="0">
                <a:solidFill>
                  <a:srgbClr val="888888"/>
                </a:solidFill>
                <a:latin typeface="Calibri"/>
                <a:ea typeface="Calibri"/>
                <a:cs typeface="Calibri"/>
                <a:sym typeface="Calibri"/>
              </a:rPr>
              <a:pPr algn="r" eaLnBrk="1" fontAlgn="auto" hangingPunct="1">
                <a:spcBef>
                  <a:spcPts val="0"/>
                </a:spcBef>
                <a:spcAft>
                  <a:spcPts val="0"/>
                </a:spcAft>
                <a:buSzPct val="25000"/>
              </a:pPr>
              <a:t>‹#›</a:t>
            </a:fld>
            <a:endParaRPr lang="en-US" sz="1200" kern="0">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8">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1626569759"/>
      </p:ext>
    </p:extLst>
  </p:cSld>
  <p:clrMap bg1="lt1" tx1="dk1" bg2="dk2" tx2="lt2" accent1="accent1" accent2="accent2" accent3="accent3" accent4="accent4" accent5="accent5" accent6="accent6" hlink="hlink" folHlink="folHlink"/>
  <p:sldLayoutIdLst>
    <p:sldLayoutId id="2147483678" r:id="rId1"/>
    <p:sldLayoutId id="2147483683" r:id="rId2"/>
    <p:sldLayoutId id="2147483684" r:id="rId3"/>
    <p:sldLayoutId id="2147483685" r:id="rId4"/>
    <p:sldLayoutId id="2147483687" r:id="rId5"/>
    <p:sldLayoutId id="2147483688"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13">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432937708"/>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000000"/>
              </a:buClr>
              <a:buFont typeface="Arial"/>
              <a:buNone/>
              <a:defRPr sz="4000" b="1" i="0" u="none" strike="noStrike" cap="none">
                <a:solidFill>
                  <a:srgbClr val="000000"/>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33363" marR="0" lvl="0" indent="-55563" algn="l" rtl="0">
              <a:spcBef>
                <a:spcPts val="560"/>
              </a:spcBef>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spcBef>
                <a:spcPts val="480"/>
              </a:spcBef>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spcBef>
                <a:spcPts val="400"/>
              </a:spcBef>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spcBef>
                <a:spcPts val="360"/>
              </a:spcBef>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pPr eaLnBrk="1" fontAlgn="auto" hangingPunct="1">
              <a:spcAft>
                <a:spcPts val="0"/>
              </a:spcAft>
            </a:pPr>
            <a:endParaRPr kern="0"/>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algn="r" eaLnBrk="1" fontAlgn="auto" hangingPunct="1">
              <a:spcBef>
                <a:spcPts val="0"/>
              </a:spcBef>
              <a:spcAft>
                <a:spcPts val="0"/>
              </a:spcAft>
              <a:buSzPct val="25000"/>
            </a:pPr>
            <a:fld id="{00000000-1234-1234-1234-123412341234}" type="slidenum">
              <a:rPr lang="en-US" sz="1200" kern="0">
                <a:solidFill>
                  <a:srgbClr val="888888"/>
                </a:solidFill>
                <a:latin typeface="Calibri"/>
                <a:ea typeface="Calibri"/>
                <a:cs typeface="Calibri"/>
                <a:sym typeface="Calibri"/>
              </a:rPr>
              <a:pPr algn="r" eaLnBrk="1" fontAlgn="auto" hangingPunct="1">
                <a:spcBef>
                  <a:spcPts val="0"/>
                </a:spcBef>
                <a:spcAft>
                  <a:spcPts val="0"/>
                </a:spcAft>
                <a:buSzPct val="25000"/>
              </a:pPr>
              <a:t>‹#›</a:t>
            </a:fld>
            <a:endParaRPr lang="en-US" sz="1200" kern="0">
              <a:solidFill>
                <a:srgbClr val="888888"/>
              </a:solidFill>
              <a:latin typeface="Calibri"/>
              <a:ea typeface="Calibri"/>
              <a:cs typeface="Calibri"/>
              <a:sym typeface="Calibri"/>
            </a:endParaRPr>
          </a:p>
        </p:txBody>
      </p:sp>
      <p:pic>
        <p:nvPicPr>
          <p:cNvPr id="15" name="Shape 15" descr="side.jpg"/>
          <p:cNvPicPr preferRelativeResize="0"/>
          <p:nvPr/>
        </p:nvPicPr>
        <p:blipFill rotWithShape="1">
          <a:blip r:embed="rId11">
            <a:alphaModFix/>
          </a:blip>
          <a:srcRect/>
          <a:stretch/>
        </p:blipFill>
        <p:spPr>
          <a:xfrm flipH="1">
            <a:off x="0" y="0"/>
            <a:ext cx="343534" cy="6858000"/>
          </a:xfrm>
          <a:prstGeom prst="rect">
            <a:avLst/>
          </a:prstGeom>
          <a:noFill/>
          <a:ln>
            <a:noFill/>
          </a:ln>
        </p:spPr>
      </p:pic>
    </p:spTree>
    <p:extLst>
      <p:ext uri="{BB962C8B-B14F-4D97-AF65-F5344CB8AC3E}">
        <p14:creationId xmlns:p14="http://schemas.microsoft.com/office/powerpoint/2010/main" val="1860828026"/>
      </p:ext>
    </p:extLst>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10" r:id="rId8"/>
    <p:sldLayoutId id="2147483711"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www.icpsr.umich.ed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crl.edu/sites/default/files/attachments/pages/ICPSR_final.pdf"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hdl.handle.net/2027.42/144318" TargetMode="External"/><Relationship Id="rId2" Type="http://schemas.openxmlformats.org/officeDocument/2006/relationships/hyperlink" Target="http://assessment.datasealofapproval.org/assessment_78/seal/pdf" TargetMode="Externa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7" name="Shape 97"/>
          <p:cNvSpPr txBox="1">
            <a:spLocks noGrp="1"/>
          </p:cNvSpPr>
          <p:nvPr>
            <p:ph type="ctrTitle"/>
          </p:nvPr>
        </p:nvSpPr>
        <p:spPr>
          <a:xfrm>
            <a:off x="152400" y="2438400"/>
            <a:ext cx="9144000" cy="896816"/>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3800" dirty="0" smtClean="0"/>
              <a:t>ICPSR and </a:t>
            </a:r>
            <a:r>
              <a:rPr lang="en-US" sz="3800" dirty="0" err="1" smtClean="0"/>
              <a:t>CoreTrustSeal</a:t>
            </a:r>
            <a:r>
              <a:rPr lang="en-US" sz="3800" b="1" i="0" u="none" strike="noStrike" cap="none" dirty="0" smtClean="0">
                <a:solidFill>
                  <a:schemeClr val="dk1"/>
                </a:solidFill>
                <a:latin typeface="Arial"/>
                <a:ea typeface="Arial"/>
                <a:cs typeface="Arial"/>
                <a:sym typeface="Arial"/>
              </a:rPr>
              <a:t>: </a:t>
            </a:r>
            <a:br>
              <a:rPr lang="en-US" sz="3800" b="1" i="0" u="none" strike="noStrike" cap="none" dirty="0" smtClean="0">
                <a:solidFill>
                  <a:schemeClr val="dk1"/>
                </a:solidFill>
                <a:latin typeface="Arial"/>
                <a:ea typeface="Arial"/>
                <a:cs typeface="Arial"/>
                <a:sym typeface="Arial"/>
              </a:rPr>
            </a:br>
            <a:r>
              <a:rPr lang="en-US" sz="3800" b="1" i="0" u="none" strike="noStrike" cap="none" dirty="0" smtClean="0">
                <a:solidFill>
                  <a:schemeClr val="dk1"/>
                </a:solidFill>
                <a:latin typeface="Arial"/>
                <a:ea typeface="Arial"/>
                <a:cs typeface="Arial"/>
                <a:sym typeface="Arial"/>
              </a:rPr>
              <a:t>Repository Certification </a:t>
            </a:r>
            <a:br>
              <a:rPr lang="en-US" sz="3800" b="1" i="0" u="none" strike="noStrike" cap="none" dirty="0" smtClean="0">
                <a:solidFill>
                  <a:schemeClr val="dk1"/>
                </a:solidFill>
                <a:latin typeface="Arial"/>
                <a:ea typeface="Arial"/>
                <a:cs typeface="Arial"/>
                <a:sym typeface="Arial"/>
              </a:rPr>
            </a:br>
            <a:r>
              <a:rPr lang="en-US" sz="3800" b="1" i="0" u="none" strike="noStrike" cap="none" dirty="0" smtClean="0">
                <a:solidFill>
                  <a:schemeClr val="dk1"/>
                </a:solidFill>
                <a:latin typeface="Arial"/>
                <a:ea typeface="Arial"/>
                <a:cs typeface="Arial"/>
                <a:sym typeface="Arial"/>
              </a:rPr>
              <a:t>Experiences and Opportunities</a:t>
            </a:r>
            <a:endParaRPr lang="en-US" sz="3800" b="1" i="0" u="none" strike="noStrike" cap="none" dirty="0">
              <a:solidFill>
                <a:schemeClr val="dk1"/>
              </a:solidFill>
              <a:latin typeface="Arial"/>
              <a:ea typeface="Arial"/>
              <a:cs typeface="Arial"/>
              <a:sym typeface="Arial"/>
            </a:endParaRPr>
          </a:p>
        </p:txBody>
      </p:sp>
      <p:sp>
        <p:nvSpPr>
          <p:cNvPr id="5" name="Rectangle 4"/>
          <p:cNvSpPr/>
          <p:nvPr/>
        </p:nvSpPr>
        <p:spPr>
          <a:xfrm>
            <a:off x="533400" y="4876800"/>
            <a:ext cx="7270378" cy="132343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eaLnBrk="1" fontAlgn="auto" hangingPunct="1"/>
            <a:r>
              <a:rPr lang="en-US" sz="2000" kern="0" dirty="0" smtClean="0"/>
              <a:t>Jared Lyle</a:t>
            </a:r>
          </a:p>
          <a:p>
            <a:pPr eaLnBrk="1" fontAlgn="auto" hangingPunct="1"/>
            <a:r>
              <a:rPr lang="en-US" sz="2000" dirty="0" smtClean="0"/>
              <a:t>IASSIST</a:t>
            </a:r>
          </a:p>
          <a:p>
            <a:pPr eaLnBrk="1" fontAlgn="auto" hangingPunct="1"/>
            <a:r>
              <a:rPr lang="en-US" sz="2000" kern="0" dirty="0" smtClean="0"/>
              <a:t>Sydney, NSW, Australia</a:t>
            </a:r>
          </a:p>
          <a:p>
            <a:pPr eaLnBrk="1" fontAlgn="auto" hangingPunct="1"/>
            <a:r>
              <a:rPr lang="en-US" sz="2000" kern="0" dirty="0" smtClean="0"/>
              <a:t>May 29, 2019</a:t>
            </a:r>
            <a:endParaRPr lang="en-US" sz="2000" kern="0" dirty="0"/>
          </a:p>
        </p:txBody>
      </p:sp>
    </p:spTree>
    <p:extLst>
      <p:ext uri="{BB962C8B-B14F-4D97-AF65-F5344CB8AC3E}">
        <p14:creationId xmlns:p14="http://schemas.microsoft.com/office/powerpoint/2010/main" val="687090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3100" y="1320800"/>
            <a:ext cx="8229600" cy="4525963"/>
          </a:xfrm>
        </p:spPr>
        <p:txBody>
          <a:bodyPr>
            <a:normAutofit/>
          </a:bodyPr>
          <a:lstStyle/>
          <a:p>
            <a:r>
              <a:rPr lang="en-US" dirty="0" smtClean="0"/>
              <a:t>Overview of ICPSR</a:t>
            </a:r>
          </a:p>
          <a:p>
            <a:r>
              <a:rPr lang="en-US" dirty="0" smtClean="0"/>
              <a:t>Why assessment is important</a:t>
            </a:r>
          </a:p>
          <a:p>
            <a:r>
              <a:rPr lang="en-US" dirty="0" smtClean="0"/>
              <a:t>ICPSR’s experience with assessment, including effort and resources needed</a:t>
            </a:r>
          </a:p>
          <a:p>
            <a:r>
              <a:rPr lang="en-US" dirty="0" smtClean="0"/>
              <a:t>Benefits from assessment</a:t>
            </a:r>
          </a:p>
          <a:p>
            <a:r>
              <a:rPr lang="en-US" dirty="0" smtClean="0"/>
              <a:t>Opportunities to improve the process</a:t>
            </a:r>
          </a:p>
          <a:p>
            <a:endParaRPr lang="en-US" dirty="0" smtClean="0"/>
          </a:p>
          <a:p>
            <a:endParaRPr lang="en-US" dirty="0" smtClean="0"/>
          </a:p>
          <a:p>
            <a:endParaRPr lang="en-US" dirty="0" smtClean="0"/>
          </a:p>
          <a:p>
            <a:endParaRPr lang="en-US" dirty="0" smtClean="0"/>
          </a:p>
          <a:p>
            <a:pPr marL="177800" indent="0">
              <a:buNone/>
            </a:pPr>
            <a:endParaRPr lang="en-US" dirty="0"/>
          </a:p>
        </p:txBody>
      </p:sp>
      <p:sp>
        <p:nvSpPr>
          <p:cNvPr id="5"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Outline</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4183918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4798" y="234399"/>
            <a:ext cx="8049068" cy="6046368"/>
          </a:xfrm>
          <a:prstGeom prst="rect">
            <a:avLst/>
          </a:prstGeom>
          <a:solidFill>
            <a:schemeClr val="bg2">
              <a:lumMod val="50000"/>
            </a:schemeClr>
          </a:solidFill>
          <a:ln w="25400">
            <a:solidFill>
              <a:schemeClr val="tx1"/>
            </a:solidFill>
          </a:ln>
          <a:effectLst>
            <a:softEdge rad="25400"/>
          </a:effectLst>
        </p:spPr>
      </p:pic>
      <p:sp>
        <p:nvSpPr>
          <p:cNvPr id="3" name="Rectangle 2"/>
          <p:cNvSpPr/>
          <p:nvPr/>
        </p:nvSpPr>
        <p:spPr>
          <a:xfrm>
            <a:off x="2765073" y="6280767"/>
            <a:ext cx="394851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C266C"/>
                </a:solidFill>
                <a:effectLst/>
                <a:uLnTx/>
                <a:uFillTx/>
                <a:latin typeface="Arial"/>
                <a:cs typeface="Arial"/>
                <a:sym typeface="Arial"/>
                <a:hlinkClick r:id="rId4"/>
                <a:rtl val="0"/>
              </a:rPr>
              <a:t>http://</a:t>
            </a:r>
            <a:r>
              <a:rPr kumimoji="0" lang="en-US" sz="2400" b="0" i="0" u="none" strike="noStrike" kern="0" cap="none" spc="0" normalizeH="0" baseline="0" noProof="0" dirty="0" smtClean="0">
                <a:ln>
                  <a:noFill/>
                </a:ln>
                <a:solidFill>
                  <a:srgbClr val="0C266C"/>
                </a:solidFill>
                <a:effectLst/>
                <a:uLnTx/>
                <a:uFillTx/>
                <a:latin typeface="Arial"/>
                <a:cs typeface="Arial"/>
                <a:sym typeface="Arial"/>
                <a:hlinkClick r:id="rId4"/>
                <a:rtl val="0"/>
              </a:rPr>
              <a:t>www.icpsr.umich.edu</a:t>
            </a:r>
            <a:r>
              <a:rPr kumimoji="0" lang="en-US" sz="2400" b="0" i="0" u="none" strike="noStrike" kern="0" cap="none" spc="0" normalizeH="0" baseline="0" noProof="0" dirty="0" smtClean="0">
                <a:ln>
                  <a:noFill/>
                </a:ln>
                <a:solidFill>
                  <a:srgbClr val="0C266C"/>
                </a:solidFill>
                <a:effectLst/>
                <a:uLnTx/>
                <a:uFillTx/>
                <a:latin typeface="Arial"/>
                <a:cs typeface="Arial"/>
                <a:sym typeface="Arial"/>
                <a:rtl val="0"/>
              </a:rPr>
              <a:t> </a:t>
            </a:r>
            <a:endParaRPr kumimoji="0" lang="en-US" sz="2400" b="0" i="0" u="none" strike="noStrike" kern="0" cap="none" spc="0" normalizeH="0" baseline="0" noProof="0" dirty="0">
              <a:ln>
                <a:noFill/>
              </a:ln>
              <a:solidFill>
                <a:srgbClr val="0C266C"/>
              </a:solidFill>
              <a:effectLst/>
              <a:uLnTx/>
              <a:uFillTx/>
              <a:latin typeface="Arial"/>
              <a:cs typeface="Arial"/>
              <a:sym typeface="Arial"/>
              <a:rtl val="0"/>
            </a:endParaRPr>
          </a:p>
        </p:txBody>
      </p:sp>
    </p:spTree>
    <p:extLst>
      <p:ext uri="{BB962C8B-B14F-4D97-AF65-F5344CB8AC3E}">
        <p14:creationId xmlns:p14="http://schemas.microsoft.com/office/powerpoint/2010/main" val="1688898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to of Philip Converse, Warren Miller, and Angus Campb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602" y="1551710"/>
            <a:ext cx="4807590" cy="34774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47800" y="5029200"/>
            <a:ext cx="316230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Helvetica Neue"/>
                <a:ea typeface="+mn-ea"/>
                <a:cs typeface="Arial"/>
                <a:sym typeface="Arial"/>
              </a:rPr>
              <a:t>Philip Converse, Warren Miller, and Angus Campbell</a:t>
            </a:r>
            <a:endParaRPr kumimoji="0" lang="en-US" sz="10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3" name="Rectangle 2"/>
          <p:cNvSpPr/>
          <p:nvPr/>
        </p:nvSpPr>
        <p:spPr>
          <a:xfrm>
            <a:off x="2095500" y="6553200"/>
            <a:ext cx="502920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FFFFFF">
                    <a:lumMod val="65000"/>
                  </a:srgbClr>
                </a:solidFill>
                <a:effectLst/>
                <a:uLnTx/>
                <a:uFillTx/>
                <a:latin typeface="Calibri"/>
                <a:ea typeface="+mn-ea"/>
                <a:cs typeface="Arial"/>
                <a:sym typeface="Arial"/>
              </a:rPr>
              <a:t>Source: http</a:t>
            </a:r>
            <a:r>
              <a:rPr kumimoji="0" lang="en-US" sz="1000" b="0" i="0" u="none" strike="noStrike" kern="1200" cap="none" spc="0" normalizeH="0" baseline="0" noProof="0" dirty="0">
                <a:ln>
                  <a:noFill/>
                </a:ln>
                <a:solidFill>
                  <a:srgbClr val="FFFFFF">
                    <a:lumMod val="65000"/>
                  </a:srgbClr>
                </a:solidFill>
                <a:effectLst/>
                <a:uLnTx/>
                <a:uFillTx/>
                <a:latin typeface="Calibri"/>
                <a:ea typeface="+mn-ea"/>
                <a:cs typeface="Arial"/>
                <a:sym typeface="Arial"/>
              </a:rPr>
              <a:t>://</a:t>
            </a:r>
            <a:r>
              <a:rPr kumimoji="0" lang="en-US" sz="1000" b="0" i="0" u="none" strike="noStrike" kern="1200" cap="none" spc="0" normalizeH="0" baseline="0" noProof="0" dirty="0" smtClean="0">
                <a:ln>
                  <a:noFill/>
                </a:ln>
                <a:solidFill>
                  <a:srgbClr val="FFFFFF">
                    <a:lumMod val="65000"/>
                  </a:srgbClr>
                </a:solidFill>
                <a:effectLst/>
                <a:uLnTx/>
                <a:uFillTx/>
                <a:latin typeface="Calibri"/>
                <a:ea typeface="+mn-ea"/>
                <a:cs typeface="Arial"/>
                <a:sym typeface="Arial"/>
              </a:rPr>
              <a:t>www.icpsr.umich.edu/icpsrweb/content/membership/history/timeline.html</a:t>
            </a:r>
            <a:endParaRPr kumimoji="0" lang="en-US" sz="1000" b="0" i="0" u="none" strike="noStrike" kern="1200" cap="none" spc="0" normalizeH="0" baseline="0" noProof="0" dirty="0">
              <a:ln>
                <a:noFill/>
              </a:ln>
              <a:solidFill>
                <a:srgbClr val="FFFFFF">
                  <a:lumMod val="65000"/>
                </a:srgbClr>
              </a:solidFill>
              <a:effectLst/>
              <a:uLnTx/>
              <a:uFillTx/>
              <a:latin typeface="Calibri"/>
              <a:ea typeface="+mn-ea"/>
              <a:cs typeface="Arial"/>
              <a:sym typeface="Arial"/>
            </a:endParaRPr>
          </a:p>
        </p:txBody>
      </p:sp>
      <p:sp>
        <p:nvSpPr>
          <p:cNvPr id="5" name="Rectangle 8"/>
          <p:cNvSpPr txBox="1">
            <a:spLocks noChangeArrowheads="1"/>
          </p:cNvSpPr>
          <p:nvPr/>
        </p:nvSpPr>
        <p:spPr>
          <a:xfrm>
            <a:off x="5551245" y="1537855"/>
            <a:ext cx="3429000" cy="2514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ea typeface="+mn-ea"/>
                <a:cs typeface="+mn-cs"/>
                <a:sym typeface="Arial"/>
              </a:rPr>
              <a:t>Established 1962</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ea typeface="+mn-ea"/>
                <a:cs typeface="+mn-cs"/>
                <a:sym typeface="Arial"/>
              </a:rPr>
              <a:t>Originally 22 Members, now consortium of 776 world-wide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ea typeface="+mn-ea"/>
                <a:cs typeface="+mn-cs"/>
                <a:sym typeface="Arial"/>
              </a:rPr>
              <a:t>Originally Political Science, now all social and behavioral sciences</a:t>
            </a:r>
            <a:endParaRPr kumimoji="0" lang="en-US" sz="2400" b="0" i="0" u="none" strike="noStrike" kern="1200" cap="none" spc="0" normalizeH="0" baseline="0" noProof="0" dirty="0">
              <a:ln>
                <a:noFill/>
              </a:ln>
              <a:solidFill>
                <a:srgbClr val="000000"/>
              </a:solidFill>
              <a:effectLst/>
              <a:uLnTx/>
              <a:uFillTx/>
              <a:latin typeface="Arial"/>
              <a:ea typeface="+mn-ea"/>
              <a:cs typeface="+mn-cs"/>
              <a:sym typeface="Arial"/>
            </a:endParaRPr>
          </a:p>
        </p:txBody>
      </p:sp>
      <p:sp>
        <p:nvSpPr>
          <p:cNvPr id="6" name="Title 1"/>
          <p:cNvSpPr txBox="1">
            <a:spLocks/>
          </p:cNvSpPr>
          <p:nvPr/>
        </p:nvSpPr>
        <p:spPr>
          <a:xfrm>
            <a:off x="567549" y="40871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ICPSR</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239608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51651" y="1175210"/>
            <a:ext cx="7772400" cy="4114800"/>
          </a:xfrm>
        </p:spPr>
        <p:txBody>
          <a:bodyPr/>
          <a:lstStyle/>
          <a:p>
            <a:pPr>
              <a:lnSpc>
                <a:spcPct val="110000"/>
              </a:lnSpc>
            </a:pPr>
            <a:r>
              <a:rPr lang="en-US" sz="2400" dirty="0" smtClean="0"/>
              <a:t>Current holdings </a:t>
            </a:r>
          </a:p>
          <a:p>
            <a:pPr lvl="1">
              <a:lnSpc>
                <a:spcPct val="110000"/>
              </a:lnSpc>
            </a:pPr>
            <a:r>
              <a:rPr lang="en-US" dirty="0" smtClean="0"/>
              <a:t>10,000+ studies, quarter million files </a:t>
            </a:r>
          </a:p>
          <a:p>
            <a:pPr lvl="1">
              <a:lnSpc>
                <a:spcPct val="110000"/>
              </a:lnSpc>
            </a:pPr>
            <a:r>
              <a:rPr lang="en-US" dirty="0" smtClean="0"/>
              <a:t>1500+ are </a:t>
            </a:r>
            <a:r>
              <a:rPr lang="en-US" i="1" dirty="0" smtClean="0"/>
              <a:t>restricted studies</a:t>
            </a:r>
            <a:r>
              <a:rPr lang="en-US" dirty="0" smtClean="0"/>
              <a:t>, almost always to protect confidentiality</a:t>
            </a:r>
          </a:p>
          <a:p>
            <a:pPr lvl="1">
              <a:lnSpc>
                <a:spcPct val="110000"/>
              </a:lnSpc>
            </a:pPr>
            <a:r>
              <a:rPr lang="en-US" dirty="0" smtClean="0"/>
              <a:t>Bibliography of Data-related Literature with 80,000 citations  </a:t>
            </a:r>
          </a:p>
          <a:p>
            <a:pPr>
              <a:lnSpc>
                <a:spcPct val="110000"/>
              </a:lnSpc>
            </a:pPr>
            <a:r>
              <a:rPr lang="en-US" sz="2400" dirty="0" smtClean="0"/>
              <a:t>Approximately 60,000 active </a:t>
            </a:r>
            <a:r>
              <a:rPr lang="en-US" sz="2400" dirty="0" err="1" smtClean="0"/>
              <a:t>MyData</a:t>
            </a:r>
            <a:r>
              <a:rPr lang="en-US" sz="2400" dirty="0" smtClean="0"/>
              <a:t> (“shopping cart”) accounts</a:t>
            </a:r>
          </a:p>
          <a:p>
            <a:pPr>
              <a:lnSpc>
                <a:spcPct val="110000"/>
              </a:lnSpc>
            </a:pPr>
            <a:r>
              <a:rPr lang="en-US" sz="2400" dirty="0" smtClean="0"/>
              <a:t>Thematic collections of data about addiction and HIV, aging, arts and culture, child care and early education, criminal justice, demography, health and medical care, and minorities</a:t>
            </a:r>
            <a:endParaRPr lang="en-US" sz="2400" dirty="0"/>
          </a:p>
        </p:txBody>
      </p:sp>
      <p:sp>
        <p:nvSpPr>
          <p:cNvPr id="6" name="Title 1"/>
          <p:cNvSpPr txBox="1">
            <a:spLocks/>
          </p:cNvSpPr>
          <p:nvPr/>
        </p:nvSpPr>
        <p:spPr>
          <a:xfrm>
            <a:off x="533400" y="22860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Arial"/>
                <a:ea typeface="+mj-ea"/>
                <a:cs typeface="+mj-cs"/>
                <a:sym typeface="Arial"/>
              </a:rPr>
              <a:t>ICPSR</a:t>
            </a:r>
            <a:endParaRPr kumimoji="0" lang="en-US" sz="4400" b="1" i="0" u="none" strike="noStrike" kern="1200" cap="none" spc="0" normalizeH="0" baseline="0" noProof="0" dirty="0">
              <a:ln>
                <a:noFill/>
              </a:ln>
              <a:solidFill>
                <a:srgbClr val="000000"/>
              </a:solidFill>
              <a:effectLst/>
              <a:uLnTx/>
              <a:uFillTx/>
              <a:latin typeface="Arial"/>
              <a:ea typeface="+mj-ea"/>
              <a:cs typeface="+mj-cs"/>
              <a:sym typeface="Arial"/>
            </a:endParaRPr>
          </a:p>
        </p:txBody>
      </p:sp>
    </p:spTree>
    <p:extLst>
      <p:ext uri="{BB962C8B-B14F-4D97-AF65-F5344CB8AC3E}">
        <p14:creationId xmlns:p14="http://schemas.microsoft.com/office/powerpoint/2010/main" val="2549088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Why Assessment is </a:t>
            </a:r>
            <a:r>
              <a:rPr lang="en-US" dirty="0" smtClean="0"/>
              <a:t>Important</a:t>
            </a:r>
            <a:endParaRPr lang="en-US" dirty="0"/>
          </a:p>
        </p:txBody>
      </p:sp>
    </p:spTree>
    <p:extLst>
      <p:ext uri="{BB962C8B-B14F-4D97-AF65-F5344CB8AC3E}">
        <p14:creationId xmlns:p14="http://schemas.microsoft.com/office/powerpoint/2010/main" val="2941028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1371600"/>
            <a:ext cx="7772400" cy="4114800"/>
          </a:xfrm>
        </p:spPr>
        <p:txBody>
          <a:bodyPr/>
          <a:lstStyle/>
          <a:p>
            <a:r>
              <a:rPr lang="en-US" dirty="0" smtClean="0"/>
              <a:t>Provide </a:t>
            </a:r>
            <a:r>
              <a:rPr lang="en-US" dirty="0">
                <a:solidFill>
                  <a:srgbClr val="FF0000"/>
                </a:solidFill>
              </a:rPr>
              <a:t>transparent</a:t>
            </a:r>
            <a:r>
              <a:rPr lang="en-US" dirty="0"/>
              <a:t> view into the </a:t>
            </a:r>
            <a:r>
              <a:rPr lang="en-US" dirty="0" smtClean="0"/>
              <a:t>repository</a:t>
            </a:r>
            <a:endParaRPr lang="en-US" dirty="0"/>
          </a:p>
          <a:p>
            <a:r>
              <a:rPr lang="en-US" dirty="0" smtClean="0">
                <a:solidFill>
                  <a:srgbClr val="FF0000"/>
                </a:solidFill>
              </a:rPr>
              <a:t>Improve</a:t>
            </a:r>
            <a:r>
              <a:rPr lang="en-US" dirty="0" smtClean="0"/>
              <a:t> </a:t>
            </a:r>
            <a:r>
              <a:rPr lang="en-US" dirty="0"/>
              <a:t>processes and procedures</a:t>
            </a:r>
          </a:p>
          <a:p>
            <a:r>
              <a:rPr lang="en-US" dirty="0"/>
              <a:t>Measure against a </a:t>
            </a:r>
            <a:r>
              <a:rPr lang="en-US" dirty="0" smtClean="0">
                <a:solidFill>
                  <a:srgbClr val="FF0000"/>
                </a:solidFill>
              </a:rPr>
              <a:t>community standard</a:t>
            </a:r>
          </a:p>
          <a:p>
            <a:r>
              <a:rPr lang="en-US" dirty="0" smtClean="0"/>
              <a:t>Show the </a:t>
            </a:r>
            <a:r>
              <a:rPr lang="en-US" dirty="0" smtClean="0">
                <a:solidFill>
                  <a:srgbClr val="FF0000"/>
                </a:solidFill>
              </a:rPr>
              <a:t>benefits of domain repositories</a:t>
            </a:r>
          </a:p>
          <a:p>
            <a:endParaRPr lang="en-US" dirty="0">
              <a:solidFill>
                <a:srgbClr val="FF0000"/>
              </a:solidFill>
            </a:endParaRPr>
          </a:p>
          <a:p>
            <a:r>
              <a:rPr lang="en-US" dirty="0"/>
              <a:t>Promote </a:t>
            </a:r>
            <a:r>
              <a:rPr lang="en-US" dirty="0">
                <a:solidFill>
                  <a:srgbClr val="FF0000"/>
                </a:solidFill>
              </a:rPr>
              <a:t>trust</a:t>
            </a:r>
            <a:r>
              <a:rPr lang="en-US" dirty="0"/>
              <a:t> by funding agencies, data producers, and data users that data will be available for the long </a:t>
            </a:r>
            <a:r>
              <a:rPr lang="en-US" dirty="0" smtClean="0"/>
              <a:t>term</a:t>
            </a:r>
            <a:endParaRPr lang="en-US" dirty="0"/>
          </a:p>
        </p:txBody>
      </p:sp>
      <p:sp>
        <p:nvSpPr>
          <p:cNvPr id="4" name="Text Placeholder 2"/>
          <p:cNvSpPr txBox="1">
            <a:spLocks/>
          </p:cNvSpPr>
          <p:nvPr/>
        </p:nvSpPr>
        <p:spPr>
          <a:xfrm>
            <a:off x="304800" y="6009290"/>
            <a:ext cx="8763000" cy="890587"/>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33363" marR="0" lvl="0" indent="-55563" algn="l" rtl="0">
              <a:lnSpc>
                <a:spcPct val="100000"/>
              </a:lnSpc>
              <a:spcBef>
                <a:spcPts val="560"/>
              </a:spcBef>
              <a:spcAft>
                <a:spcPts val="0"/>
              </a:spcAft>
              <a:buClr>
                <a:srgbClr val="000000"/>
              </a:buClr>
              <a:buSzPct val="100000"/>
              <a:buFont typeface="Arial"/>
              <a:buChar char="•"/>
              <a:defRPr sz="2800" b="0" i="0" u="none" strike="noStrike" cap="none">
                <a:solidFill>
                  <a:srgbClr val="000000"/>
                </a:solidFill>
                <a:latin typeface="Arial"/>
                <a:ea typeface="Arial"/>
                <a:cs typeface="Arial"/>
                <a:sym typeface="Arial"/>
              </a:defRPr>
            </a:lvl1pPr>
            <a:lvl2pPr marL="687388" marR="0" lvl="1" indent="-77787" algn="l" rtl="0">
              <a:lnSpc>
                <a:spcPct val="100000"/>
              </a:lnSpc>
              <a:spcBef>
                <a:spcPts val="480"/>
              </a:spcBef>
              <a:spcAft>
                <a:spcPts val="0"/>
              </a:spcAft>
              <a:buClr>
                <a:srgbClr val="000000"/>
              </a:buClr>
              <a:buSzPct val="100000"/>
              <a:buFont typeface="Arial"/>
              <a:buChar char="•"/>
              <a:defRPr sz="2400" b="0" i="0" u="none" strike="noStrike" cap="none">
                <a:solidFill>
                  <a:srgbClr val="000000"/>
                </a:solidFill>
                <a:latin typeface="Arial"/>
                <a:ea typeface="Arial"/>
                <a:cs typeface="Arial"/>
                <a:sym typeface="Arial"/>
              </a:defRPr>
            </a:lvl2pPr>
            <a:lvl3pPr marL="1143000" marR="0" lvl="2" indent="-101600" algn="l" rtl="0">
              <a:lnSpc>
                <a:spcPct val="100000"/>
              </a:lnSpc>
              <a:spcBef>
                <a:spcPts val="400"/>
              </a:spcBef>
              <a:spcAft>
                <a:spcPts val="0"/>
              </a:spcAft>
              <a:buClr>
                <a:srgbClr val="000000"/>
              </a:buClr>
              <a:buSzPct val="100000"/>
              <a:buFont typeface="Arial"/>
              <a:buChar char="•"/>
              <a:defRPr sz="2000" b="0" i="0" u="none" strike="noStrike" cap="none">
                <a:solidFill>
                  <a:srgbClr val="000000"/>
                </a:solidFill>
                <a:latin typeface="Arial"/>
                <a:ea typeface="Arial"/>
                <a:cs typeface="Arial"/>
                <a:sym typeface="Arial"/>
              </a:defRPr>
            </a:lvl3pPr>
            <a:lvl4pPr marL="1600200" marR="0" lvl="3" indent="-114300" algn="l" rtl="0">
              <a:lnSpc>
                <a:spcPct val="100000"/>
              </a:lnSpc>
              <a:spcBef>
                <a:spcPts val="360"/>
              </a:spcBef>
              <a:spcAft>
                <a:spcPts val="0"/>
              </a:spcAft>
              <a:buClr>
                <a:srgbClr val="000000"/>
              </a:buClr>
              <a:buSzPct val="100000"/>
              <a:buFont typeface="Arial"/>
              <a:buChar char="•"/>
              <a:defRPr sz="1800" b="0" i="0" u="none" strike="noStrike" cap="none">
                <a:solidFill>
                  <a:srgbClr val="000000"/>
                </a:solidFill>
                <a:latin typeface="Arial"/>
                <a:ea typeface="Arial"/>
                <a:cs typeface="Arial"/>
                <a:sym typeface="Arial"/>
              </a:defRPr>
            </a:lvl4pPr>
            <a:lvl5pPr marL="2057400" marR="0" lvl="4" indent="-114300" algn="l" rtl="0">
              <a:lnSpc>
                <a:spcPct val="100000"/>
              </a:lnSpc>
              <a:spcBef>
                <a:spcPts val="360"/>
              </a:spcBef>
              <a:spcAft>
                <a:spcPts val="0"/>
              </a:spcAft>
              <a:buClr>
                <a:srgbClr val="000000"/>
              </a:buClr>
              <a:buSzPct val="100000"/>
              <a:buFont typeface="Arial"/>
              <a:buChar char="•"/>
              <a:defRPr sz="1800" b="0" i="0" u="none" strike="noStrike" cap="none">
                <a:solidFill>
                  <a:srgbClr val="000000"/>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pPr marL="177800" indent="0" eaLnBrk="1" fontAlgn="auto" hangingPunct="1">
              <a:buNone/>
            </a:pPr>
            <a:r>
              <a:rPr lang="en-US" sz="1800" kern="0" dirty="0" err="1" smtClean="0">
                <a:solidFill>
                  <a:schemeClr val="bg1">
                    <a:lumMod val="65000"/>
                  </a:schemeClr>
                </a:solidFill>
              </a:rPr>
              <a:t>Dillo</a:t>
            </a:r>
            <a:r>
              <a:rPr lang="en-US" sz="1800" kern="0" dirty="0" smtClean="0">
                <a:solidFill>
                  <a:schemeClr val="bg1">
                    <a:lumMod val="65000"/>
                  </a:schemeClr>
                </a:solidFill>
              </a:rPr>
              <a:t>, I., &amp; de </a:t>
            </a:r>
            <a:r>
              <a:rPr lang="en-US" sz="1800" kern="0" dirty="0" err="1" smtClean="0">
                <a:solidFill>
                  <a:schemeClr val="bg1">
                    <a:lumMod val="65000"/>
                  </a:schemeClr>
                </a:solidFill>
              </a:rPr>
              <a:t>Leeuw</a:t>
            </a:r>
            <a:r>
              <a:rPr lang="en-US" sz="1800" kern="0" dirty="0" smtClean="0">
                <a:solidFill>
                  <a:schemeClr val="bg1">
                    <a:lumMod val="65000"/>
                  </a:schemeClr>
                </a:solidFill>
              </a:rPr>
              <a:t>, L. (2018). </a:t>
            </a:r>
            <a:r>
              <a:rPr lang="en-US" sz="1800" kern="0" dirty="0" err="1" smtClean="0">
                <a:solidFill>
                  <a:schemeClr val="bg1">
                    <a:lumMod val="65000"/>
                  </a:schemeClr>
                </a:solidFill>
              </a:rPr>
              <a:t>CoreTrustSeal</a:t>
            </a:r>
            <a:r>
              <a:rPr lang="en-US" sz="1800" kern="0" dirty="0" smtClean="0">
                <a:solidFill>
                  <a:schemeClr val="bg1">
                    <a:lumMod val="65000"/>
                  </a:schemeClr>
                </a:solidFill>
              </a:rPr>
              <a:t>. Communications of the Association of Austrian Librarians, 71(1), 162-170. https://doi.org/10.31263/voebm.v71i1.1981</a:t>
            </a:r>
            <a:endParaRPr lang="en-US" sz="1800" kern="0" dirty="0">
              <a:solidFill>
                <a:schemeClr val="bg1">
                  <a:lumMod val="65000"/>
                </a:schemeClr>
              </a:solidFill>
            </a:endParaRPr>
          </a:p>
        </p:txBody>
      </p:sp>
    </p:spTree>
    <p:extLst>
      <p:ext uri="{BB962C8B-B14F-4D97-AF65-F5344CB8AC3E}">
        <p14:creationId xmlns:p14="http://schemas.microsoft.com/office/powerpoint/2010/main" val="36428907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33600" y="1831991"/>
            <a:ext cx="5143500" cy="5026009"/>
          </a:xfrm>
          <a:prstGeom prst="rect">
            <a:avLst/>
          </a:prstGeom>
        </p:spPr>
      </p:pic>
      <p:pic>
        <p:nvPicPr>
          <p:cNvPr id="5" name="Picture 4"/>
          <p:cNvPicPr>
            <a:picLocks noChangeAspect="1"/>
          </p:cNvPicPr>
          <p:nvPr/>
        </p:nvPicPr>
        <p:blipFill>
          <a:blip r:embed="rId4"/>
          <a:stretch>
            <a:fillRect/>
          </a:stretch>
        </p:blipFill>
        <p:spPr>
          <a:xfrm>
            <a:off x="2855118" y="212494"/>
            <a:ext cx="3700463" cy="1619497"/>
          </a:xfrm>
          <a:prstGeom prst="rect">
            <a:avLst/>
          </a:prstGeom>
        </p:spPr>
      </p:pic>
    </p:spTree>
    <p:extLst>
      <p:ext uri="{BB962C8B-B14F-4D97-AF65-F5344CB8AC3E}">
        <p14:creationId xmlns:p14="http://schemas.microsoft.com/office/powerpoint/2010/main" val="223637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467600" cy="4648200"/>
          </a:xfrm>
        </p:spPr>
        <p:txBody>
          <a:bodyPr/>
          <a:lstStyle/>
          <a:p>
            <a:pPr algn="ctr"/>
            <a:r>
              <a:rPr lang="en-US" dirty="0" smtClean="0"/>
              <a:t>Forever!</a:t>
            </a:r>
            <a:br>
              <a:rPr lang="en-US" dirty="0" smtClean="0"/>
            </a:br>
            <a:r>
              <a:rPr lang="en-US" dirty="0"/>
              <a:t/>
            </a:r>
            <a:br>
              <a:rPr lang="en-US" dirty="0"/>
            </a:br>
            <a:r>
              <a:rPr lang="en-US" dirty="0" smtClean="0"/>
              <a:t>Guaranteed!</a:t>
            </a:r>
            <a:br>
              <a:rPr lang="en-US" dirty="0" smtClean="0"/>
            </a:br>
            <a:r>
              <a:rPr lang="en-US" dirty="0"/>
              <a:t/>
            </a:r>
            <a:br>
              <a:rPr lang="en-US" dirty="0"/>
            </a:br>
            <a:r>
              <a:rPr lang="en-US" dirty="0" smtClean="0"/>
              <a:t>We promise!</a:t>
            </a:r>
            <a:endParaRPr lang="en-US" dirty="0"/>
          </a:p>
        </p:txBody>
      </p:sp>
    </p:spTree>
    <p:extLst>
      <p:ext uri="{BB962C8B-B14F-4D97-AF65-F5344CB8AC3E}">
        <p14:creationId xmlns:p14="http://schemas.microsoft.com/office/powerpoint/2010/main" val="1020276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990600"/>
            <a:ext cx="8229600" cy="5135563"/>
          </a:xfrm>
        </p:spPr>
        <p:txBody>
          <a:bodyPr/>
          <a:lstStyle/>
          <a:p>
            <a:pPr marL="177800" indent="0">
              <a:buNone/>
            </a:pPr>
            <a:r>
              <a:rPr lang="en-US" dirty="0" smtClean="0"/>
              <a:t>“Claims </a:t>
            </a:r>
            <a:r>
              <a:rPr lang="en-US" dirty="0"/>
              <a:t>of trustworthiness are easy to make but are thus far difficult to justify or </a:t>
            </a:r>
            <a:r>
              <a:rPr lang="en-US" dirty="0" smtClean="0"/>
              <a:t>objectively prove.”</a:t>
            </a:r>
            <a:endParaRPr lang="en-US" dirty="0"/>
          </a:p>
        </p:txBody>
      </p:sp>
      <p:pic>
        <p:nvPicPr>
          <p:cNvPr id="4" name="Picture 3"/>
          <p:cNvPicPr>
            <a:picLocks noChangeAspect="1"/>
          </p:cNvPicPr>
          <p:nvPr/>
        </p:nvPicPr>
        <p:blipFill>
          <a:blip r:embed="rId2"/>
          <a:stretch>
            <a:fillRect/>
          </a:stretch>
        </p:blipFill>
        <p:spPr>
          <a:xfrm>
            <a:off x="3048000" y="2438400"/>
            <a:ext cx="3048000" cy="3918857"/>
          </a:xfrm>
          <a:prstGeom prst="rect">
            <a:avLst/>
          </a:prstGeom>
        </p:spPr>
      </p:pic>
    </p:spTree>
    <p:extLst>
      <p:ext uri="{BB962C8B-B14F-4D97-AF65-F5344CB8AC3E}">
        <p14:creationId xmlns:p14="http://schemas.microsoft.com/office/powerpoint/2010/main" val="2735267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2504" y="5105400"/>
            <a:ext cx="8741496" cy="307777"/>
          </a:xfrm>
          <a:prstGeom prst="rect">
            <a:avLst/>
          </a:prstGeom>
        </p:spPr>
        <p:txBody>
          <a:bodyPr wrap="none">
            <a:spAutoFit/>
          </a:bodyPr>
          <a:lstStyle/>
          <a:p>
            <a:r>
              <a:rPr lang="en-US" sz="1400" dirty="0">
                <a:solidFill>
                  <a:srgbClr val="A5B3CA">
                    <a:lumMod val="60000"/>
                    <a:lumOff val="40000"/>
                  </a:srgbClr>
                </a:solidFill>
              </a:rPr>
              <a:t>http://chronicle.com/blogs/wiredcampus/hazards-of-the-cloud-data-storage-services-crash-sets-back-researchers/52571</a:t>
            </a:r>
          </a:p>
        </p:txBody>
      </p:sp>
      <p:pic>
        <p:nvPicPr>
          <p:cNvPr id="2" name="Picture 1"/>
          <p:cNvPicPr>
            <a:picLocks noChangeAspect="1"/>
          </p:cNvPicPr>
          <p:nvPr/>
        </p:nvPicPr>
        <p:blipFill>
          <a:blip r:embed="rId3"/>
          <a:stretch>
            <a:fillRect/>
          </a:stretch>
        </p:blipFill>
        <p:spPr>
          <a:xfrm>
            <a:off x="1446615" y="1676400"/>
            <a:ext cx="6325986" cy="3340922"/>
          </a:xfrm>
          <a:prstGeom prst="rect">
            <a:avLst/>
          </a:prstGeom>
          <a:effectLst>
            <a:glow rad="63500">
              <a:schemeClr val="accent1">
                <a:satMod val="175000"/>
                <a:alpha val="40000"/>
              </a:schemeClr>
            </a:glow>
            <a:softEdge rad="12700"/>
          </a:effectLst>
        </p:spPr>
      </p:pic>
    </p:spTree>
    <p:extLst>
      <p:ext uri="{BB962C8B-B14F-4D97-AF65-F5344CB8AC3E}">
        <p14:creationId xmlns:p14="http://schemas.microsoft.com/office/powerpoint/2010/main" val="4040039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838200"/>
            <a:ext cx="8229600" cy="4525963"/>
          </a:xfrm>
        </p:spPr>
        <p:txBody>
          <a:bodyPr/>
          <a:lstStyle/>
          <a:p>
            <a:pPr marL="177800" indent="0">
              <a:buNone/>
            </a:pPr>
            <a:r>
              <a:rPr lang="en-US" i="1" dirty="0" smtClean="0"/>
              <a:t>If we want to be able to share data, we need to store them in a </a:t>
            </a:r>
            <a:r>
              <a:rPr lang="en-US" i="1" dirty="0" smtClean="0">
                <a:solidFill>
                  <a:srgbClr val="FF0000"/>
                </a:solidFill>
              </a:rPr>
              <a:t>trustworthy</a:t>
            </a:r>
            <a:r>
              <a:rPr lang="en-US" i="1" dirty="0" smtClean="0"/>
              <a:t> data repository.  Data created and used by scientists should be managed, curated, and archived in such a way to </a:t>
            </a:r>
            <a:r>
              <a:rPr lang="en-US" i="1" dirty="0" smtClean="0">
                <a:solidFill>
                  <a:srgbClr val="FF0000"/>
                </a:solidFill>
              </a:rPr>
              <a:t>preserve the initial investment</a:t>
            </a:r>
            <a:r>
              <a:rPr lang="en-US" i="1" dirty="0" smtClean="0"/>
              <a:t> in collecting them.  Researchers must be certain that data held in </a:t>
            </a:r>
            <a:r>
              <a:rPr lang="en-US" i="1" dirty="0" smtClean="0">
                <a:solidFill>
                  <a:srgbClr val="FF0000"/>
                </a:solidFill>
              </a:rPr>
              <a:t>archives remain useful and meaningful into the future</a:t>
            </a:r>
            <a:r>
              <a:rPr lang="en-US" i="1" dirty="0" smtClean="0"/>
              <a:t>.</a:t>
            </a:r>
          </a:p>
          <a:p>
            <a:pPr marL="177800" indent="0">
              <a:buNone/>
            </a:pPr>
            <a:endParaRPr lang="en-US" dirty="0" smtClean="0"/>
          </a:p>
          <a:p>
            <a:pPr marL="177800" indent="0">
              <a:buNone/>
            </a:pPr>
            <a:r>
              <a:rPr lang="en-US" sz="1800" dirty="0" smtClean="0"/>
              <a:t>“An Introduction to the Core Trustworthy Data Repositories Requirements”</a:t>
            </a:r>
            <a:endParaRPr lang="en-US" sz="1800" dirty="0"/>
          </a:p>
        </p:txBody>
      </p:sp>
      <p:sp>
        <p:nvSpPr>
          <p:cNvPr id="3" name="Rectangle 2"/>
          <p:cNvSpPr/>
          <p:nvPr/>
        </p:nvSpPr>
        <p:spPr>
          <a:xfrm>
            <a:off x="450273" y="5225663"/>
            <a:ext cx="8534400" cy="276999"/>
          </a:xfrm>
          <a:prstGeom prst="rect">
            <a:avLst/>
          </a:prstGeom>
        </p:spPr>
        <p:txBody>
          <a:bodyPr wrap="square">
            <a:spAutoFit/>
          </a:bodyPr>
          <a:lstStyle/>
          <a:p>
            <a:r>
              <a:rPr lang="en-US" sz="1200" dirty="0">
                <a:solidFill>
                  <a:schemeClr val="bg1">
                    <a:lumMod val="65000"/>
                  </a:schemeClr>
                </a:solidFill>
              </a:rPr>
              <a:t>https://www.coretrustseal.org/wp-content/uploads/2017/01/Intro_To_Core_Trustworthy_Data_Repositories_Requirements_2016-11.pdf</a:t>
            </a:r>
          </a:p>
        </p:txBody>
      </p:sp>
    </p:spTree>
    <p:extLst>
      <p:ext uri="{BB962C8B-B14F-4D97-AF65-F5344CB8AC3E}">
        <p14:creationId xmlns:p14="http://schemas.microsoft.com/office/powerpoint/2010/main" val="24785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8229600" cy="1143000"/>
          </a:xfrm>
        </p:spPr>
        <p:txBody>
          <a:bodyPr/>
          <a:lstStyle/>
          <a:p>
            <a:r>
              <a:rPr lang="en-US" dirty="0" smtClean="0"/>
              <a:t>ICPSR Assessment Experience</a:t>
            </a:r>
            <a:endParaRPr lang="en-US" dirty="0"/>
          </a:p>
        </p:txBody>
      </p:sp>
      <p:sp>
        <p:nvSpPr>
          <p:cNvPr id="3" name="Content Placeholder 2"/>
          <p:cNvSpPr>
            <a:spLocks noGrp="1"/>
          </p:cNvSpPr>
          <p:nvPr>
            <p:ph idx="1"/>
          </p:nvPr>
        </p:nvSpPr>
        <p:spPr>
          <a:xfrm>
            <a:off x="685800" y="1066800"/>
            <a:ext cx="8001000" cy="4876800"/>
          </a:xfrm>
        </p:spPr>
        <p:txBody>
          <a:bodyPr/>
          <a:lstStyle/>
          <a:p>
            <a:pPr marL="0" indent="0">
              <a:buNone/>
            </a:pPr>
            <a:r>
              <a:rPr lang="en-US" sz="2800" dirty="0" smtClean="0">
                <a:solidFill>
                  <a:srgbClr val="FF0000"/>
                </a:solidFill>
              </a:rPr>
              <a:t>2005-2006	</a:t>
            </a:r>
            <a:r>
              <a:rPr lang="en-US" dirty="0">
                <a:solidFill>
                  <a:srgbClr val="FF0000"/>
                </a:solidFill>
              </a:rPr>
              <a:t> </a:t>
            </a:r>
            <a:r>
              <a:rPr lang="en-US" dirty="0" smtClean="0">
                <a:solidFill>
                  <a:srgbClr val="FF0000"/>
                </a:solidFill>
              </a:rPr>
              <a:t>   </a:t>
            </a:r>
            <a:r>
              <a:rPr lang="en-US" sz="2800" dirty="0" smtClean="0">
                <a:solidFill>
                  <a:srgbClr val="FF0000"/>
                </a:solidFill>
              </a:rPr>
              <a:t>CRL test audit (TRAC checklist)</a:t>
            </a:r>
          </a:p>
          <a:p>
            <a:pPr marL="0" indent="0">
              <a:buNone/>
            </a:pPr>
            <a:r>
              <a:rPr lang="en-US" dirty="0"/>
              <a:t>2010-2012	    TRAC/ISO 16363 self-assessment</a:t>
            </a:r>
          </a:p>
          <a:p>
            <a:pPr marL="0" indent="0">
              <a:buNone/>
            </a:pPr>
            <a:r>
              <a:rPr lang="en-US" sz="2800" dirty="0" smtClean="0">
                <a:solidFill>
                  <a:srgbClr val="FF0000"/>
                </a:solidFill>
              </a:rPr>
              <a:t>2009-2010	    Data </a:t>
            </a:r>
            <a:r>
              <a:rPr lang="en-US" sz="2800" dirty="0">
                <a:solidFill>
                  <a:srgbClr val="FF0000"/>
                </a:solidFill>
              </a:rPr>
              <a:t>Seal of Approval </a:t>
            </a:r>
            <a:r>
              <a:rPr lang="en-US" sz="2800" dirty="0" smtClean="0">
                <a:solidFill>
                  <a:srgbClr val="FF0000"/>
                </a:solidFill>
              </a:rPr>
              <a:t>certification</a:t>
            </a:r>
          </a:p>
          <a:p>
            <a:pPr marL="0" indent="0">
              <a:buNone/>
            </a:pPr>
            <a:r>
              <a:rPr lang="en-US" sz="2800" dirty="0" smtClean="0"/>
              <a:t>2013		    Data Seal of Approval (update)</a:t>
            </a:r>
          </a:p>
          <a:p>
            <a:pPr marL="0" indent="0">
              <a:buNone/>
            </a:pPr>
            <a:r>
              <a:rPr lang="en-US" sz="2800" dirty="0" smtClean="0"/>
              <a:t>2013		    World Data System certification</a:t>
            </a:r>
          </a:p>
          <a:p>
            <a:pPr marL="0" indent="0">
              <a:buNone/>
            </a:pPr>
            <a:r>
              <a:rPr lang="en-US" dirty="0" smtClean="0">
                <a:solidFill>
                  <a:srgbClr val="FF0000"/>
                </a:solidFill>
              </a:rPr>
              <a:t>2018-2019	    </a:t>
            </a:r>
            <a:r>
              <a:rPr lang="en-US" dirty="0" err="1" smtClean="0">
                <a:solidFill>
                  <a:srgbClr val="FF0000"/>
                </a:solidFill>
              </a:rPr>
              <a:t>CoreTrustSeal</a:t>
            </a:r>
            <a:endParaRPr lang="en-US" sz="2800"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068" y="4799734"/>
            <a:ext cx="1702769" cy="1828800"/>
          </a:xfrm>
          <a:prstGeom prst="rect">
            <a:avLst/>
          </a:prstGeom>
          <a:ln>
            <a:noFill/>
          </a:ln>
          <a:effectLst>
            <a:outerShdw blurRad="292100" dist="139700" dir="2700000" algn="tl" rotWithShape="0">
              <a:srgbClr val="333333">
                <a:alpha val="65000"/>
              </a:srgbClr>
            </a:outerShdw>
          </a:effectLst>
        </p:spPr>
      </p:pic>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818030" y="4799734"/>
            <a:ext cx="1470040" cy="182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3705" y="5076825"/>
            <a:ext cx="1143000" cy="1143000"/>
          </a:xfrm>
          <a:prstGeom prst="rect">
            <a:avLst/>
          </a:prstGeom>
          <a:ln>
            <a:noFill/>
          </a:ln>
          <a:effectLst>
            <a:outerShdw blurRad="292100" dist="139700" dir="2700000" algn="tl" rotWithShape="0">
              <a:srgbClr val="333333">
                <a:alpha val="65000"/>
              </a:srgbClr>
            </a:outerShdw>
          </a:effec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9395" y="4962644"/>
            <a:ext cx="2070219" cy="1371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oreTrustSe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40939" y="5029200"/>
            <a:ext cx="1190625" cy="119062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71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z="3600" dirty="0" smtClean="0">
                <a:solidFill>
                  <a:schemeClr val="tx1"/>
                </a:solidFill>
              </a:rPr>
              <a:t>Common Elements of Assessment</a:t>
            </a:r>
            <a:endParaRPr lang="en-US" sz="3600" dirty="0">
              <a:solidFill>
                <a:schemeClr val="tx1"/>
              </a:solidFill>
            </a:endParaRPr>
          </a:p>
        </p:txBody>
      </p:sp>
      <p:sp>
        <p:nvSpPr>
          <p:cNvPr id="3" name="Content Placeholder 2"/>
          <p:cNvSpPr>
            <a:spLocks noGrp="1"/>
          </p:cNvSpPr>
          <p:nvPr>
            <p:ph idx="1"/>
          </p:nvPr>
        </p:nvSpPr>
        <p:spPr>
          <a:xfrm>
            <a:off x="685800" y="1905000"/>
            <a:ext cx="7772400" cy="4114800"/>
          </a:xfrm>
        </p:spPr>
        <p:txBody>
          <a:bodyPr/>
          <a:lstStyle/>
          <a:p>
            <a:r>
              <a:rPr lang="en-US" dirty="0" smtClean="0"/>
              <a:t>The </a:t>
            </a:r>
            <a:r>
              <a:rPr lang="en-US" dirty="0"/>
              <a:t>O</a:t>
            </a:r>
            <a:r>
              <a:rPr lang="en-US" dirty="0" smtClean="0"/>
              <a:t>rganization and its </a:t>
            </a:r>
            <a:r>
              <a:rPr lang="en-US" dirty="0"/>
              <a:t>F</a:t>
            </a:r>
            <a:r>
              <a:rPr lang="en-US" dirty="0" smtClean="0"/>
              <a:t>ramework</a:t>
            </a:r>
          </a:p>
          <a:p>
            <a:pPr lvl="1"/>
            <a:r>
              <a:rPr lang="en-US" dirty="0" smtClean="0"/>
              <a:t>Governance, staffing, policies, finances, etc.</a:t>
            </a:r>
          </a:p>
          <a:p>
            <a:r>
              <a:rPr lang="en-US" dirty="0" smtClean="0"/>
              <a:t>Technical Infrastructure</a:t>
            </a:r>
          </a:p>
          <a:p>
            <a:pPr lvl="1"/>
            <a:r>
              <a:rPr lang="en-US" dirty="0" smtClean="0"/>
              <a:t>System design, security, etc.</a:t>
            </a:r>
          </a:p>
          <a:p>
            <a:r>
              <a:rPr lang="en-US" dirty="0" smtClean="0"/>
              <a:t>Treatment of the Data</a:t>
            </a:r>
          </a:p>
          <a:p>
            <a:pPr lvl="1"/>
            <a:r>
              <a:rPr lang="en-US" dirty="0" smtClean="0"/>
              <a:t>Access, integrity, process, preservation, etc. </a:t>
            </a:r>
          </a:p>
          <a:p>
            <a:pPr lvl="1"/>
            <a:endParaRPr lang="en-US" dirty="0"/>
          </a:p>
        </p:txBody>
      </p:sp>
    </p:spTree>
    <p:extLst>
      <p:ext uri="{BB962C8B-B14F-4D97-AF65-F5344CB8AC3E}">
        <p14:creationId xmlns:p14="http://schemas.microsoft.com/office/powerpoint/2010/main" val="2723467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CRL Test Audit, 2005-2006</a:t>
            </a:r>
            <a:endParaRPr lang="en-US" dirty="0"/>
          </a:p>
        </p:txBody>
      </p:sp>
      <p:sp>
        <p:nvSpPr>
          <p:cNvPr id="3" name="Content Placeholder 2"/>
          <p:cNvSpPr>
            <a:spLocks noGrp="1"/>
          </p:cNvSpPr>
          <p:nvPr>
            <p:ph idx="1"/>
          </p:nvPr>
        </p:nvSpPr>
        <p:spPr/>
        <p:txBody>
          <a:bodyPr/>
          <a:lstStyle/>
          <a:p>
            <a:r>
              <a:rPr lang="en-US" sz="2800" dirty="0" smtClean="0"/>
              <a:t>Test methodology based on RLG-NARA </a:t>
            </a:r>
            <a:r>
              <a:rPr lang="en-US" dirty="0"/>
              <a:t>Checklist </a:t>
            </a:r>
            <a:r>
              <a:rPr lang="en-US" dirty="0" smtClean="0"/>
              <a:t>for </a:t>
            </a:r>
            <a:r>
              <a:rPr lang="en-US" dirty="0"/>
              <a:t>the Certification of Trusted Digital </a:t>
            </a:r>
            <a:r>
              <a:rPr lang="en-US" dirty="0" smtClean="0"/>
              <a:t>Repositories</a:t>
            </a:r>
            <a:endParaRPr lang="en-US" sz="2800" dirty="0" smtClean="0"/>
          </a:p>
          <a:p>
            <a:r>
              <a:rPr lang="en-US" sz="2800" dirty="0" smtClean="0"/>
              <a:t>Assessment performed by an external agency (CRL)</a:t>
            </a:r>
          </a:p>
          <a:p>
            <a:r>
              <a:rPr lang="en-US" sz="2800" dirty="0" smtClean="0"/>
              <a:t>Precursor to current TRAC audit/certification </a:t>
            </a:r>
          </a:p>
          <a:p>
            <a:r>
              <a:rPr lang="en-US" sz="2800" dirty="0" smtClean="0"/>
              <a:t>ICPSR Test Audit Report: </a:t>
            </a:r>
            <a:r>
              <a:rPr lang="en-US" sz="2800" dirty="0" smtClean="0">
                <a:hlinkClick r:id="rId3"/>
              </a:rPr>
              <a:t>http://www.crl.edu/sites/default/files/attachments/pages/ICPSR_final.pdf</a:t>
            </a:r>
            <a:endParaRPr lang="en-US" sz="2800" dirty="0" smtClean="0"/>
          </a:p>
          <a:p>
            <a:endParaRPr lang="en-US" dirty="0"/>
          </a:p>
        </p:txBody>
      </p:sp>
    </p:spTree>
    <p:extLst>
      <p:ext uri="{BB962C8B-B14F-4D97-AF65-F5344CB8AC3E}">
        <p14:creationId xmlns:p14="http://schemas.microsoft.com/office/powerpoint/2010/main" val="2420444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Effort and Resources Required</a:t>
            </a:r>
            <a:endParaRPr lang="en-US" dirty="0"/>
          </a:p>
        </p:txBody>
      </p:sp>
      <p:sp>
        <p:nvSpPr>
          <p:cNvPr id="3" name="Content Placeholder 2"/>
          <p:cNvSpPr>
            <a:spLocks noGrp="1"/>
          </p:cNvSpPr>
          <p:nvPr>
            <p:ph idx="1"/>
          </p:nvPr>
        </p:nvSpPr>
        <p:spPr>
          <a:xfrm>
            <a:off x="685800" y="1905000"/>
            <a:ext cx="7772400" cy="4114800"/>
          </a:xfrm>
        </p:spPr>
        <p:txBody>
          <a:bodyPr/>
          <a:lstStyle/>
          <a:p>
            <a:r>
              <a:rPr lang="en-US" sz="2800" dirty="0" smtClean="0"/>
              <a:t>Completion of Audit Checklist</a:t>
            </a:r>
          </a:p>
          <a:p>
            <a:r>
              <a:rPr lang="en-US" sz="2800" dirty="0" smtClean="0"/>
              <a:t>Gathering of large amounts of data about the organization – staffing, finances, </a:t>
            </a:r>
            <a:r>
              <a:rPr lang="en-US" sz="2800" dirty="0"/>
              <a:t>digital assets, process</a:t>
            </a:r>
            <a:r>
              <a:rPr lang="en-US" sz="2800" dirty="0" smtClean="0"/>
              <a:t>, technology, security, redundancy, etc.</a:t>
            </a:r>
          </a:p>
          <a:p>
            <a:r>
              <a:rPr lang="en-US" sz="2800" dirty="0" smtClean="0"/>
              <a:t>Weeks of staff time to do the above</a:t>
            </a:r>
          </a:p>
          <a:p>
            <a:r>
              <a:rPr lang="en-US" sz="2800" dirty="0" smtClean="0"/>
              <a:t>Hosting of audit group for two and a half days with interviews and meetings</a:t>
            </a:r>
          </a:p>
          <a:p>
            <a:r>
              <a:rPr lang="en-US" sz="2800" dirty="0" smtClean="0"/>
              <a:t>Remediation of problems discovered</a:t>
            </a:r>
            <a:endParaRPr lang="en-US" sz="2800" dirty="0"/>
          </a:p>
        </p:txBody>
      </p:sp>
    </p:spTree>
    <p:extLst>
      <p:ext uri="{BB962C8B-B14F-4D97-AF65-F5344CB8AC3E}">
        <p14:creationId xmlns:p14="http://schemas.microsoft.com/office/powerpoint/2010/main" val="3607175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idx="1"/>
          </p:nvPr>
        </p:nvSpPr>
        <p:spPr/>
        <p:txBody>
          <a:bodyPr/>
          <a:lstStyle/>
          <a:p>
            <a:pPr marL="177800" indent="0">
              <a:buNone/>
            </a:pPr>
            <a:r>
              <a:rPr lang="en-US" dirty="0"/>
              <a:t>Positive review </a:t>
            </a:r>
            <a:r>
              <a:rPr lang="en-US" dirty="0" smtClean="0"/>
              <a:t>overall:</a:t>
            </a:r>
            <a:endParaRPr lang="en-US" i="1" dirty="0" smtClean="0"/>
          </a:p>
          <a:p>
            <a:pPr marL="177800" indent="0">
              <a:buNone/>
            </a:pPr>
            <a:endParaRPr lang="en-US" i="1" dirty="0" smtClean="0"/>
          </a:p>
          <a:p>
            <a:pPr marL="177800" indent="0">
              <a:buNone/>
            </a:pPr>
            <a:r>
              <a:rPr lang="en-US" i="1" dirty="0" smtClean="0"/>
              <a:t>Taken </a:t>
            </a:r>
            <a:r>
              <a:rPr lang="en-US" i="1" dirty="0"/>
              <a:t>as a whole, ICPSR appears to provide </a:t>
            </a:r>
            <a:r>
              <a:rPr lang="en-US" b="1" i="1" dirty="0"/>
              <a:t>responsible stewardship </a:t>
            </a:r>
            <a:r>
              <a:rPr lang="en-US" i="1" dirty="0"/>
              <a:t>of the valuable research resources in its custody. </a:t>
            </a:r>
            <a:r>
              <a:rPr lang="en-US" b="1" i="1" dirty="0"/>
              <a:t>Depositors of data to the ICPSR data archives and users of those archives can be confident </a:t>
            </a:r>
            <a:r>
              <a:rPr lang="en-US" i="1" dirty="0"/>
              <a:t>about the state of its operation, and the processes, procedures, technologies, and technical infrastructure employed by the organization.</a:t>
            </a:r>
          </a:p>
          <a:p>
            <a:endParaRPr lang="en-US" dirty="0"/>
          </a:p>
        </p:txBody>
      </p:sp>
    </p:spTree>
    <p:extLst>
      <p:ext uri="{BB962C8B-B14F-4D97-AF65-F5344CB8AC3E}">
        <p14:creationId xmlns:p14="http://schemas.microsoft.com/office/powerpoint/2010/main" val="3762580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Findings</a:t>
            </a:r>
            <a:endParaRPr lang="en-US" dirty="0"/>
          </a:p>
        </p:txBody>
      </p:sp>
      <p:sp>
        <p:nvSpPr>
          <p:cNvPr id="3" name="Content Placeholder 2"/>
          <p:cNvSpPr>
            <a:spLocks noGrp="1"/>
          </p:cNvSpPr>
          <p:nvPr>
            <p:ph idx="1"/>
          </p:nvPr>
        </p:nvSpPr>
        <p:spPr>
          <a:xfrm>
            <a:off x="685800" y="1752600"/>
            <a:ext cx="7772400" cy="4114800"/>
          </a:xfrm>
        </p:spPr>
        <p:txBody>
          <a:bodyPr/>
          <a:lstStyle/>
          <a:p>
            <a:pPr marL="0" indent="0">
              <a:buNone/>
            </a:pPr>
            <a:r>
              <a:rPr lang="en-US" dirty="0" smtClean="0"/>
              <a:t>Positive review overall, but…</a:t>
            </a:r>
          </a:p>
          <a:p>
            <a:r>
              <a:rPr lang="en-US" dirty="0" smtClean="0"/>
              <a:t>Succession and disaster plans needed</a:t>
            </a:r>
          </a:p>
          <a:p>
            <a:r>
              <a:rPr lang="en-US" dirty="0" smtClean="0"/>
              <a:t>Funding uncertainty (grants)</a:t>
            </a:r>
          </a:p>
          <a:p>
            <a:r>
              <a:rPr lang="en-US" dirty="0" smtClean="0"/>
              <a:t>Acquisition of preservation rights from depositors</a:t>
            </a:r>
          </a:p>
          <a:p>
            <a:r>
              <a:rPr lang="en-US" dirty="0" smtClean="0"/>
              <a:t>Need for more process and procedural documentation related to preservation</a:t>
            </a:r>
          </a:p>
          <a:p>
            <a:r>
              <a:rPr lang="en-US" dirty="0" smtClean="0"/>
              <a:t>Machine-room issues noted</a:t>
            </a:r>
          </a:p>
          <a:p>
            <a:endParaRPr lang="en-US" dirty="0"/>
          </a:p>
        </p:txBody>
      </p:sp>
    </p:spTree>
    <p:extLst>
      <p:ext uri="{BB962C8B-B14F-4D97-AF65-F5344CB8AC3E}">
        <p14:creationId xmlns:p14="http://schemas.microsoft.com/office/powerpoint/2010/main" val="2600738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Changes Made</a:t>
            </a:r>
            <a:endParaRPr lang="en-US" dirty="0"/>
          </a:p>
        </p:txBody>
      </p:sp>
      <p:sp>
        <p:nvSpPr>
          <p:cNvPr id="3" name="Content Placeholder 2"/>
          <p:cNvSpPr>
            <a:spLocks noGrp="1"/>
          </p:cNvSpPr>
          <p:nvPr>
            <p:ph idx="1"/>
          </p:nvPr>
        </p:nvSpPr>
        <p:spPr>
          <a:xfrm>
            <a:off x="685800" y="1676400"/>
            <a:ext cx="7772400" cy="4114800"/>
          </a:xfrm>
        </p:spPr>
        <p:txBody>
          <a:bodyPr/>
          <a:lstStyle/>
          <a:p>
            <a:r>
              <a:rPr lang="en-US" dirty="0" smtClean="0"/>
              <a:t>Hired a Digital Preservation Officer</a:t>
            </a:r>
          </a:p>
          <a:p>
            <a:r>
              <a:rPr lang="en-US" dirty="0" smtClean="0"/>
              <a:t>Created policies, including Digital Preservation Policy Framework, Access Policy Framework, and Disaster Plan</a:t>
            </a:r>
          </a:p>
          <a:p>
            <a:r>
              <a:rPr lang="en-US" dirty="0" smtClean="0"/>
              <a:t>Changed deposit process to be explicit about ICPSR’s right to preserve content</a:t>
            </a:r>
          </a:p>
          <a:p>
            <a:r>
              <a:rPr lang="en-US" dirty="0" smtClean="0"/>
              <a:t>Continued to diversify funding (ongoing)</a:t>
            </a:r>
          </a:p>
          <a:p>
            <a:r>
              <a:rPr lang="en-US" dirty="0" smtClean="0"/>
              <a:t>Made </a:t>
            </a:r>
            <a:r>
              <a:rPr lang="en-US" dirty="0"/>
              <a:t>changes to machine room</a:t>
            </a:r>
          </a:p>
          <a:p>
            <a:endParaRPr lang="en-US" dirty="0" smtClean="0"/>
          </a:p>
          <a:p>
            <a:endParaRPr lang="en-US" dirty="0" smtClean="0"/>
          </a:p>
          <a:p>
            <a:endParaRPr lang="en-US" dirty="0"/>
          </a:p>
        </p:txBody>
      </p:sp>
    </p:spTree>
    <p:extLst>
      <p:ext uri="{BB962C8B-B14F-4D97-AF65-F5344CB8AC3E}">
        <p14:creationId xmlns:p14="http://schemas.microsoft.com/office/powerpoint/2010/main" val="396859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53413"/>
            <a:ext cx="8229600" cy="1143000"/>
          </a:xfrm>
        </p:spPr>
        <p:txBody>
          <a:bodyPr/>
          <a:lstStyle/>
          <a:p>
            <a:r>
              <a:rPr lang="en-US" dirty="0"/>
              <a:t>DSA Self-Assessment, 2009-2010</a:t>
            </a:r>
          </a:p>
        </p:txBody>
      </p:sp>
      <p:sp>
        <p:nvSpPr>
          <p:cNvPr id="3" name="Content Placeholder 2"/>
          <p:cNvSpPr>
            <a:spLocks noGrp="1"/>
          </p:cNvSpPr>
          <p:nvPr>
            <p:ph idx="1"/>
          </p:nvPr>
        </p:nvSpPr>
        <p:spPr/>
        <p:txBody>
          <a:bodyPr/>
          <a:lstStyle/>
          <a:p>
            <a:endParaRPr lang="en-US" dirty="0" smtClean="0"/>
          </a:p>
          <a:p>
            <a:endParaRPr lang="en-US" dirty="0"/>
          </a:p>
        </p:txBody>
      </p:sp>
      <p:sp>
        <p:nvSpPr>
          <p:cNvPr id="5" name="TextBox 4"/>
          <p:cNvSpPr txBox="1"/>
          <p:nvPr/>
        </p:nvSpPr>
        <p:spPr>
          <a:xfrm>
            <a:off x="1645370" y="5858790"/>
            <a:ext cx="6310460" cy="584775"/>
          </a:xfrm>
          <a:prstGeom prst="rect">
            <a:avLst/>
          </a:prstGeom>
          <a:noFill/>
        </p:spPr>
        <p:txBody>
          <a:bodyPr wrap="square" rtlCol="0">
            <a:spAutoFit/>
          </a:bodyPr>
          <a:lstStyle/>
          <a:p>
            <a:r>
              <a:rPr lang="en-US" sz="1600" dirty="0">
                <a:latin typeface="+mn-lt"/>
                <a:hlinkClick r:id="rId2"/>
              </a:rPr>
              <a:t>http://</a:t>
            </a:r>
            <a:r>
              <a:rPr lang="en-US" sz="1600" dirty="0" smtClean="0">
                <a:latin typeface="+mn-lt"/>
                <a:hlinkClick r:id="rId2"/>
              </a:rPr>
              <a:t>assessment.datasealofapproval.org/assessment_78/seal/pdf</a:t>
            </a:r>
            <a:endParaRPr lang="en-US" sz="1600" dirty="0" smtClean="0">
              <a:latin typeface="+mn-lt"/>
            </a:endParaRPr>
          </a:p>
          <a:p>
            <a:r>
              <a:rPr lang="en-US" sz="1600" dirty="0">
                <a:latin typeface="+mn-lt"/>
                <a:hlinkClick r:id="rId3"/>
              </a:rPr>
              <a:t>http://</a:t>
            </a:r>
            <a:r>
              <a:rPr lang="en-US" sz="1600" dirty="0" smtClean="0">
                <a:latin typeface="+mn-lt"/>
                <a:hlinkClick r:id="rId3"/>
              </a:rPr>
              <a:t>hdl.handle.net/2027.42/144318</a:t>
            </a:r>
            <a:r>
              <a:rPr lang="en-US" sz="1600" dirty="0" smtClean="0">
                <a:latin typeface="+mn-lt"/>
              </a:rPr>
              <a:t>  </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913" y="1461940"/>
            <a:ext cx="5038826" cy="3657600"/>
          </a:xfrm>
          <a:prstGeom prst="rect">
            <a:avLst/>
          </a:prstGeom>
        </p:spPr>
      </p:pic>
      <p:sp>
        <p:nvSpPr>
          <p:cNvPr id="8" name="Oval 7"/>
          <p:cNvSpPr/>
          <p:nvPr/>
        </p:nvSpPr>
        <p:spPr bwMode="auto">
          <a:xfrm>
            <a:off x="4789453" y="4517023"/>
            <a:ext cx="2057400" cy="762000"/>
          </a:xfrm>
          <a:prstGeom prst="ellipse">
            <a:avLst/>
          </a:prstGeom>
          <a:noFill/>
          <a:ln w="25400"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986" y="2043741"/>
            <a:ext cx="1143000" cy="1143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43678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Data Seal of Approval</a:t>
            </a:r>
            <a:endParaRPr lang="en-US" dirty="0"/>
          </a:p>
        </p:txBody>
      </p:sp>
      <p:sp>
        <p:nvSpPr>
          <p:cNvPr id="3" name="Content Placeholder 2"/>
          <p:cNvSpPr>
            <a:spLocks noGrp="1"/>
          </p:cNvSpPr>
          <p:nvPr>
            <p:ph idx="1"/>
          </p:nvPr>
        </p:nvSpPr>
        <p:spPr>
          <a:xfrm>
            <a:off x="685800" y="1828800"/>
            <a:ext cx="7772400" cy="4114800"/>
          </a:xfrm>
        </p:spPr>
        <p:txBody>
          <a:bodyPr/>
          <a:lstStyle/>
          <a:p>
            <a:r>
              <a:rPr lang="en-US" sz="2800" dirty="0" smtClean="0"/>
              <a:t>Started by DANS in 2009</a:t>
            </a:r>
          </a:p>
          <a:p>
            <a:r>
              <a:rPr lang="en-US" dirty="0"/>
              <a:t>The objectives of the DSA are to “safeguard data, to ensure high quality and to guide reliable management of data for the future without requiring the implementation of new standards, regulations, or high costs.”</a:t>
            </a:r>
            <a:br>
              <a:rPr lang="en-US" dirty="0"/>
            </a:br>
            <a:r>
              <a:rPr lang="en-US" sz="1200" dirty="0">
                <a:solidFill>
                  <a:schemeClr val="bg2">
                    <a:lumMod val="60000"/>
                    <a:lumOff val="40000"/>
                  </a:schemeClr>
                </a:solidFill>
              </a:rPr>
              <a:t/>
            </a:r>
            <a:br>
              <a:rPr lang="en-US" sz="1200" dirty="0">
                <a:solidFill>
                  <a:schemeClr val="bg2">
                    <a:lumMod val="60000"/>
                    <a:lumOff val="40000"/>
                  </a:schemeClr>
                </a:solidFill>
              </a:rPr>
            </a:br>
            <a:r>
              <a:rPr lang="en-US" sz="1200" dirty="0">
                <a:solidFill>
                  <a:schemeClr val="bg1">
                    <a:lumMod val="65000"/>
                  </a:schemeClr>
                </a:solidFill>
              </a:rPr>
              <a:t>http://www.datasealofapproval.org/en/information/about</a:t>
            </a:r>
            <a:r>
              <a:rPr lang="en-US" sz="1200" dirty="0" smtClean="0">
                <a:solidFill>
                  <a:schemeClr val="bg1">
                    <a:lumMod val="65000"/>
                  </a:schemeClr>
                </a:solidFill>
              </a:rPr>
              <a:t>/</a:t>
            </a:r>
            <a:endParaRPr lang="en-US" sz="2800" dirty="0" smtClean="0"/>
          </a:p>
          <a:p>
            <a:pPr marL="0" indent="0">
              <a:buNone/>
            </a:pPr>
            <a:endParaRPr lang="en-US" dirty="0" smtClean="0"/>
          </a:p>
        </p:txBody>
      </p:sp>
    </p:spTree>
    <p:extLst>
      <p:ext uri="{BB962C8B-B14F-4D97-AF65-F5344CB8AC3E}">
        <p14:creationId xmlns:p14="http://schemas.microsoft.com/office/powerpoint/2010/main" val="25111426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Data Seal of Approval</a:t>
            </a:r>
            <a:endParaRPr lang="en-US" dirty="0"/>
          </a:p>
        </p:txBody>
      </p:sp>
      <p:sp>
        <p:nvSpPr>
          <p:cNvPr id="3" name="Content Placeholder 2"/>
          <p:cNvSpPr>
            <a:spLocks noGrp="1"/>
          </p:cNvSpPr>
          <p:nvPr>
            <p:ph idx="1"/>
          </p:nvPr>
        </p:nvSpPr>
        <p:spPr>
          <a:xfrm>
            <a:off x="685800" y="1828800"/>
            <a:ext cx="7772400" cy="4114800"/>
          </a:xfrm>
        </p:spPr>
        <p:txBody>
          <a:bodyPr/>
          <a:lstStyle/>
          <a:p>
            <a:r>
              <a:rPr lang="en-US" sz="2800" dirty="0" smtClean="0"/>
              <a:t>16 guidelines – 3 target the data producer, 3 the data consumer, and 10 the repository</a:t>
            </a:r>
          </a:p>
          <a:p>
            <a:r>
              <a:rPr lang="en-US" dirty="0"/>
              <a:t>Example guideline: </a:t>
            </a:r>
            <a:r>
              <a:rPr lang="en-US" i="1" dirty="0"/>
              <a:t>(7) The data repository has a plan for long-term preservation of its digital assets</a:t>
            </a:r>
            <a:r>
              <a:rPr lang="en-US" i="1" dirty="0" smtClean="0"/>
              <a:t>.</a:t>
            </a:r>
            <a:endParaRPr lang="en-US" sz="2800" dirty="0" smtClean="0"/>
          </a:p>
          <a:p>
            <a:r>
              <a:rPr lang="en-US" sz="2800" dirty="0" smtClean="0"/>
              <a:t>Self-assessments are done online with ratings and then peer-reviewed by a DSA Board member</a:t>
            </a:r>
          </a:p>
          <a:p>
            <a:pPr marL="0" indent="0">
              <a:buNone/>
            </a:pPr>
            <a:endParaRPr lang="en-US" dirty="0" smtClean="0"/>
          </a:p>
        </p:txBody>
      </p:sp>
    </p:spTree>
    <p:extLst>
      <p:ext uri="{BB962C8B-B14F-4D97-AF65-F5344CB8AC3E}">
        <p14:creationId xmlns:p14="http://schemas.microsoft.com/office/powerpoint/2010/main" val="1483767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t>Procedures Followed</a:t>
            </a:r>
            <a:endParaRPr lang="en-US" dirty="0"/>
          </a:p>
        </p:txBody>
      </p:sp>
      <p:sp>
        <p:nvSpPr>
          <p:cNvPr id="3" name="Content Placeholder 2"/>
          <p:cNvSpPr>
            <a:spLocks noGrp="1"/>
          </p:cNvSpPr>
          <p:nvPr>
            <p:ph idx="1"/>
          </p:nvPr>
        </p:nvSpPr>
        <p:spPr>
          <a:xfrm>
            <a:off x="685800" y="1752600"/>
            <a:ext cx="7772400" cy="4114800"/>
          </a:xfrm>
        </p:spPr>
        <p:txBody>
          <a:bodyPr/>
          <a:lstStyle/>
          <a:p>
            <a:r>
              <a:rPr lang="en-US" sz="3200" dirty="0" smtClean="0"/>
              <a:t>Digital Preservation Officer and Director of Collection Delivery conducted self-assessment, assembled evidence, completed application</a:t>
            </a:r>
          </a:p>
          <a:p>
            <a:r>
              <a:rPr lang="en-US" sz="3200" dirty="0" smtClean="0"/>
              <a:t>Provided a </a:t>
            </a:r>
            <a:r>
              <a:rPr lang="en-US" sz="3200" dirty="0"/>
              <a:t>URL for each </a:t>
            </a:r>
            <a:r>
              <a:rPr lang="en-US" sz="3200" dirty="0" smtClean="0"/>
              <a:t>guideline</a:t>
            </a:r>
          </a:p>
        </p:txBody>
      </p:sp>
    </p:spTree>
    <p:extLst>
      <p:ext uri="{BB962C8B-B14F-4D97-AF65-F5344CB8AC3E}">
        <p14:creationId xmlns:p14="http://schemas.microsoft.com/office/powerpoint/2010/main" val="29667014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Effort and Resources Required</a:t>
            </a:r>
            <a:endParaRPr lang="en-US" dirty="0"/>
          </a:p>
        </p:txBody>
      </p:sp>
      <p:sp>
        <p:nvSpPr>
          <p:cNvPr id="3" name="Content Placeholder 2"/>
          <p:cNvSpPr>
            <a:spLocks noGrp="1"/>
          </p:cNvSpPr>
          <p:nvPr>
            <p:ph idx="1"/>
          </p:nvPr>
        </p:nvSpPr>
        <p:spPr/>
        <p:txBody>
          <a:bodyPr/>
          <a:lstStyle/>
          <a:p>
            <a:r>
              <a:rPr lang="en-US" sz="3200" dirty="0" smtClean="0"/>
              <a:t>Mainly time of the Digital Preservation Officer and Director of Collection Delivery </a:t>
            </a:r>
          </a:p>
          <a:p>
            <a:r>
              <a:rPr lang="en-US" sz="3200" dirty="0" smtClean="0"/>
              <a:t>Would estimate two days at most</a:t>
            </a:r>
          </a:p>
          <a:p>
            <a:r>
              <a:rPr lang="en-US" sz="3200" dirty="0" smtClean="0"/>
              <a:t>Less time required to recertify every two years</a:t>
            </a:r>
            <a:endParaRPr lang="en-US" dirty="0"/>
          </a:p>
        </p:txBody>
      </p:sp>
    </p:spTree>
    <p:extLst>
      <p:ext uri="{BB962C8B-B14F-4D97-AF65-F5344CB8AC3E}">
        <p14:creationId xmlns:p14="http://schemas.microsoft.com/office/powerpoint/2010/main" val="7479440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Findings and Changes Made</a:t>
            </a:r>
            <a:endParaRPr lang="en-US" dirty="0"/>
          </a:p>
        </p:txBody>
      </p:sp>
      <p:sp>
        <p:nvSpPr>
          <p:cNvPr id="3" name="Content Placeholder 2"/>
          <p:cNvSpPr>
            <a:spLocks noGrp="1"/>
          </p:cNvSpPr>
          <p:nvPr>
            <p:ph idx="1"/>
          </p:nvPr>
        </p:nvSpPr>
        <p:spPr>
          <a:xfrm>
            <a:off x="685800" y="1905000"/>
            <a:ext cx="7772400" cy="4114800"/>
          </a:xfrm>
        </p:spPr>
        <p:txBody>
          <a:bodyPr/>
          <a:lstStyle/>
          <a:p>
            <a:r>
              <a:rPr lang="en-US" dirty="0" smtClean="0"/>
              <a:t>Recognized need to make policies more public – e.g., static and linkable Terms of Use (previously only dynamic)</a:t>
            </a:r>
          </a:p>
          <a:p>
            <a:r>
              <a:rPr lang="en-US" dirty="0" smtClean="0"/>
              <a:t>Reinforced work on succession planning – now integrated into Data-PASS partnership agreement</a:t>
            </a:r>
          </a:p>
          <a:p>
            <a:r>
              <a:rPr lang="en-US" dirty="0" smtClean="0"/>
              <a:t>Underscored need to comply with OAIS –building a new system based on it</a:t>
            </a:r>
          </a:p>
          <a:p>
            <a:endParaRPr lang="en-US" dirty="0" smtClean="0"/>
          </a:p>
        </p:txBody>
      </p:sp>
    </p:spTree>
    <p:extLst>
      <p:ext uri="{BB962C8B-B14F-4D97-AF65-F5344CB8AC3E}">
        <p14:creationId xmlns:p14="http://schemas.microsoft.com/office/powerpoint/2010/main" val="673833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CoreTrustSeal</a:t>
            </a:r>
            <a:r>
              <a:rPr lang="en-US" dirty="0"/>
              <a:t>, </a:t>
            </a:r>
            <a:r>
              <a:rPr lang="en-US" dirty="0" smtClean="0"/>
              <a:t>2018-2019</a:t>
            </a:r>
            <a:endParaRPr lang="en-US" dirty="0"/>
          </a:p>
        </p:txBody>
      </p:sp>
      <p:pic>
        <p:nvPicPr>
          <p:cNvPr id="4" name="Picture 2" descr="CoreTrustSea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8250" y="3069431"/>
            <a:ext cx="1587500" cy="15875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343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CoreTrustSeal</a:t>
            </a:r>
            <a:endParaRPr lang="en-US" dirty="0"/>
          </a:p>
        </p:txBody>
      </p:sp>
      <p:sp>
        <p:nvSpPr>
          <p:cNvPr id="3" name="Content Placeholder 2"/>
          <p:cNvSpPr>
            <a:spLocks noGrp="1"/>
          </p:cNvSpPr>
          <p:nvPr>
            <p:ph idx="1"/>
          </p:nvPr>
        </p:nvSpPr>
        <p:spPr/>
        <p:txBody>
          <a:bodyPr/>
          <a:lstStyle/>
          <a:p>
            <a:r>
              <a:rPr lang="en-US" dirty="0" smtClean="0"/>
              <a:t>Developed by the DSA-WDS Partnership Working Group on Repository Audit and Certification, a Working Group of the Research Data Alliance</a:t>
            </a:r>
          </a:p>
          <a:p>
            <a:r>
              <a:rPr lang="en-US" dirty="0" smtClean="0"/>
              <a:t>Merging of the Data Seal of Approval certification and the World Data System certification</a:t>
            </a:r>
          </a:p>
          <a:p>
            <a:r>
              <a:rPr lang="en-US" dirty="0" smtClean="0"/>
              <a:t>16 criteria (guidelines)</a:t>
            </a:r>
          </a:p>
          <a:p>
            <a:pPr marL="177800" indent="0">
              <a:buNone/>
            </a:pPr>
            <a:endParaRPr lang="en-US" dirty="0"/>
          </a:p>
        </p:txBody>
      </p:sp>
    </p:spTree>
    <p:extLst>
      <p:ext uri="{BB962C8B-B14F-4D97-AF65-F5344CB8AC3E}">
        <p14:creationId xmlns:p14="http://schemas.microsoft.com/office/powerpoint/2010/main" val="14026041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idx="1"/>
          </p:nvPr>
        </p:nvSpPr>
        <p:spPr/>
        <p:txBody>
          <a:bodyPr/>
          <a:lstStyle/>
          <a:p>
            <a:r>
              <a:rPr lang="en-US" dirty="0" smtClean="0"/>
              <a:t>16 criteria (guidelines):</a:t>
            </a:r>
          </a:p>
          <a:p>
            <a:pPr lvl="1"/>
            <a:r>
              <a:rPr lang="en-US" sz="2800" dirty="0" smtClean="0"/>
              <a:t>Organizational Infrastructure (6)</a:t>
            </a:r>
          </a:p>
          <a:p>
            <a:pPr lvl="1"/>
            <a:r>
              <a:rPr lang="en-US" sz="2800" dirty="0" smtClean="0"/>
              <a:t>Digital Object Management (8)</a:t>
            </a:r>
          </a:p>
          <a:p>
            <a:pPr lvl="1"/>
            <a:r>
              <a:rPr lang="en-US" sz="2800" dirty="0" smtClean="0"/>
              <a:t>Technology (2)</a:t>
            </a:r>
            <a:endParaRPr lang="en-US" sz="2800" dirty="0"/>
          </a:p>
        </p:txBody>
      </p:sp>
    </p:spTree>
    <p:extLst>
      <p:ext uri="{BB962C8B-B14F-4D97-AF65-F5344CB8AC3E}">
        <p14:creationId xmlns:p14="http://schemas.microsoft.com/office/powerpoint/2010/main" val="626101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Evidence – R5</a:t>
            </a:r>
            <a:endParaRPr lang="en-US" dirty="0"/>
          </a:p>
        </p:txBody>
      </p:sp>
      <p:sp>
        <p:nvSpPr>
          <p:cNvPr id="3" name="Content Placeholder 2"/>
          <p:cNvSpPr>
            <a:spLocks noGrp="1"/>
          </p:cNvSpPr>
          <p:nvPr>
            <p:ph idx="1"/>
          </p:nvPr>
        </p:nvSpPr>
        <p:spPr/>
        <p:txBody>
          <a:bodyPr/>
          <a:lstStyle/>
          <a:p>
            <a:r>
              <a:rPr lang="en-US" dirty="0" smtClean="0"/>
              <a:t>Guideline Text: R5. The repository has </a:t>
            </a:r>
            <a:r>
              <a:rPr lang="en-US" dirty="0"/>
              <a:t>adequate funding and sufficient numbers of qualified staff managed through a clear system of governance to effectively carry out the mission</a:t>
            </a:r>
          </a:p>
        </p:txBody>
      </p:sp>
    </p:spTree>
    <p:extLst>
      <p:ext uri="{BB962C8B-B14F-4D97-AF65-F5344CB8AC3E}">
        <p14:creationId xmlns:p14="http://schemas.microsoft.com/office/powerpoint/2010/main" val="4245141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Example of Evidence – R5</a:t>
            </a:r>
            <a:endParaRPr lang="en-US" dirty="0"/>
          </a:p>
        </p:txBody>
      </p:sp>
      <p:sp>
        <p:nvSpPr>
          <p:cNvPr id="3" name="Content Placeholder 2"/>
          <p:cNvSpPr>
            <a:spLocks noGrp="1"/>
          </p:cNvSpPr>
          <p:nvPr>
            <p:ph idx="1"/>
          </p:nvPr>
        </p:nvSpPr>
        <p:spPr>
          <a:xfrm>
            <a:off x="457200" y="1066800"/>
            <a:ext cx="8229600" cy="4525963"/>
          </a:xfrm>
        </p:spPr>
        <p:txBody>
          <a:bodyPr/>
          <a:lstStyle/>
          <a:p>
            <a:pPr marL="177800" indent="0">
              <a:buNone/>
            </a:pPr>
            <a:r>
              <a:rPr lang="en-US" i="1" dirty="0" smtClean="0"/>
              <a:t>Guidance</a:t>
            </a:r>
            <a:r>
              <a:rPr lang="en-US" i="1" smtClean="0"/>
              <a:t>: </a:t>
            </a:r>
            <a:r>
              <a:rPr lang="en-US" smtClean="0"/>
              <a:t>The </a:t>
            </a:r>
            <a:r>
              <a:rPr lang="en-US" dirty="0"/>
              <a:t>range and depth of expertise of both the organization and its staff, including any relevant affiliations (e.g., national or international bodies), is appropriate to the mission.</a:t>
            </a:r>
          </a:p>
          <a:p>
            <a:pPr marL="177800" indent="0">
              <a:buNone/>
            </a:pPr>
            <a:endParaRPr lang="en-US" dirty="0" smtClean="0"/>
          </a:p>
          <a:p>
            <a:pPr marL="177800" indent="0">
              <a:buNone/>
            </a:pPr>
            <a:endParaRPr lang="en-US" dirty="0"/>
          </a:p>
          <a:p>
            <a:pPr marL="177800" indent="0">
              <a:buNone/>
            </a:pPr>
            <a:endParaRPr lang="en-US" dirty="0" smtClean="0"/>
          </a:p>
        </p:txBody>
      </p:sp>
    </p:spTree>
    <p:extLst>
      <p:ext uri="{BB962C8B-B14F-4D97-AF65-F5344CB8AC3E}">
        <p14:creationId xmlns:p14="http://schemas.microsoft.com/office/powerpoint/2010/main" val="2514327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ICPSR Response: R5 </a:t>
            </a:r>
            <a:r>
              <a:rPr lang="en-US" sz="3200" dirty="0" smtClean="0"/>
              <a:t>(one part)</a:t>
            </a:r>
            <a:endParaRPr lang="en-US" sz="3200" dirty="0"/>
          </a:p>
        </p:txBody>
      </p:sp>
      <p:sp>
        <p:nvSpPr>
          <p:cNvPr id="3" name="Content Placeholder 2"/>
          <p:cNvSpPr>
            <a:spLocks noGrp="1"/>
          </p:cNvSpPr>
          <p:nvPr>
            <p:ph idx="1"/>
          </p:nvPr>
        </p:nvSpPr>
        <p:spPr/>
        <p:txBody>
          <a:bodyPr/>
          <a:lstStyle/>
          <a:p>
            <a:pPr marL="177800" indent="0">
              <a:buNone/>
            </a:pPr>
            <a:r>
              <a:rPr lang="en-US" sz="1800" dirty="0" smtClean="0"/>
              <a:t>A 12-person </a:t>
            </a:r>
            <a:r>
              <a:rPr lang="en-US" sz="1800" dirty="0"/>
              <a:t>Council whose members are elected by the ICPSR membership provides guidance and oversight to ICPSR</a:t>
            </a:r>
            <a:r>
              <a:rPr lang="en-US" sz="1800" dirty="0" smtClean="0"/>
              <a:t>. Members </a:t>
            </a:r>
            <a:r>
              <a:rPr lang="en-US" sz="1800" dirty="0"/>
              <a:t>serve four-year terms, and six new members are elected every two years. The Council acts on administrative</a:t>
            </a:r>
            <a:r>
              <a:rPr lang="en-US" sz="1800" dirty="0" smtClean="0"/>
              <a:t>, budgetary</a:t>
            </a:r>
            <a:r>
              <a:rPr lang="en-US" sz="1800" dirty="0"/>
              <a:t>, and organizational issues on behalf of all the members of ICPSR. [</a:t>
            </a:r>
            <a:r>
              <a:rPr lang="en-US" sz="1800" dirty="0" smtClean="0"/>
              <a:t>6]</a:t>
            </a:r>
          </a:p>
          <a:p>
            <a:pPr marL="177800" indent="0">
              <a:buNone/>
            </a:pPr>
            <a:endParaRPr lang="en-US" sz="1800" dirty="0"/>
          </a:p>
          <a:p>
            <a:pPr marL="177800" indent="0">
              <a:buNone/>
            </a:pPr>
            <a:r>
              <a:rPr lang="en-US" sz="1800" dirty="0" smtClean="0"/>
              <a:t>ICPSR’s </a:t>
            </a:r>
            <a:r>
              <a:rPr lang="en-US" sz="1800" dirty="0"/>
              <a:t>staff of over 100 perform a variety of functions to support ICPSR’s archival and training missions. The </a:t>
            </a:r>
            <a:r>
              <a:rPr lang="en-US" sz="1800" dirty="0" smtClean="0"/>
              <a:t>staff include </a:t>
            </a:r>
            <a:r>
              <a:rPr lang="en-US" sz="1800" dirty="0"/>
              <a:t>data curators and managers, librarians, Web developers, communications specialists, user support specialists</a:t>
            </a:r>
            <a:r>
              <a:rPr lang="en-US" sz="1800" dirty="0" smtClean="0"/>
              <a:t>, administrative </a:t>
            </a:r>
            <a:r>
              <a:rPr lang="en-US" sz="1800" dirty="0"/>
              <a:t>staff, and a small team of researchers, as well as software developers, programmers, </a:t>
            </a:r>
            <a:r>
              <a:rPr lang="en-US" sz="1800" dirty="0" smtClean="0"/>
              <a:t>system administrators</a:t>
            </a:r>
            <a:r>
              <a:rPr lang="en-US" sz="1800" dirty="0"/>
              <a:t>, and desktop support specialists. Staff have expertise in digital archiving, data preservation, </a:t>
            </a:r>
            <a:r>
              <a:rPr lang="en-US" sz="1800" dirty="0" smtClean="0"/>
              <a:t>usability testing</a:t>
            </a:r>
            <a:r>
              <a:rPr lang="en-US" sz="1800" dirty="0"/>
              <a:t>, Section 508 review for ADA Section 8 compliance, DOI registration, web traffic analytics, search </a:t>
            </a:r>
            <a:r>
              <a:rPr lang="en-US" sz="1800" dirty="0" smtClean="0"/>
              <a:t>engine optimization</a:t>
            </a:r>
            <a:r>
              <a:rPr lang="en-US" sz="1800" dirty="0"/>
              <a:t>, storage and dissemination of sensitive data, restricted-use data agreements, and researcher credentialing</a:t>
            </a:r>
            <a:r>
              <a:rPr lang="en-US" sz="1800" dirty="0" smtClean="0"/>
              <a:t>. All </a:t>
            </a:r>
            <a:r>
              <a:rPr lang="en-US" sz="1800" dirty="0"/>
              <a:t>staff are required to complete ongoing training related to data security and disclosure risk. [7]</a:t>
            </a:r>
          </a:p>
        </p:txBody>
      </p:sp>
    </p:spTree>
    <p:extLst>
      <p:ext uri="{BB962C8B-B14F-4D97-AF65-F5344CB8AC3E}">
        <p14:creationId xmlns:p14="http://schemas.microsoft.com/office/powerpoint/2010/main" val="3632083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ICPSR Response: R5 </a:t>
            </a:r>
            <a:r>
              <a:rPr lang="en-US" sz="3200" dirty="0" smtClean="0"/>
              <a:t>(references)</a:t>
            </a:r>
            <a:endParaRPr lang="en-US" dirty="0"/>
          </a:p>
        </p:txBody>
      </p:sp>
      <p:sp>
        <p:nvSpPr>
          <p:cNvPr id="3" name="Content Placeholder 2"/>
          <p:cNvSpPr>
            <a:spLocks noGrp="1"/>
          </p:cNvSpPr>
          <p:nvPr>
            <p:ph idx="1"/>
          </p:nvPr>
        </p:nvSpPr>
        <p:spPr/>
        <p:txBody>
          <a:bodyPr/>
          <a:lstStyle/>
          <a:p>
            <a:pPr marL="177800" indent="0">
              <a:buNone/>
            </a:pPr>
            <a:r>
              <a:rPr lang="en-US" sz="1800" dirty="0"/>
              <a:t>References</a:t>
            </a:r>
            <a:r>
              <a:rPr lang="en-US" sz="1800" dirty="0" smtClean="0"/>
              <a:t>:</a:t>
            </a:r>
          </a:p>
          <a:p>
            <a:pPr marL="177800" indent="0">
              <a:buNone/>
            </a:pPr>
            <a:r>
              <a:rPr lang="en-US" sz="1800" dirty="0" smtClean="0"/>
              <a:t>[</a:t>
            </a:r>
            <a:r>
              <a:rPr lang="en-US" sz="1800" dirty="0"/>
              <a:t>1] ICPSR Web site, About the Organization: https://www.icpsr.umich.edu/icpsrweb/content/about/index.html (</a:t>
            </a:r>
            <a:r>
              <a:rPr lang="en-US" sz="1800" dirty="0" smtClean="0"/>
              <a:t>accessed 2018-10-04)</a:t>
            </a:r>
          </a:p>
          <a:p>
            <a:pPr marL="177800" indent="0">
              <a:buNone/>
            </a:pPr>
            <a:r>
              <a:rPr lang="en-US" sz="1800" dirty="0" smtClean="0"/>
              <a:t>[</a:t>
            </a:r>
            <a:r>
              <a:rPr lang="en-US" sz="1800" dirty="0"/>
              <a:t>2] ICPSR 2016-2017 Annual Report, Financial </a:t>
            </a:r>
            <a:r>
              <a:rPr lang="en-US" sz="1800" dirty="0" smtClean="0"/>
              <a:t>Reports: https</a:t>
            </a:r>
            <a:r>
              <a:rPr lang="en-US" sz="1800" dirty="0"/>
              <a:t>://www.icpsr.umich.edu/files/ICPSR/about/annualreport/2016-2017.pdf (accessed 2018-11-08</a:t>
            </a:r>
            <a:r>
              <a:rPr lang="en-US" sz="1800" dirty="0" smtClean="0"/>
              <a:t>)</a:t>
            </a:r>
          </a:p>
          <a:p>
            <a:pPr marL="177800" indent="0">
              <a:buNone/>
            </a:pPr>
            <a:r>
              <a:rPr lang="en-US" sz="1800" dirty="0" smtClean="0"/>
              <a:t>[</a:t>
            </a:r>
            <a:r>
              <a:rPr lang="en-US" sz="1800" dirty="0"/>
              <a:t>3] ICPSR Web site, Thematic Data Collections</a:t>
            </a:r>
            <a:r>
              <a:rPr lang="en-US" sz="1800" dirty="0" smtClean="0"/>
              <a:t>: https</a:t>
            </a:r>
            <a:r>
              <a:rPr lang="en-US" sz="1800" dirty="0"/>
              <a:t>://www.icpsr.umich.edu/icpsrweb/content/about/thematic-collections.html (accessed </a:t>
            </a:r>
            <a:r>
              <a:rPr lang="en-US" sz="1800" dirty="0" smtClean="0"/>
              <a:t>2018-10-04)</a:t>
            </a:r>
          </a:p>
          <a:p>
            <a:pPr marL="177800" indent="0">
              <a:buNone/>
            </a:pPr>
            <a:r>
              <a:rPr lang="en-US" sz="1800" dirty="0"/>
              <a:t>[</a:t>
            </a:r>
            <a:r>
              <a:rPr lang="en-US" sz="1800" dirty="0" smtClean="0"/>
              <a:t>4</a:t>
            </a:r>
            <a:r>
              <a:rPr lang="en-US" sz="1800" dirty="0"/>
              <a:t>] ICPSR Web site, List of Member Institutions and </a:t>
            </a:r>
            <a:r>
              <a:rPr lang="en-US" sz="1800" dirty="0" smtClean="0"/>
              <a:t>Subscribers: https</a:t>
            </a:r>
            <a:r>
              <a:rPr lang="en-US" sz="1800" dirty="0"/>
              <a:t>://www.icpsr.umich.edu/icpsrweb/membership/administration/institutions (accessed 2018-11-06</a:t>
            </a:r>
            <a:r>
              <a:rPr lang="en-US" sz="1800" dirty="0" smtClean="0"/>
              <a:t>)</a:t>
            </a:r>
          </a:p>
          <a:p>
            <a:pPr marL="177800" indent="0">
              <a:buNone/>
            </a:pPr>
            <a:r>
              <a:rPr lang="en-US" sz="1800" dirty="0" smtClean="0"/>
              <a:t>…</a:t>
            </a:r>
            <a:endParaRPr lang="en-US" sz="1800" dirty="0"/>
          </a:p>
        </p:txBody>
      </p:sp>
    </p:spTree>
    <p:extLst>
      <p:ext uri="{BB962C8B-B14F-4D97-AF65-F5344CB8AC3E}">
        <p14:creationId xmlns:p14="http://schemas.microsoft.com/office/powerpoint/2010/main" val="451023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dirty="0" smtClean="0"/>
              <a:t>Effort and Resources Required</a:t>
            </a:r>
            <a:endParaRPr lang="en-US" dirty="0"/>
          </a:p>
        </p:txBody>
      </p:sp>
      <p:sp>
        <p:nvSpPr>
          <p:cNvPr id="3" name="Content Placeholder 2"/>
          <p:cNvSpPr>
            <a:spLocks noGrp="1"/>
          </p:cNvSpPr>
          <p:nvPr>
            <p:ph idx="1"/>
          </p:nvPr>
        </p:nvSpPr>
        <p:spPr>
          <a:xfrm>
            <a:off x="685800" y="1905000"/>
            <a:ext cx="7772400" cy="4114800"/>
          </a:xfrm>
        </p:spPr>
        <p:txBody>
          <a:bodyPr/>
          <a:lstStyle/>
          <a:p>
            <a:r>
              <a:rPr lang="en-US" dirty="0" smtClean="0"/>
              <a:t>3-5 days of time by the Director of Metadata and Preservation</a:t>
            </a:r>
          </a:p>
          <a:p>
            <a:r>
              <a:rPr lang="en-US" sz="2800" dirty="0" smtClean="0"/>
              <a:t>Less time required to certify every 3 years</a:t>
            </a:r>
            <a:endParaRPr lang="en-US" sz="2800" dirty="0"/>
          </a:p>
        </p:txBody>
      </p:sp>
    </p:spTree>
    <p:extLst>
      <p:ext uri="{BB962C8B-B14F-4D97-AF65-F5344CB8AC3E}">
        <p14:creationId xmlns:p14="http://schemas.microsoft.com/office/powerpoint/2010/main" val="13877897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1538287"/>
            <a:ext cx="7467600" cy="3781425"/>
          </a:xfrm>
          <a:prstGeom prst="rect">
            <a:avLst/>
          </a:prstGeom>
          <a:noFill/>
          <a:ln>
            <a:solidFill>
              <a:schemeClr val="accent1"/>
            </a:solidFill>
          </a:ln>
        </p:spPr>
      </p:pic>
    </p:spTree>
    <p:extLst>
      <p:ext uri="{BB962C8B-B14F-4D97-AF65-F5344CB8AC3E}">
        <p14:creationId xmlns:p14="http://schemas.microsoft.com/office/powerpoint/2010/main" val="2244176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90612" y="1271587"/>
            <a:ext cx="6962775" cy="4314825"/>
          </a:xfrm>
          <a:prstGeom prst="rect">
            <a:avLst/>
          </a:prstGeom>
          <a:ln>
            <a:solidFill>
              <a:schemeClr val="accent1"/>
            </a:solidFill>
          </a:ln>
        </p:spPr>
      </p:pic>
    </p:spTree>
    <p:extLst>
      <p:ext uri="{BB962C8B-B14F-4D97-AF65-F5344CB8AC3E}">
        <p14:creationId xmlns:p14="http://schemas.microsoft.com/office/powerpoint/2010/main" val="121324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0" y="1752600"/>
            <a:ext cx="7391400" cy="2868420"/>
          </a:xfrm>
          <a:prstGeom prst="rect">
            <a:avLst/>
          </a:prstGeom>
          <a:ln>
            <a:solidFill>
              <a:schemeClr val="accent1"/>
            </a:solidFill>
          </a:ln>
        </p:spPr>
      </p:pic>
    </p:spTree>
    <p:extLst>
      <p:ext uri="{BB962C8B-B14F-4D97-AF65-F5344CB8AC3E}">
        <p14:creationId xmlns:p14="http://schemas.microsoft.com/office/powerpoint/2010/main" val="2251318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52400"/>
            <a:ext cx="7772400" cy="1143000"/>
          </a:xfrm>
        </p:spPr>
        <p:txBody>
          <a:bodyPr/>
          <a:lstStyle/>
          <a:p>
            <a:r>
              <a:rPr lang="en-US" dirty="0" smtClean="0"/>
              <a:t>Still in progress</a:t>
            </a:r>
            <a:endParaRPr lang="en-US" dirty="0"/>
          </a:p>
        </p:txBody>
      </p:sp>
      <p:sp>
        <p:nvSpPr>
          <p:cNvPr id="3" name="Content Placeholder 2"/>
          <p:cNvSpPr>
            <a:spLocks noGrp="1"/>
          </p:cNvSpPr>
          <p:nvPr>
            <p:ph idx="1"/>
          </p:nvPr>
        </p:nvSpPr>
        <p:spPr>
          <a:xfrm>
            <a:off x="685800" y="1242291"/>
            <a:ext cx="8001000" cy="4114800"/>
          </a:xfrm>
        </p:spPr>
        <p:txBody>
          <a:bodyPr/>
          <a:lstStyle/>
          <a:p>
            <a:r>
              <a:rPr lang="en-US" sz="2600" dirty="0"/>
              <a:t>All areas marked by reviewers as</a:t>
            </a:r>
          </a:p>
          <a:p>
            <a:pPr marL="609601" lvl="1" indent="0">
              <a:buNone/>
            </a:pPr>
            <a:r>
              <a:rPr lang="en-US" sz="2600" dirty="0"/>
              <a:t>4 – The guideline has been fully implemented in the repository</a:t>
            </a:r>
          </a:p>
          <a:p>
            <a:pPr marL="177800" indent="0">
              <a:buNone/>
            </a:pPr>
            <a:endParaRPr lang="en-US" sz="1200" dirty="0" smtClean="0"/>
          </a:p>
          <a:p>
            <a:pPr marL="177800" indent="0">
              <a:buNone/>
            </a:pPr>
            <a:r>
              <a:rPr lang="en-US" sz="2600" dirty="0" smtClean="0"/>
              <a:t>Reviewer feedback:</a:t>
            </a:r>
          </a:p>
          <a:p>
            <a:pPr marL="177800" indent="0">
              <a:buNone/>
            </a:pPr>
            <a:r>
              <a:rPr lang="en-US" sz="2600" i="1" dirty="0" smtClean="0"/>
              <a:t>“</a:t>
            </a:r>
            <a:r>
              <a:rPr lang="en-US" sz="2600" i="1" dirty="0"/>
              <a:t>This is a well-structured, written and </a:t>
            </a:r>
            <a:r>
              <a:rPr lang="en-US" sz="2600" i="1" dirty="0" smtClean="0"/>
              <a:t>evidenced </a:t>
            </a:r>
            <a:r>
              <a:rPr lang="en-US" sz="2600" i="1" dirty="0"/>
              <a:t>application. The only suggestion is to briefly review </a:t>
            </a:r>
            <a:r>
              <a:rPr lang="en-US" sz="2600" i="1" dirty="0" smtClean="0"/>
              <a:t>self-assessment statement </a:t>
            </a:r>
            <a:r>
              <a:rPr lang="en-US" sz="2600" i="1" dirty="0"/>
              <a:t>related to external evidence links to ensure they clarify which aspect of the evidence is relevant. It would </a:t>
            </a:r>
            <a:r>
              <a:rPr lang="en-US" sz="2600" i="1" dirty="0" smtClean="0"/>
              <a:t>also be </a:t>
            </a:r>
            <a:r>
              <a:rPr lang="en-US" sz="2600" i="1" dirty="0"/>
              <a:t>helpful to clarify which parts of the linked evidence is relevant in the case of longer documents</a:t>
            </a:r>
            <a:r>
              <a:rPr lang="en-US" sz="2600" i="1" dirty="0" smtClean="0"/>
              <a:t>.”</a:t>
            </a:r>
          </a:p>
        </p:txBody>
      </p:sp>
    </p:spTree>
    <p:extLst>
      <p:ext uri="{BB962C8B-B14F-4D97-AF65-F5344CB8AC3E}">
        <p14:creationId xmlns:p14="http://schemas.microsoft.com/office/powerpoint/2010/main" val="5251053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72400" cy="1143000"/>
          </a:xfrm>
        </p:spPr>
        <p:txBody>
          <a:bodyPr/>
          <a:lstStyle/>
          <a:p>
            <a:r>
              <a:rPr lang="en-US" dirty="0" smtClean="0"/>
              <a:t>Findings and Changes Made</a:t>
            </a:r>
            <a:endParaRPr lang="en-US" dirty="0"/>
          </a:p>
        </p:txBody>
      </p:sp>
      <p:sp>
        <p:nvSpPr>
          <p:cNvPr id="3" name="Content Placeholder 2"/>
          <p:cNvSpPr>
            <a:spLocks noGrp="1"/>
          </p:cNvSpPr>
          <p:nvPr>
            <p:ph idx="1"/>
          </p:nvPr>
        </p:nvSpPr>
        <p:spPr>
          <a:xfrm>
            <a:off x="609600" y="1828800"/>
            <a:ext cx="8382000" cy="4114800"/>
          </a:xfrm>
        </p:spPr>
        <p:txBody>
          <a:bodyPr/>
          <a:lstStyle/>
          <a:p>
            <a:r>
              <a:rPr lang="en-US" dirty="0"/>
              <a:t>Ancillary </a:t>
            </a:r>
            <a:r>
              <a:rPr lang="en-US" dirty="0" smtClean="0"/>
              <a:t>fine-tuning</a:t>
            </a:r>
            <a:r>
              <a:rPr lang="en-US" dirty="0"/>
              <a:t>:</a:t>
            </a:r>
          </a:p>
          <a:p>
            <a:pPr marL="609601" lvl="1" indent="0">
              <a:buNone/>
            </a:pPr>
            <a:r>
              <a:rPr lang="en-US" i="1" dirty="0"/>
              <a:t>R13. The repository enables users to discover the data and refer to them </a:t>
            </a:r>
            <a:r>
              <a:rPr lang="en-US" i="1" dirty="0" smtClean="0"/>
              <a:t>in a </a:t>
            </a:r>
            <a:r>
              <a:rPr lang="en-US" i="1" dirty="0"/>
              <a:t>persistent way through proper citation.</a:t>
            </a:r>
            <a:endParaRPr lang="en-US" dirty="0" smtClean="0"/>
          </a:p>
          <a:p>
            <a:pPr lvl="1"/>
            <a:r>
              <a:rPr lang="en-US" sz="2800" dirty="0" smtClean="0"/>
              <a:t>Making </a:t>
            </a:r>
            <a:r>
              <a:rPr lang="en-US" sz="2800" dirty="0"/>
              <a:t>older versions of collections available</a:t>
            </a:r>
          </a:p>
          <a:p>
            <a:pPr lvl="1"/>
            <a:r>
              <a:rPr lang="en-US" sz="2800" dirty="0"/>
              <a:t>File-level persistent identifiers and citations</a:t>
            </a:r>
          </a:p>
          <a:p>
            <a:pPr marL="177800" indent="0">
              <a:buNone/>
            </a:pPr>
            <a:endParaRPr lang="en-US" sz="1200" dirty="0" smtClean="0"/>
          </a:p>
          <a:p>
            <a:r>
              <a:rPr lang="en-US" dirty="0" smtClean="0"/>
              <a:t>Other fine-tuning:</a:t>
            </a:r>
          </a:p>
          <a:p>
            <a:pPr marL="609601" lvl="1" indent="0">
              <a:buNone/>
            </a:pPr>
            <a:r>
              <a:rPr lang="en-US" i="1" dirty="0" smtClean="0"/>
              <a:t>R3. The </a:t>
            </a:r>
            <a:r>
              <a:rPr lang="en-US" i="1" dirty="0"/>
              <a:t>repository has a continuity plan to ensure ongoing access to </a:t>
            </a:r>
            <a:r>
              <a:rPr lang="en-US" i="1" dirty="0" smtClean="0"/>
              <a:t>and preservation </a:t>
            </a:r>
            <a:r>
              <a:rPr lang="en-US" i="1" dirty="0"/>
              <a:t>of its holdings.</a:t>
            </a:r>
            <a:endParaRPr lang="en-US" i="1" dirty="0" smtClean="0"/>
          </a:p>
          <a:p>
            <a:pPr marL="177800" indent="0">
              <a:buNone/>
            </a:pPr>
            <a:endParaRPr lang="en-US" dirty="0" smtClean="0"/>
          </a:p>
        </p:txBody>
      </p:sp>
    </p:spTree>
    <p:extLst>
      <p:ext uri="{BB962C8B-B14F-4D97-AF65-F5344CB8AC3E}">
        <p14:creationId xmlns:p14="http://schemas.microsoft.com/office/powerpoint/2010/main" val="11640242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Assessments  – Effort and Resources</a:t>
            </a:r>
            <a:endParaRPr lang="en-US" dirty="0"/>
          </a:p>
        </p:txBody>
      </p:sp>
      <p:sp>
        <p:nvSpPr>
          <p:cNvPr id="3" name="Content Placeholder 2"/>
          <p:cNvSpPr>
            <a:spLocks noGrp="1"/>
          </p:cNvSpPr>
          <p:nvPr>
            <p:ph idx="1"/>
          </p:nvPr>
        </p:nvSpPr>
        <p:spPr/>
        <p:txBody>
          <a:bodyPr/>
          <a:lstStyle/>
          <a:p>
            <a:r>
              <a:rPr lang="en-US" dirty="0" smtClean="0"/>
              <a:t>Test audit was the most labor- and time-intensive</a:t>
            </a:r>
          </a:p>
          <a:p>
            <a:r>
              <a:rPr lang="en-US" dirty="0" smtClean="0"/>
              <a:t>TRAC self-assessment involved the time of more people</a:t>
            </a:r>
          </a:p>
          <a:p>
            <a:r>
              <a:rPr lang="en-US" dirty="0" err="1" smtClean="0"/>
              <a:t>CoreTrustSeal</a:t>
            </a:r>
            <a:r>
              <a:rPr lang="en-US" dirty="0" smtClean="0"/>
              <a:t> (Data Seal of Approval and World Data System) certification least costly</a:t>
            </a:r>
          </a:p>
        </p:txBody>
      </p:sp>
    </p:spTree>
    <p:extLst>
      <p:ext uri="{BB962C8B-B14F-4D97-AF65-F5344CB8AC3E}">
        <p14:creationId xmlns:p14="http://schemas.microsoft.com/office/powerpoint/2010/main" val="17142415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Comparison of Assessments  – Benefits</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What did we learn and did the results justify the work required? </a:t>
            </a:r>
          </a:p>
          <a:p>
            <a:pPr lvl="1"/>
            <a:r>
              <a:rPr lang="en-US" dirty="0"/>
              <a:t>Test audit was first experience – resulted in greatest number of </a:t>
            </a:r>
            <a:r>
              <a:rPr lang="en-US" dirty="0" smtClean="0"/>
              <a:t>changes, greatest </a:t>
            </a:r>
            <a:r>
              <a:rPr lang="en-US" dirty="0"/>
              <a:t>increase in awareness </a:t>
            </a:r>
          </a:p>
          <a:p>
            <a:pPr lvl="1"/>
            <a:r>
              <a:rPr lang="en-US" dirty="0"/>
              <a:t>Fewer changes made as a result of </a:t>
            </a:r>
            <a:r>
              <a:rPr lang="en-US" dirty="0" err="1" smtClean="0"/>
              <a:t>CoreTrustSeal</a:t>
            </a:r>
            <a:r>
              <a:rPr lang="en-US" dirty="0" smtClean="0"/>
              <a:t> (DSA </a:t>
            </a:r>
            <a:r>
              <a:rPr lang="en-US" dirty="0"/>
              <a:t>and </a:t>
            </a:r>
            <a:r>
              <a:rPr lang="en-US" dirty="0" smtClean="0"/>
              <a:t>WDS); </a:t>
            </a:r>
            <a:r>
              <a:rPr lang="en-US" dirty="0"/>
              <a:t>also not as </a:t>
            </a:r>
            <a:r>
              <a:rPr lang="en-US" dirty="0" smtClean="0"/>
              <a:t>detailed</a:t>
            </a:r>
          </a:p>
          <a:p>
            <a:pPr lvl="1"/>
            <a:r>
              <a:rPr lang="en-US" dirty="0" smtClean="0"/>
              <a:t>TRAC </a:t>
            </a:r>
            <a:r>
              <a:rPr lang="en-US" dirty="0"/>
              <a:t>assessment </a:t>
            </a:r>
            <a:r>
              <a:rPr lang="en-US" dirty="0" smtClean="0"/>
              <a:t>has surfaced </a:t>
            </a:r>
            <a:r>
              <a:rPr lang="en-US" dirty="0"/>
              <a:t>additional issues to address</a:t>
            </a:r>
          </a:p>
          <a:p>
            <a:pPr lvl="1"/>
            <a:endParaRPr lang="en-US" dirty="0" smtClean="0"/>
          </a:p>
        </p:txBody>
      </p:sp>
    </p:spTree>
    <p:extLst>
      <p:ext uri="{BB962C8B-B14F-4D97-AF65-F5344CB8AC3E}">
        <p14:creationId xmlns:p14="http://schemas.microsoft.com/office/powerpoint/2010/main" val="30825295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Benefits continued</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Difficult to quantify</a:t>
            </a:r>
          </a:p>
          <a:p>
            <a:pPr lvl="1"/>
            <a:r>
              <a:rPr lang="en-US" dirty="0" smtClean="0"/>
              <a:t>Trust of stakeholders</a:t>
            </a:r>
            <a:endParaRPr lang="en-US" dirty="0"/>
          </a:p>
          <a:p>
            <a:pPr lvl="1"/>
            <a:r>
              <a:rPr lang="en-US" dirty="0" smtClean="0"/>
              <a:t>Transparency</a:t>
            </a:r>
          </a:p>
          <a:p>
            <a:pPr lvl="1"/>
            <a:r>
              <a:rPr lang="en-US" dirty="0" smtClean="0"/>
              <a:t>Teaching opportunity for new staff</a:t>
            </a:r>
            <a:endParaRPr lang="en-US" dirty="0"/>
          </a:p>
          <a:p>
            <a:pPr lvl="1"/>
            <a:r>
              <a:rPr lang="en-US" dirty="0" smtClean="0"/>
              <a:t>Improvements in </a:t>
            </a:r>
            <a:r>
              <a:rPr lang="en-US" dirty="0"/>
              <a:t>processes and procedures</a:t>
            </a:r>
          </a:p>
          <a:p>
            <a:pPr lvl="1"/>
            <a:r>
              <a:rPr lang="en-US" dirty="0" smtClean="0"/>
              <a:t>Use of community standards and alignment across domains</a:t>
            </a:r>
          </a:p>
        </p:txBody>
      </p:sp>
    </p:spTree>
    <p:extLst>
      <p:ext uri="{BB962C8B-B14F-4D97-AF65-F5344CB8AC3E}">
        <p14:creationId xmlns:p14="http://schemas.microsoft.com/office/powerpoint/2010/main" val="23354018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72400" cy="1143000"/>
          </a:xfrm>
        </p:spPr>
        <p:txBody>
          <a:bodyPr/>
          <a:lstStyle/>
          <a:p>
            <a:r>
              <a:rPr lang="en-US" dirty="0" smtClean="0"/>
              <a:t>Other comparisons</a:t>
            </a:r>
            <a:endParaRPr lang="en-US" dirty="0"/>
          </a:p>
        </p:txBody>
      </p:sp>
      <p:sp>
        <p:nvSpPr>
          <p:cNvPr id="3" name="Content Placeholder 2"/>
          <p:cNvSpPr>
            <a:spLocks noGrp="1"/>
          </p:cNvSpPr>
          <p:nvPr>
            <p:ph idx="1"/>
          </p:nvPr>
        </p:nvSpPr>
        <p:spPr>
          <a:xfrm>
            <a:off x="609600" y="1828800"/>
            <a:ext cx="8382000" cy="4114800"/>
          </a:xfrm>
        </p:spPr>
        <p:txBody>
          <a:bodyPr/>
          <a:lstStyle/>
          <a:p>
            <a:r>
              <a:rPr lang="en-US" dirty="0" smtClean="0"/>
              <a:t>Support by leadership</a:t>
            </a:r>
            <a:endParaRPr lang="en-US" dirty="0"/>
          </a:p>
          <a:p>
            <a:r>
              <a:rPr lang="en-US" dirty="0" smtClean="0"/>
              <a:t>Organization-wide involvement</a:t>
            </a:r>
          </a:p>
          <a:p>
            <a:r>
              <a:rPr lang="en-US" dirty="0" smtClean="0"/>
              <a:t>Interest from community</a:t>
            </a:r>
          </a:p>
        </p:txBody>
      </p:sp>
    </p:spTree>
    <p:extLst>
      <p:ext uri="{BB962C8B-B14F-4D97-AF65-F5344CB8AC3E}">
        <p14:creationId xmlns:p14="http://schemas.microsoft.com/office/powerpoint/2010/main" val="41311958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More opportunities</a:t>
            </a:r>
            <a:endParaRPr lang="en-US" dirty="0"/>
          </a:p>
        </p:txBody>
      </p:sp>
      <p:sp>
        <p:nvSpPr>
          <p:cNvPr id="3" name="Content Placeholder 2"/>
          <p:cNvSpPr>
            <a:spLocks noGrp="1"/>
          </p:cNvSpPr>
          <p:nvPr>
            <p:ph idx="1"/>
          </p:nvPr>
        </p:nvSpPr>
        <p:spPr>
          <a:xfrm>
            <a:off x="685800" y="1828800"/>
            <a:ext cx="7772400" cy="4114800"/>
          </a:xfrm>
        </p:spPr>
        <p:txBody>
          <a:bodyPr/>
          <a:lstStyle/>
          <a:p>
            <a:r>
              <a:rPr lang="en-US" dirty="0" smtClean="0"/>
              <a:t>IASSIST community of practice for social science </a:t>
            </a:r>
            <a:r>
              <a:rPr lang="en-US" dirty="0" err="1" smtClean="0"/>
              <a:t>CoreTrustSeal</a:t>
            </a:r>
            <a:r>
              <a:rPr lang="en-US" dirty="0" smtClean="0"/>
              <a:t> applicants and recipients</a:t>
            </a:r>
          </a:p>
          <a:p>
            <a:r>
              <a:rPr lang="en-US" dirty="0" smtClean="0"/>
              <a:t>Machine-actionable documentation</a:t>
            </a:r>
          </a:p>
        </p:txBody>
      </p:sp>
    </p:spTree>
    <p:extLst>
      <p:ext uri="{BB962C8B-B14F-4D97-AF65-F5344CB8AC3E}">
        <p14:creationId xmlns:p14="http://schemas.microsoft.com/office/powerpoint/2010/main" val="4990942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229600" cy="1143000"/>
          </a:xfrm>
        </p:spPr>
        <p:txBody>
          <a:bodyPr/>
          <a:lstStyle/>
          <a:p>
            <a:pPr algn="ctr"/>
            <a:r>
              <a:rPr lang="en-US" dirty="0" smtClean="0"/>
              <a:t>Thank you!</a:t>
            </a:r>
            <a:endParaRPr lang="en-US" dirty="0"/>
          </a:p>
        </p:txBody>
      </p:sp>
      <p:sp>
        <p:nvSpPr>
          <p:cNvPr id="3" name="Content Placeholder 2"/>
          <p:cNvSpPr>
            <a:spLocks noGrp="1"/>
          </p:cNvSpPr>
          <p:nvPr>
            <p:ph idx="1"/>
          </p:nvPr>
        </p:nvSpPr>
        <p:spPr>
          <a:xfrm>
            <a:off x="457200" y="1981200"/>
            <a:ext cx="8229600" cy="4525963"/>
          </a:xfrm>
        </p:spPr>
        <p:txBody>
          <a:bodyPr/>
          <a:lstStyle/>
          <a:p>
            <a:pPr marL="0" indent="0">
              <a:buNone/>
            </a:pPr>
            <a:endParaRPr lang="en-US" dirty="0" smtClean="0"/>
          </a:p>
          <a:p>
            <a:pPr marL="177800" indent="0" algn="ctr">
              <a:buNone/>
            </a:pPr>
            <a:r>
              <a:rPr lang="en-US" dirty="0" smtClean="0">
                <a:solidFill>
                  <a:schemeClr val="tx1"/>
                </a:solidFill>
              </a:rPr>
              <a:t>lyle@umich.edu</a:t>
            </a:r>
            <a:endParaRPr lang="en-US" dirty="0">
              <a:solidFill>
                <a:schemeClr val="tx1"/>
              </a:solidFill>
            </a:endParaRPr>
          </a:p>
        </p:txBody>
      </p:sp>
    </p:spTree>
    <p:extLst>
      <p:ext uri="{BB962C8B-B14F-4D97-AF65-F5344CB8AC3E}">
        <p14:creationId xmlns:p14="http://schemas.microsoft.com/office/powerpoint/2010/main" val="2798210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stom 27">
      <a:dk1>
        <a:srgbClr val="000000"/>
      </a:dk1>
      <a:lt1>
        <a:srgbClr val="FFFFFF"/>
      </a:lt1>
      <a:dk2>
        <a:srgbClr val="00274C"/>
      </a:dk2>
      <a:lt2>
        <a:srgbClr val="EEECE1"/>
      </a:lt2>
      <a:accent1>
        <a:srgbClr val="00274C"/>
      </a:accent1>
      <a:accent2>
        <a:srgbClr val="481A65"/>
      </a:accent2>
      <a:accent3>
        <a:srgbClr val="155494"/>
      </a:accent3>
      <a:accent4>
        <a:srgbClr val="00978C"/>
      </a:accent4>
      <a:accent5>
        <a:srgbClr val="F8C01B"/>
      </a:accent5>
      <a:accent6>
        <a:srgbClr val="FD6108"/>
      </a:accent6>
      <a:hlink>
        <a:srgbClr val="0000FF"/>
      </a:hlink>
      <a:folHlink>
        <a:srgbClr val="E839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ICPSR-blackbar-presentation (1)</Template>
  <TotalTime>4118</TotalTime>
  <Words>1914</Words>
  <Application>Microsoft Office PowerPoint</Application>
  <PresentationFormat>On-screen Show (4:3)</PresentationFormat>
  <Paragraphs>217</Paragraphs>
  <Slides>44</Slides>
  <Notes>18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44</vt:i4>
      </vt:variant>
    </vt:vector>
  </HeadingPairs>
  <TitlesOfParts>
    <vt:vector size="52" baseType="lpstr">
      <vt:lpstr>ＭＳ Ｐゴシック</vt:lpstr>
      <vt:lpstr>Arial</vt:lpstr>
      <vt:lpstr>Calibri</vt:lpstr>
      <vt:lpstr>Helvetica Neue</vt:lpstr>
      <vt:lpstr>Times</vt:lpstr>
      <vt:lpstr>Office Theme</vt:lpstr>
      <vt:lpstr>1_Office Theme</vt:lpstr>
      <vt:lpstr>2_Office Theme</vt:lpstr>
      <vt:lpstr>ICPSR and CoreTrustSeal:  Repository Certification  Experiences and Opportunities</vt:lpstr>
      <vt:lpstr>PowerPoint Presentation</vt:lpstr>
      <vt:lpstr>PowerPoint Presentation</vt:lpstr>
      <vt:lpstr>PowerPoint Presentation</vt:lpstr>
      <vt:lpstr>PowerPoint Presentation</vt:lpstr>
      <vt:lpstr>Why Assessment is Important</vt:lpstr>
      <vt:lpstr>PowerPoint Presentation</vt:lpstr>
      <vt:lpstr>PowerPoint Presentation</vt:lpstr>
      <vt:lpstr>Forever!  Guaranteed!  We promise!</vt:lpstr>
      <vt:lpstr>PowerPoint Presentation</vt:lpstr>
      <vt:lpstr>PowerPoint Presentation</vt:lpstr>
      <vt:lpstr>PowerPoint Presentation</vt:lpstr>
      <vt:lpstr>ICPSR Assessment Experience</vt:lpstr>
      <vt:lpstr>Common Elements of Assessment</vt:lpstr>
      <vt:lpstr>CRL Test Audit, 2005-2006</vt:lpstr>
      <vt:lpstr>Effort and Resources Required</vt:lpstr>
      <vt:lpstr>Findings</vt:lpstr>
      <vt:lpstr>Findings</vt:lpstr>
      <vt:lpstr>Changes Made</vt:lpstr>
      <vt:lpstr>DSA Self-Assessment, 2009-2010</vt:lpstr>
      <vt:lpstr>Data Seal of Approval</vt:lpstr>
      <vt:lpstr>Data Seal of Approval</vt:lpstr>
      <vt:lpstr>Procedures Followed</vt:lpstr>
      <vt:lpstr>Effort and Resources Required</vt:lpstr>
      <vt:lpstr>Findings and Changes Made</vt:lpstr>
      <vt:lpstr>CoreTrustSeal, 2018-2019</vt:lpstr>
      <vt:lpstr>CoreTrustSeal</vt:lpstr>
      <vt:lpstr>Requirements</vt:lpstr>
      <vt:lpstr>Example of Evidence – R5</vt:lpstr>
      <vt:lpstr>Example of Evidence – R5</vt:lpstr>
      <vt:lpstr>ICPSR Response: R5 (one part)</vt:lpstr>
      <vt:lpstr>ICPSR Response: R5 (references)</vt:lpstr>
      <vt:lpstr>Effort and Resources Required</vt:lpstr>
      <vt:lpstr>PowerPoint Presentation</vt:lpstr>
      <vt:lpstr>PowerPoint Presentation</vt:lpstr>
      <vt:lpstr>PowerPoint Presentation</vt:lpstr>
      <vt:lpstr>Still in progress</vt:lpstr>
      <vt:lpstr>Findings and Changes Made</vt:lpstr>
      <vt:lpstr>Comparison of Assessments  – Effort and Resources</vt:lpstr>
      <vt:lpstr>Comparison of Assessments  – Benefits</vt:lpstr>
      <vt:lpstr>Benefits continued</vt:lpstr>
      <vt:lpstr>Other comparisons</vt:lpstr>
      <vt:lpstr>More opportunities</vt:lpstr>
      <vt:lpstr>Thank you!</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staff</cp:lastModifiedBy>
  <cp:revision>336</cp:revision>
  <cp:lastPrinted>2013-06-21T12:51:02Z</cp:lastPrinted>
  <dcterms:created xsi:type="dcterms:W3CDTF">2012-09-10T13:21:12Z</dcterms:created>
  <dcterms:modified xsi:type="dcterms:W3CDTF">2019-06-13T22:35:42Z</dcterms:modified>
</cp:coreProperties>
</file>