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97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71" r:id="rId12"/>
    <p:sldId id="266" r:id="rId13"/>
    <p:sldId id="276" r:id="rId14"/>
    <p:sldId id="272" r:id="rId15"/>
    <p:sldId id="273" r:id="rId16"/>
    <p:sldId id="274" r:id="rId17"/>
    <p:sldId id="275" r:id="rId18"/>
    <p:sldId id="269" r:id="rId1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Proxima Nova" panose="02000506030000020004" pitchFamily="2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9E904E3-A323-4B28-BB6F-EF2FC350ABD2}">
  <a:tblStyle styleId="{F9E904E3-A323-4B28-BB6F-EF2FC350ABD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78367"/>
  </p:normalViewPr>
  <p:slideViewPr>
    <p:cSldViewPr snapToGrid="0" snapToObjects="1" showGuides="1">
      <p:cViewPr varScale="1">
        <p:scale>
          <a:sx n="126" d="100"/>
          <a:sy n="126" d="100"/>
        </p:scale>
        <p:origin x="4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2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15.png"/><Relationship Id="rId6" Type="http://schemas.openxmlformats.org/officeDocument/2006/relationships/image" Target="../media/image8.svg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9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svg"/><Relationship Id="rId1" Type="http://schemas.openxmlformats.org/officeDocument/2006/relationships/image" Target="../media/image19.png"/><Relationship Id="rId4" Type="http://schemas.openxmlformats.org/officeDocument/2006/relationships/image" Target="../media/image2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54AB2D-799A-41A7-8F6C-28748CD7BE6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0A34751B-2D53-49BC-B21F-CB53F075A51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Founded in 1962 by 22 universities, now consortium of 800 institutions world-wide</a:t>
          </a:r>
        </a:p>
      </dgm:t>
    </dgm:pt>
    <dgm:pt modelId="{FF317F6D-8FC2-43FE-9AA4-C0DE882DC8DD}" type="parTrans" cxnId="{EA83B111-922D-4C21-9270-99763E694CE8}">
      <dgm:prSet/>
      <dgm:spPr/>
      <dgm:t>
        <a:bodyPr/>
        <a:lstStyle/>
        <a:p>
          <a:endParaRPr lang="en-US"/>
        </a:p>
      </dgm:t>
    </dgm:pt>
    <dgm:pt modelId="{C6FB5EBA-2830-4510-AE2A-ABEE85F41A3C}" type="sibTrans" cxnId="{EA83B111-922D-4C21-9270-99763E694CE8}">
      <dgm:prSet/>
      <dgm:spPr/>
      <dgm:t>
        <a:bodyPr/>
        <a:lstStyle/>
        <a:p>
          <a:endParaRPr lang="en-US"/>
        </a:p>
      </dgm:t>
    </dgm:pt>
    <dgm:pt modelId="{3E01CFAE-EA61-455F-82E0-9DF6A0AAD88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Focus on social and behavioral science data, broadly defined</a:t>
          </a:r>
        </a:p>
      </dgm:t>
    </dgm:pt>
    <dgm:pt modelId="{5503C342-C953-49D3-9DA0-22EFD3EE2B34}" type="parTrans" cxnId="{C77425C8-428F-4120-9333-2B33BEF6B31E}">
      <dgm:prSet/>
      <dgm:spPr/>
      <dgm:t>
        <a:bodyPr/>
        <a:lstStyle/>
        <a:p>
          <a:endParaRPr lang="en-US"/>
        </a:p>
      </dgm:t>
    </dgm:pt>
    <dgm:pt modelId="{99E6B889-010D-49A6-AAEE-3BDCA5CEE93E}" type="sibTrans" cxnId="{C77425C8-428F-4120-9333-2B33BEF6B31E}">
      <dgm:prSet/>
      <dgm:spPr/>
      <dgm:t>
        <a:bodyPr/>
        <a:lstStyle/>
        <a:p>
          <a:endParaRPr lang="en-US"/>
        </a:p>
      </dgm:t>
    </dgm:pt>
    <dgm:pt modelId="{0F173B78-A6D9-4D5F-93B7-E6A78E6C63D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10K studies, 250K files </a:t>
          </a:r>
        </a:p>
      </dgm:t>
    </dgm:pt>
    <dgm:pt modelId="{8113A653-A556-40F5-9769-C671B77C04E4}" type="parTrans" cxnId="{09FF2784-31E6-4453-979F-A6866F735FCE}">
      <dgm:prSet/>
      <dgm:spPr/>
      <dgm:t>
        <a:bodyPr/>
        <a:lstStyle/>
        <a:p>
          <a:endParaRPr lang="en-US"/>
        </a:p>
      </dgm:t>
    </dgm:pt>
    <dgm:pt modelId="{87C71190-4E74-4353-B8AC-DFC677E2C433}" type="sibTrans" cxnId="{09FF2784-31E6-4453-979F-A6866F735FCE}">
      <dgm:prSet/>
      <dgm:spPr/>
      <dgm:t>
        <a:bodyPr/>
        <a:lstStyle/>
        <a:p>
          <a:endParaRPr lang="en-US"/>
        </a:p>
      </dgm:t>
    </dgm:pt>
    <dgm:pt modelId="{B987F216-73E0-4904-9337-2C9C5688D28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1500 are restricted studies, almost always to protect confidentiality</a:t>
          </a:r>
        </a:p>
      </dgm:t>
    </dgm:pt>
    <dgm:pt modelId="{8CC403F0-4097-4CC9-9B2D-ED7AF8CBABF4}" type="parTrans" cxnId="{D0467669-1531-41E2-B3FE-7078ED8A74A9}">
      <dgm:prSet/>
      <dgm:spPr/>
      <dgm:t>
        <a:bodyPr/>
        <a:lstStyle/>
        <a:p>
          <a:endParaRPr lang="en-US"/>
        </a:p>
      </dgm:t>
    </dgm:pt>
    <dgm:pt modelId="{5E0B72C4-F881-414F-90FB-B165AEF80BEE}" type="sibTrans" cxnId="{D0467669-1531-41E2-B3FE-7078ED8A74A9}">
      <dgm:prSet/>
      <dgm:spPr/>
      <dgm:t>
        <a:bodyPr/>
        <a:lstStyle/>
        <a:p>
          <a:endParaRPr lang="en-US"/>
        </a:p>
      </dgm:t>
    </dgm:pt>
    <dgm:pt modelId="{515C30D8-E199-4978-90EA-D374E54002E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Bibliography of Data-related Literature with 75,000 citations  </a:t>
          </a:r>
        </a:p>
      </dgm:t>
    </dgm:pt>
    <dgm:pt modelId="{F59DFF16-6C2C-45B7-97A9-3DDBCB1574A3}" type="parTrans" cxnId="{7A15CD8A-6773-4C6A-9E24-DDF4770BE20E}">
      <dgm:prSet/>
      <dgm:spPr/>
      <dgm:t>
        <a:bodyPr/>
        <a:lstStyle/>
        <a:p>
          <a:endParaRPr lang="en-US"/>
        </a:p>
      </dgm:t>
    </dgm:pt>
    <dgm:pt modelId="{AE369A67-3D8B-410D-8260-049D387383C7}" type="sibTrans" cxnId="{7A15CD8A-6773-4C6A-9E24-DDF4770BE20E}">
      <dgm:prSet/>
      <dgm:spPr/>
      <dgm:t>
        <a:bodyPr/>
        <a:lstStyle/>
        <a:p>
          <a:endParaRPr lang="en-US"/>
        </a:p>
      </dgm:t>
    </dgm:pt>
    <dgm:pt modelId="{67ED167C-84F4-466C-BBBC-30C82BB19BB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Approximately 60,000 active MyData (“shopping cart”) accounts</a:t>
          </a:r>
        </a:p>
      </dgm:t>
    </dgm:pt>
    <dgm:pt modelId="{2DBB5789-7E32-4D33-9C91-6AFB1F6B45EA}" type="parTrans" cxnId="{FC21A8BF-2424-4BD2-9A2C-1F4462623116}">
      <dgm:prSet/>
      <dgm:spPr/>
      <dgm:t>
        <a:bodyPr/>
        <a:lstStyle/>
        <a:p>
          <a:endParaRPr lang="en-US"/>
        </a:p>
      </dgm:t>
    </dgm:pt>
    <dgm:pt modelId="{B21080EF-DE49-4550-8179-54CF2C3BAA6A}" type="sibTrans" cxnId="{FC21A8BF-2424-4BD2-9A2C-1F4462623116}">
      <dgm:prSet/>
      <dgm:spPr/>
      <dgm:t>
        <a:bodyPr/>
        <a:lstStyle/>
        <a:p>
          <a:endParaRPr lang="en-US"/>
        </a:p>
      </dgm:t>
    </dgm:pt>
    <dgm:pt modelId="{34C00D55-E4BB-489C-9619-9D8151BC4E3C}" type="pres">
      <dgm:prSet presAssocID="{1454AB2D-799A-41A7-8F6C-28748CD7BE6C}" presName="root" presStyleCnt="0">
        <dgm:presLayoutVars>
          <dgm:dir/>
          <dgm:resizeHandles val="exact"/>
        </dgm:presLayoutVars>
      </dgm:prSet>
      <dgm:spPr/>
    </dgm:pt>
    <dgm:pt modelId="{96554B0C-F31F-44DA-9EB4-9F51608251A5}" type="pres">
      <dgm:prSet presAssocID="{0A34751B-2D53-49BC-B21F-CB53F075A51A}" presName="compNode" presStyleCnt="0"/>
      <dgm:spPr/>
    </dgm:pt>
    <dgm:pt modelId="{75E7A0EB-CF6F-448D-968E-0240374C7163}" type="pres">
      <dgm:prSet presAssocID="{0A34751B-2D53-49BC-B21F-CB53F075A51A}" presName="bgRect" presStyleLbl="bgShp" presStyleIdx="0" presStyleCnt="6"/>
      <dgm:spPr/>
    </dgm:pt>
    <dgm:pt modelId="{C7ED76A3-DA83-49C0-A808-BB03B63CD1EA}" type="pres">
      <dgm:prSet presAssocID="{0A34751B-2D53-49BC-B21F-CB53F075A51A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0FDA8960-51E4-4B1E-8C50-4650A2FAAECD}" type="pres">
      <dgm:prSet presAssocID="{0A34751B-2D53-49BC-B21F-CB53F075A51A}" presName="spaceRect" presStyleCnt="0"/>
      <dgm:spPr/>
    </dgm:pt>
    <dgm:pt modelId="{E759D762-D771-41A8-8DEB-0014CB46F261}" type="pres">
      <dgm:prSet presAssocID="{0A34751B-2D53-49BC-B21F-CB53F075A51A}" presName="parTx" presStyleLbl="revTx" presStyleIdx="0" presStyleCnt="6">
        <dgm:presLayoutVars>
          <dgm:chMax val="0"/>
          <dgm:chPref val="0"/>
        </dgm:presLayoutVars>
      </dgm:prSet>
      <dgm:spPr/>
    </dgm:pt>
    <dgm:pt modelId="{4C77E892-A110-4A93-A6FF-FFC4AA5F34DA}" type="pres">
      <dgm:prSet presAssocID="{C6FB5EBA-2830-4510-AE2A-ABEE85F41A3C}" presName="sibTrans" presStyleCnt="0"/>
      <dgm:spPr/>
    </dgm:pt>
    <dgm:pt modelId="{6E340C2B-9020-42BA-B566-F4ADCFA8EE21}" type="pres">
      <dgm:prSet presAssocID="{3E01CFAE-EA61-455F-82E0-9DF6A0AAD888}" presName="compNode" presStyleCnt="0"/>
      <dgm:spPr/>
    </dgm:pt>
    <dgm:pt modelId="{ABCB451E-D42D-4652-A5AD-0407508F2FFF}" type="pres">
      <dgm:prSet presAssocID="{3E01CFAE-EA61-455F-82E0-9DF6A0AAD888}" presName="bgRect" presStyleLbl="bgShp" presStyleIdx="1" presStyleCnt="6"/>
      <dgm:spPr/>
    </dgm:pt>
    <dgm:pt modelId="{08BBE085-9506-4CCD-BDB8-F0EE36259030}" type="pres">
      <dgm:prSet presAssocID="{3E01CFAE-EA61-455F-82E0-9DF6A0AAD888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86825111-C73D-4B63-B25D-EE0D008779D6}" type="pres">
      <dgm:prSet presAssocID="{3E01CFAE-EA61-455F-82E0-9DF6A0AAD888}" presName="spaceRect" presStyleCnt="0"/>
      <dgm:spPr/>
    </dgm:pt>
    <dgm:pt modelId="{CCAA33EA-32D7-4091-B2B1-42C53457B9DE}" type="pres">
      <dgm:prSet presAssocID="{3E01CFAE-EA61-455F-82E0-9DF6A0AAD888}" presName="parTx" presStyleLbl="revTx" presStyleIdx="1" presStyleCnt="6">
        <dgm:presLayoutVars>
          <dgm:chMax val="0"/>
          <dgm:chPref val="0"/>
        </dgm:presLayoutVars>
      </dgm:prSet>
      <dgm:spPr/>
    </dgm:pt>
    <dgm:pt modelId="{1BD12EF0-CD48-4786-879E-A4E46486ED8E}" type="pres">
      <dgm:prSet presAssocID="{99E6B889-010D-49A6-AAEE-3BDCA5CEE93E}" presName="sibTrans" presStyleCnt="0"/>
      <dgm:spPr/>
    </dgm:pt>
    <dgm:pt modelId="{C6FCAFD0-0D5F-427E-B690-EC41A394C617}" type="pres">
      <dgm:prSet presAssocID="{0F173B78-A6D9-4D5F-93B7-E6A78E6C63D8}" presName="compNode" presStyleCnt="0"/>
      <dgm:spPr/>
    </dgm:pt>
    <dgm:pt modelId="{4BDE0285-91CB-4056-B6B9-A297A348BC2A}" type="pres">
      <dgm:prSet presAssocID="{0F173B78-A6D9-4D5F-93B7-E6A78E6C63D8}" presName="bgRect" presStyleLbl="bgShp" presStyleIdx="2" presStyleCnt="6"/>
      <dgm:spPr/>
    </dgm:pt>
    <dgm:pt modelId="{C62F09E3-A1B4-4697-B1C8-D53AD64FAA23}" type="pres">
      <dgm:prSet presAssocID="{0F173B78-A6D9-4D5F-93B7-E6A78E6C63D8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Folder"/>
        </a:ext>
      </dgm:extLst>
    </dgm:pt>
    <dgm:pt modelId="{70CA296B-5FF7-4365-8A0C-8E76AB7E7415}" type="pres">
      <dgm:prSet presAssocID="{0F173B78-A6D9-4D5F-93B7-E6A78E6C63D8}" presName="spaceRect" presStyleCnt="0"/>
      <dgm:spPr/>
    </dgm:pt>
    <dgm:pt modelId="{575C9C4A-A8E0-41E3-A563-25EFE8EB5FC3}" type="pres">
      <dgm:prSet presAssocID="{0F173B78-A6D9-4D5F-93B7-E6A78E6C63D8}" presName="parTx" presStyleLbl="revTx" presStyleIdx="2" presStyleCnt="6">
        <dgm:presLayoutVars>
          <dgm:chMax val="0"/>
          <dgm:chPref val="0"/>
        </dgm:presLayoutVars>
      </dgm:prSet>
      <dgm:spPr/>
    </dgm:pt>
    <dgm:pt modelId="{51F55BC3-EF6A-43D8-A99D-28C741E14D38}" type="pres">
      <dgm:prSet presAssocID="{87C71190-4E74-4353-B8AC-DFC677E2C433}" presName="sibTrans" presStyleCnt="0"/>
      <dgm:spPr/>
    </dgm:pt>
    <dgm:pt modelId="{D0434112-39F2-4014-8F87-6AD2894D5834}" type="pres">
      <dgm:prSet presAssocID="{B987F216-73E0-4904-9337-2C9C5688D280}" presName="compNode" presStyleCnt="0"/>
      <dgm:spPr/>
    </dgm:pt>
    <dgm:pt modelId="{5E838279-1AA1-4D6B-879E-6C94CFE21FC8}" type="pres">
      <dgm:prSet presAssocID="{B987F216-73E0-4904-9337-2C9C5688D280}" presName="bgRect" presStyleLbl="bgShp" presStyleIdx="3" presStyleCnt="6"/>
      <dgm:spPr/>
    </dgm:pt>
    <dgm:pt modelId="{E4821D48-A095-4BC6-8E7A-8259C761BD36}" type="pres">
      <dgm:prSet presAssocID="{B987F216-73E0-4904-9337-2C9C5688D280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EEDF3A61-3A56-43DF-B4B2-59C85A7E12F1}" type="pres">
      <dgm:prSet presAssocID="{B987F216-73E0-4904-9337-2C9C5688D280}" presName="spaceRect" presStyleCnt="0"/>
      <dgm:spPr/>
    </dgm:pt>
    <dgm:pt modelId="{57A557A1-FC86-4984-B728-AE71475E08AD}" type="pres">
      <dgm:prSet presAssocID="{B987F216-73E0-4904-9337-2C9C5688D280}" presName="parTx" presStyleLbl="revTx" presStyleIdx="3" presStyleCnt="6">
        <dgm:presLayoutVars>
          <dgm:chMax val="0"/>
          <dgm:chPref val="0"/>
        </dgm:presLayoutVars>
      </dgm:prSet>
      <dgm:spPr/>
    </dgm:pt>
    <dgm:pt modelId="{D6F05A00-D0DE-4ABE-9785-81A71A162D2C}" type="pres">
      <dgm:prSet presAssocID="{5E0B72C4-F881-414F-90FB-B165AEF80BEE}" presName="sibTrans" presStyleCnt="0"/>
      <dgm:spPr/>
    </dgm:pt>
    <dgm:pt modelId="{040FD5C8-9A32-42A6-B8FD-274832F5DCB8}" type="pres">
      <dgm:prSet presAssocID="{515C30D8-E199-4978-90EA-D374E54002E6}" presName="compNode" presStyleCnt="0"/>
      <dgm:spPr/>
    </dgm:pt>
    <dgm:pt modelId="{AD14413F-F51A-4915-A135-1B7FA2D5538B}" type="pres">
      <dgm:prSet presAssocID="{515C30D8-E199-4978-90EA-D374E54002E6}" presName="bgRect" presStyleLbl="bgShp" presStyleIdx="4" presStyleCnt="6"/>
      <dgm:spPr/>
    </dgm:pt>
    <dgm:pt modelId="{F79E48D6-B488-4C3A-9895-18B44B11C43C}" type="pres">
      <dgm:prSet presAssocID="{515C30D8-E199-4978-90EA-D374E54002E6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302B4570-3234-4E7D-A5C7-25E659748A6C}" type="pres">
      <dgm:prSet presAssocID="{515C30D8-E199-4978-90EA-D374E54002E6}" presName="spaceRect" presStyleCnt="0"/>
      <dgm:spPr/>
    </dgm:pt>
    <dgm:pt modelId="{43FBC809-4F0C-44E2-84F1-05E95A77673A}" type="pres">
      <dgm:prSet presAssocID="{515C30D8-E199-4978-90EA-D374E54002E6}" presName="parTx" presStyleLbl="revTx" presStyleIdx="4" presStyleCnt="6">
        <dgm:presLayoutVars>
          <dgm:chMax val="0"/>
          <dgm:chPref val="0"/>
        </dgm:presLayoutVars>
      </dgm:prSet>
      <dgm:spPr/>
    </dgm:pt>
    <dgm:pt modelId="{76DE83FD-2040-48F3-83E9-350CF22EFAC8}" type="pres">
      <dgm:prSet presAssocID="{AE369A67-3D8B-410D-8260-049D387383C7}" presName="sibTrans" presStyleCnt="0"/>
      <dgm:spPr/>
    </dgm:pt>
    <dgm:pt modelId="{67A1238E-67FF-4F5D-9962-535296C9224B}" type="pres">
      <dgm:prSet presAssocID="{67ED167C-84F4-466C-BBBC-30C82BB19BB4}" presName="compNode" presStyleCnt="0"/>
      <dgm:spPr/>
    </dgm:pt>
    <dgm:pt modelId="{42EBB528-CEF1-4C92-83DC-4D81FC0D3EC7}" type="pres">
      <dgm:prSet presAssocID="{67ED167C-84F4-466C-BBBC-30C82BB19BB4}" presName="bgRect" presStyleLbl="bgShp" presStyleIdx="5" presStyleCnt="6"/>
      <dgm:spPr/>
    </dgm:pt>
    <dgm:pt modelId="{59B7A242-2D51-426B-8880-F7353E45D2C1}" type="pres">
      <dgm:prSet presAssocID="{67ED167C-84F4-466C-BBBC-30C82BB19BB4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opping cart"/>
        </a:ext>
      </dgm:extLst>
    </dgm:pt>
    <dgm:pt modelId="{70FDB5EC-C9D3-4E66-BBC1-DEBFFF9C0D0F}" type="pres">
      <dgm:prSet presAssocID="{67ED167C-84F4-466C-BBBC-30C82BB19BB4}" presName="spaceRect" presStyleCnt="0"/>
      <dgm:spPr/>
    </dgm:pt>
    <dgm:pt modelId="{B3020775-F817-4FCE-88EE-548CE9C654FE}" type="pres">
      <dgm:prSet presAssocID="{67ED167C-84F4-466C-BBBC-30C82BB19BB4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EA83B111-922D-4C21-9270-99763E694CE8}" srcId="{1454AB2D-799A-41A7-8F6C-28748CD7BE6C}" destId="{0A34751B-2D53-49BC-B21F-CB53F075A51A}" srcOrd="0" destOrd="0" parTransId="{FF317F6D-8FC2-43FE-9AA4-C0DE882DC8DD}" sibTransId="{C6FB5EBA-2830-4510-AE2A-ABEE85F41A3C}"/>
    <dgm:cxn modelId="{4BFAB140-6BD2-4E67-B672-FB880680A59F}" type="presOf" srcId="{0A34751B-2D53-49BC-B21F-CB53F075A51A}" destId="{E759D762-D771-41A8-8DEB-0014CB46F261}" srcOrd="0" destOrd="0" presId="urn:microsoft.com/office/officeart/2018/2/layout/IconVerticalSolidList"/>
    <dgm:cxn modelId="{8398FF53-4C6A-4BFD-993C-886DFB84B372}" type="presOf" srcId="{515C30D8-E199-4978-90EA-D374E54002E6}" destId="{43FBC809-4F0C-44E2-84F1-05E95A77673A}" srcOrd="0" destOrd="0" presId="urn:microsoft.com/office/officeart/2018/2/layout/IconVerticalSolidList"/>
    <dgm:cxn modelId="{AB13AE64-5761-458F-8247-09438882751D}" type="presOf" srcId="{1454AB2D-799A-41A7-8F6C-28748CD7BE6C}" destId="{34C00D55-E4BB-489C-9619-9D8151BC4E3C}" srcOrd="0" destOrd="0" presId="urn:microsoft.com/office/officeart/2018/2/layout/IconVerticalSolidList"/>
    <dgm:cxn modelId="{D0467669-1531-41E2-B3FE-7078ED8A74A9}" srcId="{1454AB2D-799A-41A7-8F6C-28748CD7BE6C}" destId="{B987F216-73E0-4904-9337-2C9C5688D280}" srcOrd="3" destOrd="0" parTransId="{8CC403F0-4097-4CC9-9B2D-ED7AF8CBABF4}" sibTransId="{5E0B72C4-F881-414F-90FB-B165AEF80BEE}"/>
    <dgm:cxn modelId="{27019A77-3C71-429C-84D4-3C15D7266B2A}" type="presOf" srcId="{3E01CFAE-EA61-455F-82E0-9DF6A0AAD888}" destId="{CCAA33EA-32D7-4091-B2B1-42C53457B9DE}" srcOrd="0" destOrd="0" presId="urn:microsoft.com/office/officeart/2018/2/layout/IconVerticalSolidList"/>
    <dgm:cxn modelId="{09FF2784-31E6-4453-979F-A6866F735FCE}" srcId="{1454AB2D-799A-41A7-8F6C-28748CD7BE6C}" destId="{0F173B78-A6D9-4D5F-93B7-E6A78E6C63D8}" srcOrd="2" destOrd="0" parTransId="{8113A653-A556-40F5-9769-C671B77C04E4}" sibTransId="{87C71190-4E74-4353-B8AC-DFC677E2C433}"/>
    <dgm:cxn modelId="{7A15CD8A-6773-4C6A-9E24-DDF4770BE20E}" srcId="{1454AB2D-799A-41A7-8F6C-28748CD7BE6C}" destId="{515C30D8-E199-4978-90EA-D374E54002E6}" srcOrd="4" destOrd="0" parTransId="{F59DFF16-6C2C-45B7-97A9-3DDBCB1574A3}" sibTransId="{AE369A67-3D8B-410D-8260-049D387383C7}"/>
    <dgm:cxn modelId="{AEAE8297-2C15-4D81-95C2-9D3D13761F97}" type="presOf" srcId="{B987F216-73E0-4904-9337-2C9C5688D280}" destId="{57A557A1-FC86-4984-B728-AE71475E08AD}" srcOrd="0" destOrd="0" presId="urn:microsoft.com/office/officeart/2018/2/layout/IconVerticalSolidList"/>
    <dgm:cxn modelId="{FC21A8BF-2424-4BD2-9A2C-1F4462623116}" srcId="{1454AB2D-799A-41A7-8F6C-28748CD7BE6C}" destId="{67ED167C-84F4-466C-BBBC-30C82BB19BB4}" srcOrd="5" destOrd="0" parTransId="{2DBB5789-7E32-4D33-9C91-6AFB1F6B45EA}" sibTransId="{B21080EF-DE49-4550-8179-54CF2C3BAA6A}"/>
    <dgm:cxn modelId="{C77425C8-428F-4120-9333-2B33BEF6B31E}" srcId="{1454AB2D-799A-41A7-8F6C-28748CD7BE6C}" destId="{3E01CFAE-EA61-455F-82E0-9DF6A0AAD888}" srcOrd="1" destOrd="0" parTransId="{5503C342-C953-49D3-9DA0-22EFD3EE2B34}" sibTransId="{99E6B889-010D-49A6-AAEE-3BDCA5CEE93E}"/>
    <dgm:cxn modelId="{60AC45DE-1F54-4D84-ABAB-717D2218D2A8}" type="presOf" srcId="{67ED167C-84F4-466C-BBBC-30C82BB19BB4}" destId="{B3020775-F817-4FCE-88EE-548CE9C654FE}" srcOrd="0" destOrd="0" presId="urn:microsoft.com/office/officeart/2018/2/layout/IconVerticalSolidList"/>
    <dgm:cxn modelId="{7B38A1E8-5D64-4841-8A03-F7D07DB0BA74}" type="presOf" srcId="{0F173B78-A6D9-4D5F-93B7-E6A78E6C63D8}" destId="{575C9C4A-A8E0-41E3-A563-25EFE8EB5FC3}" srcOrd="0" destOrd="0" presId="urn:microsoft.com/office/officeart/2018/2/layout/IconVerticalSolidList"/>
    <dgm:cxn modelId="{3B2C4CA2-128D-4CC0-BC38-330E43739855}" type="presParOf" srcId="{34C00D55-E4BB-489C-9619-9D8151BC4E3C}" destId="{96554B0C-F31F-44DA-9EB4-9F51608251A5}" srcOrd="0" destOrd="0" presId="urn:microsoft.com/office/officeart/2018/2/layout/IconVerticalSolidList"/>
    <dgm:cxn modelId="{EC769797-6F76-40DD-8A67-86A1F4BCA94B}" type="presParOf" srcId="{96554B0C-F31F-44DA-9EB4-9F51608251A5}" destId="{75E7A0EB-CF6F-448D-968E-0240374C7163}" srcOrd="0" destOrd="0" presId="urn:microsoft.com/office/officeart/2018/2/layout/IconVerticalSolidList"/>
    <dgm:cxn modelId="{58E2C2BB-BD15-4237-8407-C54A6EAD7052}" type="presParOf" srcId="{96554B0C-F31F-44DA-9EB4-9F51608251A5}" destId="{C7ED76A3-DA83-49C0-A808-BB03B63CD1EA}" srcOrd="1" destOrd="0" presId="urn:microsoft.com/office/officeart/2018/2/layout/IconVerticalSolidList"/>
    <dgm:cxn modelId="{FAFEA39B-33CD-4BAA-AA17-5C84E8FE5947}" type="presParOf" srcId="{96554B0C-F31F-44DA-9EB4-9F51608251A5}" destId="{0FDA8960-51E4-4B1E-8C50-4650A2FAAECD}" srcOrd="2" destOrd="0" presId="urn:microsoft.com/office/officeart/2018/2/layout/IconVerticalSolidList"/>
    <dgm:cxn modelId="{0E7C71B4-48DD-4BC5-846E-9E0ECF9E6DD8}" type="presParOf" srcId="{96554B0C-F31F-44DA-9EB4-9F51608251A5}" destId="{E759D762-D771-41A8-8DEB-0014CB46F261}" srcOrd="3" destOrd="0" presId="urn:microsoft.com/office/officeart/2018/2/layout/IconVerticalSolidList"/>
    <dgm:cxn modelId="{0D5A1846-38D0-4E19-9071-12C752E811BA}" type="presParOf" srcId="{34C00D55-E4BB-489C-9619-9D8151BC4E3C}" destId="{4C77E892-A110-4A93-A6FF-FFC4AA5F34DA}" srcOrd="1" destOrd="0" presId="urn:microsoft.com/office/officeart/2018/2/layout/IconVerticalSolidList"/>
    <dgm:cxn modelId="{0F27E6E3-0B19-48E7-9610-56E042FD3362}" type="presParOf" srcId="{34C00D55-E4BB-489C-9619-9D8151BC4E3C}" destId="{6E340C2B-9020-42BA-B566-F4ADCFA8EE21}" srcOrd="2" destOrd="0" presId="urn:microsoft.com/office/officeart/2018/2/layout/IconVerticalSolidList"/>
    <dgm:cxn modelId="{E73C447B-AB80-472F-9FB1-A8CB5C17636E}" type="presParOf" srcId="{6E340C2B-9020-42BA-B566-F4ADCFA8EE21}" destId="{ABCB451E-D42D-4652-A5AD-0407508F2FFF}" srcOrd="0" destOrd="0" presId="urn:microsoft.com/office/officeart/2018/2/layout/IconVerticalSolidList"/>
    <dgm:cxn modelId="{CE7D8BE1-D4D7-4261-833E-0BB4965F6D27}" type="presParOf" srcId="{6E340C2B-9020-42BA-B566-F4ADCFA8EE21}" destId="{08BBE085-9506-4CCD-BDB8-F0EE36259030}" srcOrd="1" destOrd="0" presId="urn:microsoft.com/office/officeart/2018/2/layout/IconVerticalSolidList"/>
    <dgm:cxn modelId="{E6265EB7-DBC5-402A-8B28-23FE909201A9}" type="presParOf" srcId="{6E340C2B-9020-42BA-B566-F4ADCFA8EE21}" destId="{86825111-C73D-4B63-B25D-EE0D008779D6}" srcOrd="2" destOrd="0" presId="urn:microsoft.com/office/officeart/2018/2/layout/IconVerticalSolidList"/>
    <dgm:cxn modelId="{E4DC7F89-12B9-4A54-A645-8BEECD0BE1F6}" type="presParOf" srcId="{6E340C2B-9020-42BA-B566-F4ADCFA8EE21}" destId="{CCAA33EA-32D7-4091-B2B1-42C53457B9DE}" srcOrd="3" destOrd="0" presId="urn:microsoft.com/office/officeart/2018/2/layout/IconVerticalSolidList"/>
    <dgm:cxn modelId="{7B063D25-60B3-4933-ABDD-7A73400C8759}" type="presParOf" srcId="{34C00D55-E4BB-489C-9619-9D8151BC4E3C}" destId="{1BD12EF0-CD48-4786-879E-A4E46486ED8E}" srcOrd="3" destOrd="0" presId="urn:microsoft.com/office/officeart/2018/2/layout/IconVerticalSolidList"/>
    <dgm:cxn modelId="{F07B54CF-5056-42B9-B4F5-1926645106A5}" type="presParOf" srcId="{34C00D55-E4BB-489C-9619-9D8151BC4E3C}" destId="{C6FCAFD0-0D5F-427E-B690-EC41A394C617}" srcOrd="4" destOrd="0" presId="urn:microsoft.com/office/officeart/2018/2/layout/IconVerticalSolidList"/>
    <dgm:cxn modelId="{3747AA36-0754-453E-8840-8FDE30A16423}" type="presParOf" srcId="{C6FCAFD0-0D5F-427E-B690-EC41A394C617}" destId="{4BDE0285-91CB-4056-B6B9-A297A348BC2A}" srcOrd="0" destOrd="0" presId="urn:microsoft.com/office/officeart/2018/2/layout/IconVerticalSolidList"/>
    <dgm:cxn modelId="{D633E381-3995-437A-95ED-43465DB2641C}" type="presParOf" srcId="{C6FCAFD0-0D5F-427E-B690-EC41A394C617}" destId="{C62F09E3-A1B4-4697-B1C8-D53AD64FAA23}" srcOrd="1" destOrd="0" presId="urn:microsoft.com/office/officeart/2018/2/layout/IconVerticalSolidList"/>
    <dgm:cxn modelId="{C12084F4-9B06-47C9-8EC9-7E6CC8C5EA2D}" type="presParOf" srcId="{C6FCAFD0-0D5F-427E-B690-EC41A394C617}" destId="{70CA296B-5FF7-4365-8A0C-8E76AB7E7415}" srcOrd="2" destOrd="0" presId="urn:microsoft.com/office/officeart/2018/2/layout/IconVerticalSolidList"/>
    <dgm:cxn modelId="{0B262B65-4E72-4804-A3B6-532487ED7625}" type="presParOf" srcId="{C6FCAFD0-0D5F-427E-B690-EC41A394C617}" destId="{575C9C4A-A8E0-41E3-A563-25EFE8EB5FC3}" srcOrd="3" destOrd="0" presId="urn:microsoft.com/office/officeart/2018/2/layout/IconVerticalSolidList"/>
    <dgm:cxn modelId="{B5527554-6D83-4CCD-AB79-C0CD5692BA84}" type="presParOf" srcId="{34C00D55-E4BB-489C-9619-9D8151BC4E3C}" destId="{51F55BC3-EF6A-43D8-A99D-28C741E14D38}" srcOrd="5" destOrd="0" presId="urn:microsoft.com/office/officeart/2018/2/layout/IconVerticalSolidList"/>
    <dgm:cxn modelId="{CB067779-51B6-4220-A074-28852FE2E565}" type="presParOf" srcId="{34C00D55-E4BB-489C-9619-9D8151BC4E3C}" destId="{D0434112-39F2-4014-8F87-6AD2894D5834}" srcOrd="6" destOrd="0" presId="urn:microsoft.com/office/officeart/2018/2/layout/IconVerticalSolidList"/>
    <dgm:cxn modelId="{7C858094-6FA9-44A6-999C-DBE5C4004FA1}" type="presParOf" srcId="{D0434112-39F2-4014-8F87-6AD2894D5834}" destId="{5E838279-1AA1-4D6B-879E-6C94CFE21FC8}" srcOrd="0" destOrd="0" presId="urn:microsoft.com/office/officeart/2018/2/layout/IconVerticalSolidList"/>
    <dgm:cxn modelId="{8CA3C6B8-748C-4C11-B01B-8D934C58C38C}" type="presParOf" srcId="{D0434112-39F2-4014-8F87-6AD2894D5834}" destId="{E4821D48-A095-4BC6-8E7A-8259C761BD36}" srcOrd="1" destOrd="0" presId="urn:microsoft.com/office/officeart/2018/2/layout/IconVerticalSolidList"/>
    <dgm:cxn modelId="{B199744F-DFD2-4022-8403-7F3836FF5D55}" type="presParOf" srcId="{D0434112-39F2-4014-8F87-6AD2894D5834}" destId="{EEDF3A61-3A56-43DF-B4B2-59C85A7E12F1}" srcOrd="2" destOrd="0" presId="urn:microsoft.com/office/officeart/2018/2/layout/IconVerticalSolidList"/>
    <dgm:cxn modelId="{77BBED7D-4D3E-4F35-BD26-1B83B1C1D5A0}" type="presParOf" srcId="{D0434112-39F2-4014-8F87-6AD2894D5834}" destId="{57A557A1-FC86-4984-B728-AE71475E08AD}" srcOrd="3" destOrd="0" presId="urn:microsoft.com/office/officeart/2018/2/layout/IconVerticalSolidList"/>
    <dgm:cxn modelId="{EB520041-5778-44D8-9A6B-4E3A63FBB9E1}" type="presParOf" srcId="{34C00D55-E4BB-489C-9619-9D8151BC4E3C}" destId="{D6F05A00-D0DE-4ABE-9785-81A71A162D2C}" srcOrd="7" destOrd="0" presId="urn:microsoft.com/office/officeart/2018/2/layout/IconVerticalSolidList"/>
    <dgm:cxn modelId="{F3A4B341-A080-48AF-85E3-B3AE0EA07312}" type="presParOf" srcId="{34C00D55-E4BB-489C-9619-9D8151BC4E3C}" destId="{040FD5C8-9A32-42A6-B8FD-274832F5DCB8}" srcOrd="8" destOrd="0" presId="urn:microsoft.com/office/officeart/2018/2/layout/IconVerticalSolidList"/>
    <dgm:cxn modelId="{4D86249F-7711-4765-AA28-2216D80E7C98}" type="presParOf" srcId="{040FD5C8-9A32-42A6-B8FD-274832F5DCB8}" destId="{AD14413F-F51A-4915-A135-1B7FA2D5538B}" srcOrd="0" destOrd="0" presId="urn:microsoft.com/office/officeart/2018/2/layout/IconVerticalSolidList"/>
    <dgm:cxn modelId="{EFC465D2-0F6F-4BE6-B5C8-D32B331D45DD}" type="presParOf" srcId="{040FD5C8-9A32-42A6-B8FD-274832F5DCB8}" destId="{F79E48D6-B488-4C3A-9895-18B44B11C43C}" srcOrd="1" destOrd="0" presId="urn:microsoft.com/office/officeart/2018/2/layout/IconVerticalSolidList"/>
    <dgm:cxn modelId="{2919D2A5-99DE-4540-92E8-B69121E62CF6}" type="presParOf" srcId="{040FD5C8-9A32-42A6-B8FD-274832F5DCB8}" destId="{302B4570-3234-4E7D-A5C7-25E659748A6C}" srcOrd="2" destOrd="0" presId="urn:microsoft.com/office/officeart/2018/2/layout/IconVerticalSolidList"/>
    <dgm:cxn modelId="{130D34EA-4432-44F3-9536-CAB2B082262A}" type="presParOf" srcId="{040FD5C8-9A32-42A6-B8FD-274832F5DCB8}" destId="{43FBC809-4F0C-44E2-84F1-05E95A77673A}" srcOrd="3" destOrd="0" presId="urn:microsoft.com/office/officeart/2018/2/layout/IconVerticalSolidList"/>
    <dgm:cxn modelId="{1D3C278B-603E-4AD7-AA2C-3C7760A06C27}" type="presParOf" srcId="{34C00D55-E4BB-489C-9619-9D8151BC4E3C}" destId="{76DE83FD-2040-48F3-83E9-350CF22EFAC8}" srcOrd="9" destOrd="0" presId="urn:microsoft.com/office/officeart/2018/2/layout/IconVerticalSolidList"/>
    <dgm:cxn modelId="{3A909C5E-E386-4C40-AD56-01B62AA30CDF}" type="presParOf" srcId="{34C00D55-E4BB-489C-9619-9D8151BC4E3C}" destId="{67A1238E-67FF-4F5D-9962-535296C9224B}" srcOrd="10" destOrd="0" presId="urn:microsoft.com/office/officeart/2018/2/layout/IconVerticalSolidList"/>
    <dgm:cxn modelId="{1C282A54-486C-4B88-B791-F740FDB05366}" type="presParOf" srcId="{67A1238E-67FF-4F5D-9962-535296C9224B}" destId="{42EBB528-CEF1-4C92-83DC-4D81FC0D3EC7}" srcOrd="0" destOrd="0" presId="urn:microsoft.com/office/officeart/2018/2/layout/IconVerticalSolidList"/>
    <dgm:cxn modelId="{AE66CBA7-A98F-410A-8AF4-93F939524D5C}" type="presParOf" srcId="{67A1238E-67FF-4F5D-9962-535296C9224B}" destId="{59B7A242-2D51-426B-8880-F7353E45D2C1}" srcOrd="1" destOrd="0" presId="urn:microsoft.com/office/officeart/2018/2/layout/IconVerticalSolidList"/>
    <dgm:cxn modelId="{8A2EBD7D-FF0D-462E-A4E1-93FBE86161A0}" type="presParOf" srcId="{67A1238E-67FF-4F5D-9962-535296C9224B}" destId="{70FDB5EC-C9D3-4E66-BBC1-DEBFFF9C0D0F}" srcOrd="2" destOrd="0" presId="urn:microsoft.com/office/officeart/2018/2/layout/IconVerticalSolidList"/>
    <dgm:cxn modelId="{1B19EE83-E8B8-44C9-91A4-86F60EB9CB1C}" type="presParOf" srcId="{67A1238E-67FF-4F5D-9962-535296C9224B}" destId="{B3020775-F817-4FCE-88EE-548CE9C654F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DCBF82-F09F-40C4-AF2C-413B2EA71A8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D835745-3443-4CBC-83AC-7FF224EFCE89}">
      <dgm:prSet/>
      <dgm:spPr/>
      <dgm:t>
        <a:bodyPr/>
        <a:lstStyle/>
        <a:p>
          <a:r>
            <a:rPr lang="en-US" dirty="0"/>
            <a:t>What impacts do specific curatorial actions have on research data’s impact or reuse?</a:t>
          </a:r>
        </a:p>
      </dgm:t>
    </dgm:pt>
    <dgm:pt modelId="{EE59963C-61E5-4C21-A762-966CA1C7128B}" type="parTrans" cxnId="{524A0768-CA1D-4ACF-B8C2-E799A2EDE774}">
      <dgm:prSet/>
      <dgm:spPr/>
      <dgm:t>
        <a:bodyPr/>
        <a:lstStyle/>
        <a:p>
          <a:endParaRPr lang="en-US"/>
        </a:p>
      </dgm:t>
    </dgm:pt>
    <dgm:pt modelId="{0E957BE8-8188-4FB6-955A-46197AB2042D}" type="sibTrans" cxnId="{524A0768-CA1D-4ACF-B8C2-E799A2EDE774}">
      <dgm:prSet/>
      <dgm:spPr/>
      <dgm:t>
        <a:bodyPr/>
        <a:lstStyle/>
        <a:p>
          <a:endParaRPr lang="en-US"/>
        </a:p>
      </dgm:t>
    </dgm:pt>
    <dgm:pt modelId="{9007F8FD-16B6-4D97-A41D-899707D59066}">
      <dgm:prSet/>
      <dgm:spPr/>
      <dgm:t>
        <a:bodyPr/>
        <a:lstStyle/>
        <a:p>
          <a:r>
            <a:rPr lang="en-US" dirty="0"/>
            <a:t>How should we prioritize curatorial actions to achieve impact and return on investment?</a:t>
          </a:r>
        </a:p>
      </dgm:t>
    </dgm:pt>
    <dgm:pt modelId="{3B896184-7D01-487E-8C6E-D37C8AD560E8}" type="parTrans" cxnId="{5AA5F871-CD83-47EE-829B-C66DC9FF7398}">
      <dgm:prSet/>
      <dgm:spPr/>
      <dgm:t>
        <a:bodyPr/>
        <a:lstStyle/>
        <a:p>
          <a:endParaRPr lang="en-US"/>
        </a:p>
      </dgm:t>
    </dgm:pt>
    <dgm:pt modelId="{23F0773D-382C-465B-B9DF-85A15D414C93}" type="sibTrans" cxnId="{5AA5F871-CD83-47EE-829B-C66DC9FF7398}">
      <dgm:prSet/>
      <dgm:spPr/>
      <dgm:t>
        <a:bodyPr/>
        <a:lstStyle/>
        <a:p>
          <a:endParaRPr lang="en-US"/>
        </a:p>
      </dgm:t>
    </dgm:pt>
    <dgm:pt modelId="{071DEFF1-8E79-194C-AD70-16E6A60F8660}" type="pres">
      <dgm:prSet presAssocID="{8ADCBF82-F09F-40C4-AF2C-413B2EA71A82}" presName="linear" presStyleCnt="0">
        <dgm:presLayoutVars>
          <dgm:animLvl val="lvl"/>
          <dgm:resizeHandles val="exact"/>
        </dgm:presLayoutVars>
      </dgm:prSet>
      <dgm:spPr/>
    </dgm:pt>
    <dgm:pt modelId="{72DD90AF-E5E4-BF4A-BE3A-1AD5F742367C}" type="pres">
      <dgm:prSet presAssocID="{6D835745-3443-4CBC-83AC-7FF224EFCE8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0381AC1-B68D-E041-8376-BD390777D3F6}" type="pres">
      <dgm:prSet presAssocID="{0E957BE8-8188-4FB6-955A-46197AB2042D}" presName="spacer" presStyleCnt="0"/>
      <dgm:spPr/>
    </dgm:pt>
    <dgm:pt modelId="{D6A33354-6A79-404F-8CEA-B9A4917AEE98}" type="pres">
      <dgm:prSet presAssocID="{9007F8FD-16B6-4D97-A41D-899707D59066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524A0768-CA1D-4ACF-B8C2-E799A2EDE774}" srcId="{8ADCBF82-F09F-40C4-AF2C-413B2EA71A82}" destId="{6D835745-3443-4CBC-83AC-7FF224EFCE89}" srcOrd="0" destOrd="0" parTransId="{EE59963C-61E5-4C21-A762-966CA1C7128B}" sibTransId="{0E957BE8-8188-4FB6-955A-46197AB2042D}"/>
    <dgm:cxn modelId="{5AA5F871-CD83-47EE-829B-C66DC9FF7398}" srcId="{8ADCBF82-F09F-40C4-AF2C-413B2EA71A82}" destId="{9007F8FD-16B6-4D97-A41D-899707D59066}" srcOrd="1" destOrd="0" parTransId="{3B896184-7D01-487E-8C6E-D37C8AD560E8}" sibTransId="{23F0773D-382C-465B-B9DF-85A15D414C93}"/>
    <dgm:cxn modelId="{A4D5DD73-2AA9-1349-A903-B66E5FBEFFF3}" type="presOf" srcId="{6D835745-3443-4CBC-83AC-7FF224EFCE89}" destId="{72DD90AF-E5E4-BF4A-BE3A-1AD5F742367C}" srcOrd="0" destOrd="0" presId="urn:microsoft.com/office/officeart/2005/8/layout/vList2"/>
    <dgm:cxn modelId="{92E4B5C2-93F6-3146-9A88-CE78D74D6FD4}" type="presOf" srcId="{9007F8FD-16B6-4D97-A41D-899707D59066}" destId="{D6A33354-6A79-404F-8CEA-B9A4917AEE98}" srcOrd="0" destOrd="0" presId="urn:microsoft.com/office/officeart/2005/8/layout/vList2"/>
    <dgm:cxn modelId="{CCB3F7C5-95CE-FF40-AC24-A4828B67962E}" type="presOf" srcId="{8ADCBF82-F09F-40C4-AF2C-413B2EA71A82}" destId="{071DEFF1-8E79-194C-AD70-16E6A60F8660}" srcOrd="0" destOrd="0" presId="urn:microsoft.com/office/officeart/2005/8/layout/vList2"/>
    <dgm:cxn modelId="{51020DDB-D920-764C-8F2F-D8C15323409F}" type="presParOf" srcId="{071DEFF1-8E79-194C-AD70-16E6A60F8660}" destId="{72DD90AF-E5E4-BF4A-BE3A-1AD5F742367C}" srcOrd="0" destOrd="0" presId="urn:microsoft.com/office/officeart/2005/8/layout/vList2"/>
    <dgm:cxn modelId="{4A014072-D5C2-1346-B737-7CFDAA6B7A09}" type="presParOf" srcId="{071DEFF1-8E79-194C-AD70-16E6A60F8660}" destId="{C0381AC1-B68D-E041-8376-BD390777D3F6}" srcOrd="1" destOrd="0" presId="urn:microsoft.com/office/officeart/2005/8/layout/vList2"/>
    <dgm:cxn modelId="{3A9A5140-87A6-F845-BD23-11C4789CC1D4}" type="presParOf" srcId="{071DEFF1-8E79-194C-AD70-16E6A60F8660}" destId="{D6A33354-6A79-404F-8CEA-B9A4917AEE9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61240B-F68C-4015-BE9A-513042D04F4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914F8BA-14D9-4A86-A45C-E6521C854B68}">
      <dgm:prSet custT="1"/>
      <dgm:spPr/>
      <dgm:t>
        <a:bodyPr/>
        <a:lstStyle/>
        <a:p>
          <a:r>
            <a:rPr lang="en-US" sz="2000" b="1" dirty="0"/>
            <a:t>Secondary impact</a:t>
          </a:r>
          <a:r>
            <a:rPr lang="en-US" sz="2000" dirty="0"/>
            <a:t>: how many times studies that reuse a particular dataset are cited</a:t>
          </a:r>
        </a:p>
      </dgm:t>
    </dgm:pt>
    <dgm:pt modelId="{4EE3AC63-5536-45EF-9577-C92370B677F3}" type="parTrans" cxnId="{24EBC811-9686-426C-A343-2447BC74A7B8}">
      <dgm:prSet/>
      <dgm:spPr/>
      <dgm:t>
        <a:bodyPr/>
        <a:lstStyle/>
        <a:p>
          <a:endParaRPr lang="en-US"/>
        </a:p>
      </dgm:t>
    </dgm:pt>
    <dgm:pt modelId="{065EFAB3-888E-4729-8488-646E6170C1D0}" type="sibTrans" cxnId="{24EBC811-9686-426C-A343-2447BC74A7B8}">
      <dgm:prSet/>
      <dgm:spPr/>
      <dgm:t>
        <a:bodyPr/>
        <a:lstStyle/>
        <a:p>
          <a:endParaRPr lang="en-US"/>
        </a:p>
      </dgm:t>
    </dgm:pt>
    <dgm:pt modelId="{9EB2EBE7-CEEC-4462-AF60-8238D3C95302}">
      <dgm:prSet custT="1"/>
      <dgm:spPr/>
      <dgm:t>
        <a:bodyPr/>
        <a:lstStyle/>
        <a:p>
          <a:r>
            <a:rPr lang="en-US" sz="2000" b="1" dirty="0"/>
            <a:t>Diversity</a:t>
          </a:r>
          <a:r>
            <a:rPr lang="en-US" sz="2000" dirty="0"/>
            <a:t>: breadth of disciplines that use the data</a:t>
          </a:r>
        </a:p>
      </dgm:t>
    </dgm:pt>
    <dgm:pt modelId="{6250B862-08F2-4C6F-900C-6AF43F14E3C3}" type="parTrans" cxnId="{4B1D4335-932A-41C8-8577-0AAE032C9B07}">
      <dgm:prSet/>
      <dgm:spPr/>
      <dgm:t>
        <a:bodyPr/>
        <a:lstStyle/>
        <a:p>
          <a:endParaRPr lang="en-US"/>
        </a:p>
      </dgm:t>
    </dgm:pt>
    <dgm:pt modelId="{8BCFDB8C-BC20-4A3B-8754-BCE8222EF9C8}" type="sibTrans" cxnId="{4B1D4335-932A-41C8-8577-0AAE032C9B07}">
      <dgm:prSet/>
      <dgm:spPr/>
      <dgm:t>
        <a:bodyPr/>
        <a:lstStyle/>
        <a:p>
          <a:endParaRPr lang="en-US"/>
        </a:p>
      </dgm:t>
    </dgm:pt>
    <dgm:pt modelId="{8138AB23-7C35-493D-953E-0972E1CA91DC}" type="pres">
      <dgm:prSet presAssocID="{CF61240B-F68C-4015-BE9A-513042D04F41}" presName="root" presStyleCnt="0">
        <dgm:presLayoutVars>
          <dgm:dir/>
          <dgm:resizeHandles val="exact"/>
        </dgm:presLayoutVars>
      </dgm:prSet>
      <dgm:spPr/>
    </dgm:pt>
    <dgm:pt modelId="{B4CE01D1-7813-4A50-8BCA-06572746E896}" type="pres">
      <dgm:prSet presAssocID="{3914F8BA-14D9-4A86-A45C-E6521C854B68}" presName="compNode" presStyleCnt="0"/>
      <dgm:spPr/>
    </dgm:pt>
    <dgm:pt modelId="{5DDA84C8-F0A5-4982-AFF1-91D0B2005CE9}" type="pres">
      <dgm:prSet presAssocID="{3914F8BA-14D9-4A86-A45C-E6521C854B68}" presName="bgRect" presStyleLbl="bgShp" presStyleIdx="0" presStyleCnt="2"/>
      <dgm:spPr/>
    </dgm:pt>
    <dgm:pt modelId="{39913404-431D-46AA-AE20-365293FDDD48}" type="pres">
      <dgm:prSet presAssocID="{3914F8BA-14D9-4A86-A45C-E6521C854B68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BC8A0082-E218-426D-A338-F6F7BF3841A2}" type="pres">
      <dgm:prSet presAssocID="{3914F8BA-14D9-4A86-A45C-E6521C854B68}" presName="spaceRect" presStyleCnt="0"/>
      <dgm:spPr/>
    </dgm:pt>
    <dgm:pt modelId="{BE7F7261-D098-453B-A0E5-78BBA8904391}" type="pres">
      <dgm:prSet presAssocID="{3914F8BA-14D9-4A86-A45C-E6521C854B68}" presName="parTx" presStyleLbl="revTx" presStyleIdx="0" presStyleCnt="2">
        <dgm:presLayoutVars>
          <dgm:chMax val="0"/>
          <dgm:chPref val="0"/>
        </dgm:presLayoutVars>
      </dgm:prSet>
      <dgm:spPr/>
    </dgm:pt>
    <dgm:pt modelId="{7D6E2344-029E-4D22-84D9-BFBAE25FBA8A}" type="pres">
      <dgm:prSet presAssocID="{065EFAB3-888E-4729-8488-646E6170C1D0}" presName="sibTrans" presStyleCnt="0"/>
      <dgm:spPr/>
    </dgm:pt>
    <dgm:pt modelId="{3005A355-D137-4582-A45B-303DC60C9BD5}" type="pres">
      <dgm:prSet presAssocID="{9EB2EBE7-CEEC-4462-AF60-8238D3C95302}" presName="compNode" presStyleCnt="0"/>
      <dgm:spPr/>
    </dgm:pt>
    <dgm:pt modelId="{8B28AAC8-7E76-42E5-885A-C67D11A62897}" type="pres">
      <dgm:prSet presAssocID="{9EB2EBE7-CEEC-4462-AF60-8238D3C95302}" presName="bgRect" presStyleLbl="bgShp" presStyleIdx="1" presStyleCnt="2"/>
      <dgm:spPr/>
    </dgm:pt>
    <dgm:pt modelId="{31662BF5-5D0A-451E-A476-FA08C4A17B60}" type="pres">
      <dgm:prSet presAssocID="{9EB2EBE7-CEEC-4462-AF60-8238D3C9530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enn Diagram"/>
        </a:ext>
      </dgm:extLst>
    </dgm:pt>
    <dgm:pt modelId="{9671DB17-A270-4CD3-97A5-F70528B2145E}" type="pres">
      <dgm:prSet presAssocID="{9EB2EBE7-CEEC-4462-AF60-8238D3C95302}" presName="spaceRect" presStyleCnt="0"/>
      <dgm:spPr/>
    </dgm:pt>
    <dgm:pt modelId="{E10E3CD5-95E9-49F2-8A74-D147C0555A72}" type="pres">
      <dgm:prSet presAssocID="{9EB2EBE7-CEEC-4462-AF60-8238D3C95302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24EBC811-9686-426C-A343-2447BC74A7B8}" srcId="{CF61240B-F68C-4015-BE9A-513042D04F41}" destId="{3914F8BA-14D9-4A86-A45C-E6521C854B68}" srcOrd="0" destOrd="0" parTransId="{4EE3AC63-5536-45EF-9577-C92370B677F3}" sibTransId="{065EFAB3-888E-4729-8488-646E6170C1D0}"/>
    <dgm:cxn modelId="{4B1D4335-932A-41C8-8577-0AAE032C9B07}" srcId="{CF61240B-F68C-4015-BE9A-513042D04F41}" destId="{9EB2EBE7-CEEC-4462-AF60-8238D3C95302}" srcOrd="1" destOrd="0" parTransId="{6250B862-08F2-4C6F-900C-6AF43F14E3C3}" sibTransId="{8BCFDB8C-BC20-4A3B-8754-BCE8222EF9C8}"/>
    <dgm:cxn modelId="{6616CE91-CE1A-4E78-88F5-F488DBA48F91}" type="presOf" srcId="{3914F8BA-14D9-4A86-A45C-E6521C854B68}" destId="{BE7F7261-D098-453B-A0E5-78BBA8904391}" srcOrd="0" destOrd="0" presId="urn:microsoft.com/office/officeart/2018/2/layout/IconVerticalSolidList"/>
    <dgm:cxn modelId="{255D67D1-AE45-49D6-9649-F5862E134C31}" type="presOf" srcId="{9EB2EBE7-CEEC-4462-AF60-8238D3C95302}" destId="{E10E3CD5-95E9-49F2-8A74-D147C0555A72}" srcOrd="0" destOrd="0" presId="urn:microsoft.com/office/officeart/2018/2/layout/IconVerticalSolidList"/>
    <dgm:cxn modelId="{8CB036D2-3A5C-4EAC-98DF-04F029E35334}" type="presOf" srcId="{CF61240B-F68C-4015-BE9A-513042D04F41}" destId="{8138AB23-7C35-493D-953E-0972E1CA91DC}" srcOrd="0" destOrd="0" presId="urn:microsoft.com/office/officeart/2018/2/layout/IconVerticalSolidList"/>
    <dgm:cxn modelId="{D2BE441A-4652-45B8-8B72-CD8DB53C9B06}" type="presParOf" srcId="{8138AB23-7C35-493D-953E-0972E1CA91DC}" destId="{B4CE01D1-7813-4A50-8BCA-06572746E896}" srcOrd="0" destOrd="0" presId="urn:microsoft.com/office/officeart/2018/2/layout/IconVerticalSolidList"/>
    <dgm:cxn modelId="{B18B8C8E-F61F-4233-8BB9-2E48D65E73C5}" type="presParOf" srcId="{B4CE01D1-7813-4A50-8BCA-06572746E896}" destId="{5DDA84C8-F0A5-4982-AFF1-91D0B2005CE9}" srcOrd="0" destOrd="0" presId="urn:microsoft.com/office/officeart/2018/2/layout/IconVerticalSolidList"/>
    <dgm:cxn modelId="{EAB15567-F365-488C-A631-AF104DD1F5C4}" type="presParOf" srcId="{B4CE01D1-7813-4A50-8BCA-06572746E896}" destId="{39913404-431D-46AA-AE20-365293FDDD48}" srcOrd="1" destOrd="0" presId="urn:microsoft.com/office/officeart/2018/2/layout/IconVerticalSolidList"/>
    <dgm:cxn modelId="{12BBF7F0-1D34-4B49-9DCF-B44D51A57D6F}" type="presParOf" srcId="{B4CE01D1-7813-4A50-8BCA-06572746E896}" destId="{BC8A0082-E218-426D-A338-F6F7BF3841A2}" srcOrd="2" destOrd="0" presId="urn:microsoft.com/office/officeart/2018/2/layout/IconVerticalSolidList"/>
    <dgm:cxn modelId="{DF4BB54B-6D75-4158-BEAB-00F4B960F4BF}" type="presParOf" srcId="{B4CE01D1-7813-4A50-8BCA-06572746E896}" destId="{BE7F7261-D098-453B-A0E5-78BBA8904391}" srcOrd="3" destOrd="0" presId="urn:microsoft.com/office/officeart/2018/2/layout/IconVerticalSolidList"/>
    <dgm:cxn modelId="{F97F58D6-51C7-4493-B359-5D0F4A805EE6}" type="presParOf" srcId="{8138AB23-7C35-493D-953E-0972E1CA91DC}" destId="{7D6E2344-029E-4D22-84D9-BFBAE25FBA8A}" srcOrd="1" destOrd="0" presId="urn:microsoft.com/office/officeart/2018/2/layout/IconVerticalSolidList"/>
    <dgm:cxn modelId="{4CFF49A9-611D-4E0E-9D3A-E1C252012494}" type="presParOf" srcId="{8138AB23-7C35-493D-953E-0972E1CA91DC}" destId="{3005A355-D137-4582-A45B-303DC60C9BD5}" srcOrd="2" destOrd="0" presId="urn:microsoft.com/office/officeart/2018/2/layout/IconVerticalSolidList"/>
    <dgm:cxn modelId="{5670E700-75AF-40BA-A2A6-0A2941D48257}" type="presParOf" srcId="{3005A355-D137-4582-A45B-303DC60C9BD5}" destId="{8B28AAC8-7E76-42E5-885A-C67D11A62897}" srcOrd="0" destOrd="0" presId="urn:microsoft.com/office/officeart/2018/2/layout/IconVerticalSolidList"/>
    <dgm:cxn modelId="{68D6909A-2136-43C9-BF05-068786ECF718}" type="presParOf" srcId="{3005A355-D137-4582-A45B-303DC60C9BD5}" destId="{31662BF5-5D0A-451E-A476-FA08C4A17B60}" srcOrd="1" destOrd="0" presId="urn:microsoft.com/office/officeart/2018/2/layout/IconVerticalSolidList"/>
    <dgm:cxn modelId="{CB45D0F1-C915-4892-82CB-399A0F4B0579}" type="presParOf" srcId="{3005A355-D137-4582-A45B-303DC60C9BD5}" destId="{9671DB17-A270-4CD3-97A5-F70528B2145E}" srcOrd="2" destOrd="0" presId="urn:microsoft.com/office/officeart/2018/2/layout/IconVerticalSolidList"/>
    <dgm:cxn modelId="{C81858F9-CFF4-4771-8A6E-09831AD91E1E}" type="presParOf" srcId="{3005A355-D137-4582-A45B-303DC60C9BD5}" destId="{E10E3CD5-95E9-49F2-8A74-D147C0555A7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DFFEF70-5330-49E4-AC82-180FE4C7508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484B607-4D8D-4BA1-BADE-34E7524094F9}">
      <dgm:prSet/>
      <dgm:spPr>
        <a:solidFill>
          <a:schemeClr val="accent3"/>
        </a:solidFill>
      </dgm:spPr>
      <dgm:t>
        <a:bodyPr/>
        <a:lstStyle/>
        <a:p>
          <a:r>
            <a:rPr lang="en-US" b="1" i="0" dirty="0"/>
            <a:t>Almost complete:</a:t>
          </a:r>
          <a:r>
            <a:rPr lang="en-US" dirty="0"/>
            <a:t> the data are formally cited in the references, but the DOI or identifier is not included</a:t>
          </a:r>
        </a:p>
      </dgm:t>
    </dgm:pt>
    <dgm:pt modelId="{C1AC1443-D2DA-4287-8C44-01A6B41DB6E2}" type="parTrans" cxnId="{0C616C8F-D3AC-476E-9597-F05F630C96EB}">
      <dgm:prSet/>
      <dgm:spPr/>
      <dgm:t>
        <a:bodyPr/>
        <a:lstStyle/>
        <a:p>
          <a:endParaRPr lang="en-US"/>
        </a:p>
      </dgm:t>
    </dgm:pt>
    <dgm:pt modelId="{97B0EFD9-4E98-4DB4-A688-B216947B593A}" type="sibTrans" cxnId="{0C616C8F-D3AC-476E-9597-F05F630C96EB}">
      <dgm:prSet/>
      <dgm:spPr/>
      <dgm:t>
        <a:bodyPr/>
        <a:lstStyle/>
        <a:p>
          <a:endParaRPr lang="en-US"/>
        </a:p>
      </dgm:t>
    </dgm:pt>
    <dgm:pt modelId="{37F5798C-9755-4CF8-B6D0-A5E2E8F91017}">
      <dgm:prSet/>
      <dgm:spPr>
        <a:solidFill>
          <a:schemeClr val="accent2"/>
        </a:solidFill>
      </dgm:spPr>
      <dgm:t>
        <a:bodyPr/>
        <a:lstStyle/>
        <a:p>
          <a:r>
            <a:rPr lang="en-US" b="1" i="0" dirty="0"/>
            <a:t>Indirect:</a:t>
          </a:r>
          <a:r>
            <a:rPr lang="en-US" dirty="0"/>
            <a:t> the data are referred to by name, or another publication associated with data is cited</a:t>
          </a:r>
        </a:p>
      </dgm:t>
    </dgm:pt>
    <dgm:pt modelId="{12F3CEAA-578A-4899-BDAD-A22010160F4C}" type="parTrans" cxnId="{08A1BE87-AC76-4C52-B21C-3EC2A9CF7D88}">
      <dgm:prSet/>
      <dgm:spPr/>
      <dgm:t>
        <a:bodyPr/>
        <a:lstStyle/>
        <a:p>
          <a:endParaRPr lang="en-US"/>
        </a:p>
      </dgm:t>
    </dgm:pt>
    <dgm:pt modelId="{A9BDC447-DBD5-4DC6-A5BD-D1C3A2400EDA}" type="sibTrans" cxnId="{08A1BE87-AC76-4C52-B21C-3EC2A9CF7D88}">
      <dgm:prSet/>
      <dgm:spPr/>
      <dgm:t>
        <a:bodyPr/>
        <a:lstStyle/>
        <a:p>
          <a:endParaRPr lang="en-US"/>
        </a:p>
      </dgm:t>
    </dgm:pt>
    <dgm:pt modelId="{BE856FC2-CAD0-A94C-A6B3-B087EB176BA0}" type="pres">
      <dgm:prSet presAssocID="{3DFFEF70-5330-49E4-AC82-180FE4C7508E}" presName="linear" presStyleCnt="0">
        <dgm:presLayoutVars>
          <dgm:animLvl val="lvl"/>
          <dgm:resizeHandles val="exact"/>
        </dgm:presLayoutVars>
      </dgm:prSet>
      <dgm:spPr/>
    </dgm:pt>
    <dgm:pt modelId="{5B170D5D-93E0-F349-B410-016F28F58E77}" type="pres">
      <dgm:prSet presAssocID="{5484B607-4D8D-4BA1-BADE-34E7524094F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0683ECA-A470-3F47-8542-F14E4C287DF1}" type="pres">
      <dgm:prSet presAssocID="{97B0EFD9-4E98-4DB4-A688-B216947B593A}" presName="spacer" presStyleCnt="0"/>
      <dgm:spPr/>
    </dgm:pt>
    <dgm:pt modelId="{451B6262-1041-2A4E-A619-0006DE338134}" type="pres">
      <dgm:prSet presAssocID="{37F5798C-9755-4CF8-B6D0-A5E2E8F91017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56AD0072-F3C8-B54C-96F2-BE05C181DB03}" type="presOf" srcId="{5484B607-4D8D-4BA1-BADE-34E7524094F9}" destId="{5B170D5D-93E0-F349-B410-016F28F58E77}" srcOrd="0" destOrd="0" presId="urn:microsoft.com/office/officeart/2005/8/layout/vList2"/>
    <dgm:cxn modelId="{84F74676-B90B-CA47-8003-CF35F9E317F9}" type="presOf" srcId="{3DFFEF70-5330-49E4-AC82-180FE4C7508E}" destId="{BE856FC2-CAD0-A94C-A6B3-B087EB176BA0}" srcOrd="0" destOrd="0" presId="urn:microsoft.com/office/officeart/2005/8/layout/vList2"/>
    <dgm:cxn modelId="{08A1BE87-AC76-4C52-B21C-3EC2A9CF7D88}" srcId="{3DFFEF70-5330-49E4-AC82-180FE4C7508E}" destId="{37F5798C-9755-4CF8-B6D0-A5E2E8F91017}" srcOrd="1" destOrd="0" parTransId="{12F3CEAA-578A-4899-BDAD-A22010160F4C}" sibTransId="{A9BDC447-DBD5-4DC6-A5BD-D1C3A2400EDA}"/>
    <dgm:cxn modelId="{0C616C8F-D3AC-476E-9597-F05F630C96EB}" srcId="{3DFFEF70-5330-49E4-AC82-180FE4C7508E}" destId="{5484B607-4D8D-4BA1-BADE-34E7524094F9}" srcOrd="0" destOrd="0" parTransId="{C1AC1443-D2DA-4287-8C44-01A6B41DB6E2}" sibTransId="{97B0EFD9-4E98-4DB4-A688-B216947B593A}"/>
    <dgm:cxn modelId="{162700CC-3558-C249-85DA-91300E3F0C8D}" type="presOf" srcId="{37F5798C-9755-4CF8-B6D0-A5E2E8F91017}" destId="{451B6262-1041-2A4E-A619-0006DE338134}" srcOrd="0" destOrd="0" presId="urn:microsoft.com/office/officeart/2005/8/layout/vList2"/>
    <dgm:cxn modelId="{AE70DBE3-E5E5-E04B-9820-3470D0FD7088}" type="presParOf" srcId="{BE856FC2-CAD0-A94C-A6B3-B087EB176BA0}" destId="{5B170D5D-93E0-F349-B410-016F28F58E77}" srcOrd="0" destOrd="0" presId="urn:microsoft.com/office/officeart/2005/8/layout/vList2"/>
    <dgm:cxn modelId="{40236AA3-403B-EC43-90A6-549FFB0C2754}" type="presParOf" srcId="{BE856FC2-CAD0-A94C-A6B3-B087EB176BA0}" destId="{80683ECA-A470-3F47-8542-F14E4C287DF1}" srcOrd="1" destOrd="0" presId="urn:microsoft.com/office/officeart/2005/8/layout/vList2"/>
    <dgm:cxn modelId="{624E208E-0B37-9E4A-895E-CD3ABBB31A67}" type="presParOf" srcId="{BE856FC2-CAD0-A94C-A6B3-B087EB176BA0}" destId="{451B6262-1041-2A4E-A619-0006DE33813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E7A0EB-CF6F-448D-968E-0240374C7163}">
      <dsp:nvSpPr>
        <dsp:cNvPr id="0" name=""/>
        <dsp:cNvSpPr/>
      </dsp:nvSpPr>
      <dsp:spPr>
        <a:xfrm>
          <a:off x="0" y="1427"/>
          <a:ext cx="4885203" cy="60844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D76A3-DA83-49C0-A808-BB03B63CD1EA}">
      <dsp:nvSpPr>
        <dsp:cNvPr id="0" name=""/>
        <dsp:cNvSpPr/>
      </dsp:nvSpPr>
      <dsp:spPr>
        <a:xfrm>
          <a:off x="184054" y="138327"/>
          <a:ext cx="334643" cy="33464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59D762-D771-41A8-8DEB-0014CB46F261}">
      <dsp:nvSpPr>
        <dsp:cNvPr id="0" name=""/>
        <dsp:cNvSpPr/>
      </dsp:nvSpPr>
      <dsp:spPr>
        <a:xfrm>
          <a:off x="702751" y="1427"/>
          <a:ext cx="4182451" cy="608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394" tIns="64394" rIns="64394" bIns="64394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Founded in 1962 by 22 universities, now consortium of 800 institutions world-wide</a:t>
          </a:r>
        </a:p>
      </dsp:txBody>
      <dsp:txXfrm>
        <a:off x="702751" y="1427"/>
        <a:ext cx="4182451" cy="608443"/>
      </dsp:txXfrm>
    </dsp:sp>
    <dsp:sp modelId="{ABCB451E-D42D-4652-A5AD-0407508F2FFF}">
      <dsp:nvSpPr>
        <dsp:cNvPr id="0" name=""/>
        <dsp:cNvSpPr/>
      </dsp:nvSpPr>
      <dsp:spPr>
        <a:xfrm>
          <a:off x="0" y="761981"/>
          <a:ext cx="4885203" cy="60844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BBE085-9506-4CCD-BDB8-F0EE36259030}">
      <dsp:nvSpPr>
        <dsp:cNvPr id="0" name=""/>
        <dsp:cNvSpPr/>
      </dsp:nvSpPr>
      <dsp:spPr>
        <a:xfrm>
          <a:off x="184054" y="898881"/>
          <a:ext cx="334643" cy="33464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AA33EA-32D7-4091-B2B1-42C53457B9DE}">
      <dsp:nvSpPr>
        <dsp:cNvPr id="0" name=""/>
        <dsp:cNvSpPr/>
      </dsp:nvSpPr>
      <dsp:spPr>
        <a:xfrm>
          <a:off x="702751" y="761981"/>
          <a:ext cx="4182451" cy="608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394" tIns="64394" rIns="64394" bIns="64394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Focus on social and behavioral science data, broadly defined</a:t>
          </a:r>
        </a:p>
      </dsp:txBody>
      <dsp:txXfrm>
        <a:off x="702751" y="761981"/>
        <a:ext cx="4182451" cy="608443"/>
      </dsp:txXfrm>
    </dsp:sp>
    <dsp:sp modelId="{4BDE0285-91CB-4056-B6B9-A297A348BC2A}">
      <dsp:nvSpPr>
        <dsp:cNvPr id="0" name=""/>
        <dsp:cNvSpPr/>
      </dsp:nvSpPr>
      <dsp:spPr>
        <a:xfrm>
          <a:off x="0" y="1522535"/>
          <a:ext cx="4885203" cy="60844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2F09E3-A1B4-4697-B1C8-D53AD64FAA23}">
      <dsp:nvSpPr>
        <dsp:cNvPr id="0" name=""/>
        <dsp:cNvSpPr/>
      </dsp:nvSpPr>
      <dsp:spPr>
        <a:xfrm>
          <a:off x="184054" y="1659435"/>
          <a:ext cx="334643" cy="33464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5C9C4A-A8E0-41E3-A563-25EFE8EB5FC3}">
      <dsp:nvSpPr>
        <dsp:cNvPr id="0" name=""/>
        <dsp:cNvSpPr/>
      </dsp:nvSpPr>
      <dsp:spPr>
        <a:xfrm>
          <a:off x="702751" y="1522535"/>
          <a:ext cx="4182451" cy="608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394" tIns="64394" rIns="64394" bIns="64394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10K studies, 250K files </a:t>
          </a:r>
        </a:p>
      </dsp:txBody>
      <dsp:txXfrm>
        <a:off x="702751" y="1522535"/>
        <a:ext cx="4182451" cy="608443"/>
      </dsp:txXfrm>
    </dsp:sp>
    <dsp:sp modelId="{5E838279-1AA1-4D6B-879E-6C94CFE21FC8}">
      <dsp:nvSpPr>
        <dsp:cNvPr id="0" name=""/>
        <dsp:cNvSpPr/>
      </dsp:nvSpPr>
      <dsp:spPr>
        <a:xfrm>
          <a:off x="0" y="2283089"/>
          <a:ext cx="4885203" cy="60844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821D48-A095-4BC6-8E7A-8259C761BD36}">
      <dsp:nvSpPr>
        <dsp:cNvPr id="0" name=""/>
        <dsp:cNvSpPr/>
      </dsp:nvSpPr>
      <dsp:spPr>
        <a:xfrm>
          <a:off x="184054" y="2419989"/>
          <a:ext cx="334643" cy="33464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A557A1-FC86-4984-B728-AE71475E08AD}">
      <dsp:nvSpPr>
        <dsp:cNvPr id="0" name=""/>
        <dsp:cNvSpPr/>
      </dsp:nvSpPr>
      <dsp:spPr>
        <a:xfrm>
          <a:off x="702751" y="2283089"/>
          <a:ext cx="4182451" cy="608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394" tIns="64394" rIns="64394" bIns="64394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1500 are restricted studies, almost always to protect confidentiality</a:t>
          </a:r>
        </a:p>
      </dsp:txBody>
      <dsp:txXfrm>
        <a:off x="702751" y="2283089"/>
        <a:ext cx="4182451" cy="608443"/>
      </dsp:txXfrm>
    </dsp:sp>
    <dsp:sp modelId="{AD14413F-F51A-4915-A135-1B7FA2D5538B}">
      <dsp:nvSpPr>
        <dsp:cNvPr id="0" name=""/>
        <dsp:cNvSpPr/>
      </dsp:nvSpPr>
      <dsp:spPr>
        <a:xfrm>
          <a:off x="0" y="3043643"/>
          <a:ext cx="4885203" cy="60844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9E48D6-B488-4C3A-9895-18B44B11C43C}">
      <dsp:nvSpPr>
        <dsp:cNvPr id="0" name=""/>
        <dsp:cNvSpPr/>
      </dsp:nvSpPr>
      <dsp:spPr>
        <a:xfrm>
          <a:off x="184054" y="3180543"/>
          <a:ext cx="334643" cy="33464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FBC809-4F0C-44E2-84F1-05E95A77673A}">
      <dsp:nvSpPr>
        <dsp:cNvPr id="0" name=""/>
        <dsp:cNvSpPr/>
      </dsp:nvSpPr>
      <dsp:spPr>
        <a:xfrm>
          <a:off x="702751" y="3043643"/>
          <a:ext cx="4182451" cy="608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394" tIns="64394" rIns="64394" bIns="64394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Bibliography of Data-related Literature with 75,000 citations  </a:t>
          </a:r>
        </a:p>
      </dsp:txBody>
      <dsp:txXfrm>
        <a:off x="702751" y="3043643"/>
        <a:ext cx="4182451" cy="608443"/>
      </dsp:txXfrm>
    </dsp:sp>
    <dsp:sp modelId="{42EBB528-CEF1-4C92-83DC-4D81FC0D3EC7}">
      <dsp:nvSpPr>
        <dsp:cNvPr id="0" name=""/>
        <dsp:cNvSpPr/>
      </dsp:nvSpPr>
      <dsp:spPr>
        <a:xfrm>
          <a:off x="0" y="3804197"/>
          <a:ext cx="4885203" cy="60844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B7A242-2D51-426B-8880-F7353E45D2C1}">
      <dsp:nvSpPr>
        <dsp:cNvPr id="0" name=""/>
        <dsp:cNvSpPr/>
      </dsp:nvSpPr>
      <dsp:spPr>
        <a:xfrm>
          <a:off x="184054" y="3941097"/>
          <a:ext cx="334643" cy="334643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020775-F817-4FCE-88EE-548CE9C654FE}">
      <dsp:nvSpPr>
        <dsp:cNvPr id="0" name=""/>
        <dsp:cNvSpPr/>
      </dsp:nvSpPr>
      <dsp:spPr>
        <a:xfrm>
          <a:off x="702751" y="3804197"/>
          <a:ext cx="4182451" cy="608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394" tIns="64394" rIns="64394" bIns="64394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Approximately 60,000 active MyData (“shopping cart”) accounts</a:t>
          </a:r>
        </a:p>
      </dsp:txBody>
      <dsp:txXfrm>
        <a:off x="702751" y="3804197"/>
        <a:ext cx="4182451" cy="6084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DD90AF-E5E4-BF4A-BE3A-1AD5F742367C}">
      <dsp:nvSpPr>
        <dsp:cNvPr id="0" name=""/>
        <dsp:cNvSpPr/>
      </dsp:nvSpPr>
      <dsp:spPr>
        <a:xfrm>
          <a:off x="0" y="22734"/>
          <a:ext cx="4885203" cy="21411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What impacts do specific curatorial actions have on research data’s impact or reuse?</a:t>
          </a:r>
        </a:p>
      </dsp:txBody>
      <dsp:txXfrm>
        <a:off x="104520" y="127254"/>
        <a:ext cx="4676163" cy="1932060"/>
      </dsp:txXfrm>
    </dsp:sp>
    <dsp:sp modelId="{D6A33354-6A79-404F-8CEA-B9A4917AEE98}">
      <dsp:nvSpPr>
        <dsp:cNvPr id="0" name=""/>
        <dsp:cNvSpPr/>
      </dsp:nvSpPr>
      <dsp:spPr>
        <a:xfrm>
          <a:off x="0" y="2250234"/>
          <a:ext cx="4885203" cy="2141100"/>
        </a:xfrm>
        <a:prstGeom prst="roundRect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How should we prioritize curatorial actions to achieve impact and return on investment?</a:t>
          </a:r>
        </a:p>
      </dsp:txBody>
      <dsp:txXfrm>
        <a:off x="104520" y="2354754"/>
        <a:ext cx="4676163" cy="19320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DA84C8-F0A5-4982-AFF1-91D0B2005CE9}">
      <dsp:nvSpPr>
        <dsp:cNvPr id="0" name=""/>
        <dsp:cNvSpPr/>
      </dsp:nvSpPr>
      <dsp:spPr>
        <a:xfrm>
          <a:off x="0" y="593140"/>
          <a:ext cx="4885203" cy="14483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913404-431D-46AA-AE20-365293FDDD48}">
      <dsp:nvSpPr>
        <dsp:cNvPr id="0" name=""/>
        <dsp:cNvSpPr/>
      </dsp:nvSpPr>
      <dsp:spPr>
        <a:xfrm>
          <a:off x="438130" y="919022"/>
          <a:ext cx="796601" cy="79660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7F7261-D098-453B-A0E5-78BBA8904391}">
      <dsp:nvSpPr>
        <dsp:cNvPr id="0" name=""/>
        <dsp:cNvSpPr/>
      </dsp:nvSpPr>
      <dsp:spPr>
        <a:xfrm>
          <a:off x="1672863" y="593140"/>
          <a:ext cx="3212339" cy="1448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285" tIns="153285" rIns="153285" bIns="153285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Secondary impact</a:t>
          </a:r>
          <a:r>
            <a:rPr lang="en-US" sz="2000" kern="1200" dirty="0"/>
            <a:t>: how many times studies that reuse a particular dataset are cited</a:t>
          </a:r>
        </a:p>
      </dsp:txBody>
      <dsp:txXfrm>
        <a:off x="1672863" y="593140"/>
        <a:ext cx="3212339" cy="1448366"/>
      </dsp:txXfrm>
    </dsp:sp>
    <dsp:sp modelId="{8B28AAC8-7E76-42E5-885A-C67D11A62897}">
      <dsp:nvSpPr>
        <dsp:cNvPr id="0" name=""/>
        <dsp:cNvSpPr/>
      </dsp:nvSpPr>
      <dsp:spPr>
        <a:xfrm>
          <a:off x="0" y="2372562"/>
          <a:ext cx="4885203" cy="14483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662BF5-5D0A-451E-A476-FA08C4A17B60}">
      <dsp:nvSpPr>
        <dsp:cNvPr id="0" name=""/>
        <dsp:cNvSpPr/>
      </dsp:nvSpPr>
      <dsp:spPr>
        <a:xfrm>
          <a:off x="438130" y="2698444"/>
          <a:ext cx="796601" cy="79660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E3CD5-95E9-49F2-8A74-D147C0555A72}">
      <dsp:nvSpPr>
        <dsp:cNvPr id="0" name=""/>
        <dsp:cNvSpPr/>
      </dsp:nvSpPr>
      <dsp:spPr>
        <a:xfrm>
          <a:off x="1672863" y="2372562"/>
          <a:ext cx="3212339" cy="1448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285" tIns="153285" rIns="153285" bIns="153285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Diversity</a:t>
          </a:r>
          <a:r>
            <a:rPr lang="en-US" sz="2000" kern="1200" dirty="0"/>
            <a:t>: breadth of disciplines that use the data</a:t>
          </a:r>
        </a:p>
      </dsp:txBody>
      <dsp:txXfrm>
        <a:off x="1672863" y="2372562"/>
        <a:ext cx="3212339" cy="14483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170D5D-93E0-F349-B410-016F28F58E77}">
      <dsp:nvSpPr>
        <dsp:cNvPr id="0" name=""/>
        <dsp:cNvSpPr/>
      </dsp:nvSpPr>
      <dsp:spPr>
        <a:xfrm>
          <a:off x="0" y="22734"/>
          <a:ext cx="4885203" cy="2141100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i="0" kern="1200" dirty="0"/>
            <a:t>Almost complete:</a:t>
          </a:r>
          <a:r>
            <a:rPr lang="en-US" sz="3000" kern="1200" dirty="0"/>
            <a:t> the data are formally cited in the references, but the DOI or identifier is not included</a:t>
          </a:r>
        </a:p>
      </dsp:txBody>
      <dsp:txXfrm>
        <a:off x="104520" y="127254"/>
        <a:ext cx="4676163" cy="1932060"/>
      </dsp:txXfrm>
    </dsp:sp>
    <dsp:sp modelId="{451B6262-1041-2A4E-A619-0006DE338134}">
      <dsp:nvSpPr>
        <dsp:cNvPr id="0" name=""/>
        <dsp:cNvSpPr/>
      </dsp:nvSpPr>
      <dsp:spPr>
        <a:xfrm>
          <a:off x="0" y="2250234"/>
          <a:ext cx="4885203" cy="214110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i="0" kern="1200" dirty="0"/>
            <a:t>Indirect:</a:t>
          </a:r>
          <a:r>
            <a:rPr lang="en-US" sz="3000" kern="1200" dirty="0"/>
            <a:t> the data are referred to by name, or another publication associated with data is cited</a:t>
          </a:r>
        </a:p>
      </dsp:txBody>
      <dsp:txXfrm>
        <a:off x="104520" y="2354754"/>
        <a:ext cx="4676163" cy="19320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6bedd3e856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6bedd3e856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6bedd3e856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6bedd3e856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6bedd3e85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6bedd3e856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6bedd3e856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6bedd3e856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6bedd3e856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6bedd3e856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6bedd3e856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6bedd3e856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6bedd3e856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6bedd3e856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6bedd3e856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6bedd3e856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bedd3e856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bedd3e856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341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bedd3e856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bedd3e856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0053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sz="1100" dirty="0"/>
              <a:t>All releases 2006-2015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622728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being part a series and having a single PI correlate with fewer downloads, and all other factors correlate with more. Curation activities, especially archive sponsorship and intense curation, likely increase downloads.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0608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bedd3e856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bedd3e856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12/6/19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6079458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12/6/19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6259427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12/6/19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773960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12/6/19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475687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12/6/19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8184857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12/6/19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3177234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12/6/19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09861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12/6/19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3079795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12/6/19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1377722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12/6/19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599734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12/6/19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7338256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0116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6681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3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0994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254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12/6/19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9065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  <p:sldLayoutId id="2147483909" r:id="rId12"/>
    <p:sldLayoutId id="2147483910" r:id="rId13"/>
    <p:sldLayoutId id="2147483911" r:id="rId14"/>
    <p:sldLayoutId id="2147483912" r:id="rId15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ZEkqF8cL2qQ?feature=oembed" TargetMode="Externa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libbyh@umich.edu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ctrTitle"/>
          </p:nvPr>
        </p:nvSpPr>
        <p:spPr>
          <a:xfrm>
            <a:off x="1143000" y="247883"/>
            <a:ext cx="6858000" cy="179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difference does curation make?</a:t>
            </a:r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1"/>
          </p:nvPr>
        </p:nvSpPr>
        <p:spPr>
          <a:xfrm>
            <a:off x="311700" y="2362384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Introducing MICA: Measuring the Impacts of Curatorial Actions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Libby Hemphill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Director, Resource Center for Minority Data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Associate Professor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5800" y="4610100"/>
            <a:ext cx="45720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00" y="4610100"/>
            <a:ext cx="3305148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072" y="353193"/>
            <a:ext cx="3285756" cy="4419078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647271" y="759003"/>
            <a:ext cx="2562119" cy="359655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4400">
                <a:solidFill>
                  <a:srgbClr val="FFFFFF"/>
                </a:solidFill>
              </a:rPr>
              <a:t>What’s ICPSR?</a:t>
            </a:r>
          </a:p>
        </p:txBody>
      </p:sp>
      <p:graphicFrame>
        <p:nvGraphicFramePr>
          <p:cNvPr id="73" name="Google Shape;70;p15">
            <a:extLst>
              <a:ext uri="{FF2B5EF4-FFF2-40B4-BE49-F238E27FC236}">
                <a16:creationId xmlns:a16="http://schemas.microsoft.com/office/drawing/2014/main" id="{2E75C95B-0A35-49FA-8F48-AF57F06260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2250248"/>
              </p:ext>
            </p:extLst>
          </p:nvPr>
        </p:nvGraphicFramePr>
        <p:xfrm>
          <a:off x="3895725" y="353193"/>
          <a:ext cx="4885203" cy="4414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data curation at ICPSR?</a:t>
            </a:r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2" name="Online Media 1" descr="ICPSR 101: What is Data Curation?">
            <a:hlinkClick r:id="" action="ppaction://media"/>
            <a:extLst>
              <a:ext uri="{FF2B5EF4-FFF2-40B4-BE49-F238E27FC236}">
                <a16:creationId xmlns:a16="http://schemas.microsoft.com/office/drawing/2014/main" id="{E440540F-250B-4B42-8541-6AD39C923AC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24000" y="1152475"/>
            <a:ext cx="6096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630936" y="450319"/>
            <a:ext cx="7406640" cy="252046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6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What’s MICA?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80442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Develop curatorial metrics to evaluate the impact and efficacy of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specific data curation processes.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Funders</a:t>
            </a:r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body" idx="1"/>
          </p:nvPr>
        </p:nvSpPr>
        <p:spPr>
          <a:xfrm>
            <a:off x="311700" y="2971975"/>
            <a:ext cx="3999900" cy="15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IMLS Award #LG-37-19-0134-19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body" idx="2"/>
          </p:nvPr>
        </p:nvSpPr>
        <p:spPr>
          <a:xfrm>
            <a:off x="4832400" y="2971975"/>
            <a:ext cx="3999900" cy="15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NSF Award #1930645</a:t>
            </a:r>
            <a:endParaRPr/>
          </a:p>
        </p:txBody>
      </p:sp>
      <p:pic>
        <p:nvPicPr>
          <p:cNvPr id="94" name="Google Shape;9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3999901" cy="1819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2401" y="1152475"/>
            <a:ext cx="1810158" cy="1819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Freeform: Shape 105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072" y="353193"/>
            <a:ext cx="3285756" cy="4419078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xfrm>
            <a:off x="647271" y="759003"/>
            <a:ext cx="2562119" cy="3596556"/>
          </a:xfrm>
          <a:prstGeom prst="rect">
            <a:avLst/>
          </a:prstGeom>
        </p:spPr>
        <p:txBody>
          <a:bodyPr spcFirstLastPara="1" lIns="91425" tIns="91425" rIns="91425" bIns="91425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The Team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99C26B08-A5E0-A24D-86DD-E45ECE85FE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8039844"/>
              </p:ext>
            </p:extLst>
          </p:nvPr>
        </p:nvGraphicFramePr>
        <p:xfrm>
          <a:off x="3895724" y="322713"/>
          <a:ext cx="4885204" cy="4526970"/>
        </p:xfrm>
        <a:graphic>
          <a:graphicData uri="http://schemas.openxmlformats.org/drawingml/2006/table">
            <a:tbl>
              <a:tblPr firstRow="1" bandRow="1">
                <a:tableStyleId>{F9E904E3-A323-4B28-BB6F-EF2FC350ABD2}</a:tableStyleId>
              </a:tblPr>
              <a:tblGrid>
                <a:gridCol w="3370541">
                  <a:extLst>
                    <a:ext uri="{9D8B030D-6E8A-4147-A177-3AD203B41FA5}">
                      <a16:colId xmlns:a16="http://schemas.microsoft.com/office/drawing/2014/main" val="2069647931"/>
                    </a:ext>
                  </a:extLst>
                </a:gridCol>
                <a:gridCol w="1514663">
                  <a:extLst>
                    <a:ext uri="{9D8B030D-6E8A-4147-A177-3AD203B41FA5}">
                      <a16:colId xmlns:a16="http://schemas.microsoft.com/office/drawing/2014/main" val="1946763981"/>
                    </a:ext>
                  </a:extLst>
                </a:gridCol>
              </a:tblGrid>
              <a:tr h="362180"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Libby Hemphill</a:t>
                      </a:r>
                    </a:p>
                  </a:txBody>
                  <a:tcPr marL="93210" marR="93210" marT="46605" marB="46605"/>
                </a:tc>
                <a:tc>
                  <a:txBody>
                    <a:bodyPr/>
                    <a:lstStyle/>
                    <a:p>
                      <a:r>
                        <a:rPr lang="en-US" sz="22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ICPSR, UMSI</a:t>
                      </a:r>
                    </a:p>
                  </a:txBody>
                  <a:tcPr marL="93210" marR="93210" marT="46605" marB="46605"/>
                </a:tc>
                <a:extLst>
                  <a:ext uri="{0D108BD9-81ED-4DB2-BD59-A6C34878D82A}">
                    <a16:rowId xmlns:a16="http://schemas.microsoft.com/office/drawing/2014/main" val="2960413962"/>
                  </a:ext>
                </a:extLst>
              </a:tr>
              <a:tr h="381681"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Andrea </a:t>
                      </a:r>
                      <a:r>
                        <a:rPr lang="en-US" sz="22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Thomer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210" marR="93210" marT="46605" marB="46605"/>
                </a:tc>
                <a:tc>
                  <a:txBody>
                    <a:bodyPr/>
                    <a:lstStyle/>
                    <a:p>
                      <a:r>
                        <a:rPr lang="en-US" sz="22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UMSI</a:t>
                      </a:r>
                    </a:p>
                  </a:txBody>
                  <a:tcPr marL="93210" marR="93210" marT="46605" marB="46605"/>
                </a:tc>
                <a:extLst>
                  <a:ext uri="{0D108BD9-81ED-4DB2-BD59-A6C34878D82A}">
                    <a16:rowId xmlns:a16="http://schemas.microsoft.com/office/drawing/2014/main" val="1192634890"/>
                  </a:ext>
                </a:extLst>
              </a:tr>
              <a:tr h="381681"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Dharma </a:t>
                      </a:r>
                      <a:r>
                        <a:rPr lang="en-US" sz="22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Akmon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210" marR="93210" marT="46605" marB="46605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ICPSR</a:t>
                      </a:r>
                    </a:p>
                  </a:txBody>
                  <a:tcPr marL="93210" marR="93210" marT="46605" marB="46605"/>
                </a:tc>
                <a:extLst>
                  <a:ext uri="{0D108BD9-81ED-4DB2-BD59-A6C34878D82A}">
                    <a16:rowId xmlns:a16="http://schemas.microsoft.com/office/drawing/2014/main" val="2441698374"/>
                  </a:ext>
                </a:extLst>
              </a:tr>
              <a:tr h="381681">
                <a:tc>
                  <a:txBody>
                    <a:bodyPr/>
                    <a:lstStyle/>
                    <a:p>
                      <a:r>
                        <a:rPr lang="en-US" sz="22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Elizabeth Yakel</a:t>
                      </a:r>
                    </a:p>
                  </a:txBody>
                  <a:tcPr marL="93210" marR="93210" marT="46605" marB="46605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UMSI</a:t>
                      </a:r>
                    </a:p>
                  </a:txBody>
                  <a:tcPr marL="93210" marR="93210" marT="46605" marB="46605"/>
                </a:tc>
                <a:extLst>
                  <a:ext uri="{0D108BD9-81ED-4DB2-BD59-A6C34878D82A}">
                    <a16:rowId xmlns:a16="http://schemas.microsoft.com/office/drawing/2014/main" val="2229013043"/>
                  </a:ext>
                </a:extLst>
              </a:tr>
              <a:tr h="381681"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Amy </a:t>
                      </a:r>
                      <a:r>
                        <a:rPr lang="en-US" sz="22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Pienta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210" marR="93210" marT="46605" marB="46605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ICPSR</a:t>
                      </a:r>
                    </a:p>
                  </a:txBody>
                  <a:tcPr marL="93210" marR="93210" marT="46605" marB="46605"/>
                </a:tc>
                <a:extLst>
                  <a:ext uri="{0D108BD9-81ED-4DB2-BD59-A6C34878D82A}">
                    <a16:rowId xmlns:a16="http://schemas.microsoft.com/office/drawing/2014/main" val="748892704"/>
                  </a:ext>
                </a:extLst>
              </a:tr>
              <a:tr h="381681">
                <a:tc>
                  <a:txBody>
                    <a:bodyPr/>
                    <a:lstStyle/>
                    <a:p>
                      <a:r>
                        <a:rPr lang="en-US" sz="22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David Bleckley</a:t>
                      </a:r>
                    </a:p>
                  </a:txBody>
                  <a:tcPr marL="93210" marR="93210" marT="46605" marB="46605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ICPSR</a:t>
                      </a:r>
                    </a:p>
                  </a:txBody>
                  <a:tcPr marL="93210" marR="93210" marT="46605" marB="46605"/>
                </a:tc>
                <a:extLst>
                  <a:ext uri="{0D108BD9-81ED-4DB2-BD59-A6C34878D82A}">
                    <a16:rowId xmlns:a16="http://schemas.microsoft.com/office/drawing/2014/main" val="389797099"/>
                  </a:ext>
                </a:extLst>
              </a:tr>
              <a:tr h="381681">
                <a:tc>
                  <a:txBody>
                    <a:bodyPr/>
                    <a:lstStyle/>
                    <a:p>
                      <a:r>
                        <a:rPr lang="en-US" sz="22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Elizabeth Moss</a:t>
                      </a:r>
                    </a:p>
                  </a:txBody>
                  <a:tcPr marL="93210" marR="93210" marT="46605" marB="46605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ICPSR</a:t>
                      </a:r>
                    </a:p>
                  </a:txBody>
                  <a:tcPr marL="93210" marR="93210" marT="46605" marB="46605"/>
                </a:tc>
                <a:extLst>
                  <a:ext uri="{0D108BD9-81ED-4DB2-BD59-A6C34878D82A}">
                    <a16:rowId xmlns:a16="http://schemas.microsoft.com/office/drawing/2014/main" val="981521707"/>
                  </a:ext>
                </a:extLst>
              </a:tr>
              <a:tr h="381681">
                <a:tc>
                  <a:txBody>
                    <a:bodyPr/>
                    <a:lstStyle/>
                    <a:p>
                      <a:r>
                        <a:rPr lang="en-US" sz="22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Faculty Research Fellow</a:t>
                      </a:r>
                    </a:p>
                  </a:txBody>
                  <a:tcPr marL="93210" marR="93210" marT="46605" marB="46605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ICPSR</a:t>
                      </a:r>
                    </a:p>
                  </a:txBody>
                  <a:tcPr marL="93210" marR="93210" marT="46605" marB="46605"/>
                </a:tc>
                <a:extLst>
                  <a:ext uri="{0D108BD9-81ED-4DB2-BD59-A6C34878D82A}">
                    <a16:rowId xmlns:a16="http://schemas.microsoft.com/office/drawing/2014/main" val="3875837316"/>
                  </a:ext>
                </a:extLst>
              </a:tr>
              <a:tr h="380659"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Membership and Communication Team</a:t>
                      </a:r>
                    </a:p>
                  </a:txBody>
                  <a:tcPr marL="93210" marR="93210" marT="46605" marB="46605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ICPSR</a:t>
                      </a:r>
                    </a:p>
                  </a:txBody>
                  <a:tcPr marL="93210" marR="93210" marT="46605" marB="46605"/>
                </a:tc>
                <a:extLst>
                  <a:ext uri="{0D108BD9-81ED-4DB2-BD59-A6C34878D82A}">
                    <a16:rowId xmlns:a16="http://schemas.microsoft.com/office/drawing/2014/main" val="248752734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072" y="353193"/>
            <a:ext cx="3285756" cy="4419078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Google Shape;108;p21"/>
          <p:cNvSpPr txBox="1">
            <a:spLocks noGrp="1"/>
          </p:cNvSpPr>
          <p:nvPr>
            <p:ph type="title"/>
          </p:nvPr>
        </p:nvSpPr>
        <p:spPr>
          <a:xfrm>
            <a:off x="647271" y="759003"/>
            <a:ext cx="2562119" cy="359655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4400">
                <a:solidFill>
                  <a:srgbClr val="FFFFFF"/>
                </a:solidFill>
              </a:rPr>
              <a:t>Research Questions</a:t>
            </a:r>
          </a:p>
        </p:txBody>
      </p:sp>
      <p:graphicFrame>
        <p:nvGraphicFramePr>
          <p:cNvPr id="111" name="Google Shape;109;p21">
            <a:extLst>
              <a:ext uri="{FF2B5EF4-FFF2-40B4-BE49-F238E27FC236}">
                <a16:creationId xmlns:a16="http://schemas.microsoft.com/office/drawing/2014/main" id="{3DD59B9B-AFBD-40D8-8774-988E33C895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5028983"/>
              </p:ext>
            </p:extLst>
          </p:nvPr>
        </p:nvGraphicFramePr>
        <p:xfrm>
          <a:off x="3895725" y="353193"/>
          <a:ext cx="4885203" cy="4414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>
            <a:spLocks noGrp="1"/>
          </p:cNvSpPr>
          <p:nvPr>
            <p:ph type="title"/>
          </p:nvPr>
        </p:nvSpPr>
        <p:spPr>
          <a:xfrm>
            <a:off x="628650" y="480060"/>
            <a:ext cx="2098548" cy="172821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Project Activities</a:t>
            </a:r>
          </a:p>
        </p:txBody>
      </p:sp>
      <p:sp>
        <p:nvSpPr>
          <p:cNvPr id="115" name="Google Shape;115;p22"/>
          <p:cNvSpPr txBox="1">
            <a:spLocks noGrp="1"/>
          </p:cNvSpPr>
          <p:nvPr>
            <p:ph type="body" idx="1"/>
          </p:nvPr>
        </p:nvSpPr>
        <p:spPr>
          <a:xfrm>
            <a:off x="628650" y="2352294"/>
            <a:ext cx="2077974" cy="2311146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lvl="0" indent="-228600" defTabSz="9144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400"/>
          </a:p>
          <a:p>
            <a:pPr marL="0" lvl="0" indent="-228600" defTabSz="914400">
              <a:spcBef>
                <a:spcPts val="160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endParaRPr lang="en-US" sz="1400"/>
          </a:p>
        </p:txBody>
      </p:sp>
      <p:graphicFrame>
        <p:nvGraphicFramePr>
          <p:cNvPr id="116" name="Google Shape;116;p22"/>
          <p:cNvGraphicFramePr/>
          <p:nvPr>
            <p:extLst>
              <p:ext uri="{D42A27DB-BD31-4B8C-83A1-F6EECF244321}">
                <p14:modId xmlns:p14="http://schemas.microsoft.com/office/powerpoint/2010/main" val="306755080"/>
              </p:ext>
            </p:extLst>
          </p:nvPr>
        </p:nvGraphicFramePr>
        <p:xfrm>
          <a:off x="3207258" y="1209252"/>
          <a:ext cx="5438395" cy="3376964"/>
        </p:xfrm>
        <a:graphic>
          <a:graphicData uri="http://schemas.openxmlformats.org/drawingml/2006/table">
            <a:tbl>
              <a:tblPr firstRow="1">
                <a:tableStyleId>{3B4B98B0-60AC-42C2-AFA5-B58CD77FA1E5}</a:tableStyleId>
              </a:tblPr>
              <a:tblGrid>
                <a:gridCol w="2714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4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008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dk2"/>
                          </a:solidFill>
                          <a:sym typeface="Proxima Nova"/>
                        </a:rPr>
                        <a:t>Activity</a:t>
                      </a:r>
                      <a:endParaRPr lang="en-US" sz="1800" b="1" dirty="0">
                        <a:solidFill>
                          <a:schemeClr val="dk2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75847" marR="75847" marT="75847" marB="75847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dk2"/>
                          </a:solidFill>
                          <a:sym typeface="Proxima Nova"/>
                        </a:rPr>
                        <a:t>Method</a:t>
                      </a:r>
                      <a:endParaRPr lang="en-US" sz="1800" b="1">
                        <a:solidFill>
                          <a:schemeClr val="dk2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75847" marR="75847" marT="75847" marB="7584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069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-US" sz="1800">
                          <a:solidFill>
                            <a:schemeClr val="dk2"/>
                          </a:solidFill>
                          <a:sym typeface="Proxima Nova"/>
                        </a:rPr>
                        <a:t>Understanding values, priorities, and curatorial actions</a:t>
                      </a:r>
                      <a:endParaRPr lang="en-US" sz="1400"/>
                    </a:p>
                  </a:txBody>
                  <a:tcPr marL="75847" marR="75847" marT="75847" marB="75847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-US" sz="1800">
                          <a:solidFill>
                            <a:schemeClr val="dk2"/>
                          </a:solidFill>
                          <a:sym typeface="Proxima Nova"/>
                        </a:rPr>
                        <a:t>semi-structured interviews, content analysis</a:t>
                      </a:r>
                      <a:endParaRPr lang="en-US" sz="1400"/>
                    </a:p>
                  </a:txBody>
                  <a:tcPr marL="75847" marR="75847" marT="75847" marB="7584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10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-US" sz="1800">
                          <a:solidFill>
                            <a:schemeClr val="dk2"/>
                          </a:solidFill>
                          <a:sym typeface="Proxima Nova"/>
                        </a:rPr>
                        <a:t>Measuring reuse and impact</a:t>
                      </a:r>
                      <a:endParaRPr lang="en-US" sz="1400"/>
                    </a:p>
                  </a:txBody>
                  <a:tcPr marL="75847" marR="75847" marT="75847" marB="75847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-US" sz="1800">
                          <a:solidFill>
                            <a:schemeClr val="dk2"/>
                          </a:solidFill>
                          <a:sym typeface="Proxima Nova"/>
                        </a:rPr>
                        <a:t>multivariate regression, structural equation modeling</a:t>
                      </a:r>
                      <a:endParaRPr lang="en-US" sz="1400"/>
                    </a:p>
                  </a:txBody>
                  <a:tcPr marL="75847" marR="75847" marT="75847" marB="7584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10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-US" sz="1800">
                          <a:solidFill>
                            <a:schemeClr val="dk2"/>
                          </a:solidFill>
                          <a:sym typeface="Proxima Nova"/>
                        </a:rPr>
                        <a:t>Generating curatorial metrics </a:t>
                      </a:r>
                      <a:endParaRPr lang="en-US" sz="1400"/>
                    </a:p>
                  </a:txBody>
                  <a:tcPr marL="75847" marR="75847" marT="75847" marB="75847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2"/>
                          </a:solidFill>
                          <a:sym typeface="Proxima Nova"/>
                        </a:rPr>
                        <a:t>structural equation modeling, path analysis</a:t>
                      </a:r>
                      <a:endParaRPr lang="en-US" sz="1400" dirty="0"/>
                    </a:p>
                  </a:txBody>
                  <a:tcPr marL="75847" marR="75847" marT="75847" marB="7584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B0D80-2D49-814F-B119-A0C414DFB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Curatorial Actions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0122B-AE5B-204E-B27D-5F507449C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82075"/>
            <a:ext cx="8520600" cy="3416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31E11AB-F461-FA48-8F11-C49E1951C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518" y="1282076"/>
            <a:ext cx="4484964" cy="341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008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B320B-8805-574A-8334-93C121B46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Curatorial Actions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13915-9149-7D46-ADEE-246CBC6689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5D5AF39D-16AB-4C42-AA44-749E996F4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023" y="1152475"/>
            <a:ext cx="4143953" cy="35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076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072" y="353193"/>
            <a:ext cx="3285756" cy="4419078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Google Shape;127;p24"/>
          <p:cNvSpPr txBox="1">
            <a:spLocks noGrp="1"/>
          </p:cNvSpPr>
          <p:nvPr>
            <p:ph type="title"/>
          </p:nvPr>
        </p:nvSpPr>
        <p:spPr>
          <a:xfrm>
            <a:off x="647271" y="759003"/>
            <a:ext cx="2562119" cy="359655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4100" dirty="0">
                <a:solidFill>
                  <a:srgbClr val="FFFFFF"/>
                </a:solidFill>
              </a:rPr>
              <a:t>Measuring Reuse and Impact</a:t>
            </a:r>
          </a:p>
        </p:txBody>
      </p:sp>
      <p:graphicFrame>
        <p:nvGraphicFramePr>
          <p:cNvPr id="130" name="Google Shape;128;p24">
            <a:extLst>
              <a:ext uri="{FF2B5EF4-FFF2-40B4-BE49-F238E27FC236}">
                <a16:creationId xmlns:a16="http://schemas.microsoft.com/office/drawing/2014/main" id="{D6731C6A-C64F-4905-AA6F-E5BDCA2EDD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6289240"/>
              </p:ext>
            </p:extLst>
          </p:nvPr>
        </p:nvGraphicFramePr>
        <p:xfrm>
          <a:off x="3895725" y="353193"/>
          <a:ext cx="4885203" cy="4414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072" y="353193"/>
            <a:ext cx="3285756" cy="4419078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64F0D-1D36-2147-9F66-260EEBC3E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71" y="759003"/>
            <a:ext cx="2562119" cy="359655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</a:rPr>
              <a:t>Dependency: Complete Bibliography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ACB8ED28-ED00-4DAB-A590-5726ABE28A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4196379"/>
              </p:ext>
            </p:extLst>
          </p:nvPr>
        </p:nvGraphicFramePr>
        <p:xfrm>
          <a:off x="3895725" y="353193"/>
          <a:ext cx="4885203" cy="4414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78751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072" y="353193"/>
            <a:ext cx="3285756" cy="4419078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Google Shape;127;p24"/>
          <p:cNvSpPr txBox="1">
            <a:spLocks noGrp="1"/>
          </p:cNvSpPr>
          <p:nvPr>
            <p:ph type="title"/>
          </p:nvPr>
        </p:nvSpPr>
        <p:spPr>
          <a:xfrm>
            <a:off x="647271" y="759003"/>
            <a:ext cx="2562119" cy="359655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4100" dirty="0">
                <a:solidFill>
                  <a:srgbClr val="FFFFFF"/>
                </a:solidFill>
              </a:rPr>
              <a:t>Generating Curatorial Metrics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C827B07-AE5C-3948-9382-4054368E9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65366" y="565656"/>
            <a:ext cx="4915159" cy="401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521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240882"/>
            <a:ext cx="3249230" cy="4634664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5AB2C6-99F4-D54A-9D17-4BCF98883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685800"/>
            <a:ext cx="2743200" cy="21656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spcBef>
                <a:spcPct val="0"/>
              </a:spcBef>
            </a:pP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Pilot: What Impacts Data Downloads?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2932700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ontent Placeholder 10">
            <a:extLst>
              <a:ext uri="{FF2B5EF4-FFF2-40B4-BE49-F238E27FC236}">
                <a16:creationId xmlns:a16="http://schemas.microsoft.com/office/drawing/2014/main" id="{2DE48A06-9551-9A41-B36B-F352C62DD1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0542074"/>
              </p:ext>
            </p:extLst>
          </p:nvPr>
        </p:nvGraphicFramePr>
        <p:xfrm>
          <a:off x="3889558" y="369429"/>
          <a:ext cx="5001779" cy="4410603"/>
        </p:xfrm>
        <a:graphic>
          <a:graphicData uri="http://schemas.openxmlformats.org/drawingml/2006/table">
            <a:tbl>
              <a:tblPr firstRow="1">
                <a:tableStyleId>{5FD0F851-EC5A-4D38-B0AD-8093EC10F338}</a:tableStyleId>
              </a:tblPr>
              <a:tblGrid>
                <a:gridCol w="1647642">
                  <a:extLst>
                    <a:ext uri="{9D8B030D-6E8A-4147-A177-3AD203B41FA5}">
                      <a16:colId xmlns:a16="http://schemas.microsoft.com/office/drawing/2014/main" val="192099072"/>
                    </a:ext>
                  </a:extLst>
                </a:gridCol>
                <a:gridCol w="1709627">
                  <a:extLst>
                    <a:ext uri="{9D8B030D-6E8A-4147-A177-3AD203B41FA5}">
                      <a16:colId xmlns:a16="http://schemas.microsoft.com/office/drawing/2014/main" val="1067257460"/>
                    </a:ext>
                  </a:extLst>
                </a:gridCol>
                <a:gridCol w="1644510">
                  <a:extLst>
                    <a:ext uri="{9D8B030D-6E8A-4147-A177-3AD203B41FA5}">
                      <a16:colId xmlns:a16="http://schemas.microsoft.com/office/drawing/2014/main" val="2617118949"/>
                    </a:ext>
                  </a:extLst>
                </a:gridCol>
              </a:tblGrid>
              <a:tr h="651363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Year of Release</a:t>
                      </a:r>
                      <a:endParaRPr lang="en-US" sz="1800" b="0" i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dirty="0">
                          <a:effectLst/>
                        </a:rPr>
                        <a:t>#</a:t>
                      </a:r>
                      <a:r>
                        <a:rPr lang="en-US" sz="1800" baseline="0" dirty="0">
                          <a:effectLst/>
                        </a:rPr>
                        <a:t> Studies Released</a:t>
                      </a:r>
                      <a:endParaRPr lang="en-US" sz="1800" b="0" i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Percent</a:t>
                      </a:r>
                    </a:p>
                    <a:p>
                      <a:pPr fontAlgn="t"/>
                      <a:r>
                        <a:rPr lang="en-US" sz="1800">
                          <a:effectLst/>
                        </a:rPr>
                        <a:t>(n=2,225)</a:t>
                      </a:r>
                      <a:endParaRPr lang="en-US" sz="1800" b="0" i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extLst>
                  <a:ext uri="{0D108BD9-81ED-4DB2-BD59-A6C34878D82A}">
                    <a16:rowId xmlns:a16="http://schemas.microsoft.com/office/drawing/2014/main" val="1632948281"/>
                  </a:ext>
                </a:extLst>
              </a:tr>
              <a:tr h="375924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2006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dirty="0">
                          <a:effectLst/>
                        </a:rPr>
                        <a:t>173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>
                          <a:effectLst/>
                        </a:rPr>
                        <a:t>7.78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extLst>
                  <a:ext uri="{0D108BD9-81ED-4DB2-BD59-A6C34878D82A}">
                    <a16:rowId xmlns:a16="http://schemas.microsoft.com/office/drawing/2014/main" val="379926025"/>
                  </a:ext>
                </a:extLst>
              </a:tr>
              <a:tr h="375924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2007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>
                          <a:effectLst/>
                        </a:rPr>
                        <a:t>202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>
                          <a:effectLst/>
                        </a:rPr>
                        <a:t>9.08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extLst>
                  <a:ext uri="{0D108BD9-81ED-4DB2-BD59-A6C34878D82A}">
                    <a16:rowId xmlns:a16="http://schemas.microsoft.com/office/drawing/2014/main" val="2728694421"/>
                  </a:ext>
                </a:extLst>
              </a:tr>
              <a:tr h="375924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2008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>
                          <a:effectLst/>
                        </a:rPr>
                        <a:t>270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>
                          <a:effectLst/>
                        </a:rPr>
                        <a:t>12.13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extLst>
                  <a:ext uri="{0D108BD9-81ED-4DB2-BD59-A6C34878D82A}">
                    <a16:rowId xmlns:a16="http://schemas.microsoft.com/office/drawing/2014/main" val="261611140"/>
                  </a:ext>
                </a:extLst>
              </a:tr>
              <a:tr h="375924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2009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dirty="0">
                          <a:effectLst/>
                        </a:rPr>
                        <a:t>210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>
                          <a:effectLst/>
                        </a:rPr>
                        <a:t>9.44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extLst>
                  <a:ext uri="{0D108BD9-81ED-4DB2-BD59-A6C34878D82A}">
                    <a16:rowId xmlns:a16="http://schemas.microsoft.com/office/drawing/2014/main" val="3705441440"/>
                  </a:ext>
                </a:extLst>
              </a:tr>
              <a:tr h="375924">
                <a:tc>
                  <a:txBody>
                    <a:bodyPr/>
                    <a:lstStyle/>
                    <a:p>
                      <a:pPr fontAlgn="t"/>
                      <a:r>
                        <a:rPr lang="en-US" sz="1800" dirty="0">
                          <a:effectLst/>
                        </a:rPr>
                        <a:t>2010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dirty="0">
                          <a:effectLst/>
                        </a:rPr>
                        <a:t>196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dirty="0">
                          <a:effectLst/>
                        </a:rPr>
                        <a:t>8.81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extLst>
                  <a:ext uri="{0D108BD9-81ED-4DB2-BD59-A6C34878D82A}">
                    <a16:rowId xmlns:a16="http://schemas.microsoft.com/office/drawing/2014/main" val="335786862"/>
                  </a:ext>
                </a:extLst>
              </a:tr>
              <a:tr h="375924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2011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>
                          <a:effectLst/>
                        </a:rPr>
                        <a:t>217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dirty="0">
                          <a:effectLst/>
                        </a:rPr>
                        <a:t>9.75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extLst>
                  <a:ext uri="{0D108BD9-81ED-4DB2-BD59-A6C34878D82A}">
                    <a16:rowId xmlns:a16="http://schemas.microsoft.com/office/drawing/2014/main" val="915521989"/>
                  </a:ext>
                </a:extLst>
              </a:tr>
              <a:tr h="375924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2012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>
                          <a:effectLst/>
                        </a:rPr>
                        <a:t>177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dirty="0">
                          <a:effectLst/>
                        </a:rPr>
                        <a:t>7.96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extLst>
                  <a:ext uri="{0D108BD9-81ED-4DB2-BD59-A6C34878D82A}">
                    <a16:rowId xmlns:a16="http://schemas.microsoft.com/office/drawing/2014/main" val="1662078897"/>
                  </a:ext>
                </a:extLst>
              </a:tr>
              <a:tr h="375924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2013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>
                          <a:effectLst/>
                        </a:rPr>
                        <a:t>275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dirty="0">
                          <a:effectLst/>
                        </a:rPr>
                        <a:t>12.36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extLst>
                  <a:ext uri="{0D108BD9-81ED-4DB2-BD59-A6C34878D82A}">
                    <a16:rowId xmlns:a16="http://schemas.microsoft.com/office/drawing/2014/main" val="1340824347"/>
                  </a:ext>
                </a:extLst>
              </a:tr>
              <a:tr h="375924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2014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>
                          <a:effectLst/>
                        </a:rPr>
                        <a:t>224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dirty="0">
                          <a:effectLst/>
                        </a:rPr>
                        <a:t>10.07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extLst>
                  <a:ext uri="{0D108BD9-81ED-4DB2-BD59-A6C34878D82A}">
                    <a16:rowId xmlns:a16="http://schemas.microsoft.com/office/drawing/2014/main" val="131187490"/>
                  </a:ext>
                </a:extLst>
              </a:tr>
              <a:tr h="375924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2015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>
                          <a:effectLst/>
                        </a:rPr>
                        <a:t>281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dirty="0">
                          <a:effectLst/>
                        </a:rPr>
                        <a:t>12.63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880" marR="31880" marT="31880" marB="31880"/>
                </a:tc>
                <a:extLst>
                  <a:ext uri="{0D108BD9-81ED-4DB2-BD59-A6C34878D82A}">
                    <a16:rowId xmlns:a16="http://schemas.microsoft.com/office/drawing/2014/main" val="872817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6401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2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240882"/>
            <a:ext cx="3249230" cy="4634664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2932700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40F7180-B1AB-F649-ACCF-1338EADA5C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894179"/>
              </p:ext>
            </p:extLst>
          </p:nvPr>
        </p:nvGraphicFramePr>
        <p:xfrm>
          <a:off x="3865365" y="635388"/>
          <a:ext cx="5160910" cy="3682610"/>
        </p:xfrm>
        <a:graphic>
          <a:graphicData uri="http://schemas.openxmlformats.org/drawingml/2006/table">
            <a:tbl>
              <a:tblPr firstRow="1">
                <a:tableStyleId>{5FD0F851-EC5A-4D38-B0AD-8093EC10F338}</a:tableStyleId>
              </a:tblPr>
              <a:tblGrid>
                <a:gridCol w="534182">
                  <a:extLst>
                    <a:ext uri="{9D8B030D-6E8A-4147-A177-3AD203B41FA5}">
                      <a16:colId xmlns:a16="http://schemas.microsoft.com/office/drawing/2014/main" val="1369786221"/>
                    </a:ext>
                  </a:extLst>
                </a:gridCol>
                <a:gridCol w="2143871">
                  <a:extLst>
                    <a:ext uri="{9D8B030D-6E8A-4147-A177-3AD203B41FA5}">
                      <a16:colId xmlns:a16="http://schemas.microsoft.com/office/drawing/2014/main" val="1516516215"/>
                    </a:ext>
                  </a:extLst>
                </a:gridCol>
                <a:gridCol w="827619">
                  <a:extLst>
                    <a:ext uri="{9D8B030D-6E8A-4147-A177-3AD203B41FA5}">
                      <a16:colId xmlns:a16="http://schemas.microsoft.com/office/drawing/2014/main" val="2373126286"/>
                    </a:ext>
                  </a:extLst>
                </a:gridCol>
                <a:gridCol w="827619">
                  <a:extLst>
                    <a:ext uri="{9D8B030D-6E8A-4147-A177-3AD203B41FA5}">
                      <a16:colId xmlns:a16="http://schemas.microsoft.com/office/drawing/2014/main" val="2174069107"/>
                    </a:ext>
                  </a:extLst>
                </a:gridCol>
                <a:gridCol w="827619">
                  <a:extLst>
                    <a:ext uri="{9D8B030D-6E8A-4147-A177-3AD203B41FA5}">
                      <a16:colId xmlns:a16="http://schemas.microsoft.com/office/drawing/2014/main" val="4004757261"/>
                    </a:ext>
                  </a:extLst>
                </a:gridCol>
              </a:tblGrid>
              <a:tr h="299482">
                <a:tc>
                  <a:txBody>
                    <a:bodyPr/>
                    <a:lstStyle/>
                    <a:p>
                      <a:pPr rtl="0" fontAlgn="b"/>
                      <a:endParaRPr lang="en-US" sz="1600">
                        <a:effectLst/>
                      </a:endParaRP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US" sz="1600">
                        <a:effectLst/>
                      </a:endParaRP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600">
                          <a:effectLst/>
                        </a:rPr>
                        <a:t>Model 1</a:t>
                      </a: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600">
                          <a:effectLst/>
                        </a:rPr>
                        <a:t>Model 2</a:t>
                      </a: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600">
                          <a:effectLst/>
                        </a:rPr>
                        <a:t>Model 3</a:t>
                      </a:r>
                    </a:p>
                  </a:txBody>
                  <a:tcPr marL="26065" marR="26065" marT="17376" marB="17376" anchor="b"/>
                </a:tc>
                <a:extLst>
                  <a:ext uri="{0D108BD9-81ED-4DB2-BD59-A6C34878D82A}">
                    <a16:rowId xmlns:a16="http://schemas.microsoft.com/office/drawing/2014/main" val="3015818299"/>
                  </a:ext>
                </a:extLst>
              </a:tr>
              <a:tr h="299482">
                <a:tc gridSpan="5"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Study Properties</a:t>
                      </a:r>
                    </a:p>
                  </a:txBody>
                  <a:tcPr marL="26065" marR="26065" marT="17376" marB="17376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27397009"/>
                  </a:ext>
                </a:extLst>
              </a:tr>
              <a:tr h="299482">
                <a:tc>
                  <a:txBody>
                    <a:bodyPr/>
                    <a:lstStyle/>
                    <a:p>
                      <a:pPr rtl="0" fontAlgn="b"/>
                      <a:endParaRPr lang="en-US" sz="1600">
                        <a:effectLst/>
                      </a:endParaRP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600">
                          <a:effectLst/>
                        </a:rPr>
                        <a:t>Series (0 = No; 1 = Yes)</a:t>
                      </a: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>
                          <a:effectLst/>
                        </a:rPr>
                        <a:t>-0.55***</a:t>
                      </a: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>
                          <a:effectLst/>
                        </a:rPr>
                        <a:t>-0.52***</a:t>
                      </a: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>
                          <a:effectLst/>
                        </a:rPr>
                        <a:t>-0.70***</a:t>
                      </a:r>
                    </a:p>
                  </a:txBody>
                  <a:tcPr marL="26065" marR="26065" marT="17376" marB="17376" anchor="b"/>
                </a:tc>
                <a:extLst>
                  <a:ext uri="{0D108BD9-81ED-4DB2-BD59-A6C34878D82A}">
                    <a16:rowId xmlns:a16="http://schemas.microsoft.com/office/drawing/2014/main" val="109967521"/>
                  </a:ext>
                </a:extLst>
              </a:tr>
              <a:tr h="546300">
                <a:tc>
                  <a:txBody>
                    <a:bodyPr/>
                    <a:lstStyle/>
                    <a:p>
                      <a:pPr rtl="0" fontAlgn="b"/>
                      <a:endParaRPr lang="en-US" sz="1600">
                        <a:effectLst/>
                      </a:endParaRP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600">
                          <a:effectLst/>
                        </a:rPr>
                        <a:t>Variables (0 = 0-199; 1 = 200+)</a:t>
                      </a: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US" sz="1600">
                        <a:effectLst/>
                      </a:endParaRP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>
                          <a:effectLst/>
                        </a:rPr>
                        <a:t>0.93***</a:t>
                      </a: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>
                          <a:effectLst/>
                        </a:rPr>
                        <a:t>0.61***</a:t>
                      </a:r>
                    </a:p>
                  </a:txBody>
                  <a:tcPr marL="26065" marR="26065" marT="17376" marB="17376" anchor="b"/>
                </a:tc>
                <a:extLst>
                  <a:ext uri="{0D108BD9-81ED-4DB2-BD59-A6C34878D82A}">
                    <a16:rowId xmlns:a16="http://schemas.microsoft.com/office/drawing/2014/main" val="3068350469"/>
                  </a:ext>
                </a:extLst>
              </a:tr>
              <a:tr h="546300">
                <a:tc>
                  <a:txBody>
                    <a:bodyPr/>
                    <a:lstStyle/>
                    <a:p>
                      <a:pPr rtl="0" fontAlgn="b"/>
                      <a:endParaRPr lang="en-US" sz="1600">
                        <a:effectLst/>
                      </a:endParaRP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600">
                          <a:effectLst/>
                        </a:rPr>
                        <a:t>Single PI (0 = No; 1 = Yes)</a:t>
                      </a: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US" sz="1600">
                        <a:effectLst/>
                      </a:endParaRP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US" sz="1600">
                        <a:effectLst/>
                      </a:endParaRP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>
                          <a:effectLst/>
                        </a:rPr>
                        <a:t>-0.15*</a:t>
                      </a:r>
                    </a:p>
                  </a:txBody>
                  <a:tcPr marL="26065" marR="26065" marT="17376" marB="17376" anchor="b"/>
                </a:tc>
                <a:extLst>
                  <a:ext uri="{0D108BD9-81ED-4DB2-BD59-A6C34878D82A}">
                    <a16:rowId xmlns:a16="http://schemas.microsoft.com/office/drawing/2014/main" val="722349540"/>
                  </a:ext>
                </a:extLst>
              </a:tr>
              <a:tr h="299482">
                <a:tc gridSpan="5">
                  <a:txBody>
                    <a:bodyPr/>
                    <a:lstStyle/>
                    <a:p>
                      <a:pPr rtl="0" fontAlgn="b"/>
                      <a:r>
                        <a:rPr lang="en-US" sz="1600">
                          <a:effectLst/>
                        </a:rPr>
                        <a:t>Curation Activity</a:t>
                      </a:r>
                    </a:p>
                  </a:txBody>
                  <a:tcPr marL="26065" marR="26065" marT="17376" marB="17376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14991576"/>
                  </a:ext>
                </a:extLst>
              </a:tr>
              <a:tr h="546300">
                <a:tc>
                  <a:txBody>
                    <a:bodyPr/>
                    <a:lstStyle/>
                    <a:p>
                      <a:pPr rtl="0" fontAlgn="b"/>
                      <a:endParaRPr lang="en-US" sz="1600">
                        <a:effectLst/>
                      </a:endParaRP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Sponsored (0 = No; 1 = Yes)</a:t>
                      </a: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US" sz="1600" dirty="0">
                        <a:effectLst/>
                      </a:endParaRP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US" sz="1600">
                        <a:effectLst/>
                      </a:endParaRP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>
                          <a:effectLst/>
                        </a:rPr>
                        <a:t>0.87***</a:t>
                      </a:r>
                    </a:p>
                  </a:txBody>
                  <a:tcPr marL="26065" marR="26065" marT="17376" marB="17376" anchor="b"/>
                </a:tc>
                <a:extLst>
                  <a:ext uri="{0D108BD9-81ED-4DB2-BD59-A6C34878D82A}">
                    <a16:rowId xmlns:a16="http://schemas.microsoft.com/office/drawing/2014/main" val="2083246818"/>
                  </a:ext>
                </a:extLst>
              </a:tr>
              <a:tr h="546300">
                <a:tc>
                  <a:txBody>
                    <a:bodyPr/>
                    <a:lstStyle/>
                    <a:p>
                      <a:pPr rtl="0" fontAlgn="b"/>
                      <a:endParaRPr lang="en-US" sz="1600">
                        <a:effectLst/>
                      </a:endParaRP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600">
                          <a:effectLst/>
                        </a:rPr>
                        <a:t>Intense curation (0 = No; 1 = Yes) </a:t>
                      </a: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US" sz="1600" dirty="0">
                        <a:effectLst/>
                      </a:endParaRP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US" sz="1600">
                        <a:effectLst/>
                      </a:endParaRP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>
                          <a:effectLst/>
                        </a:rPr>
                        <a:t>0.60***</a:t>
                      </a:r>
                    </a:p>
                  </a:txBody>
                  <a:tcPr marL="26065" marR="26065" marT="17376" marB="17376" anchor="b"/>
                </a:tc>
                <a:extLst>
                  <a:ext uri="{0D108BD9-81ED-4DB2-BD59-A6C34878D82A}">
                    <a16:rowId xmlns:a16="http://schemas.microsoft.com/office/drawing/2014/main" val="43132162"/>
                  </a:ext>
                </a:extLst>
              </a:tr>
              <a:tr h="299482">
                <a:tc>
                  <a:txBody>
                    <a:bodyPr/>
                    <a:lstStyle/>
                    <a:p>
                      <a:pPr rtl="0" fontAlgn="b"/>
                      <a:endParaRPr lang="en-US" sz="1600">
                        <a:effectLst/>
                      </a:endParaRP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600">
                          <a:effectLst/>
                        </a:rPr>
                        <a:t>N metadata terms</a:t>
                      </a: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US" sz="1600">
                        <a:effectLst/>
                      </a:endParaRP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US" sz="1600">
                        <a:effectLst/>
                      </a:endParaRPr>
                    </a:p>
                  </a:txBody>
                  <a:tcPr marL="26065" marR="26065" marT="17376" marB="17376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dirty="0">
                          <a:effectLst/>
                        </a:rPr>
                        <a:t>0.01*</a:t>
                      </a:r>
                    </a:p>
                  </a:txBody>
                  <a:tcPr marL="26065" marR="26065" marT="17376" marB="17376" anchor="b"/>
                </a:tc>
                <a:extLst>
                  <a:ext uri="{0D108BD9-81ED-4DB2-BD59-A6C34878D82A}">
                    <a16:rowId xmlns:a16="http://schemas.microsoft.com/office/drawing/2014/main" val="705602949"/>
                  </a:ext>
                </a:extLst>
              </a:tr>
            </a:tbl>
          </a:graphicData>
        </a:graphic>
      </p:graphicFrame>
      <p:sp>
        <p:nvSpPr>
          <p:cNvPr id="8" name="Title 7">
            <a:extLst>
              <a:ext uri="{FF2B5EF4-FFF2-40B4-BE49-F238E27FC236}">
                <a16:creationId xmlns:a16="http://schemas.microsoft.com/office/drawing/2014/main" id="{4FB86485-2B3D-834F-A243-10BA9F1E9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3A4DCF2-D295-5842-945C-7199F2DC32CB}"/>
              </a:ext>
            </a:extLst>
          </p:cNvPr>
          <p:cNvSpPr txBox="1">
            <a:spLocks/>
          </p:cNvSpPr>
          <p:nvPr/>
        </p:nvSpPr>
        <p:spPr>
          <a:xfrm>
            <a:off x="505677" y="685800"/>
            <a:ext cx="2743200" cy="2165684"/>
          </a:xfrm>
          <a:prstGeom prst="rect">
            <a:avLst/>
          </a:prstGeom>
        </p:spPr>
        <p:txBody>
          <a:bodyPr spcFirstLastPara="1" vert="horz" wrap="square" lIns="91440" tIns="45720" rIns="91440" bIns="45720" rtlCol="0" anchor="b" anchorCtr="0">
            <a:norm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 algn="ctr" defTabSz="914400"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</a:rPr>
              <a:t>Pilot: What Impacts Data Downloads?</a:t>
            </a: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653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240882"/>
            <a:ext cx="3249230" cy="4634664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226434-3C40-7C42-9460-BB493D61F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685800"/>
            <a:ext cx="2743200" cy="21656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spcBef>
                <a:spcPct val="0"/>
              </a:spcBef>
            </a:pP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Pilot: What Impacts Data Downloads?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2932700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1">
            <a:extLst>
              <a:ext uri="{FF2B5EF4-FFF2-40B4-BE49-F238E27FC236}">
                <a16:creationId xmlns:a16="http://schemas.microsoft.com/office/drawing/2014/main" id="{95469C97-BD7E-5E49-86DC-084624FF1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993826"/>
            <a:ext cx="184731" cy="100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en-US" altLang="en-US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9B98F8C-6918-CE4C-8E10-80AE4AB2C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503950"/>
              </p:ext>
            </p:extLst>
          </p:nvPr>
        </p:nvGraphicFramePr>
        <p:xfrm>
          <a:off x="3865366" y="932607"/>
          <a:ext cx="4915160" cy="3379179"/>
        </p:xfrm>
        <a:graphic>
          <a:graphicData uri="http://schemas.openxmlformats.org/drawingml/2006/table">
            <a:tbl>
              <a:tblPr firstRow="1">
                <a:tableStyleId>{5FD0F851-EC5A-4D38-B0AD-8093EC10F338}</a:tableStyleId>
              </a:tblPr>
              <a:tblGrid>
                <a:gridCol w="3104075">
                  <a:extLst>
                    <a:ext uri="{9D8B030D-6E8A-4147-A177-3AD203B41FA5}">
                      <a16:colId xmlns:a16="http://schemas.microsoft.com/office/drawing/2014/main" val="1371240977"/>
                    </a:ext>
                  </a:extLst>
                </a:gridCol>
                <a:gridCol w="1811085">
                  <a:extLst>
                    <a:ext uri="{9D8B030D-6E8A-4147-A177-3AD203B41FA5}">
                      <a16:colId xmlns:a16="http://schemas.microsoft.com/office/drawing/2014/main" val="2005274833"/>
                    </a:ext>
                  </a:extLst>
                </a:gridCol>
              </a:tblGrid>
              <a:tr h="46753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Predictions</a:t>
                      </a:r>
                      <a:endParaRPr lang="en-US" sz="2000" dirty="0">
                        <a:effectLst/>
                      </a:endParaRPr>
                    </a:p>
                  </a:txBody>
                  <a:tcPr marL="89635" marR="89635" marT="89635" marB="89635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Result</a:t>
                      </a:r>
                      <a:endParaRPr lang="en-US" sz="2000">
                        <a:effectLst/>
                      </a:endParaRPr>
                    </a:p>
                  </a:txBody>
                  <a:tcPr marL="89635" marR="89635" marT="89635" marB="89635"/>
                </a:tc>
                <a:extLst>
                  <a:ext uri="{0D108BD9-81ED-4DB2-BD59-A6C34878D82A}">
                    <a16:rowId xmlns:a16="http://schemas.microsoft.com/office/drawing/2014/main" val="2901953151"/>
                  </a:ext>
                </a:extLst>
              </a:tr>
              <a:tr h="70417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Curation activity will increase downloads.</a:t>
                      </a:r>
                      <a:endParaRPr lang="en-US" sz="2000">
                        <a:effectLst/>
                      </a:endParaRPr>
                    </a:p>
                  </a:txBody>
                  <a:tcPr marL="89635" marR="89635" marT="89635" marB="89635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Support</a:t>
                      </a:r>
                      <a:endParaRPr lang="en-US" sz="2000">
                        <a:effectLst/>
                      </a:endParaRPr>
                    </a:p>
                  </a:txBody>
                  <a:tcPr marL="89635" marR="89635" marT="89635" marB="89635"/>
                </a:tc>
                <a:extLst>
                  <a:ext uri="{0D108BD9-81ED-4DB2-BD59-A6C34878D82A}">
                    <a16:rowId xmlns:a16="http://schemas.microsoft.com/office/drawing/2014/main" val="3784850534"/>
                  </a:ext>
                </a:extLst>
              </a:tr>
              <a:tr h="70417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Which curation activities will have the most impact?</a:t>
                      </a:r>
                      <a:endParaRPr lang="en-US" sz="2000">
                        <a:effectLst/>
                      </a:endParaRPr>
                    </a:p>
                  </a:txBody>
                  <a:tcPr marL="89635" marR="89635" marT="89635" marB="89635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Sponsorship and intense curation</a:t>
                      </a:r>
                      <a:endParaRPr lang="en-US" sz="2000">
                        <a:effectLst/>
                      </a:endParaRPr>
                    </a:p>
                  </a:txBody>
                  <a:tcPr marL="89635" marR="89635" marT="89635" marB="89635"/>
                </a:tc>
                <a:extLst>
                  <a:ext uri="{0D108BD9-81ED-4DB2-BD59-A6C34878D82A}">
                    <a16:rowId xmlns:a16="http://schemas.microsoft.com/office/drawing/2014/main" val="2514408846"/>
                  </a:ext>
                </a:extLst>
              </a:tr>
              <a:tr h="70417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Bigger studies will receive more downloads.</a:t>
                      </a:r>
                      <a:endParaRPr lang="en-US" sz="2000">
                        <a:effectLst/>
                      </a:endParaRPr>
                    </a:p>
                  </a:txBody>
                  <a:tcPr marL="89635" marR="89635" marT="89635" marB="89635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Supported</a:t>
                      </a:r>
                      <a:endParaRPr lang="en-US" sz="2000">
                        <a:effectLst/>
                      </a:endParaRPr>
                    </a:p>
                  </a:txBody>
                  <a:tcPr marL="89635" marR="89635" marT="89635" marB="89635"/>
                </a:tc>
                <a:extLst>
                  <a:ext uri="{0D108BD9-81ED-4DB2-BD59-A6C34878D82A}">
                    <a16:rowId xmlns:a16="http://schemas.microsoft.com/office/drawing/2014/main" val="1008788452"/>
                  </a:ext>
                </a:extLst>
              </a:tr>
              <a:tr h="70417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Series will receive more downloads</a:t>
                      </a:r>
                      <a:endParaRPr lang="en-US" sz="2000">
                        <a:effectLst/>
                      </a:endParaRPr>
                    </a:p>
                  </a:txBody>
                  <a:tcPr marL="89635" marR="89635" marT="89635" marB="89635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Not supported</a:t>
                      </a:r>
                      <a:endParaRPr lang="en-US" sz="2000" dirty="0">
                        <a:effectLst/>
                      </a:endParaRPr>
                    </a:p>
                  </a:txBody>
                  <a:tcPr marL="89635" marR="89635" marT="89635" marB="89635"/>
                </a:tc>
                <a:extLst>
                  <a:ext uri="{0D108BD9-81ED-4DB2-BD59-A6C34878D82A}">
                    <a16:rowId xmlns:a16="http://schemas.microsoft.com/office/drawing/2014/main" val="31366674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0705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>
            <a:spLocks noGrp="1"/>
          </p:cNvSpPr>
          <p:nvPr>
            <p:ph type="title"/>
          </p:nvPr>
        </p:nvSpPr>
        <p:spPr>
          <a:xfrm>
            <a:off x="628650" y="468426"/>
            <a:ext cx="2824842" cy="405969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 you!</a:t>
            </a:r>
          </a:p>
        </p:txBody>
      </p:sp>
      <p:sp>
        <p:nvSpPr>
          <p:cNvPr id="146" name="Google Shape;146;p27"/>
          <p:cNvSpPr txBox="1">
            <a:spLocks noGrp="1"/>
          </p:cNvSpPr>
          <p:nvPr>
            <p:ph type="body" idx="1"/>
          </p:nvPr>
        </p:nvSpPr>
        <p:spPr>
          <a:xfrm>
            <a:off x="3771900" y="468426"/>
            <a:ext cx="4743448" cy="405969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700" b="1" dirty="0"/>
              <a:t>Main Goal </a:t>
            </a:r>
          </a:p>
          <a:p>
            <a:pPr marL="0" lvl="0" indent="0" defTabSz="91440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700" dirty="0"/>
              <a:t>Develop curatorial metrics to evaluate the impact and efficacy of specific data curation processes.</a:t>
            </a:r>
          </a:p>
          <a:p>
            <a:pPr marL="0" lvl="0" indent="-228600" defTabSz="9144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0" lvl="0" indent="0" defTabSz="91440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700" b="1" dirty="0"/>
              <a:t>Award Info</a:t>
            </a:r>
          </a:p>
          <a:p>
            <a:pPr marL="0" lvl="0" indent="-228600" defTabSz="9144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IMLS Award #LG-37-19-0134-19</a:t>
            </a:r>
          </a:p>
          <a:p>
            <a:pPr marL="0" lvl="0" indent="-228600" defTabSz="9144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NSF Award #1930645</a:t>
            </a:r>
          </a:p>
          <a:p>
            <a:pPr marL="0" lvl="0" indent="-228600" defTabSz="9144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0" lvl="0" indent="0" defTabSz="91440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700" b="1" dirty="0"/>
              <a:t>Contact</a:t>
            </a:r>
          </a:p>
          <a:p>
            <a:pPr marL="0" lvl="0" indent="-228600" defTabSz="9144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Libby Hemphill</a:t>
            </a:r>
          </a:p>
          <a:p>
            <a:pPr marL="0" lvl="0" indent="-228600" defTabSz="9144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u="sng" dirty="0">
                <a:hlinkClick r:id="rId3"/>
              </a:rPr>
              <a:t>libbyh@umich.edu</a:t>
            </a:r>
            <a:endParaRPr lang="en-US" sz="1700" dirty="0"/>
          </a:p>
          <a:p>
            <a:pPr marL="0" lvl="0" indent="-228600" defTabSz="9144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@</a:t>
            </a:r>
            <a:r>
              <a:rPr lang="en-US" sz="1700" dirty="0" err="1"/>
              <a:t>libbyh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560</Words>
  <Application>Microsoft Macintosh PowerPoint</Application>
  <PresentationFormat>On-screen Show (16:9)</PresentationFormat>
  <Paragraphs>142</Paragraphs>
  <Slides>18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Calibri</vt:lpstr>
      <vt:lpstr>Proxima Nova</vt:lpstr>
      <vt:lpstr>Arial</vt:lpstr>
      <vt:lpstr>Calibri Light</vt:lpstr>
      <vt:lpstr>Office Theme</vt:lpstr>
      <vt:lpstr>What difference does curation make?</vt:lpstr>
      <vt:lpstr>What’s ICPSR?</vt:lpstr>
      <vt:lpstr>What’s data curation at ICPSR?</vt:lpstr>
      <vt:lpstr>What’s MICA?</vt:lpstr>
      <vt:lpstr>Develop curatorial metrics to evaluate the impact and efficacy of specific data curation processes.</vt:lpstr>
      <vt:lpstr>Funders</vt:lpstr>
      <vt:lpstr>The Team</vt:lpstr>
      <vt:lpstr>Research Questions</vt:lpstr>
      <vt:lpstr>Project Activities</vt:lpstr>
      <vt:lpstr>Understanding Curatorial Actions</vt:lpstr>
      <vt:lpstr>Understanding Curatorial Actions</vt:lpstr>
      <vt:lpstr>Measuring Reuse and Impact</vt:lpstr>
      <vt:lpstr>Dependency: Complete Bibliography</vt:lpstr>
      <vt:lpstr>Generating Curatorial Metrics</vt:lpstr>
      <vt:lpstr>Pilot: What Impacts Data Downloads?</vt:lpstr>
      <vt:lpstr>PowerPoint Presentation</vt:lpstr>
      <vt:lpstr>Pilot: What Impacts Data Downloads?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difference does curation make?</dc:title>
  <dc:creator>Hemphill, Libby</dc:creator>
  <cp:lastModifiedBy>Hemphill, Libby</cp:lastModifiedBy>
  <cp:revision>2</cp:revision>
  <dcterms:created xsi:type="dcterms:W3CDTF">2019-12-06T13:28:40Z</dcterms:created>
  <dcterms:modified xsi:type="dcterms:W3CDTF">2019-12-06T13:30:58Z</dcterms:modified>
</cp:coreProperties>
</file>