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Lst>
  <p:notesMasterIdLst>
    <p:notesMasterId r:id="rId42"/>
  </p:notesMasterIdLst>
  <p:sldIdLst>
    <p:sldId id="256" r:id="rId3"/>
    <p:sldId id="257" r:id="rId4"/>
    <p:sldId id="258" r:id="rId5"/>
    <p:sldId id="268" r:id="rId6"/>
    <p:sldId id="290" r:id="rId7"/>
    <p:sldId id="275" r:id="rId8"/>
    <p:sldId id="263" r:id="rId9"/>
    <p:sldId id="294" r:id="rId10"/>
    <p:sldId id="298" r:id="rId11"/>
    <p:sldId id="260" r:id="rId12"/>
    <p:sldId id="271" r:id="rId13"/>
    <p:sldId id="280" r:id="rId14"/>
    <p:sldId id="296" r:id="rId15"/>
    <p:sldId id="281" r:id="rId16"/>
    <p:sldId id="282" r:id="rId17"/>
    <p:sldId id="283" r:id="rId18"/>
    <p:sldId id="284" r:id="rId19"/>
    <p:sldId id="285" r:id="rId20"/>
    <p:sldId id="274" r:id="rId21"/>
    <p:sldId id="292" r:id="rId22"/>
    <p:sldId id="262" r:id="rId23"/>
    <p:sldId id="289" r:id="rId24"/>
    <p:sldId id="293" r:id="rId25"/>
    <p:sldId id="286" r:id="rId26"/>
    <p:sldId id="287" r:id="rId27"/>
    <p:sldId id="273" r:id="rId28"/>
    <p:sldId id="297" r:id="rId29"/>
    <p:sldId id="288" r:id="rId30"/>
    <p:sldId id="265" r:id="rId31"/>
    <p:sldId id="267" r:id="rId32"/>
    <p:sldId id="276" r:id="rId33"/>
    <p:sldId id="264" r:id="rId34"/>
    <p:sldId id="299" r:id="rId35"/>
    <p:sldId id="270" r:id="rId36"/>
    <p:sldId id="272" r:id="rId37"/>
    <p:sldId id="266" r:id="rId38"/>
    <p:sldId id="277" r:id="rId39"/>
    <p:sldId id="259" r:id="rId40"/>
    <p:sldId id="29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6B27"/>
    <a:srgbClr val="3B695D"/>
    <a:srgbClr val="53DD53"/>
    <a:srgbClr val="63B1A8"/>
    <a:srgbClr val="A5DFD4"/>
    <a:srgbClr val="477D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1" autoAdjust="0"/>
    <p:restoredTop sz="70523" autoAdjust="0"/>
  </p:normalViewPr>
  <p:slideViewPr>
    <p:cSldViewPr snapToGrid="0">
      <p:cViewPr varScale="1">
        <p:scale>
          <a:sx n="85" d="100"/>
          <a:sy n="85" d="100"/>
        </p:scale>
        <p:origin x="1284" y="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AF0D02-8978-44A4-8CC6-B565452370F4}" type="datetimeFigureOut">
              <a:rPr lang="en-US" smtClean="0"/>
              <a:t>12/11/2019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F8C4B6-2DB2-4614-8A1F-9853977B5B91}" type="slidenum">
              <a:rPr lang="en-US" smtClean="0"/>
              <a:t>‹#›</a:t>
            </a:fld>
            <a:endParaRPr lang="en-US" dirty="0"/>
          </a:p>
        </p:txBody>
      </p:sp>
    </p:spTree>
    <p:extLst>
      <p:ext uri="{BB962C8B-B14F-4D97-AF65-F5344CB8AC3E}">
        <p14:creationId xmlns:p14="http://schemas.microsoft.com/office/powerpoint/2010/main" val="17339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icpsr.umich.edu/icpsrweb/ICPSR/citation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ddialliance.org/Specification/DDI-Lifecycle/"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ddialliance.org/training/why-use-ddi" TargetMode="External"/><Relationship Id="rId4" Type="http://schemas.openxmlformats.org/officeDocument/2006/relationships/hyperlink" Target="https://www.colectica.com/"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1</a:t>
            </a:fld>
            <a:endParaRPr lang="en-US" dirty="0"/>
          </a:p>
        </p:txBody>
      </p:sp>
    </p:spTree>
    <p:extLst>
      <p:ext uri="{BB962C8B-B14F-4D97-AF65-F5344CB8AC3E}">
        <p14:creationId xmlns:p14="http://schemas.microsoft.com/office/powerpoint/2010/main" val="2917601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NACDA:</a:t>
            </a:r>
          </a:p>
          <a:p>
            <a:pPr marL="171450" indent="-171450">
              <a:buFont typeface="Arial" panose="020B0604020202020204" pitchFamily="34" charset="0"/>
              <a:buChar char="•"/>
            </a:pPr>
            <a:r>
              <a:rPr lang="en-US" dirty="0" smtClean="0"/>
              <a:t>funded by the National Institute on Aging</a:t>
            </a:r>
          </a:p>
          <a:p>
            <a:pPr marL="171450" indent="-171450">
              <a:buFont typeface="Arial" panose="020B0604020202020204" pitchFamily="34" charset="0"/>
              <a:buChar char="•"/>
            </a:pPr>
            <a:r>
              <a:rPr lang="en-US" dirty="0" smtClean="0"/>
              <a:t>part of ICPSR </a:t>
            </a:r>
          </a:p>
          <a:p>
            <a:pPr marL="171450" indent="-171450">
              <a:buFont typeface="Arial" panose="020B0604020202020204" pitchFamily="34" charset="0"/>
              <a:buChar char="•"/>
            </a:pPr>
            <a:r>
              <a:rPr lang="en-US" dirty="0" smtClean="0"/>
              <a:t>acquires and preserves data relevant to gerontological research</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3</a:t>
            </a:fld>
            <a:endParaRPr lang="en-US" dirty="0"/>
          </a:p>
        </p:txBody>
      </p:sp>
    </p:spTree>
    <p:extLst>
      <p:ext uri="{BB962C8B-B14F-4D97-AF65-F5344CB8AC3E}">
        <p14:creationId xmlns:p14="http://schemas.microsoft.com/office/powerpoint/2010/main" val="473846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kern="1200" dirty="0" smtClean="0">
                <a:solidFill>
                  <a:schemeClr val="tx1"/>
                </a:solidFill>
                <a:effectLst/>
                <a:latin typeface="+mn-lt"/>
                <a:ea typeface="+mn-ea"/>
                <a:cs typeface="+mn-cs"/>
              </a:rPr>
              <a:t>The Steering Committee meets twice a year</a:t>
            </a:r>
            <a:r>
              <a:rPr lang="en-US" sz="1200" b="0" i="0" kern="1200" baseline="0" dirty="0" smtClean="0">
                <a:solidFill>
                  <a:schemeClr val="tx1"/>
                </a:solidFill>
                <a:effectLst/>
                <a:latin typeface="+mn-lt"/>
                <a:ea typeface="+mn-ea"/>
                <a:cs typeface="+mn-cs"/>
              </a:rPr>
              <a:t> to help us define goals, discuss progress and provide feedback, and discuss the needs of the gerontological research community. </a:t>
            </a:r>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4</a:t>
            </a:fld>
            <a:endParaRPr lang="en-US" dirty="0"/>
          </a:p>
        </p:txBody>
      </p:sp>
    </p:spTree>
    <p:extLst>
      <p:ext uri="{BB962C8B-B14F-4D97-AF65-F5344CB8AC3E}">
        <p14:creationId xmlns:p14="http://schemas.microsoft.com/office/powerpoint/2010/main" val="129371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part of ICPSR –</a:t>
            </a:r>
            <a:r>
              <a:rPr lang="en-US" baseline="0" dirty="0" smtClean="0"/>
              <a:t> if you go to the ICPSR home page and scroll down, you will see all of the wonderful data archives that make ICPSR what it is today. </a:t>
            </a:r>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5</a:t>
            </a:fld>
            <a:endParaRPr lang="en-US" dirty="0"/>
          </a:p>
        </p:txBody>
      </p:sp>
    </p:spTree>
    <p:extLst>
      <p:ext uri="{BB962C8B-B14F-4D97-AF65-F5344CB8AC3E}">
        <p14:creationId xmlns:p14="http://schemas.microsoft.com/office/powerpoint/2010/main" val="2236820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a:t>
            </a:r>
            <a:r>
              <a:rPr lang="en-US" baseline="0" dirty="0" smtClean="0"/>
              <a:t> might get to our page and wonder – where do I start? </a:t>
            </a:r>
          </a:p>
          <a:p>
            <a:r>
              <a:rPr lang="en-US" baseline="0" dirty="0" smtClean="0"/>
              <a:t>Do you have a research topic in mind?  - start with searching? </a:t>
            </a:r>
          </a:p>
          <a:p>
            <a:r>
              <a:rPr lang="en-US" baseline="0" dirty="0" smtClean="0"/>
              <a:t>Do you already know of a dataset you need? Start with searching for that. </a:t>
            </a:r>
          </a:p>
          <a:p>
            <a:r>
              <a:rPr lang="en-US" baseline="0" dirty="0" smtClean="0"/>
              <a:t>Do you have no idea what we do and want a quick explanation – watch that video in the middle. </a:t>
            </a:r>
          </a:p>
          <a:p>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6</a:t>
            </a:fld>
            <a:endParaRPr lang="en-US" dirty="0"/>
          </a:p>
        </p:txBody>
      </p:sp>
    </p:spTree>
    <p:extLst>
      <p:ext uri="{BB962C8B-B14F-4D97-AF65-F5344CB8AC3E}">
        <p14:creationId xmlns:p14="http://schemas.microsoft.com/office/powerpoint/2010/main" val="155060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NIA funded data primarily,</a:t>
            </a:r>
            <a:r>
              <a:rPr lang="en-US" baseline="0" dirty="0" smtClean="0"/>
              <a:t> but we accept any data on gerontological research.  </a:t>
            </a:r>
            <a:endParaRPr lang="en-US" dirty="0" smtClean="0"/>
          </a:p>
          <a:p>
            <a:r>
              <a:rPr lang="en-US" dirty="0" smtClean="0"/>
              <a:t>MIDUS </a:t>
            </a:r>
          </a:p>
          <a:p>
            <a:r>
              <a:rPr lang="en-US" dirty="0" smtClean="0"/>
              <a:t>NSHAP </a:t>
            </a:r>
          </a:p>
          <a:p>
            <a:r>
              <a:rPr lang="en-US" dirty="0" smtClean="0"/>
              <a:t>SWAN </a:t>
            </a:r>
          </a:p>
          <a:p>
            <a:r>
              <a:rPr lang="en-US" dirty="0" smtClean="0"/>
              <a:t>TILDA </a:t>
            </a:r>
          </a:p>
          <a:p>
            <a:r>
              <a:rPr lang="en-US" dirty="0" smtClean="0"/>
              <a:t>Add</a:t>
            </a:r>
            <a:r>
              <a:rPr lang="en-US" baseline="0" dirty="0" smtClean="0"/>
              <a:t> Health Parent Study</a:t>
            </a:r>
          </a:p>
          <a:p>
            <a:r>
              <a:rPr lang="en-US" baseline="0" dirty="0" smtClean="0"/>
              <a:t>HEPESE</a:t>
            </a:r>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7</a:t>
            </a:fld>
            <a:endParaRPr lang="en-US" dirty="0"/>
          </a:p>
        </p:txBody>
      </p:sp>
    </p:spTree>
    <p:extLst>
      <p:ext uri="{BB962C8B-B14F-4D97-AF65-F5344CB8AC3E}">
        <p14:creationId xmlns:p14="http://schemas.microsoft.com/office/powerpoint/2010/main" val="645654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Has data</a:t>
            </a:r>
            <a:r>
              <a:rPr lang="en-US" sz="1200" b="0" i="0" kern="1200" baseline="0" dirty="0" smtClean="0">
                <a:solidFill>
                  <a:schemeClr val="tx1"/>
                </a:solidFill>
                <a:effectLst/>
                <a:latin typeface="+mn-lt"/>
                <a:ea typeface="+mn-ea"/>
                <a:cs typeface="+mn-cs"/>
              </a:rPr>
              <a:t> on </a:t>
            </a:r>
            <a:r>
              <a:rPr lang="en-US" sz="1200" b="0" i="0" kern="1200" dirty="0" smtClean="0">
                <a:solidFill>
                  <a:schemeClr val="tx1"/>
                </a:solidFill>
                <a:effectLst/>
                <a:latin typeface="+mn-lt"/>
                <a:ea typeface="+mn-ea"/>
                <a:cs typeface="+mn-cs"/>
              </a:rPr>
              <a:t>psychological factors (e.g., personality traits, well-being, positive and negative affect, sense of control, goal commitments),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marital status, family structure, socioeconomic standing, social participation, social support, employment status, health status, health care utilization).</a:t>
            </a:r>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8</a:t>
            </a:fld>
            <a:endParaRPr lang="en-US" dirty="0"/>
          </a:p>
        </p:txBody>
      </p:sp>
    </p:spTree>
    <p:extLst>
      <p:ext uri="{BB962C8B-B14F-4D97-AF65-F5344CB8AC3E}">
        <p14:creationId xmlns:p14="http://schemas.microsoft.com/office/powerpoint/2010/main" val="1342761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smtClean="0"/>
              <a:t>Integrates physical, psychological, sensory, functional, cognitive, and especially social dimensions, including social networks and intimate relationships.</a:t>
            </a:r>
          </a:p>
          <a:p>
            <a:pPr marL="0" marR="0" lvl="0" indent="0" algn="l" rtl="0">
              <a:lnSpc>
                <a:spcPct val="100000"/>
              </a:lnSpc>
              <a:spcBef>
                <a:spcPts val="0"/>
              </a:spcBef>
              <a:spcAft>
                <a:spcPts val="0"/>
              </a:spcAft>
              <a:buClr>
                <a:srgbClr val="000000"/>
              </a:buClr>
              <a:buSzPts val="1400"/>
              <a:buFont typeface="Arial"/>
              <a:buNone/>
            </a:pPr>
            <a:r>
              <a:rPr lang="en-US" sz="1200" b="0" i="0" u="none" strike="noStrike" cap="none" dirty="0" smtClean="0">
                <a:solidFill>
                  <a:schemeClr val="dk1"/>
                </a:solidFill>
                <a:latin typeface="Calibri"/>
                <a:ea typeface="Calibri"/>
                <a:cs typeface="Calibri"/>
                <a:sym typeface="Calibri"/>
              </a:rPr>
              <a:t>My director likes</a:t>
            </a:r>
            <a:r>
              <a:rPr lang="en-US" sz="1200" b="0" i="0" u="none" strike="noStrike" cap="none" baseline="0" dirty="0" smtClean="0">
                <a:solidFill>
                  <a:schemeClr val="dk1"/>
                </a:solidFill>
                <a:latin typeface="Calibri"/>
                <a:ea typeface="Calibri"/>
                <a:cs typeface="Calibri"/>
                <a:sym typeface="Calibri"/>
              </a:rPr>
              <a:t> to say this is one of the few studies on aging adults that actually treats them like adults. </a:t>
            </a:r>
            <a:endParaRPr sz="1200" b="0" i="0" u="none" strike="noStrike" cap="none" dirty="0">
              <a:solidFill>
                <a:schemeClr val="dk1"/>
              </a:solidFill>
              <a:latin typeface="Calibri"/>
              <a:ea typeface="Calibri"/>
              <a:cs typeface="Calibri"/>
              <a:sym typeface="Calibri"/>
            </a:endParaRPr>
          </a:p>
        </p:txBody>
      </p:sp>
      <p:sp>
        <p:nvSpPr>
          <p:cNvPr id="127" name="Shape 12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09625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 a persistent search</a:t>
            </a:r>
            <a:r>
              <a:rPr lang="en-US" baseline="0" dirty="0" smtClean="0"/>
              <a:t> box, helpful tips on how to search, and quick links to popular datasets. They all search the same holdings. </a:t>
            </a:r>
          </a:p>
          <a:p>
            <a:r>
              <a:rPr lang="en-US" baseline="0" dirty="0" smtClean="0"/>
              <a:t>There are lots of options to search by – keyword, the features you see here on the search page, but my favorite way to search is by variable. </a:t>
            </a:r>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11</a:t>
            </a:fld>
            <a:endParaRPr lang="en-US" dirty="0"/>
          </a:p>
        </p:txBody>
      </p:sp>
    </p:spTree>
    <p:extLst>
      <p:ext uri="{BB962C8B-B14F-4D97-AF65-F5344CB8AC3E}">
        <p14:creationId xmlns:p14="http://schemas.microsoft.com/office/powerpoint/2010/main" val="526641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200" b="0" i="0" u="none" strike="noStrike" cap="none" dirty="0" smtClean="0">
                <a:solidFill>
                  <a:schemeClr val="dk1"/>
                </a:solidFill>
                <a:latin typeface="Calibri"/>
                <a:ea typeface="Calibri"/>
                <a:cs typeface="Calibri"/>
                <a:sym typeface="Calibri"/>
              </a:rPr>
              <a:t>Found using “work around the house”</a:t>
            </a:r>
            <a:endParaRPr sz="1200" b="0" i="0" u="none" strike="noStrike" cap="none" dirty="0">
              <a:solidFill>
                <a:schemeClr val="dk1"/>
              </a:solidFill>
              <a:latin typeface="Calibri"/>
              <a:ea typeface="Calibri"/>
              <a:cs typeface="Calibri"/>
              <a:sym typeface="Calibri"/>
            </a:endParaRPr>
          </a:p>
        </p:txBody>
      </p:sp>
      <p:sp>
        <p:nvSpPr>
          <p:cNvPr id="183" name="Shape 18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65905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where you can find info about the version/history of changes, important</a:t>
            </a:r>
            <a:r>
              <a:rPr lang="en-US" baseline="0" dirty="0" smtClean="0"/>
              <a:t> notes, sampling information, etc. </a:t>
            </a:r>
            <a:endParaRPr lang="en-US" dirty="0"/>
          </a:p>
        </p:txBody>
      </p:sp>
      <p:sp>
        <p:nvSpPr>
          <p:cNvPr id="4" name="Slide Number Placeholder 3"/>
          <p:cNvSpPr>
            <a:spLocks noGrp="1"/>
          </p:cNvSpPr>
          <p:nvPr>
            <p:ph type="sldNum" sz="quarter" idx="10"/>
          </p:nvPr>
        </p:nvSpPr>
        <p:spPr/>
        <p:txBody>
          <a:bodyPr/>
          <a:lstStyle/>
          <a:p>
            <a:fld id="{7CD2C490-5978-4FA5-9C9A-1F8E4528CF76}" type="slidenum">
              <a:rPr lang="en-US" smtClean="0"/>
              <a:t>15</a:t>
            </a:fld>
            <a:endParaRPr lang="en-US" dirty="0"/>
          </a:p>
        </p:txBody>
      </p:sp>
    </p:spTree>
    <p:extLst>
      <p:ext uri="{BB962C8B-B14F-4D97-AF65-F5344CB8AC3E}">
        <p14:creationId xmlns:p14="http://schemas.microsoft.com/office/powerpoint/2010/main" val="11822224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a few different ways to download</a:t>
            </a:r>
            <a:r>
              <a:rPr lang="en-US" baseline="0" dirty="0" smtClean="0"/>
              <a:t> – the main download button allows you to download a lot of files at once – for instance, all of the SPSS files together. </a:t>
            </a:r>
          </a:p>
          <a:p>
            <a:r>
              <a:rPr lang="en-US" baseline="0" dirty="0" smtClean="0"/>
              <a:t>The download features from the data and documentation tab allow you to download by dataset/fileset. </a:t>
            </a:r>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16</a:t>
            </a:fld>
            <a:endParaRPr lang="en-US" dirty="0"/>
          </a:p>
        </p:txBody>
      </p:sp>
    </p:spTree>
    <p:extLst>
      <p:ext uri="{BB962C8B-B14F-4D97-AF65-F5344CB8AC3E}">
        <p14:creationId xmlns:p14="http://schemas.microsoft.com/office/powerpoint/2010/main" val="2954899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baseline="0" dirty="0" smtClean="0"/>
              <a:t>download button in the upper left of the page  is how a user might download all of a certain type of file across the whole study. The download buttons to the right of the filesets is how a user might download any file for a specific dataset within a study. </a:t>
            </a:r>
            <a:endParaRPr lang="en-US" dirty="0"/>
          </a:p>
        </p:txBody>
      </p:sp>
      <p:sp>
        <p:nvSpPr>
          <p:cNvPr id="4" name="Slide Number Placeholder 3"/>
          <p:cNvSpPr>
            <a:spLocks noGrp="1"/>
          </p:cNvSpPr>
          <p:nvPr>
            <p:ph type="sldNum" sz="quarter" idx="10"/>
          </p:nvPr>
        </p:nvSpPr>
        <p:spPr/>
        <p:txBody>
          <a:bodyPr/>
          <a:lstStyle/>
          <a:p>
            <a:fld id="{7CD2C490-5978-4FA5-9C9A-1F8E4528CF76}" type="slidenum">
              <a:rPr lang="en-US" smtClean="0"/>
              <a:t>17</a:t>
            </a:fld>
            <a:endParaRPr lang="en-US" dirty="0"/>
          </a:p>
        </p:txBody>
      </p:sp>
    </p:spTree>
    <p:extLst>
      <p:ext uri="{BB962C8B-B14F-4D97-AF65-F5344CB8AC3E}">
        <p14:creationId xmlns:p14="http://schemas.microsoft.com/office/powerpoint/2010/main" val="3274638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D2C490-5978-4FA5-9C9A-1F8E4528CF76}" type="slidenum">
              <a:rPr lang="en-US" smtClean="0"/>
              <a:t>19</a:t>
            </a:fld>
            <a:endParaRPr lang="en-US" dirty="0"/>
          </a:p>
        </p:txBody>
      </p:sp>
    </p:spTree>
    <p:extLst>
      <p:ext uri="{BB962C8B-B14F-4D97-AF65-F5344CB8AC3E}">
        <p14:creationId xmlns:p14="http://schemas.microsoft.com/office/powerpoint/2010/main" val="2150585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our</a:t>
            </a:r>
            <a:r>
              <a:rPr lang="en-US" baseline="0" dirty="0" smtClean="0"/>
              <a:t> data is public use – since we are federally funded, we are required to make the data completely open and free to the public.  These data are available for immediate download from our site. </a:t>
            </a:r>
          </a:p>
          <a:p>
            <a:r>
              <a:rPr lang="en-US" baseline="0" dirty="0" smtClean="0"/>
              <a:t>Some data are restricted – they contain sensitive information or may focus on a specific population and require additional care in order to ensure they will be used for ethical research purposes. </a:t>
            </a:r>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20</a:t>
            </a:fld>
            <a:endParaRPr lang="en-US" dirty="0"/>
          </a:p>
        </p:txBody>
      </p:sp>
    </p:spTree>
    <p:extLst>
      <p:ext uri="{BB962C8B-B14F-4D97-AF65-F5344CB8AC3E}">
        <p14:creationId xmlns:p14="http://schemas.microsoft.com/office/powerpoint/2010/main" val="30146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Don’t worry, the</a:t>
            </a:r>
            <a:r>
              <a:rPr lang="en-US" baseline="0" dirty="0" smtClean="0"/>
              <a:t> video is short – about 2min. </a:t>
            </a:r>
          </a:p>
          <a:p>
            <a:r>
              <a:rPr lang="en-US" baseline="0" dirty="0" smtClean="0"/>
              <a:t>We also have a page on our site that provides the details. </a:t>
            </a:r>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21</a:t>
            </a:fld>
            <a:endParaRPr lang="en-US" dirty="0"/>
          </a:p>
        </p:txBody>
      </p:sp>
    </p:spTree>
    <p:extLst>
      <p:ext uri="{BB962C8B-B14F-4D97-AF65-F5344CB8AC3E}">
        <p14:creationId xmlns:p14="http://schemas.microsoft.com/office/powerpoint/2010/main" val="2876962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Value of public use data; we couldn’t have secondary</a:t>
            </a:r>
            <a:r>
              <a:rPr lang="en-US" baseline="0" dirty="0" smtClean="0"/>
              <a:t> access or analysis without a place to store and share everything first. It all starts with sharing data.</a:t>
            </a:r>
            <a:endParaRPr lang="en-US" dirty="0" smtClean="0"/>
          </a:p>
          <a:p>
            <a:endParaRPr lang="en-US" dirty="0"/>
          </a:p>
        </p:txBody>
      </p:sp>
      <p:sp>
        <p:nvSpPr>
          <p:cNvPr id="4" name="Slide Number Placeholder 3"/>
          <p:cNvSpPr>
            <a:spLocks noGrp="1"/>
          </p:cNvSpPr>
          <p:nvPr>
            <p:ph type="sldNum" sz="quarter" idx="10"/>
          </p:nvPr>
        </p:nvSpPr>
        <p:spPr/>
        <p:txBody>
          <a:bodyPr/>
          <a:lstStyle/>
          <a:p>
            <a:fld id="{7CD2C490-5978-4FA5-9C9A-1F8E4528CF76}" type="slidenum">
              <a:rPr lang="en-US" smtClean="0"/>
              <a:t>24</a:t>
            </a:fld>
            <a:endParaRPr lang="en-US" dirty="0"/>
          </a:p>
        </p:txBody>
      </p:sp>
    </p:spTree>
    <p:extLst>
      <p:ext uri="{BB962C8B-B14F-4D97-AF65-F5344CB8AC3E}">
        <p14:creationId xmlns:p14="http://schemas.microsoft.com/office/powerpoint/2010/main" val="64677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options to depositing with NACDA. </a:t>
            </a:r>
            <a:endParaRPr lang="en-US" dirty="0"/>
          </a:p>
        </p:txBody>
      </p:sp>
      <p:sp>
        <p:nvSpPr>
          <p:cNvPr id="4" name="Slide Number Placeholder 3"/>
          <p:cNvSpPr>
            <a:spLocks noGrp="1"/>
          </p:cNvSpPr>
          <p:nvPr>
            <p:ph type="sldNum" sz="quarter" idx="10"/>
          </p:nvPr>
        </p:nvSpPr>
        <p:spPr/>
        <p:txBody>
          <a:bodyPr/>
          <a:lstStyle/>
          <a:p>
            <a:fld id="{7CD2C490-5978-4FA5-9C9A-1F8E4528CF76}" type="slidenum">
              <a:rPr lang="en-US" smtClean="0"/>
              <a:t>25</a:t>
            </a:fld>
            <a:endParaRPr lang="en-US" dirty="0"/>
          </a:p>
        </p:txBody>
      </p:sp>
    </p:spTree>
    <p:extLst>
      <p:ext uri="{BB962C8B-B14F-4D97-AF65-F5344CB8AC3E}">
        <p14:creationId xmlns:p14="http://schemas.microsoft.com/office/powerpoint/2010/main" val="19758504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a:t>
            </a:r>
            <a:r>
              <a:rPr lang="en-US" baseline="0" dirty="0" smtClean="0"/>
              <a:t> of the same benefits as depositing to the main archive. </a:t>
            </a:r>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26</a:t>
            </a:fld>
            <a:endParaRPr lang="en-US" dirty="0"/>
          </a:p>
        </p:txBody>
      </p:sp>
    </p:spTree>
    <p:extLst>
      <p:ext uri="{BB962C8B-B14F-4D97-AF65-F5344CB8AC3E}">
        <p14:creationId xmlns:p14="http://schemas.microsoft.com/office/powerpoint/2010/main" val="4170657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We also help make data discoverable that we do not house – its about helping the research community. </a:t>
            </a:r>
            <a:endParaRPr lang="en-US" dirty="0" smtClean="0"/>
          </a:p>
          <a:p>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27</a:t>
            </a:fld>
            <a:endParaRPr lang="en-US" dirty="0"/>
          </a:p>
        </p:txBody>
      </p:sp>
    </p:spTree>
    <p:extLst>
      <p:ext uri="{BB962C8B-B14F-4D97-AF65-F5344CB8AC3E}">
        <p14:creationId xmlns:p14="http://schemas.microsoft.com/office/powerpoint/2010/main" val="2586286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image shows the related publications for MIDUS from the MIDUS series page. </a:t>
            </a:r>
          </a:p>
          <a:p>
            <a:r>
              <a:rPr lang="en-US" dirty="0" smtClean="0">
                <a:hlinkClick r:id="rId3"/>
              </a:rPr>
              <a:t>https://www.icpsr.umich.edu/icpsrweb/ICPSR/citations/</a:t>
            </a:r>
            <a:endParaRPr lang="en-US" dirty="0" smtClean="0"/>
          </a:p>
        </p:txBody>
      </p:sp>
      <p:sp>
        <p:nvSpPr>
          <p:cNvPr id="4" name="Slide Number Placeholder 3"/>
          <p:cNvSpPr>
            <a:spLocks noGrp="1"/>
          </p:cNvSpPr>
          <p:nvPr>
            <p:ph type="sldNum" sz="quarter" idx="10"/>
          </p:nvPr>
        </p:nvSpPr>
        <p:spPr/>
        <p:txBody>
          <a:bodyPr/>
          <a:lstStyle/>
          <a:p>
            <a:fld id="{F4F8C4B6-2DB2-4614-8A1F-9853977B5B91}" type="slidenum">
              <a:rPr lang="en-US" smtClean="0"/>
              <a:t>29</a:t>
            </a:fld>
            <a:endParaRPr lang="en-US" dirty="0"/>
          </a:p>
        </p:txBody>
      </p:sp>
    </p:spTree>
    <p:extLst>
      <p:ext uri="{BB962C8B-B14F-4D97-AF65-F5344CB8AC3E}">
        <p14:creationId xmlns:p14="http://schemas.microsoft.com/office/powerpoint/2010/main" val="2684537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Colectica</a:t>
            </a:r>
            <a:r>
              <a:rPr lang="en-US" sz="1200" b="0" i="0" kern="1200" baseline="0" dirty="0" smtClean="0">
                <a:solidFill>
                  <a:schemeClr val="tx1"/>
                </a:solidFill>
                <a:effectLst/>
                <a:latin typeface="+mn-lt"/>
                <a:ea typeface="+mn-ea"/>
                <a:cs typeface="+mn-cs"/>
              </a:rPr>
              <a:t> is based in DDI and is a valuable tool for longitudinal and repeat measure data. </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We love preserving and sharing the NSHAP data, and we wanted to take sharing a step further to enable users to </a:t>
            </a:r>
            <a:r>
              <a:rPr lang="en-US" sz="1200" b="0" i="1" kern="1200" dirty="0" smtClean="0">
                <a:solidFill>
                  <a:schemeClr val="tx1"/>
                </a:solidFill>
                <a:effectLst/>
                <a:latin typeface="+mn-lt"/>
                <a:ea typeface="+mn-ea"/>
                <a:cs typeface="+mn-cs"/>
              </a:rPr>
              <a:t>create custom data extracts</a:t>
            </a:r>
            <a:r>
              <a:rPr lang="en-US" sz="1200" b="0" i="0" kern="1200" dirty="0" smtClean="0">
                <a:solidFill>
                  <a:schemeClr val="tx1"/>
                </a:solidFill>
                <a:effectLst/>
                <a:latin typeface="+mn-lt"/>
                <a:ea typeface="+mn-ea"/>
                <a:cs typeface="+mn-cs"/>
              </a:rPr>
              <a:t> and </a:t>
            </a:r>
            <a:r>
              <a:rPr lang="en-US" sz="1200" b="0" i="1" kern="1200" dirty="0" smtClean="0">
                <a:solidFill>
                  <a:schemeClr val="tx1"/>
                </a:solidFill>
                <a:effectLst/>
                <a:latin typeface="+mn-lt"/>
                <a:ea typeface="+mn-ea"/>
                <a:cs typeface="+mn-cs"/>
              </a:rPr>
              <a:t>browse variables across waves, side-by-side. </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We worked with ICPSR staff with knowledge of </a:t>
            </a:r>
            <a:r>
              <a:rPr lang="en-US" sz="1200" b="0" i="0" u="sng" kern="1200" dirty="0" smtClean="0">
                <a:solidFill>
                  <a:schemeClr val="tx1"/>
                </a:solidFill>
                <a:effectLst/>
                <a:latin typeface="+mn-lt"/>
                <a:ea typeface="+mn-ea"/>
                <a:cs typeface="+mn-cs"/>
                <a:hlinkClick r:id="rId3"/>
              </a:rPr>
              <a:t>DDI</a:t>
            </a:r>
            <a:r>
              <a:rPr lang="en-US" sz="1200" b="0" i="0" kern="1200" dirty="0" smtClean="0">
                <a:solidFill>
                  <a:schemeClr val="tx1"/>
                </a:solidFill>
                <a:effectLst/>
                <a:latin typeface="+mn-lt"/>
                <a:ea typeface="+mn-ea"/>
                <a:cs typeface="+mn-cs"/>
              </a:rPr>
              <a:t> and with the </a:t>
            </a:r>
            <a:r>
              <a:rPr lang="en-US" sz="1200" b="0" i="0" u="sng" kern="1200" dirty="0" smtClean="0">
                <a:solidFill>
                  <a:schemeClr val="tx1"/>
                </a:solidFill>
                <a:effectLst/>
                <a:latin typeface="+mn-lt"/>
                <a:ea typeface="+mn-ea"/>
                <a:cs typeface="+mn-cs"/>
                <a:hlinkClick r:id="rId4"/>
              </a:rPr>
              <a:t>Colectica</a:t>
            </a:r>
            <a:r>
              <a:rPr lang="en-US" sz="1200" b="0" i="0" kern="1200" dirty="0" smtClean="0">
                <a:solidFill>
                  <a:schemeClr val="tx1"/>
                </a:solidFill>
                <a:effectLst/>
                <a:latin typeface="+mn-lt"/>
                <a:ea typeface="+mn-ea"/>
                <a:cs typeface="+mn-cs"/>
              </a:rPr>
              <a:t> team to create a portal to facilitate access to variables from a longitudinal approach.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NACDA-ICPSR Portal facilitates efficient comparisons of longitudinal data. The Portal is based on the </a:t>
            </a:r>
            <a:r>
              <a:rPr lang="en-US" sz="1200" b="0" i="0" u="none" strike="noStrike" kern="1200" dirty="0" smtClean="0">
                <a:solidFill>
                  <a:schemeClr val="tx1"/>
                </a:solidFill>
                <a:effectLst/>
                <a:latin typeface="+mn-lt"/>
                <a:ea typeface="+mn-ea"/>
                <a:cs typeface="+mn-cs"/>
                <a:hlinkClick r:id="rId5"/>
              </a:rPr>
              <a:t>DDI metadata standard</a:t>
            </a:r>
            <a:r>
              <a:rPr lang="en-US" sz="1200" b="0" i="0" kern="1200" dirty="0" smtClean="0">
                <a:solidFill>
                  <a:schemeClr val="tx1"/>
                </a:solidFill>
                <a:effectLst/>
                <a:latin typeface="+mn-lt"/>
                <a:ea typeface="+mn-ea"/>
                <a:cs typeface="+mn-cs"/>
              </a:rPr>
              <a:t> and is powered by </a:t>
            </a:r>
            <a:r>
              <a:rPr lang="en-US" sz="1200" b="0" i="0" u="none" strike="noStrike" kern="1200" dirty="0" smtClean="0">
                <a:solidFill>
                  <a:schemeClr val="tx1"/>
                </a:solidFill>
                <a:effectLst/>
                <a:latin typeface="+mn-lt"/>
                <a:ea typeface="+mn-ea"/>
                <a:cs typeface="+mn-cs"/>
                <a:hlinkClick r:id="rId4"/>
              </a:rPr>
              <a:t>Colectica software</a:t>
            </a:r>
            <a:r>
              <a:rPr lang="en-US" sz="1200" b="0" i="0" kern="1200" dirty="0" smtClean="0">
                <a:solidFill>
                  <a:schemeClr val="tx1"/>
                </a:solidFill>
                <a:effectLst/>
                <a:latin typeface="+mn-lt"/>
                <a:ea typeface="+mn-ea"/>
                <a:cs typeface="+mn-cs"/>
              </a:rPr>
              <a:t>.</a:t>
            </a:r>
          </a:p>
          <a:p>
            <a:r>
              <a:rPr lang="en-US" sz="1200" b="0" i="0" kern="1200" dirty="0" smtClean="0">
                <a:solidFill>
                  <a:schemeClr val="tx1"/>
                </a:solidFill>
                <a:effectLst/>
                <a:latin typeface="+mn-lt"/>
                <a:ea typeface="+mn-ea"/>
                <a:cs typeface="+mn-cs"/>
              </a:rPr>
              <a:t>Within the Portal, you can:</a:t>
            </a:r>
          </a:p>
          <a:p>
            <a:r>
              <a:rPr lang="en-US" sz="1200" b="1" i="0" kern="1200" dirty="0" smtClean="0">
                <a:solidFill>
                  <a:schemeClr val="tx1"/>
                </a:solidFill>
                <a:effectLst/>
                <a:latin typeface="+mn-lt"/>
                <a:ea typeface="+mn-ea"/>
                <a:cs typeface="+mn-cs"/>
              </a:rPr>
              <a:t>Search</a:t>
            </a:r>
            <a:r>
              <a:rPr lang="en-US" sz="1200" b="0" i="0" kern="1200" dirty="0" smtClean="0">
                <a:solidFill>
                  <a:schemeClr val="tx1"/>
                </a:solidFill>
                <a:effectLst/>
                <a:latin typeface="+mn-lt"/>
                <a:ea typeface="+mn-ea"/>
                <a:cs typeface="+mn-cs"/>
              </a:rPr>
              <a:t> across all datasets in the Portal, by variable name, label, question text, or topic/concept. Search results provide all variable-level metadata and descriptive statistics.</a:t>
            </a:r>
          </a:p>
          <a:p>
            <a:r>
              <a:rPr lang="en-US" sz="1200" b="1" i="0" kern="1200" dirty="0" smtClean="0">
                <a:solidFill>
                  <a:schemeClr val="tx1"/>
                </a:solidFill>
                <a:effectLst/>
                <a:latin typeface="+mn-lt"/>
                <a:ea typeface="+mn-ea"/>
                <a:cs typeface="+mn-cs"/>
              </a:rPr>
              <a:t>Browse</a:t>
            </a:r>
            <a:r>
              <a:rPr lang="en-US" sz="1200" b="0" i="0" kern="1200" dirty="0" smtClean="0">
                <a:solidFill>
                  <a:schemeClr val="tx1"/>
                </a:solidFill>
                <a:effectLst/>
                <a:latin typeface="+mn-lt"/>
                <a:ea typeface="+mn-ea"/>
                <a:cs typeface="+mn-cs"/>
              </a:rPr>
              <a:t> the publicly available studies by concept, variable, and question:</a:t>
            </a:r>
          </a:p>
          <a:p>
            <a:r>
              <a:rPr lang="en-US" sz="1200" b="0" i="0" kern="1200" dirty="0" smtClean="0">
                <a:solidFill>
                  <a:schemeClr val="tx1"/>
                </a:solidFill>
                <a:effectLst/>
                <a:latin typeface="+mn-lt"/>
                <a:ea typeface="+mn-ea"/>
                <a:cs typeface="+mn-cs"/>
              </a:rPr>
              <a:t>Click on (“Explore”) concepts to browse the portal for variables, questions, and other metadata about that topic. Click on variables to view details, including detailed description, summary statistics, and source materials.</a:t>
            </a:r>
          </a:p>
          <a:p>
            <a:r>
              <a:rPr lang="en-US" sz="1200" b="1" i="0" kern="1200" dirty="0" smtClean="0">
                <a:solidFill>
                  <a:schemeClr val="tx1"/>
                </a:solidFill>
                <a:effectLst/>
                <a:latin typeface="+mn-lt"/>
                <a:ea typeface="+mn-ea"/>
                <a:cs typeface="+mn-cs"/>
              </a:rPr>
              <a:t>Download custom variable subsets.</a:t>
            </a:r>
            <a:r>
              <a:rPr lang="en-US" sz="1200" b="0" i="0" kern="1200" dirty="0" smtClean="0">
                <a:solidFill>
                  <a:schemeClr val="tx1"/>
                </a:solidFill>
                <a:effectLst/>
                <a:latin typeface="+mn-lt"/>
                <a:ea typeface="+mn-ea"/>
                <a:cs typeface="+mn-cs"/>
              </a:rPr>
              <a:t> Variables can be added to a download “basket” by clicking on the shopping cart icon next to it. </a:t>
            </a:r>
          </a:p>
          <a:p>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30</a:t>
            </a:fld>
            <a:endParaRPr lang="en-US" dirty="0"/>
          </a:p>
        </p:txBody>
      </p:sp>
    </p:spTree>
    <p:extLst>
      <p:ext uri="{BB962C8B-B14F-4D97-AF65-F5344CB8AC3E}">
        <p14:creationId xmlns:p14="http://schemas.microsoft.com/office/powerpoint/2010/main" val="14240820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working on identifying</a:t>
            </a:r>
            <a:r>
              <a:rPr lang="en-US" baseline="0" dirty="0" smtClean="0"/>
              <a:t> and mapping out overlapping concepts and variables between NSHAP and NHATS and hope to debut that work in the Colectica portal sometime next year. </a:t>
            </a:r>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31</a:t>
            </a:fld>
            <a:endParaRPr lang="en-US" dirty="0"/>
          </a:p>
        </p:txBody>
      </p:sp>
    </p:spTree>
    <p:extLst>
      <p:ext uri="{BB962C8B-B14F-4D97-AF65-F5344CB8AC3E}">
        <p14:creationId xmlns:p14="http://schemas.microsoft.com/office/powerpoint/2010/main" val="26383546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a:t>
            </a:r>
            <a:r>
              <a:rPr lang="en-US" baseline="0" dirty="0" smtClean="0"/>
              <a:t> of our mission is to help data users understand the research potential of our secondary data resources, so that they can go onto affect policy and better their communities for aging populations. </a:t>
            </a:r>
          </a:p>
          <a:p>
            <a:r>
              <a:rPr lang="en-US" baseline="0" dirty="0" smtClean="0"/>
              <a:t>This is one example where we scraped our resources and put them all in one place to make it easier for our data users to find what they need. </a:t>
            </a:r>
          </a:p>
        </p:txBody>
      </p:sp>
      <p:sp>
        <p:nvSpPr>
          <p:cNvPr id="4" name="Slide Number Placeholder 3"/>
          <p:cNvSpPr>
            <a:spLocks noGrp="1"/>
          </p:cNvSpPr>
          <p:nvPr>
            <p:ph type="sldNum" sz="quarter" idx="10"/>
          </p:nvPr>
        </p:nvSpPr>
        <p:spPr/>
        <p:txBody>
          <a:bodyPr/>
          <a:lstStyle/>
          <a:p>
            <a:fld id="{F4F8C4B6-2DB2-4614-8A1F-9853977B5B91}" type="slidenum">
              <a:rPr lang="en-US" smtClean="0"/>
              <a:t>32</a:t>
            </a:fld>
            <a:endParaRPr lang="en-US" dirty="0"/>
          </a:p>
        </p:txBody>
      </p:sp>
    </p:spTree>
    <p:extLst>
      <p:ext uri="{BB962C8B-B14F-4D97-AF65-F5344CB8AC3E}">
        <p14:creationId xmlns:p14="http://schemas.microsoft.com/office/powerpoint/2010/main" val="201755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so many great resources on</a:t>
            </a:r>
            <a:r>
              <a:rPr lang="en-US" baseline="0" dirty="0" smtClean="0"/>
              <a:t> our site!  This chart shows some of our most downloaded studies, a bit about them, and whether they have variables that fall within  certain search terms or concepts. </a:t>
            </a:r>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33</a:t>
            </a:fld>
            <a:endParaRPr lang="en-US" dirty="0"/>
          </a:p>
        </p:txBody>
      </p:sp>
    </p:spTree>
    <p:extLst>
      <p:ext uri="{BB962C8B-B14F-4D97-AF65-F5344CB8AC3E}">
        <p14:creationId xmlns:p14="http://schemas.microsoft.com/office/powerpoint/2010/main" val="3428375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have a question about data </a:t>
            </a:r>
            <a:r>
              <a:rPr lang="en-US" baseline="0" dirty="0" smtClean="0"/>
              <a:t>you are interested in, data you have downloaded from our site, or if you find an error, reach out to us!</a:t>
            </a:r>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36</a:t>
            </a:fld>
            <a:endParaRPr lang="en-US" dirty="0"/>
          </a:p>
        </p:txBody>
      </p:sp>
    </p:spTree>
    <p:extLst>
      <p:ext uri="{BB962C8B-B14F-4D97-AF65-F5344CB8AC3E}">
        <p14:creationId xmlns:p14="http://schemas.microsoft.com/office/powerpoint/2010/main" val="28217471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F8C4B6-2DB2-4614-8A1F-9853977B5B91}" type="slidenum">
              <a:rPr lang="en-US" smtClean="0"/>
              <a:t>39</a:t>
            </a:fld>
            <a:endParaRPr lang="en-US" dirty="0"/>
          </a:p>
        </p:txBody>
      </p:sp>
    </p:spTree>
    <p:extLst>
      <p:ext uri="{BB962C8B-B14F-4D97-AF65-F5344CB8AC3E}">
        <p14:creationId xmlns:p14="http://schemas.microsoft.com/office/powerpoint/2010/main" val="23312528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s://www.linkedin.com/company/nacda-aging" TargetMode="External"/><Relationship Id="rId7" Type="http://schemas.openxmlformats.org/officeDocument/2006/relationships/image" Target="../media/image7.png"/><Relationship Id="rId2" Type="http://schemas.openxmlformats.org/officeDocument/2006/relationships/hyperlink" Target="https://www.icpsr.umich.edu/icpsrweb/NACDA/studies/9681" TargetMode="External"/><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accent6">
                <a:lumMod val="75000"/>
              </a:schemeClr>
            </a:gs>
            <a:gs pos="74000">
              <a:srgbClr val="A5DFD4"/>
            </a:gs>
            <a:gs pos="83000">
              <a:srgbClr val="63B1A8"/>
            </a:gs>
            <a:gs pos="100000">
              <a:srgbClr val="3B695D"/>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lvl1pPr>
          </a:lstStyle>
          <a:p>
            <a:r>
              <a:rPr lang="en-US" dirty="0" smtClean="0"/>
              <a:t>NACDA Presentation</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NACDA Director, NACDA Project Manager</a:t>
            </a:r>
          </a:p>
          <a:p>
            <a:r>
              <a:rPr lang="en-US" dirty="0" smtClean="0"/>
              <a:t>Month, Year</a:t>
            </a:r>
            <a:endParaRPr lang="en-US" dirty="0"/>
          </a:p>
        </p:txBody>
      </p:sp>
      <p:sp>
        <p:nvSpPr>
          <p:cNvPr id="8" name="TextBox 7"/>
          <p:cNvSpPr txBox="1"/>
          <p:nvPr userDrawn="1"/>
        </p:nvSpPr>
        <p:spPr>
          <a:xfrm>
            <a:off x="182879" y="5968537"/>
            <a:ext cx="2207656" cy="769441"/>
          </a:xfrm>
          <a:prstGeom prst="rect">
            <a:avLst/>
          </a:prstGeom>
          <a:noFill/>
        </p:spPr>
        <p:txBody>
          <a:bodyPr wrap="none" rtlCol="0">
            <a:spAutoFit/>
          </a:bodyPr>
          <a:lstStyle/>
          <a:p>
            <a:r>
              <a:rPr lang="en-US" sz="44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NACDA</a:t>
            </a:r>
            <a:endParaRPr lang="en-US" sz="4400" b="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9" name="TextBox 8"/>
          <p:cNvSpPr txBox="1"/>
          <p:nvPr userDrawn="1"/>
        </p:nvSpPr>
        <p:spPr>
          <a:xfrm>
            <a:off x="2401620" y="6030091"/>
            <a:ext cx="3694380" cy="646331"/>
          </a:xfrm>
          <a:prstGeom prst="rect">
            <a:avLst/>
          </a:prstGeom>
          <a:noFill/>
        </p:spPr>
        <p:txBody>
          <a:bodyPr wrap="square" rtlCol="0">
            <a:spAutoFit/>
          </a:bodyPr>
          <a:lstStyle/>
          <a:p>
            <a:r>
              <a:rPr lang="en-US" dirty="0" smtClean="0">
                <a:solidFill>
                  <a:schemeClr val="bg1"/>
                </a:solidFill>
                <a:latin typeface="Verdana" panose="020B0604030504040204" pitchFamily="34" charset="0"/>
                <a:ea typeface="Verdana" panose="020B0604030504040204" pitchFamily="34" charset="0"/>
                <a:cs typeface="Verdana" panose="020B0604030504040204" pitchFamily="34" charset="0"/>
              </a:rPr>
              <a:t>The National Archive</a:t>
            </a:r>
            <a:r>
              <a:rPr lang="en-US"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of Computerized Data on Aging</a:t>
            </a:r>
            <a:endParaRPr lang="en-US"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4110" y="6220095"/>
            <a:ext cx="1641376" cy="457944"/>
          </a:xfrm>
          <a:prstGeom prst="rect">
            <a:avLst/>
          </a:prstGeom>
        </p:spPr>
      </p:pic>
      <p:pic>
        <p:nvPicPr>
          <p:cNvPr id="12" name="Picture 11"/>
          <p:cNvPicPr>
            <a:picLocks noChangeAspect="1"/>
          </p:cNvPicPr>
          <p:nvPr userDrawn="1"/>
        </p:nvPicPr>
        <p:blipFill>
          <a:blip r:embed="rId3">
            <a:biLevel thresh="25000"/>
            <a:extLst>
              <a:ext uri="{28A0092B-C50C-407E-A947-70E740481C1C}">
                <a14:useLocalDpi xmlns:a14="http://schemas.microsoft.com/office/drawing/2010/main" val="0"/>
              </a:ext>
            </a:extLst>
          </a:blip>
          <a:stretch>
            <a:fillRect/>
          </a:stretch>
        </p:blipFill>
        <p:spPr>
          <a:xfrm>
            <a:off x="8349430" y="6147277"/>
            <a:ext cx="3439447" cy="529145"/>
          </a:xfrm>
          <a:prstGeom prst="rect">
            <a:avLst/>
          </a:prstGeom>
        </p:spPr>
      </p:pic>
      <p:pic>
        <p:nvPicPr>
          <p:cNvPr id="13" name="Picture 12"/>
          <p:cNvPicPr>
            <a:picLocks noChangeAspect="1"/>
          </p:cNvPicPr>
          <p:nvPr userDrawn="1"/>
        </p:nvPicPr>
        <p:blipFill rotWithShape="1">
          <a:blip r:embed="rId4" cstate="print">
            <a:extLst>
              <a:ext uri="{28A0092B-C50C-407E-A947-70E740481C1C}">
                <a14:useLocalDpi xmlns:a14="http://schemas.microsoft.com/office/drawing/2010/main" val="0"/>
              </a:ext>
            </a:extLst>
          </a:blip>
          <a:srcRect r="9079" b="7462"/>
          <a:stretch/>
        </p:blipFill>
        <p:spPr>
          <a:xfrm rot="10800000">
            <a:off x="61025" y="89364"/>
            <a:ext cx="2925950" cy="2114906"/>
          </a:xfrm>
          <a:prstGeom prst="ellipse">
            <a:avLst/>
          </a:prstGeom>
          <a:ln>
            <a:noFill/>
          </a:ln>
          <a:effectLst>
            <a:softEdge rad="112500"/>
          </a:effectLst>
        </p:spPr>
      </p:pic>
      <p:cxnSp>
        <p:nvCxnSpPr>
          <p:cNvPr id="15" name="Straight Connector 14"/>
          <p:cNvCxnSpPr/>
          <p:nvPr userDrawn="1"/>
        </p:nvCxnSpPr>
        <p:spPr>
          <a:xfrm>
            <a:off x="2809702" y="623455"/>
            <a:ext cx="9152313" cy="8312"/>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2962102" y="775855"/>
            <a:ext cx="9152313" cy="8312"/>
          </a:xfrm>
          <a:prstGeom prst="line">
            <a:avLst/>
          </a:prstGeom>
          <a:ln w="28575">
            <a:solidFill>
              <a:srgbClr val="A5DFD4"/>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flipH="1">
            <a:off x="515390" y="2033467"/>
            <a:ext cx="24938" cy="3935070"/>
          </a:xfrm>
          <a:prstGeom prst="line">
            <a:avLst/>
          </a:prstGeom>
          <a:ln w="28575">
            <a:solidFill>
              <a:srgbClr val="53DD5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H="1">
            <a:off x="692728" y="2095021"/>
            <a:ext cx="24938" cy="3935070"/>
          </a:xfrm>
          <a:prstGeom prst="line">
            <a:avLst/>
          </a:prstGeom>
          <a:ln w="28575">
            <a:solidFill>
              <a:srgbClr val="63B1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3006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lvl1pPr>
              <a:defRPr baseline="0"/>
            </a:lvl1pPr>
          </a:lstStyle>
          <a:p>
            <a:r>
              <a:rPr lang="en-US" dirty="0" smtClean="0"/>
              <a:t>Contents</a:t>
            </a:r>
            <a:endParaRPr lang="en-US" dirty="0"/>
          </a:p>
        </p:txBody>
      </p:sp>
    </p:spTree>
    <p:extLst>
      <p:ext uri="{BB962C8B-B14F-4D97-AF65-F5344CB8AC3E}">
        <p14:creationId xmlns:p14="http://schemas.microsoft.com/office/powerpoint/2010/main" val="175514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8_Basic NACDA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p:nvPr userDrawn="1"/>
        </p:nvSpPr>
        <p:spPr>
          <a:xfrm>
            <a:off x="334297" y="255639"/>
            <a:ext cx="11503742" cy="6351638"/>
          </a:xfrm>
          <a:prstGeom prst="rect">
            <a:avLst/>
          </a:prstGeom>
          <a:noFill/>
          <a:ln w="38100">
            <a:solidFill>
              <a:srgbClr val="477D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userDrawn="1"/>
        </p:nvSpPr>
        <p:spPr>
          <a:xfrm>
            <a:off x="127819" y="127819"/>
            <a:ext cx="11936362" cy="6617110"/>
          </a:xfrm>
          <a:prstGeom prst="rect">
            <a:avLst/>
          </a:prstGeom>
          <a:noFill/>
          <a:ln w="19050">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9478098" y="6222843"/>
            <a:ext cx="2359941" cy="338554"/>
          </a:xfrm>
          <a:prstGeom prst="rect">
            <a:avLst/>
          </a:prstGeom>
          <a:noFill/>
        </p:spPr>
        <p:txBody>
          <a:bodyPr wrap="none" rtlCol="0">
            <a:spAutoFit/>
          </a:bodyPr>
          <a:lstStyle/>
          <a:p>
            <a:r>
              <a:rPr lang="en-US" sz="1600" dirty="0" smtClean="0">
                <a:solidFill>
                  <a:srgbClr val="3B695D"/>
                </a:solidFill>
              </a:rPr>
              <a:t>NACDA – Data on Aging</a:t>
            </a:r>
            <a:endParaRPr lang="en-US" sz="1600" dirty="0">
              <a:solidFill>
                <a:srgbClr val="3B695D"/>
              </a:solidFill>
            </a:endParaRPr>
          </a:p>
        </p:txBody>
      </p:sp>
    </p:spTree>
    <p:extLst>
      <p:ext uri="{BB962C8B-B14F-4D97-AF65-F5344CB8AC3E}">
        <p14:creationId xmlns:p14="http://schemas.microsoft.com/office/powerpoint/2010/main" val="408151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Basic NACDA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p:nvPr userDrawn="1"/>
        </p:nvSpPr>
        <p:spPr>
          <a:xfrm>
            <a:off x="334297" y="255639"/>
            <a:ext cx="11503742" cy="6351638"/>
          </a:xfrm>
          <a:prstGeom prst="rect">
            <a:avLst/>
          </a:prstGeom>
          <a:noFill/>
          <a:ln w="38100">
            <a:solidFill>
              <a:srgbClr val="477D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userDrawn="1"/>
        </p:nvSpPr>
        <p:spPr>
          <a:xfrm>
            <a:off x="127819" y="127819"/>
            <a:ext cx="11936362" cy="6617110"/>
          </a:xfrm>
          <a:prstGeom prst="rect">
            <a:avLst/>
          </a:prstGeom>
          <a:noFill/>
          <a:ln w="19050">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9478098" y="6222843"/>
            <a:ext cx="2359941" cy="338554"/>
          </a:xfrm>
          <a:prstGeom prst="rect">
            <a:avLst/>
          </a:prstGeom>
          <a:noFill/>
        </p:spPr>
        <p:txBody>
          <a:bodyPr wrap="none" rtlCol="0">
            <a:spAutoFit/>
          </a:bodyPr>
          <a:lstStyle/>
          <a:p>
            <a:r>
              <a:rPr lang="en-US" sz="1600" dirty="0" smtClean="0">
                <a:solidFill>
                  <a:srgbClr val="3B695D"/>
                </a:solidFill>
              </a:rPr>
              <a:t>NACDA – Data on Aging</a:t>
            </a:r>
            <a:endParaRPr lang="en-US" sz="1600" dirty="0">
              <a:solidFill>
                <a:srgbClr val="3B695D"/>
              </a:solidFill>
            </a:endParaRPr>
          </a:p>
        </p:txBody>
      </p:sp>
      <p:sp>
        <p:nvSpPr>
          <p:cNvPr id="6" name="Text Placeholder 5"/>
          <p:cNvSpPr>
            <a:spLocks noGrp="1"/>
          </p:cNvSpPr>
          <p:nvPr>
            <p:ph type="body" sz="quarter" idx="10"/>
          </p:nvPr>
        </p:nvSpPr>
        <p:spPr>
          <a:xfrm>
            <a:off x="1214437" y="2378074"/>
            <a:ext cx="7089977" cy="1803227"/>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66605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_Basic NACDA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p:nvPr userDrawn="1"/>
        </p:nvSpPr>
        <p:spPr>
          <a:xfrm>
            <a:off x="334297" y="255639"/>
            <a:ext cx="11503742" cy="6351638"/>
          </a:xfrm>
          <a:prstGeom prst="rect">
            <a:avLst/>
          </a:prstGeom>
          <a:noFill/>
          <a:ln w="38100">
            <a:solidFill>
              <a:srgbClr val="477D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userDrawn="1"/>
        </p:nvSpPr>
        <p:spPr>
          <a:xfrm>
            <a:off x="127819" y="127819"/>
            <a:ext cx="11936362" cy="6617110"/>
          </a:xfrm>
          <a:prstGeom prst="rect">
            <a:avLst/>
          </a:prstGeom>
          <a:noFill/>
          <a:ln w="19050">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9478098" y="6222843"/>
            <a:ext cx="2359941" cy="338554"/>
          </a:xfrm>
          <a:prstGeom prst="rect">
            <a:avLst/>
          </a:prstGeom>
          <a:noFill/>
        </p:spPr>
        <p:txBody>
          <a:bodyPr wrap="none" rtlCol="0">
            <a:spAutoFit/>
          </a:bodyPr>
          <a:lstStyle/>
          <a:p>
            <a:r>
              <a:rPr lang="en-US" sz="1600" dirty="0" smtClean="0">
                <a:solidFill>
                  <a:srgbClr val="3B695D"/>
                </a:solidFill>
              </a:rPr>
              <a:t>NACDA – Data on Aging</a:t>
            </a:r>
            <a:endParaRPr lang="en-US" sz="1600" dirty="0">
              <a:solidFill>
                <a:srgbClr val="3B695D"/>
              </a:solidFill>
            </a:endParaRPr>
          </a:p>
        </p:txBody>
      </p:sp>
    </p:spTree>
    <p:extLst>
      <p:ext uri="{BB962C8B-B14F-4D97-AF65-F5344CB8AC3E}">
        <p14:creationId xmlns:p14="http://schemas.microsoft.com/office/powerpoint/2010/main" val="625186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lvl1pPr>
              <a:defRPr baseline="0"/>
            </a:lvl1pPr>
          </a:lstStyle>
          <a:p>
            <a:r>
              <a:rPr lang="en-US" dirty="0" smtClean="0"/>
              <a:t>Contents</a:t>
            </a:r>
            <a:endParaRPr lang="en-US" dirty="0"/>
          </a:p>
        </p:txBody>
      </p:sp>
    </p:spTree>
    <p:extLst>
      <p:ext uri="{BB962C8B-B14F-4D97-AF65-F5344CB8AC3E}">
        <p14:creationId xmlns:p14="http://schemas.microsoft.com/office/powerpoint/2010/main" val="458885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lvl1pPr>
              <a:defRPr baseline="0"/>
            </a:lvl1pPr>
          </a:lstStyle>
          <a:p>
            <a:r>
              <a:rPr lang="en-US" dirty="0" smtClean="0"/>
              <a:t>Contact Us!</a:t>
            </a:r>
            <a:endParaRPr lang="en-US" dirty="0"/>
          </a:p>
        </p:txBody>
      </p:sp>
      <p:sp>
        <p:nvSpPr>
          <p:cNvPr id="7" name="TextBox 6"/>
          <p:cNvSpPr txBox="1"/>
          <p:nvPr userDrawn="1"/>
        </p:nvSpPr>
        <p:spPr>
          <a:xfrm>
            <a:off x="3637936" y="2420281"/>
            <a:ext cx="6803922" cy="3693319"/>
          </a:xfrm>
          <a:prstGeom prst="rect">
            <a:avLst/>
          </a:prstGeom>
          <a:noFill/>
        </p:spPr>
        <p:txBody>
          <a:bodyPr wrap="square" rtlCol="0">
            <a:spAutoFit/>
          </a:bodyPr>
          <a:lstStyle/>
          <a:p>
            <a:pPr rtl="0" fontAlgn="base"/>
            <a:r>
              <a:rPr lang="en-US" sz="1800" b="0" i="0" u="none" strike="noStrike" dirty="0" smtClean="0">
                <a:solidFill>
                  <a:srgbClr val="000000"/>
                </a:solidFill>
                <a:effectLst/>
                <a:latin typeface="+mn-lt"/>
              </a:rPr>
              <a:t>Web Address - </a:t>
            </a:r>
            <a:r>
              <a:rPr lang="en-US" sz="1800" b="0" i="0" u="none" strike="noStrike" dirty="0" smtClean="0">
                <a:solidFill>
                  <a:srgbClr val="000000"/>
                </a:solidFill>
                <a:effectLst/>
                <a:latin typeface="+mn-lt"/>
                <a:hlinkClick r:id="rId2"/>
              </a:rPr>
              <a:t>www.icpsr.umich.edu/icpsrweb/NACDA/ </a:t>
            </a:r>
            <a:endParaRPr lang="en-US" sz="1800" b="0" i="0" u="none" strike="noStrike" dirty="0" smtClean="0">
              <a:solidFill>
                <a:srgbClr val="000000"/>
              </a:solidFill>
              <a:effectLst/>
              <a:latin typeface="+mn-lt"/>
            </a:endParaRPr>
          </a:p>
          <a:p>
            <a:pPr rtl="0" fontAlgn="base"/>
            <a:endParaRPr lang="en-US" sz="1800" b="0" i="0" u="none" strike="noStrike" dirty="0" smtClean="0">
              <a:solidFill>
                <a:srgbClr val="000000"/>
              </a:solidFill>
              <a:effectLst/>
              <a:latin typeface="+mn-lt"/>
            </a:endParaRPr>
          </a:p>
          <a:p>
            <a:pPr rtl="0" fontAlgn="base"/>
            <a:endParaRPr lang="en-US" sz="1800" b="0" i="0" u="none" strike="noStrike" dirty="0" smtClean="0">
              <a:solidFill>
                <a:srgbClr val="000000"/>
              </a:solidFill>
              <a:effectLst/>
              <a:latin typeface="+mn-lt"/>
            </a:endParaRPr>
          </a:p>
          <a:p>
            <a:pPr rtl="0" fontAlgn="base"/>
            <a:r>
              <a:rPr lang="en-US" sz="1800" b="0" i="0" u="none" strike="noStrike" dirty="0" smtClean="0">
                <a:solidFill>
                  <a:srgbClr val="000000"/>
                </a:solidFill>
                <a:effectLst/>
                <a:latin typeface="+mn-lt"/>
              </a:rPr>
              <a:t>Twitter handle - @NACDA_Aging</a:t>
            </a:r>
          </a:p>
          <a:p>
            <a:pPr rtl="0" fontAlgn="base"/>
            <a:endParaRPr lang="en-US" sz="1800" b="0" i="0" u="none" strike="noStrike" dirty="0" smtClean="0">
              <a:solidFill>
                <a:srgbClr val="000000"/>
              </a:solidFill>
              <a:effectLst/>
              <a:latin typeface="+mn-lt"/>
            </a:endParaRPr>
          </a:p>
          <a:p>
            <a:pPr rtl="0" fontAlgn="base"/>
            <a:endParaRPr lang="en-US" sz="1800" b="0" i="0" u="none" strike="noStrike" dirty="0" smtClean="0">
              <a:solidFill>
                <a:srgbClr val="000000"/>
              </a:solidFill>
              <a:effectLst/>
              <a:latin typeface="+mn-lt"/>
            </a:endParaRPr>
          </a:p>
          <a:p>
            <a:pPr rtl="0" fontAlgn="base"/>
            <a:r>
              <a:rPr lang="en-US" sz="1800" b="0" i="0" u="none" strike="noStrike" dirty="0" smtClean="0">
                <a:solidFill>
                  <a:srgbClr val="000000"/>
                </a:solidFill>
                <a:effectLst/>
                <a:latin typeface="+mn-lt"/>
              </a:rPr>
              <a:t>Facebook - NACDA Program on Aging - @NACDA.Aging.Program</a:t>
            </a:r>
          </a:p>
          <a:p>
            <a:pPr rtl="0" fontAlgn="base"/>
            <a:endParaRPr lang="en-US" sz="1800" b="0" i="0" u="none" strike="noStrike" dirty="0" smtClean="0">
              <a:solidFill>
                <a:srgbClr val="000000"/>
              </a:solidFill>
              <a:effectLst/>
              <a:latin typeface="+mn-lt"/>
            </a:endParaRPr>
          </a:p>
          <a:p>
            <a:pPr rtl="0" fontAlgn="base"/>
            <a:endParaRPr lang="en-US" sz="1800" b="0" i="0" u="none" strike="noStrike" dirty="0" smtClean="0">
              <a:solidFill>
                <a:srgbClr val="000000"/>
              </a:solidFill>
              <a:effectLst/>
              <a:latin typeface="+mn-lt"/>
            </a:endParaRPr>
          </a:p>
          <a:p>
            <a:pPr rtl="0" fontAlgn="base"/>
            <a:r>
              <a:rPr lang="en-US" sz="1800" b="0" i="0" u="none" strike="noStrike" dirty="0" smtClean="0">
                <a:solidFill>
                  <a:srgbClr val="000000"/>
                </a:solidFill>
                <a:effectLst/>
                <a:latin typeface="+mn-lt"/>
              </a:rPr>
              <a:t>LinkedIn - </a:t>
            </a:r>
            <a:r>
              <a:rPr lang="en-US" dirty="0" smtClean="0">
                <a:hlinkClick r:id="rId3"/>
              </a:rPr>
              <a:t>www.linkedin.com/company/nacda-aging</a:t>
            </a:r>
            <a:endParaRPr lang="en-US" sz="1800" b="0" i="0" u="none" strike="noStrike" dirty="0" smtClean="0">
              <a:solidFill>
                <a:srgbClr val="000000"/>
              </a:solidFill>
              <a:effectLst/>
              <a:latin typeface="+mn-lt"/>
            </a:endParaRPr>
          </a:p>
          <a:p>
            <a:pPr rtl="0" fontAlgn="base"/>
            <a:endParaRPr lang="en-US" sz="1800" b="0" i="0" u="none" strike="noStrike" dirty="0" smtClean="0">
              <a:solidFill>
                <a:srgbClr val="000000"/>
              </a:solidFill>
              <a:effectLst/>
              <a:latin typeface="+mn-lt"/>
            </a:endParaRPr>
          </a:p>
          <a:p>
            <a:pPr rtl="0" fontAlgn="base"/>
            <a:r>
              <a:rPr lang="en-US" sz="1800" b="0" i="0" u="none" strike="noStrike" dirty="0" smtClean="0">
                <a:solidFill>
                  <a:srgbClr val="000000"/>
                </a:solidFill>
                <a:effectLst/>
                <a:latin typeface="+mn-lt"/>
              </a:rPr>
              <a:t>Email - icpsr-nacda@umich.edu</a:t>
            </a:r>
          </a:p>
          <a:p>
            <a:endParaRPr lang="en-US" dirty="0">
              <a:latin typeface="+mn-lt"/>
            </a:endParaRPr>
          </a:p>
        </p:txBody>
      </p:sp>
      <p:pic>
        <p:nvPicPr>
          <p:cNvPr id="8" name="Picture 7"/>
          <p:cNvPicPr>
            <a:picLocks noChangeAspect="1"/>
          </p:cNvPicPr>
          <p:nvPr userDrawn="1"/>
        </p:nvPicPr>
        <p:blipFill rotWithShape="1">
          <a:blip r:embed="rId4"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3231" t="20502" r="13344" b="20853"/>
          <a:stretch/>
        </p:blipFill>
        <p:spPr>
          <a:xfrm>
            <a:off x="2145013" y="5612306"/>
            <a:ext cx="1021756" cy="816077"/>
          </a:xfrm>
          <a:prstGeom prst="rect">
            <a:avLst/>
          </a:prstGeom>
        </p:spPr>
      </p:pic>
      <p:pic>
        <p:nvPicPr>
          <p:cNvPr id="9" name="Picture 8"/>
          <p:cNvPicPr>
            <a:picLocks noChangeAspect="1"/>
          </p:cNvPicPr>
          <p:nvPr userDrawn="1"/>
        </p:nvPicPr>
        <p:blipFill>
          <a:blip r:embed="rId5" cstate="print">
            <a:clrChange>
              <a:clrFrom>
                <a:srgbClr val="EEEEEE"/>
              </a:clrFrom>
              <a:clrTo>
                <a:srgbClr val="EEEEEE">
                  <a:alpha val="0"/>
                </a:srgbClr>
              </a:clrTo>
            </a:clrChange>
            <a:extLst>
              <a:ext uri="{28A0092B-C50C-407E-A947-70E740481C1C}">
                <a14:useLocalDpi xmlns:a14="http://schemas.microsoft.com/office/drawing/2010/main" val="0"/>
              </a:ext>
            </a:extLst>
          </a:blip>
          <a:stretch>
            <a:fillRect/>
          </a:stretch>
        </p:blipFill>
        <p:spPr>
          <a:xfrm>
            <a:off x="2166772" y="2197289"/>
            <a:ext cx="956442" cy="935187"/>
          </a:xfrm>
          <a:prstGeom prst="rect">
            <a:avLst/>
          </a:prstGeom>
        </p:spPr>
      </p:pic>
      <p:pic>
        <p:nvPicPr>
          <p:cNvPr id="10" name="Picture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281070" y="4041518"/>
            <a:ext cx="727844" cy="727844"/>
          </a:xfrm>
          <a:prstGeom prst="rect">
            <a:avLst/>
          </a:prstGeom>
        </p:spPr>
      </p:pic>
      <p:pic>
        <p:nvPicPr>
          <p:cNvPr id="11" name="Picture 1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2060" y="3132476"/>
            <a:ext cx="905865" cy="736780"/>
          </a:xfrm>
          <a:prstGeom prst="rect">
            <a:avLst/>
          </a:prstGeom>
        </p:spPr>
      </p:pic>
      <p:pic>
        <p:nvPicPr>
          <p:cNvPr id="12" name="Picture 1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294834" y="4880808"/>
            <a:ext cx="714080" cy="714080"/>
          </a:xfrm>
          <a:prstGeom prst="rect">
            <a:avLst/>
          </a:prstGeom>
        </p:spPr>
      </p:pic>
    </p:spTree>
    <p:extLst>
      <p:ext uri="{BB962C8B-B14F-4D97-AF65-F5344CB8AC3E}">
        <p14:creationId xmlns:p14="http://schemas.microsoft.com/office/powerpoint/2010/main" val="913460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Basic NACDA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p:nvPr userDrawn="1"/>
        </p:nvSpPr>
        <p:spPr>
          <a:xfrm>
            <a:off x="334297" y="255639"/>
            <a:ext cx="11503742" cy="6351638"/>
          </a:xfrm>
          <a:prstGeom prst="rect">
            <a:avLst/>
          </a:prstGeom>
          <a:noFill/>
          <a:ln w="38100">
            <a:solidFill>
              <a:srgbClr val="477D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userDrawn="1"/>
        </p:nvSpPr>
        <p:spPr>
          <a:xfrm>
            <a:off x="127819" y="127819"/>
            <a:ext cx="11936362" cy="6617110"/>
          </a:xfrm>
          <a:prstGeom prst="rect">
            <a:avLst/>
          </a:prstGeom>
          <a:noFill/>
          <a:ln w="19050">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9478098" y="6222843"/>
            <a:ext cx="2359941" cy="338554"/>
          </a:xfrm>
          <a:prstGeom prst="rect">
            <a:avLst/>
          </a:prstGeom>
          <a:noFill/>
        </p:spPr>
        <p:txBody>
          <a:bodyPr wrap="none" rtlCol="0">
            <a:spAutoFit/>
          </a:bodyPr>
          <a:lstStyle/>
          <a:p>
            <a:r>
              <a:rPr lang="en-US" sz="1600" dirty="0" smtClean="0">
                <a:solidFill>
                  <a:srgbClr val="3B695D"/>
                </a:solidFill>
              </a:rPr>
              <a:t>NACDA – Data on Aging</a:t>
            </a:r>
            <a:endParaRPr lang="en-US" sz="1600" dirty="0">
              <a:solidFill>
                <a:srgbClr val="3B695D"/>
              </a:solidFill>
            </a:endParaRPr>
          </a:p>
        </p:txBody>
      </p:sp>
    </p:spTree>
    <p:extLst>
      <p:ext uri="{BB962C8B-B14F-4D97-AF65-F5344CB8AC3E}">
        <p14:creationId xmlns:p14="http://schemas.microsoft.com/office/powerpoint/2010/main" val="774389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Basic NACDA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p:nvPr userDrawn="1"/>
        </p:nvSpPr>
        <p:spPr>
          <a:xfrm>
            <a:off x="334297" y="255639"/>
            <a:ext cx="11503742" cy="6351638"/>
          </a:xfrm>
          <a:prstGeom prst="rect">
            <a:avLst/>
          </a:prstGeom>
          <a:noFill/>
          <a:ln w="38100">
            <a:solidFill>
              <a:srgbClr val="477D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userDrawn="1"/>
        </p:nvSpPr>
        <p:spPr>
          <a:xfrm>
            <a:off x="127819" y="127819"/>
            <a:ext cx="11936362" cy="6617110"/>
          </a:xfrm>
          <a:prstGeom prst="rect">
            <a:avLst/>
          </a:prstGeom>
          <a:noFill/>
          <a:ln w="19050">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9478098" y="6222843"/>
            <a:ext cx="2359941" cy="338554"/>
          </a:xfrm>
          <a:prstGeom prst="rect">
            <a:avLst/>
          </a:prstGeom>
          <a:noFill/>
        </p:spPr>
        <p:txBody>
          <a:bodyPr wrap="none" rtlCol="0">
            <a:spAutoFit/>
          </a:bodyPr>
          <a:lstStyle/>
          <a:p>
            <a:r>
              <a:rPr lang="en-US" sz="1600" dirty="0" smtClean="0">
                <a:solidFill>
                  <a:srgbClr val="3B695D"/>
                </a:solidFill>
              </a:rPr>
              <a:t>NACDA – Data on Aging</a:t>
            </a:r>
            <a:endParaRPr lang="en-US" sz="1600" dirty="0">
              <a:solidFill>
                <a:srgbClr val="3B695D"/>
              </a:solidFill>
            </a:endParaRPr>
          </a:p>
        </p:txBody>
      </p:sp>
      <p:sp>
        <p:nvSpPr>
          <p:cNvPr id="6" name="Text Placeholder 5"/>
          <p:cNvSpPr>
            <a:spLocks noGrp="1"/>
          </p:cNvSpPr>
          <p:nvPr>
            <p:ph type="body" sz="quarter" idx="10"/>
          </p:nvPr>
        </p:nvSpPr>
        <p:spPr>
          <a:xfrm>
            <a:off x="1214437" y="2378074"/>
            <a:ext cx="7089977" cy="1803227"/>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854220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2_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Shape 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25" name="Shape 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26" name="Shape 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294237955"/>
      </p:ext>
    </p:extLst>
  </p:cSld>
  <p:clrMapOvr>
    <a:masterClrMapping/>
  </p:clrMapOvr>
  <p:transition spd="slow" advClick="0" advTm="2000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6DC0FB-5DBA-4518-890C-591797DDEC11}" type="datetimeFigureOut">
              <a:rPr lang="en-US" smtClean="0"/>
              <a:t>12/11/2019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59E500-9934-4854-9FB1-1799649B2CFA}" type="slidenum">
              <a:rPr lang="en-US" smtClean="0"/>
              <a:t>‹#›</a:t>
            </a:fld>
            <a:endParaRPr lang="en-US" dirty="0"/>
          </a:p>
        </p:txBody>
      </p:sp>
    </p:spTree>
    <p:extLst>
      <p:ext uri="{BB962C8B-B14F-4D97-AF65-F5344CB8AC3E}">
        <p14:creationId xmlns:p14="http://schemas.microsoft.com/office/powerpoint/2010/main" val="4233507286"/>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9" r:id="rId4"/>
    <p:sldLayoutId id="2147483660"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334297" y="255639"/>
            <a:ext cx="11503742" cy="6351638"/>
          </a:xfrm>
          <a:prstGeom prst="rect">
            <a:avLst/>
          </a:prstGeom>
          <a:noFill/>
          <a:ln w="38100">
            <a:solidFill>
              <a:srgbClr val="477D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127819" y="127819"/>
            <a:ext cx="11936362" cy="6617110"/>
          </a:xfrm>
          <a:prstGeom prst="rect">
            <a:avLst/>
          </a:prstGeom>
          <a:noFill/>
          <a:ln w="19050">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userDrawn="1"/>
        </p:nvSpPr>
        <p:spPr>
          <a:xfrm>
            <a:off x="9478098" y="6222843"/>
            <a:ext cx="2359941" cy="338554"/>
          </a:xfrm>
          <a:prstGeom prst="rect">
            <a:avLst/>
          </a:prstGeom>
          <a:noFill/>
        </p:spPr>
        <p:txBody>
          <a:bodyPr wrap="none" rtlCol="0">
            <a:spAutoFit/>
          </a:bodyPr>
          <a:lstStyle/>
          <a:p>
            <a:r>
              <a:rPr lang="en-US" sz="1600" dirty="0" smtClean="0">
                <a:solidFill>
                  <a:srgbClr val="3B695D"/>
                </a:solidFill>
              </a:rPr>
              <a:t>NACDA – Data on Aging</a:t>
            </a:r>
            <a:endParaRPr lang="en-US" sz="1600" dirty="0">
              <a:solidFill>
                <a:srgbClr val="3B695D"/>
              </a:solidFill>
            </a:endParaRP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98874582"/>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57" r:id="rId3"/>
    <p:sldLayoutId id="2147483658" r:id="rId4"/>
    <p:sldLayoutId id="214748366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9.jpg"/><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29.png"/><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hyperlink" Target="https://www.icpsr.umich.edu/icpsrweb/NACDA/studies/9681" TargetMode="External"/><Relationship Id="rId5" Type="http://schemas.openxmlformats.org/officeDocument/2006/relationships/hyperlink" Target="https://www.icpsr.umich.edu/icpsrweb/NACDA/studies/22840" TargetMode="External"/><Relationship Id="rId4" Type="http://schemas.openxmlformats.org/officeDocument/2006/relationships/hyperlink" Target="https://www.icpsr.umich.edu/icpsrweb/NACDA/series/706"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www.icpsr.umich.edu/icpsrweb/content/datamanagement/dmp/" TargetMode="External"/><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microsoft.com/office/2007/relationships/media" Target="../media/media3.mp4"/><Relationship Id="rId1" Type="http://schemas.openxmlformats.org/officeDocument/2006/relationships/video" Target="NULL" TargetMode="External"/><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hyperlink" Target="https://www.icpsr.umich.edu/icpsrweb/ICPSR/citations/submit.jsp" TargetMode="External"/><Relationship Id="rId4" Type="http://schemas.openxmlformats.org/officeDocument/2006/relationships/hyperlink" Target="mailto:icpsr-nacda@umich.edu"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harmonize.icpsr.umich.edu/"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48.png"/><Relationship Id="rId7" Type="http://schemas.openxmlformats.org/officeDocument/2006/relationships/hyperlink" Target="https://www.nhats.org/"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hyperlink" Target="http://midus.wisc.edu/" TargetMode="External"/><Relationship Id="rId4" Type="http://schemas.openxmlformats.org/officeDocument/2006/relationships/hyperlink" Target="https://www.colectica.com/software/portal/" TargetMode="External"/><Relationship Id="rId9" Type="http://schemas.openxmlformats.org/officeDocument/2006/relationships/image" Target="../media/image51.jpe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www.icpsr.umich.edu/icpsrweb/content/NACDA/data-tools.html"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s://agen.iafor.org/agen2020/" TargetMode="External"/><Relationship Id="rId2" Type="http://schemas.openxmlformats.org/officeDocument/2006/relationships/hyperlink" Target="https://uwmadison.co1.qualtrics.com/jfe/form/SV_1SKpd6pgrbiXkVf" TargetMode="External"/><Relationship Id="rId1" Type="http://schemas.openxmlformats.org/officeDocument/2006/relationships/slideLayout" Target="../slideLayouts/slideLayout6.xml"/><Relationship Id="rId5" Type="http://schemas.openxmlformats.org/officeDocument/2006/relationships/image" Target="../media/image57.jpg"/><Relationship Id="rId4" Type="http://schemas.openxmlformats.org/officeDocument/2006/relationships/hyperlink" Target="http://www.populationassociation.org/sidebar/annual-meeting/"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9585" y="1122363"/>
            <a:ext cx="11105803" cy="3457950"/>
          </a:xfrm>
        </p:spPr>
        <p:txBody>
          <a:bodyPr>
            <a:normAutofit/>
          </a:bodyPr>
          <a:lstStyle/>
          <a:p>
            <a:r>
              <a:rPr lang="en-US" b="1" dirty="0"/>
              <a:t>Resources for Gerontological and Social Science Researchers from NACDA</a:t>
            </a:r>
            <a:endParaRPr lang="en-US" dirty="0"/>
          </a:p>
        </p:txBody>
      </p:sp>
      <p:sp>
        <p:nvSpPr>
          <p:cNvPr id="3" name="Subtitle 2"/>
          <p:cNvSpPr>
            <a:spLocks noGrp="1"/>
          </p:cNvSpPr>
          <p:nvPr>
            <p:ph type="subTitle" idx="1"/>
          </p:nvPr>
        </p:nvSpPr>
        <p:spPr>
          <a:xfrm>
            <a:off x="1524000" y="4807384"/>
            <a:ext cx="9144000" cy="936711"/>
          </a:xfrm>
        </p:spPr>
        <p:txBody>
          <a:bodyPr/>
          <a:lstStyle/>
          <a:p>
            <a:r>
              <a:rPr lang="en-US" dirty="0" smtClean="0"/>
              <a:t>NACDA Data Project Manager Kathryn Lavender</a:t>
            </a:r>
          </a:p>
          <a:p>
            <a:r>
              <a:rPr lang="en-US" dirty="0" smtClean="0"/>
              <a:t>December 11, 2019</a:t>
            </a:r>
            <a:endParaRPr lang="en-US" dirty="0"/>
          </a:p>
        </p:txBody>
      </p:sp>
    </p:spTree>
    <p:extLst>
      <p:ext uri="{BB962C8B-B14F-4D97-AF65-F5344CB8AC3E}">
        <p14:creationId xmlns:p14="http://schemas.microsoft.com/office/powerpoint/2010/main" val="105265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a:t>
            </a:r>
            <a:endParaRPr lang="en-US" dirty="0"/>
          </a:p>
        </p:txBody>
      </p:sp>
      <p:sp>
        <p:nvSpPr>
          <p:cNvPr id="3" name="TextBox 2"/>
          <p:cNvSpPr txBox="1"/>
          <p:nvPr/>
        </p:nvSpPr>
        <p:spPr>
          <a:xfrm>
            <a:off x="671946" y="1690687"/>
            <a:ext cx="5204872"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latin typeface="+mj-lt"/>
              </a:rPr>
              <a:t>About us</a:t>
            </a:r>
          </a:p>
          <a:p>
            <a:pPr marL="285750" indent="-285750">
              <a:buFont typeface="Arial" panose="020B0604020202020204" pitchFamily="34" charset="0"/>
              <a:buChar char="•"/>
            </a:pPr>
            <a:r>
              <a:rPr lang="en-US" sz="2800" dirty="0" smtClean="0">
                <a:latin typeface="+mj-lt"/>
              </a:rPr>
              <a:t>Popular Studies</a:t>
            </a:r>
          </a:p>
          <a:p>
            <a:pPr marL="285750" indent="-285750">
              <a:buFont typeface="Arial" panose="020B0604020202020204" pitchFamily="34" charset="0"/>
              <a:buChar char="•"/>
            </a:pPr>
            <a:r>
              <a:rPr lang="en-US" sz="2800" dirty="0" smtClean="0">
                <a:latin typeface="+mj-lt"/>
              </a:rPr>
              <a:t>Accessing the data </a:t>
            </a:r>
          </a:p>
          <a:p>
            <a:pPr marL="285750" indent="-285750">
              <a:buFont typeface="Arial" panose="020B0604020202020204" pitchFamily="34" charset="0"/>
              <a:buChar char="•"/>
            </a:pPr>
            <a:r>
              <a:rPr lang="en-US" sz="2800" dirty="0">
                <a:latin typeface="+mj-lt"/>
              </a:rPr>
              <a:t>D</a:t>
            </a:r>
            <a:r>
              <a:rPr lang="en-US" sz="2800" dirty="0" smtClean="0">
                <a:latin typeface="+mj-lt"/>
              </a:rPr>
              <a:t>eposit data</a:t>
            </a:r>
          </a:p>
          <a:p>
            <a:pPr marL="285750" indent="-285750">
              <a:buFont typeface="Arial" panose="020B0604020202020204" pitchFamily="34" charset="0"/>
              <a:buChar char="•"/>
            </a:pPr>
            <a:r>
              <a:rPr lang="en-US" sz="2800" dirty="0" smtClean="0">
                <a:latin typeface="+mj-lt"/>
              </a:rPr>
              <a:t>Colectica Portal and Additional Resources</a:t>
            </a:r>
          </a:p>
          <a:p>
            <a:pPr marL="285750" indent="-285750">
              <a:buFont typeface="Arial" panose="020B0604020202020204" pitchFamily="34" charset="0"/>
              <a:buChar char="•"/>
            </a:pPr>
            <a:r>
              <a:rPr lang="en-US" sz="2800" dirty="0" smtClean="0">
                <a:latin typeface="+mj-lt"/>
              </a:rPr>
              <a:t>Ask questions</a:t>
            </a:r>
            <a:endParaRPr lang="en-US" sz="2800" dirty="0">
              <a:latin typeface="+mj-lt"/>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1757" t="3996" r="22880" b="9204"/>
          <a:stretch/>
        </p:blipFill>
        <p:spPr>
          <a:xfrm>
            <a:off x="6275427" y="462336"/>
            <a:ext cx="5388466" cy="4752191"/>
          </a:xfrm>
          <a:prstGeom prst="rect">
            <a:avLst/>
          </a:prstGeom>
          <a:ln w="38100" cap="sq">
            <a:solidFill>
              <a:srgbClr val="3B695D"/>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969438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541" y="4175774"/>
            <a:ext cx="2213225" cy="221322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2829" y="293206"/>
            <a:ext cx="6040349" cy="6267145"/>
          </a:xfrm>
          <a:prstGeom prst="rect">
            <a:avLst/>
          </a:prstGeom>
        </p:spPr>
      </p:pic>
      <p:sp>
        <p:nvSpPr>
          <p:cNvPr id="2" name="TextBox 1"/>
          <p:cNvSpPr txBox="1"/>
          <p:nvPr/>
        </p:nvSpPr>
        <p:spPr>
          <a:xfrm>
            <a:off x="9038363" y="2082893"/>
            <a:ext cx="2780016" cy="2092881"/>
          </a:xfrm>
          <a:prstGeom prst="rect">
            <a:avLst/>
          </a:prstGeom>
          <a:noFill/>
        </p:spPr>
        <p:txBody>
          <a:bodyPr wrap="square" rtlCol="0">
            <a:spAutoFit/>
          </a:bodyPr>
          <a:lstStyle/>
          <a:p>
            <a:pPr algn="ctr"/>
            <a:r>
              <a:rPr lang="en-US" sz="2600" dirty="0" smtClean="0">
                <a:latin typeface="+mj-lt"/>
              </a:rPr>
              <a:t>We </a:t>
            </a:r>
          </a:p>
          <a:p>
            <a:pPr algn="ctr"/>
            <a:r>
              <a:rPr lang="en-US" sz="2600" b="1" dirty="0" smtClean="0">
                <a:latin typeface="+mj-lt"/>
              </a:rPr>
              <a:t>preserve</a:t>
            </a:r>
            <a:r>
              <a:rPr lang="en-US" sz="2600" dirty="0" smtClean="0">
                <a:latin typeface="+mj-lt"/>
              </a:rPr>
              <a:t> </a:t>
            </a:r>
          </a:p>
          <a:p>
            <a:pPr algn="ctr"/>
            <a:r>
              <a:rPr lang="en-US" sz="2600" dirty="0" smtClean="0">
                <a:latin typeface="+mj-lt"/>
              </a:rPr>
              <a:t>and </a:t>
            </a:r>
          </a:p>
          <a:p>
            <a:pPr algn="ctr"/>
            <a:r>
              <a:rPr lang="en-US" sz="2600" b="1" dirty="0" smtClean="0">
                <a:latin typeface="+mj-lt"/>
              </a:rPr>
              <a:t>share</a:t>
            </a:r>
            <a:r>
              <a:rPr lang="en-US" sz="2600" dirty="0" smtClean="0">
                <a:latin typeface="+mj-lt"/>
              </a:rPr>
              <a:t> </a:t>
            </a:r>
          </a:p>
          <a:p>
            <a:pPr algn="ctr"/>
            <a:r>
              <a:rPr lang="en-US" sz="2600" u="sng" dirty="0" smtClean="0">
                <a:latin typeface="+mj-lt"/>
              </a:rPr>
              <a:t>data on aging</a:t>
            </a:r>
            <a:endParaRPr lang="en-US" sz="2600" dirty="0">
              <a:latin typeface="+mj-lt"/>
            </a:endParaRP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1053" y="580515"/>
            <a:ext cx="2272713" cy="634087"/>
          </a:xfrm>
          <a:prstGeom prst="rect">
            <a:avLst/>
          </a:prstGeom>
        </p:spPr>
      </p:pic>
    </p:spTree>
    <p:extLst>
      <p:ext uri="{BB962C8B-B14F-4D97-AF65-F5344CB8AC3E}">
        <p14:creationId xmlns:p14="http://schemas.microsoft.com/office/powerpoint/2010/main" val="25424870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Steering Committee</a:t>
            </a:r>
            <a:endParaRPr lang="en-US" dirty="0"/>
          </a:p>
        </p:txBody>
      </p:sp>
      <p:sp>
        <p:nvSpPr>
          <p:cNvPr id="3" name="TextBox 2"/>
          <p:cNvSpPr txBox="1"/>
          <p:nvPr/>
        </p:nvSpPr>
        <p:spPr>
          <a:xfrm>
            <a:off x="838199" y="1338350"/>
            <a:ext cx="10600113" cy="4924425"/>
          </a:xfrm>
          <a:prstGeom prst="rect">
            <a:avLst/>
          </a:prstGeom>
          <a:noFill/>
        </p:spPr>
        <p:txBody>
          <a:bodyPr wrap="square" rtlCol="0">
            <a:spAutoFit/>
          </a:bodyPr>
          <a:lstStyle/>
          <a:p>
            <a:r>
              <a:rPr lang="en-US" dirty="0"/>
              <a:t>The Charge of the Steering Committee from Archiving and Sharing of Longitudinal Data Resources on Aging (U24) FOA:</a:t>
            </a:r>
          </a:p>
          <a:p>
            <a:r>
              <a:rPr lang="en-US" dirty="0"/>
              <a:t>A Steering Committee will serve as the main governing board for the </a:t>
            </a:r>
            <a:r>
              <a:rPr lang="en-US" dirty="0" smtClean="0"/>
              <a:t>collaborative </a:t>
            </a:r>
            <a:r>
              <a:rPr lang="en-US" dirty="0"/>
              <a:t>agreement funded to support the FACTORS in Aging application. </a:t>
            </a:r>
            <a:endParaRPr lang="en-US" dirty="0" smtClean="0"/>
          </a:p>
          <a:p>
            <a:endParaRPr lang="en-US" dirty="0" smtClean="0"/>
          </a:p>
          <a:p>
            <a:pPr marL="285750" indent="-285750">
              <a:buFont typeface="Arial" panose="020B0604020202020204" pitchFamily="34" charset="0"/>
              <a:buChar char="•"/>
            </a:pPr>
            <a:r>
              <a:rPr lang="en-US" sz="1600" dirty="0" smtClean="0"/>
              <a:t>(</a:t>
            </a:r>
            <a:r>
              <a:rPr lang="en-US" sz="1600" dirty="0"/>
              <a:t>Chair) </a:t>
            </a:r>
            <a:r>
              <a:rPr lang="en-US" sz="1600" b="1" dirty="0"/>
              <a:t>Ken Ferraro, Ph.D.</a:t>
            </a:r>
            <a:r>
              <a:rPr lang="en-US" sz="1600" dirty="0"/>
              <a:t> – Committee Chair</a:t>
            </a:r>
            <a:br>
              <a:rPr lang="en-US" sz="1600" dirty="0"/>
            </a:br>
            <a:r>
              <a:rPr lang="en-US" sz="1600" dirty="0"/>
              <a:t>Director of Center on Aging and the Life Course at Purdue University</a:t>
            </a:r>
          </a:p>
          <a:p>
            <a:pPr marL="285750" indent="-285750">
              <a:buFont typeface="Arial" panose="020B0604020202020204" pitchFamily="34" charset="0"/>
              <a:buChar char="•"/>
            </a:pPr>
            <a:r>
              <a:rPr lang="en-US" sz="1600" b="1" dirty="0"/>
              <a:t>Jennifer Ailshire, Ph.D.</a:t>
            </a:r>
            <a:r>
              <a:rPr lang="en-US" sz="1600" dirty="0"/>
              <a:t/>
            </a:r>
            <a:br>
              <a:rPr lang="en-US" sz="1600" dirty="0"/>
            </a:br>
            <a:r>
              <a:rPr lang="en-US" sz="1600" dirty="0"/>
              <a:t>Assistant Professor of Gerontology and Sociology at USC Leonard Davis</a:t>
            </a:r>
          </a:p>
          <a:p>
            <a:pPr marL="285750" indent="-285750">
              <a:buFont typeface="Arial" panose="020B0604020202020204" pitchFamily="34" charset="0"/>
              <a:buChar char="•"/>
            </a:pPr>
            <a:r>
              <a:rPr lang="en-US" sz="1600" b="1" dirty="0"/>
              <a:t>Margaret Gatz, Ph.D.</a:t>
            </a:r>
            <a:r>
              <a:rPr lang="en-US" sz="1600" dirty="0"/>
              <a:t/>
            </a:r>
            <a:br>
              <a:rPr lang="en-US" sz="1600" dirty="0"/>
            </a:br>
            <a:r>
              <a:rPr lang="en-US" sz="1600" dirty="0"/>
              <a:t>Professor of Psychology, Gerontology and Preventive Medicine at the University of Southern California</a:t>
            </a:r>
          </a:p>
          <a:p>
            <a:pPr marL="285750" indent="-285750">
              <a:buFont typeface="Arial" panose="020B0604020202020204" pitchFamily="34" charset="0"/>
              <a:buChar char="•"/>
            </a:pPr>
            <a:r>
              <a:rPr lang="en-US" sz="1600" b="1" dirty="0"/>
              <a:t>Louise Hawkley, Ph.D.</a:t>
            </a:r>
            <a:r>
              <a:rPr lang="en-US" sz="1600" dirty="0"/>
              <a:t/>
            </a:r>
            <a:br>
              <a:rPr lang="en-US" sz="1600" dirty="0"/>
            </a:br>
            <a:r>
              <a:rPr lang="en-US" sz="1600" dirty="0"/>
              <a:t>Senior Research Scientist at NORC</a:t>
            </a:r>
          </a:p>
          <a:p>
            <a:pPr marL="285750" indent="-285750">
              <a:buFont typeface="Arial" panose="020B0604020202020204" pitchFamily="34" charset="0"/>
              <a:buChar char="•"/>
            </a:pPr>
            <a:r>
              <a:rPr lang="en-US" sz="1600" b="1" dirty="0"/>
              <a:t>Peter A. Lichtenberg, Ph.D.</a:t>
            </a:r>
            <a:r>
              <a:rPr lang="en-US" sz="1600" dirty="0"/>
              <a:t/>
            </a:r>
            <a:br>
              <a:rPr lang="en-US" sz="1600" dirty="0"/>
            </a:br>
            <a:r>
              <a:rPr lang="en-US" sz="1600" dirty="0"/>
              <a:t>Director of the Institute of Gerontology and the Merrill Palmer Skillman Institute at Wayne State University</a:t>
            </a:r>
          </a:p>
          <a:p>
            <a:pPr marL="285750" indent="-285750">
              <a:buFont typeface="Arial" panose="020B0604020202020204" pitchFamily="34" charset="0"/>
              <a:buChar char="•"/>
            </a:pPr>
            <a:r>
              <a:rPr lang="en-US" sz="1600" b="1" dirty="0"/>
              <a:t>Barry Radler, Ph.D.</a:t>
            </a:r>
            <a:r>
              <a:rPr lang="en-US" sz="1600" dirty="0"/>
              <a:t/>
            </a:r>
            <a:br>
              <a:rPr lang="en-US" sz="1600" dirty="0"/>
            </a:br>
            <a:r>
              <a:rPr lang="en-US" sz="1600" dirty="0"/>
              <a:t>Researcher, Institute on Aging at the University of Wisconsin-Madison</a:t>
            </a:r>
          </a:p>
          <a:p>
            <a:pPr marL="285750" indent="-285750">
              <a:buFont typeface="Arial" panose="020B0604020202020204" pitchFamily="34" charset="0"/>
              <a:buChar char="•"/>
            </a:pPr>
            <a:r>
              <a:rPr lang="en-US" sz="1600" b="1" dirty="0"/>
              <a:t>George Rebok, Ph.D.</a:t>
            </a:r>
            <a:r>
              <a:rPr lang="en-US" sz="1600" dirty="0"/>
              <a:t/>
            </a:r>
            <a:br>
              <a:rPr lang="en-US" sz="1600" dirty="0"/>
            </a:br>
            <a:r>
              <a:rPr lang="en-US" sz="1600" dirty="0"/>
              <a:t>Professor, Johns Hopkins University</a:t>
            </a:r>
          </a:p>
        </p:txBody>
      </p:sp>
    </p:spTree>
    <p:extLst>
      <p:ext uri="{BB962C8B-B14F-4D97-AF65-F5344CB8AC3E}">
        <p14:creationId xmlns:p14="http://schemas.microsoft.com/office/powerpoint/2010/main" val="35008848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24219" y="396767"/>
            <a:ext cx="11105328" cy="6159718"/>
          </a:xfrm>
          <a:prstGeom prst="rect">
            <a:avLst/>
          </a:prstGeom>
        </p:spPr>
      </p:pic>
      <p:sp>
        <p:nvSpPr>
          <p:cNvPr id="4" name="Oval 3"/>
          <p:cNvSpPr/>
          <p:nvPr/>
        </p:nvSpPr>
        <p:spPr>
          <a:xfrm>
            <a:off x="6064469" y="1566041"/>
            <a:ext cx="1629103" cy="683173"/>
          </a:xfrm>
          <a:prstGeom prst="ellipse">
            <a:avLst/>
          </a:prstGeom>
          <a:noFill/>
          <a:ln w="38100">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22268" t="35423" r="21655" b="35237"/>
          <a:stretch/>
        </p:blipFill>
        <p:spPr>
          <a:xfrm>
            <a:off x="386744" y="294025"/>
            <a:ext cx="2608998" cy="712842"/>
          </a:xfrm>
          <a:prstGeom prst="rect">
            <a:avLst/>
          </a:prstGeom>
        </p:spPr>
      </p:pic>
    </p:spTree>
    <p:extLst>
      <p:ext uri="{BB962C8B-B14F-4D97-AF65-F5344CB8AC3E}">
        <p14:creationId xmlns:p14="http://schemas.microsoft.com/office/powerpoint/2010/main" val="133214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8335929" cy="6795200"/>
          </a:xfrm>
          <a:prstGeom prst="rect">
            <a:avLst/>
          </a:prstGeom>
        </p:spPr>
      </p:pic>
      <p:sp>
        <p:nvSpPr>
          <p:cNvPr id="4" name="TextBox 3"/>
          <p:cNvSpPr txBox="1"/>
          <p:nvPr/>
        </p:nvSpPr>
        <p:spPr>
          <a:xfrm>
            <a:off x="8681664" y="2074161"/>
            <a:ext cx="2650732" cy="1323439"/>
          </a:xfrm>
          <a:prstGeom prst="rect">
            <a:avLst/>
          </a:prstGeom>
          <a:noFill/>
        </p:spPr>
        <p:txBody>
          <a:bodyPr wrap="square" rtlCol="0">
            <a:spAutoFit/>
          </a:bodyPr>
          <a:lstStyle/>
          <a:p>
            <a:r>
              <a:rPr lang="en-US" sz="4000" b="1" dirty="0" smtClean="0">
                <a:latin typeface="+mj-lt"/>
              </a:rPr>
              <a:t>Go to our site!</a:t>
            </a:r>
            <a:endParaRPr lang="en-US" sz="4000" b="1" dirty="0">
              <a:latin typeface="+mj-lt"/>
            </a:endParaRPr>
          </a:p>
        </p:txBody>
      </p:sp>
    </p:spTree>
    <p:extLst>
      <p:ext uri="{BB962C8B-B14F-4D97-AF65-F5344CB8AC3E}">
        <p14:creationId xmlns:p14="http://schemas.microsoft.com/office/powerpoint/2010/main" val="23990373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Popular Studies We Share</a:t>
            </a:r>
            <a:endParaRPr lang="en-US" dirty="0"/>
          </a:p>
        </p:txBody>
      </p:sp>
      <p:pic>
        <p:nvPicPr>
          <p:cNvPr id="5" name="Picture 4"/>
          <p:cNvPicPr>
            <a:picLocks noChangeAspect="1"/>
          </p:cNvPicPr>
          <p:nvPr/>
        </p:nvPicPr>
        <p:blipFill rotWithShape="1">
          <a:blip r:embed="rId3"/>
          <a:srcRect l="1185" r="1723" b="3043"/>
          <a:stretch/>
        </p:blipFill>
        <p:spPr>
          <a:xfrm>
            <a:off x="133165" y="1014241"/>
            <a:ext cx="11784459" cy="3800314"/>
          </a:xfrm>
          <a:prstGeom prst="rect">
            <a:avLst/>
          </a:prstGeom>
        </p:spPr>
      </p:pic>
      <p:pic>
        <p:nvPicPr>
          <p:cNvPr id="4" name="Picture 3"/>
          <p:cNvPicPr>
            <a:picLocks noChangeAspect="1"/>
          </p:cNvPicPr>
          <p:nvPr/>
        </p:nvPicPr>
        <p:blipFill rotWithShape="1">
          <a:blip r:embed="rId4"/>
          <a:srcRect r="51336" b="450"/>
          <a:stretch/>
        </p:blipFill>
        <p:spPr>
          <a:xfrm>
            <a:off x="5773271" y="1208754"/>
            <a:ext cx="5867777" cy="3213756"/>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61859" y="3202235"/>
            <a:ext cx="3655765" cy="3655765"/>
          </a:xfrm>
          <a:prstGeom prst="rect">
            <a:avLst/>
          </a:prstGeom>
        </p:spPr>
      </p:pic>
      <p:sp>
        <p:nvSpPr>
          <p:cNvPr id="9" name="&quot;No&quot; Symbol 8"/>
          <p:cNvSpPr/>
          <p:nvPr/>
        </p:nvSpPr>
        <p:spPr>
          <a:xfrm>
            <a:off x="8544577" y="3861127"/>
            <a:ext cx="2846822" cy="2710297"/>
          </a:xfrm>
          <a:prstGeom prst="noSmoking">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93312" y="5011156"/>
            <a:ext cx="2257425" cy="1857375"/>
          </a:xfrm>
          <a:prstGeom prst="rect">
            <a:avLst/>
          </a:prstGeom>
        </p:spPr>
      </p:pic>
      <p:pic>
        <p:nvPicPr>
          <p:cNvPr id="3" name="Picture 2"/>
          <p:cNvPicPr>
            <a:picLocks noChangeAspect="1"/>
          </p:cNvPicPr>
          <p:nvPr/>
        </p:nvPicPr>
        <p:blipFill>
          <a:blip r:embed="rId7"/>
          <a:stretch>
            <a:fillRect/>
          </a:stretch>
        </p:blipFill>
        <p:spPr>
          <a:xfrm>
            <a:off x="371872" y="5108028"/>
            <a:ext cx="6774707" cy="1440667"/>
          </a:xfrm>
          <a:prstGeom prst="rect">
            <a:avLst/>
          </a:prstGeom>
        </p:spPr>
      </p:pic>
    </p:spTree>
    <p:extLst>
      <p:ext uri="{BB962C8B-B14F-4D97-AF65-F5344CB8AC3E}">
        <p14:creationId xmlns:p14="http://schemas.microsoft.com/office/powerpoint/2010/main" val="274176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heel(1)">
                                      <p:cBhvr>
                                        <p:cTn id="4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2616200" cy="1325563"/>
          </a:xfrm>
        </p:spPr>
        <p:txBody>
          <a:bodyPr/>
          <a:lstStyle/>
          <a:p>
            <a:r>
              <a:rPr lang="en-US" dirty="0" smtClean="0"/>
              <a:t>MIDUS</a:t>
            </a:r>
            <a:endParaRPr lang="en-US" dirty="0"/>
          </a:p>
        </p:txBody>
      </p:sp>
      <p:pic>
        <p:nvPicPr>
          <p:cNvPr id="3" name="Picture 2"/>
          <p:cNvPicPr>
            <a:picLocks noChangeAspect="1"/>
          </p:cNvPicPr>
          <p:nvPr/>
        </p:nvPicPr>
        <p:blipFill>
          <a:blip r:embed="rId3"/>
          <a:stretch>
            <a:fillRect/>
          </a:stretch>
        </p:blipFill>
        <p:spPr>
          <a:xfrm>
            <a:off x="3612445" y="365125"/>
            <a:ext cx="7899644" cy="3593120"/>
          </a:xfrm>
          <a:prstGeom prst="rect">
            <a:avLst/>
          </a:prstGeom>
        </p:spPr>
      </p:pic>
      <p:sp>
        <p:nvSpPr>
          <p:cNvPr id="4" name="TextBox 3"/>
          <p:cNvSpPr txBox="1"/>
          <p:nvPr/>
        </p:nvSpPr>
        <p:spPr>
          <a:xfrm>
            <a:off x="838199" y="4097046"/>
            <a:ext cx="9491133"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latin typeface="+mj-lt"/>
              </a:rPr>
              <a:t>From the Institute </a:t>
            </a:r>
            <a:r>
              <a:rPr lang="en-US" sz="2000" dirty="0">
                <a:latin typeface="+mj-lt"/>
              </a:rPr>
              <a:t>on Aging at the University of Wisconsin-Madison </a:t>
            </a:r>
            <a:endParaRPr lang="en-US" sz="2000" dirty="0" smtClean="0">
              <a:latin typeface="+mj-lt"/>
            </a:endParaRPr>
          </a:p>
          <a:p>
            <a:pPr marL="285750" indent="-285750">
              <a:buFont typeface="Arial" panose="020B0604020202020204" pitchFamily="34" charset="0"/>
              <a:buChar char="•"/>
            </a:pPr>
            <a:r>
              <a:rPr lang="en-US" sz="2000" dirty="0" smtClean="0">
                <a:latin typeface="+mj-lt"/>
              </a:rPr>
              <a:t>25 Studies in the MIDUS series</a:t>
            </a:r>
          </a:p>
          <a:p>
            <a:pPr marL="285750" indent="-285750">
              <a:buFont typeface="Arial" panose="020B0604020202020204" pitchFamily="34" charset="0"/>
              <a:buChar char="•"/>
            </a:pPr>
            <a:r>
              <a:rPr lang="en-US" sz="2000" dirty="0" smtClean="0">
                <a:latin typeface="+mj-lt"/>
              </a:rPr>
              <a:t>Mostly public use</a:t>
            </a:r>
          </a:p>
          <a:p>
            <a:pPr marL="285750" indent="-285750">
              <a:buFont typeface="Arial" panose="020B0604020202020204" pitchFamily="34" charset="0"/>
              <a:buChar char="•"/>
            </a:pPr>
            <a:r>
              <a:rPr lang="en-US" sz="2000" dirty="0" smtClean="0">
                <a:latin typeface="+mj-lt"/>
              </a:rPr>
              <a:t>MIDJA – Japanese sample</a:t>
            </a:r>
          </a:p>
          <a:p>
            <a:pPr marL="285750" indent="-285750">
              <a:buFont typeface="Arial" panose="020B0604020202020204" pitchFamily="34" charset="0"/>
              <a:buChar char="•"/>
            </a:pPr>
            <a:r>
              <a:rPr lang="en-US" sz="2000" dirty="0" smtClean="0">
                <a:latin typeface="+mj-lt"/>
              </a:rPr>
              <a:t>Longitudinal - M1; M2; M3</a:t>
            </a:r>
          </a:p>
          <a:p>
            <a:pPr marL="285750" indent="-285750">
              <a:buFont typeface="Arial" panose="020B0604020202020204" pitchFamily="34" charset="0"/>
              <a:buChar char="•"/>
            </a:pPr>
            <a:r>
              <a:rPr lang="en-US" sz="2000" dirty="0" smtClean="0">
                <a:latin typeface="+mj-lt"/>
              </a:rPr>
              <a:t>Refresher (new cohort)</a:t>
            </a:r>
          </a:p>
          <a:p>
            <a:pPr marL="285750" indent="-285750">
              <a:buFont typeface="Arial" panose="020B0604020202020204" pitchFamily="34" charset="0"/>
              <a:buChar char="•"/>
            </a:pPr>
            <a:r>
              <a:rPr lang="en-US" sz="2000" dirty="0">
                <a:latin typeface="+mj-lt"/>
              </a:rPr>
              <a:t>S</a:t>
            </a:r>
            <a:r>
              <a:rPr lang="en-US" sz="2000" dirty="0" smtClean="0">
                <a:latin typeface="+mj-lt"/>
              </a:rPr>
              <a:t>ample </a:t>
            </a:r>
            <a:r>
              <a:rPr lang="en-US" sz="2000" dirty="0">
                <a:latin typeface="+mj-lt"/>
              </a:rPr>
              <a:t>of African Americans from Milwaukee</a:t>
            </a:r>
          </a:p>
        </p:txBody>
      </p:sp>
    </p:spTree>
    <p:extLst>
      <p:ext uri="{BB962C8B-B14F-4D97-AF65-F5344CB8AC3E}">
        <p14:creationId xmlns:p14="http://schemas.microsoft.com/office/powerpoint/2010/main" val="14320909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30" name="Shape 130" descr="Figurines of elderly couple on bench; man kissing woman's cheek"/>
          <p:cNvPicPr preferRelativeResize="0"/>
          <p:nvPr/>
        </p:nvPicPr>
        <p:blipFill rotWithShape="1">
          <a:blip r:embed="rId3">
            <a:alphaModFix/>
          </a:blip>
          <a:srcRect l="36937" t="12172" r="12455"/>
          <a:stretch/>
        </p:blipFill>
        <p:spPr>
          <a:xfrm>
            <a:off x="5691679" y="146757"/>
            <a:ext cx="6342932" cy="6587520"/>
          </a:xfrm>
          <a:prstGeom prst="rect">
            <a:avLst/>
          </a:prstGeom>
          <a:noFill/>
          <a:ln>
            <a:noFill/>
          </a:ln>
        </p:spPr>
      </p:pic>
      <p:sp>
        <p:nvSpPr>
          <p:cNvPr id="2" name="TextBox 1"/>
          <p:cNvSpPr txBox="1"/>
          <p:nvPr/>
        </p:nvSpPr>
        <p:spPr>
          <a:xfrm>
            <a:off x="5760617" y="1488702"/>
            <a:ext cx="2043478" cy="923330"/>
          </a:xfrm>
          <a:prstGeom prst="rect">
            <a:avLst/>
          </a:prstGeom>
          <a:noFill/>
        </p:spPr>
        <p:txBody>
          <a:bodyPr wrap="square" rtlCol="0">
            <a:spAutoFit/>
          </a:bodyPr>
          <a:lstStyle/>
          <a:p>
            <a:pPr algn="ctr"/>
            <a:r>
              <a:rPr lang="en-US"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Over 200</a:t>
            </a:r>
            <a:r>
              <a:rPr lang="en-US" sz="18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 “relationship” variables</a:t>
            </a:r>
          </a:p>
        </p:txBody>
      </p:sp>
      <p:sp>
        <p:nvSpPr>
          <p:cNvPr id="3" name="TextBox 2"/>
          <p:cNvSpPr txBox="1"/>
          <p:nvPr/>
        </p:nvSpPr>
        <p:spPr>
          <a:xfrm>
            <a:off x="5691679" y="228921"/>
            <a:ext cx="6342932" cy="830997"/>
          </a:xfrm>
          <a:prstGeom prst="rect">
            <a:avLst/>
          </a:prstGeom>
          <a:noFill/>
        </p:spPr>
        <p:txBody>
          <a:bodyPr wrap="square" rtlCol="0">
            <a:spAutoFit/>
          </a:bodyPr>
          <a:lstStyle/>
          <a:p>
            <a:r>
              <a:rPr lang="en-US" sz="2400" b="1" dirty="0">
                <a:solidFill>
                  <a:schemeClr val="bg1"/>
                </a:solidFill>
                <a:latin typeface="Verdana" panose="020B0604030504040204" pitchFamily="34" charset="0"/>
                <a:ea typeface="Verdana" panose="020B0604030504040204" pitchFamily="34" charset="0"/>
                <a:cs typeface="Verdana" panose="020B0604030504040204" pitchFamily="34" charset="0"/>
              </a:rPr>
              <a:t>The NSHAP Wave 1 (National Social Life, Health, and Aging Project)</a:t>
            </a:r>
            <a:endParaRPr lang="en-US" sz="2400" dirty="0"/>
          </a:p>
        </p:txBody>
      </p:sp>
      <p:sp>
        <p:nvSpPr>
          <p:cNvPr id="4" name="TextBox 3"/>
          <p:cNvSpPr txBox="1"/>
          <p:nvPr/>
        </p:nvSpPr>
        <p:spPr>
          <a:xfrm>
            <a:off x="10614501" y="2299265"/>
            <a:ext cx="1475818" cy="646331"/>
          </a:xfrm>
          <a:prstGeom prst="rect">
            <a:avLst/>
          </a:prstGeom>
          <a:noFill/>
        </p:spPr>
        <p:txBody>
          <a:bodyPr wrap="square" rtlCol="0">
            <a:spAutoFit/>
          </a:bodyPr>
          <a:lstStyle/>
          <a:p>
            <a:pPr algn="ctr"/>
            <a:r>
              <a:rPr lang="en-US" sz="1800" b="1" dirty="0">
                <a:solidFill>
                  <a:schemeClr val="bg1"/>
                </a:solidFill>
                <a:latin typeface="Verdana" panose="020B0604030504040204" pitchFamily="34" charset="0"/>
                <a:ea typeface="Verdana" panose="020B0604030504040204" pitchFamily="34" charset="0"/>
                <a:cs typeface="Verdana" panose="020B0604030504040204" pitchFamily="34" charset="0"/>
              </a:rPr>
              <a:t>150 “sex” </a:t>
            </a:r>
            <a:r>
              <a:rPr lang="en-US" sz="18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variables</a:t>
            </a:r>
            <a:endParaRPr lang="en-US" sz="1800" dirty="0"/>
          </a:p>
        </p:txBody>
      </p:sp>
      <p:sp>
        <p:nvSpPr>
          <p:cNvPr id="5" name="Rectangle 4"/>
          <p:cNvSpPr/>
          <p:nvPr/>
        </p:nvSpPr>
        <p:spPr>
          <a:xfrm>
            <a:off x="10211821" y="1146904"/>
            <a:ext cx="1565911" cy="923330"/>
          </a:xfrm>
          <a:prstGeom prst="rect">
            <a:avLst/>
          </a:prstGeom>
        </p:spPr>
        <p:txBody>
          <a:bodyPr wrap="square">
            <a:spAutoFit/>
          </a:bodyPr>
          <a:lstStyle/>
          <a:p>
            <a:pPr algn="ctr"/>
            <a:r>
              <a:rPr lang="en-US"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Over 200</a:t>
            </a:r>
            <a:r>
              <a:rPr lang="en-US" sz="18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sz="1800" b="1" dirty="0">
                <a:solidFill>
                  <a:schemeClr val="bg1"/>
                </a:solidFill>
                <a:latin typeface="Verdana" panose="020B0604030504040204" pitchFamily="34" charset="0"/>
                <a:ea typeface="Verdana" panose="020B0604030504040204" pitchFamily="34" charset="0"/>
                <a:cs typeface="Verdana" panose="020B0604030504040204" pitchFamily="34" charset="0"/>
              </a:rPr>
              <a:t>“</a:t>
            </a:r>
            <a:r>
              <a:rPr lang="en-US" sz="18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partner” </a:t>
            </a:r>
            <a:r>
              <a:rPr lang="en-US" sz="1800" b="1" dirty="0">
                <a:solidFill>
                  <a:schemeClr val="bg1"/>
                </a:solidFill>
                <a:latin typeface="Verdana" panose="020B0604030504040204" pitchFamily="34" charset="0"/>
                <a:ea typeface="Verdana" panose="020B0604030504040204" pitchFamily="34" charset="0"/>
                <a:cs typeface="Verdana" panose="020B0604030504040204" pitchFamily="34" charset="0"/>
              </a:rPr>
              <a:t>variables</a:t>
            </a:r>
          </a:p>
        </p:txBody>
      </p:sp>
      <p:sp>
        <p:nvSpPr>
          <p:cNvPr id="6" name="5-Point Star 5"/>
          <p:cNvSpPr/>
          <p:nvPr/>
        </p:nvSpPr>
        <p:spPr>
          <a:xfrm>
            <a:off x="5691679" y="1288838"/>
            <a:ext cx="446231" cy="399729"/>
          </a:xfrm>
          <a:prstGeom prst="star5">
            <a:avLst/>
          </a:prstGeom>
          <a:solidFill>
            <a:srgbClr val="FFC000"/>
          </a:solidFill>
          <a:ln>
            <a:solidFill>
              <a:schemeClr val="accent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9" name="5-Point Star 8"/>
          <p:cNvSpPr/>
          <p:nvPr/>
        </p:nvSpPr>
        <p:spPr>
          <a:xfrm>
            <a:off x="9824715" y="1255957"/>
            <a:ext cx="446231" cy="399729"/>
          </a:xfrm>
          <a:prstGeom prst="star5">
            <a:avLst/>
          </a:prstGeom>
          <a:solidFill>
            <a:srgbClr val="FFC000"/>
          </a:solidFill>
          <a:ln>
            <a:solidFill>
              <a:schemeClr val="accent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0" name="5-Point Star 9"/>
          <p:cNvSpPr/>
          <p:nvPr/>
        </p:nvSpPr>
        <p:spPr>
          <a:xfrm>
            <a:off x="10225892" y="2272877"/>
            <a:ext cx="446231" cy="399729"/>
          </a:xfrm>
          <a:prstGeom prst="star5">
            <a:avLst/>
          </a:prstGeom>
          <a:solidFill>
            <a:srgbClr val="FFC000"/>
          </a:solidFill>
          <a:ln>
            <a:solidFill>
              <a:schemeClr val="accent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TextBox 11"/>
          <p:cNvSpPr txBox="1"/>
          <p:nvPr/>
        </p:nvSpPr>
        <p:spPr>
          <a:xfrm>
            <a:off x="485422" y="2152995"/>
            <a:ext cx="4720181" cy="2585323"/>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mj-lt"/>
              </a:rPr>
              <a:t>From NORC at the University of Chicago</a:t>
            </a:r>
            <a:endParaRPr lang="en-US" sz="2400" dirty="0">
              <a:latin typeface="+mj-lt"/>
            </a:endParaRPr>
          </a:p>
          <a:p>
            <a:pPr marL="285750" indent="-285750">
              <a:buFont typeface="Arial" panose="020B0604020202020204" pitchFamily="34" charset="0"/>
              <a:buChar char="•"/>
            </a:pPr>
            <a:r>
              <a:rPr lang="en-US" sz="2400" dirty="0" smtClean="0">
                <a:latin typeface="+mj-lt"/>
              </a:rPr>
              <a:t>Longitudinal - 3 Waves of Data</a:t>
            </a:r>
          </a:p>
          <a:p>
            <a:pPr marL="285750" indent="-285750">
              <a:buFont typeface="Arial" panose="020B0604020202020204" pitchFamily="34" charset="0"/>
              <a:buChar char="•"/>
            </a:pPr>
            <a:r>
              <a:rPr lang="en-US" sz="2400" dirty="0" smtClean="0">
                <a:latin typeface="+mj-lt"/>
              </a:rPr>
              <a:t>Mixed public and restricted use</a:t>
            </a:r>
          </a:p>
          <a:p>
            <a:pPr marL="285750" indent="-285750">
              <a:buFont typeface="Arial" panose="020B0604020202020204" pitchFamily="34" charset="0"/>
              <a:buChar char="•"/>
            </a:pPr>
            <a:endParaRPr lang="en-US" dirty="0">
              <a:latin typeface="+mj-lt"/>
            </a:endParaRPr>
          </a:p>
        </p:txBody>
      </p:sp>
      <p:sp>
        <p:nvSpPr>
          <p:cNvPr id="13" name="Title 1"/>
          <p:cNvSpPr>
            <a:spLocks noGrp="1"/>
          </p:cNvSpPr>
          <p:nvPr>
            <p:ph type="title"/>
          </p:nvPr>
        </p:nvSpPr>
        <p:spPr>
          <a:xfrm>
            <a:off x="838200" y="365125"/>
            <a:ext cx="4535311" cy="1325563"/>
          </a:xfrm>
        </p:spPr>
        <p:txBody>
          <a:bodyPr/>
          <a:lstStyle/>
          <a:p>
            <a:r>
              <a:rPr lang="en-US" dirty="0" smtClean="0"/>
              <a:t>NSHAP</a:t>
            </a:r>
            <a:endParaRPr lang="en-US" dirty="0"/>
          </a:p>
        </p:txBody>
      </p:sp>
    </p:spTree>
    <p:extLst>
      <p:ext uri="{BB962C8B-B14F-4D97-AF65-F5344CB8AC3E}">
        <p14:creationId xmlns:p14="http://schemas.microsoft.com/office/powerpoint/2010/main" val="3048973987"/>
      </p:ext>
    </p:extLst>
  </p:cSld>
  <p:clrMapOvr>
    <a:masterClrMapping/>
  </p:clrMapOvr>
  <p:transition spd="slow" advClick="0" advTm="20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Accessing Data</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3706" y="1348654"/>
            <a:ext cx="9364588" cy="4684768"/>
          </a:xfrm>
          <a:prstGeom prst="rect">
            <a:avLst/>
          </a:prstGeom>
        </p:spPr>
      </p:pic>
    </p:spTree>
    <p:extLst>
      <p:ext uri="{BB962C8B-B14F-4D97-AF65-F5344CB8AC3E}">
        <p14:creationId xmlns:p14="http://schemas.microsoft.com/office/powerpoint/2010/main" val="18566747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407" y="348534"/>
            <a:ext cx="3050569" cy="2273144"/>
          </a:xfrm>
        </p:spPr>
        <p:txBody>
          <a:bodyPr/>
          <a:lstStyle/>
          <a:p>
            <a:pPr algn="ctr"/>
            <a:r>
              <a:rPr lang="en-US" dirty="0" smtClean="0"/>
              <a:t>Searching for </a:t>
            </a:r>
            <a:br>
              <a:rPr lang="en-US" dirty="0" smtClean="0"/>
            </a:br>
            <a:r>
              <a:rPr lang="en-US" dirty="0" smtClean="0"/>
              <a:t>Data</a:t>
            </a:r>
            <a:endParaRPr lang="en-US" dirty="0"/>
          </a:p>
        </p:txBody>
      </p:sp>
      <p:pic>
        <p:nvPicPr>
          <p:cNvPr id="4" name="Picture 3"/>
          <p:cNvPicPr>
            <a:picLocks noChangeAspect="1"/>
          </p:cNvPicPr>
          <p:nvPr/>
        </p:nvPicPr>
        <p:blipFill>
          <a:blip r:embed="rId3"/>
          <a:stretch>
            <a:fillRect/>
          </a:stretch>
        </p:blipFill>
        <p:spPr>
          <a:xfrm>
            <a:off x="3962401" y="0"/>
            <a:ext cx="8229599" cy="6858000"/>
          </a:xfrm>
          <a:prstGeom prst="rect">
            <a:avLst/>
          </a:prstGeom>
        </p:spPr>
      </p:pic>
      <p:sp>
        <p:nvSpPr>
          <p:cNvPr id="5" name="Oval 4"/>
          <p:cNvSpPr/>
          <p:nvPr/>
        </p:nvSpPr>
        <p:spPr>
          <a:xfrm>
            <a:off x="9479622" y="2055812"/>
            <a:ext cx="2208944" cy="914400"/>
          </a:xfrm>
          <a:prstGeom prst="ellipse">
            <a:avLst/>
          </a:prstGeom>
          <a:noFill/>
          <a:ln w="57150">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9909424" y="570706"/>
            <a:ext cx="2208944" cy="914400"/>
          </a:xfrm>
          <a:prstGeom prst="ellipse">
            <a:avLst/>
          </a:prstGeom>
          <a:noFill/>
          <a:ln w="57150">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6929918" y="5110171"/>
            <a:ext cx="2208944" cy="914400"/>
          </a:xfrm>
          <a:prstGeom prst="ellipse">
            <a:avLst/>
          </a:prstGeom>
          <a:noFill/>
          <a:ln w="57150">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58274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248" y="445512"/>
            <a:ext cx="6014776" cy="984129"/>
          </a:xfrm>
        </p:spPr>
        <p:txBody>
          <a:bodyPr/>
          <a:lstStyle/>
          <a:p>
            <a:r>
              <a:rPr lang="en-US" dirty="0"/>
              <a:t>Search by Variable</a:t>
            </a:r>
          </a:p>
        </p:txBody>
      </p:sp>
      <p:pic>
        <p:nvPicPr>
          <p:cNvPr id="4" name="D30AC30">
            <a:hlinkClick r:id="" action="ppaction://media"/>
          </p:cNvPr>
          <p:cNvPicPr>
            <a:picLocks noChangeAspect="1"/>
          </p:cNvPicPr>
          <p:nvPr>
            <a:videoFile r:link="rId1"/>
            <p:extLst>
              <p:ext uri="{DAA4B4D4-6D71-4841-9C94-3DE7FCFB9230}">
                <p14:media xmlns:p14="http://schemas.microsoft.com/office/powerpoint/2010/main" r:embed="rId2">
                  <p14:trim end="2716"/>
                </p14:media>
              </p:ext>
            </p:extLst>
          </p:nvPr>
        </p:nvPicPr>
        <p:blipFill>
          <a:blip r:embed="rId4"/>
          <a:stretch>
            <a:fillRect/>
          </a:stretch>
        </p:blipFill>
        <p:spPr>
          <a:xfrm>
            <a:off x="383085" y="1294544"/>
            <a:ext cx="8906443" cy="5290956"/>
          </a:xfrm>
          <a:prstGeom prst="rect">
            <a:avLst/>
          </a:prstGeom>
        </p:spPr>
      </p:pic>
      <p:sp>
        <p:nvSpPr>
          <p:cNvPr id="5" name="Rectangle 4"/>
          <p:cNvSpPr/>
          <p:nvPr/>
        </p:nvSpPr>
        <p:spPr>
          <a:xfrm>
            <a:off x="9044249" y="2648027"/>
            <a:ext cx="2651029" cy="2265617"/>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flipH="1">
            <a:off x="9143999" y="2914022"/>
            <a:ext cx="2542233" cy="1754326"/>
          </a:xfrm>
          <a:prstGeom prst="rect">
            <a:avLst/>
          </a:prstGeom>
          <a:noFill/>
        </p:spPr>
        <p:txBody>
          <a:bodyPr wrap="square" rtlCol="0">
            <a:spAutoFit/>
          </a:bodyPr>
          <a:lstStyle/>
          <a:p>
            <a:r>
              <a:rPr lang="en-US" dirty="0" smtClean="0"/>
              <a:t>Users can search variables within studies, across series, or across topics. We also have a comparison tool.</a:t>
            </a:r>
            <a:endParaRPr lang="en-US" dirty="0"/>
          </a:p>
        </p:txBody>
      </p:sp>
    </p:spTree>
    <p:extLst>
      <p:ext uri="{BB962C8B-B14F-4D97-AF65-F5344CB8AC3E}">
        <p14:creationId xmlns:p14="http://schemas.microsoft.com/office/powerpoint/2010/main" val="9374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1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remove"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7837715" cy="6858000"/>
          </a:xfrm>
          <a:prstGeom prst="rect">
            <a:avLst/>
          </a:prstGeom>
        </p:spPr>
      </p:pic>
      <p:pic>
        <p:nvPicPr>
          <p:cNvPr id="8" name="Picture 7"/>
          <p:cNvPicPr>
            <a:picLocks noChangeAspect="1"/>
          </p:cNvPicPr>
          <p:nvPr/>
        </p:nvPicPr>
        <p:blipFill rotWithShape="1">
          <a:blip r:embed="rId4"/>
          <a:srcRect l="2577" t="588" r="37675" b="5937"/>
          <a:stretch/>
        </p:blipFill>
        <p:spPr>
          <a:xfrm>
            <a:off x="4874881" y="530477"/>
            <a:ext cx="6893169" cy="6020299"/>
          </a:xfrm>
          <a:prstGeom prst="rect">
            <a:avLst/>
          </a:prstGeom>
        </p:spPr>
      </p:pic>
      <p:sp>
        <p:nvSpPr>
          <p:cNvPr id="5" name="TextBox 4"/>
          <p:cNvSpPr txBox="1"/>
          <p:nvPr/>
        </p:nvSpPr>
        <p:spPr>
          <a:xfrm>
            <a:off x="4874881" y="6006668"/>
            <a:ext cx="3634990" cy="784830"/>
          </a:xfrm>
          <a:prstGeom prst="rect">
            <a:avLst/>
          </a:prstGeom>
          <a:solidFill>
            <a:srgbClr val="E56B27"/>
          </a:solidFill>
          <a:ln>
            <a:solidFill>
              <a:srgbClr val="E56B27"/>
            </a:solidFill>
          </a:ln>
        </p:spPr>
        <p:txBody>
          <a:bodyPr wrap="square" rtlCol="0">
            <a:spAutoFit/>
          </a:bodyPr>
          <a:lstStyle/>
          <a:p>
            <a:r>
              <a:rPr lang="en-US" sz="11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Taken from </a:t>
            </a:r>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ICPSR </a:t>
            </a:r>
            <a:r>
              <a:rPr lang="en-US" sz="11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36231 - Hispanic </a:t>
            </a:r>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Established Populations for Epidemiologic Studies of the Elderly </a:t>
            </a:r>
            <a:r>
              <a:rPr lang="en-US" sz="11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(EPESE) Frailty </a:t>
            </a:r>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Study: </a:t>
            </a:r>
            <a:r>
              <a:rPr lang="en-US" sz="11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2006-2009 </a:t>
            </a:r>
            <a:endPar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5298831" y="2474890"/>
            <a:ext cx="3634991" cy="461665"/>
          </a:xfrm>
          <a:prstGeom prst="rect">
            <a:avLst/>
          </a:prstGeom>
          <a:solidFill>
            <a:srgbClr val="E56B27"/>
          </a:solidFill>
        </p:spPr>
        <p:txBody>
          <a:bodyPr wrap="squar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Mexican Americans aged 70+ years living in the Southwestern </a:t>
            </a:r>
            <a:r>
              <a:rPr lang="en-US" sz="1200" b="1" dirty="0" smtClean="0">
                <a:latin typeface="Verdana" panose="020B0604030504040204" pitchFamily="34" charset="0"/>
                <a:ea typeface="Verdana" panose="020B0604030504040204" pitchFamily="34" charset="0"/>
                <a:cs typeface="Verdana" panose="020B0604030504040204" pitchFamily="34" charset="0"/>
              </a:rPr>
              <a:t>U.S.</a:t>
            </a:r>
            <a:endParaRPr lang="en-US" sz="1200" b="1" dirty="0">
              <a:latin typeface="Verdana" panose="020B0604030504040204" pitchFamily="34" charset="0"/>
              <a:ea typeface="Verdana" panose="020B0604030504040204" pitchFamily="34" charset="0"/>
              <a:cs typeface="Verdana" panose="020B0604030504040204" pitchFamily="34" charset="0"/>
            </a:endParaRPr>
          </a:p>
        </p:txBody>
      </p:sp>
      <p:sp>
        <p:nvSpPr>
          <p:cNvPr id="9" name="TextBox 8"/>
          <p:cNvSpPr txBox="1"/>
          <p:nvPr/>
        </p:nvSpPr>
        <p:spPr>
          <a:xfrm>
            <a:off x="1223163" y="2841054"/>
            <a:ext cx="3182582" cy="830997"/>
          </a:xfrm>
          <a:prstGeom prst="rect">
            <a:avLst/>
          </a:prstGeom>
          <a:noFill/>
        </p:spPr>
        <p:txBody>
          <a:bodyPr wrap="square" rtlCol="0">
            <a:spAutoFit/>
          </a:bodyPr>
          <a:lstStyle/>
          <a:p>
            <a:r>
              <a:rPr lang="en-US" sz="24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Our variable comparison tool!</a:t>
            </a:r>
            <a:endParaRPr lang="en-US" sz="24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Right Arrow 9"/>
          <p:cNvSpPr/>
          <p:nvPr/>
        </p:nvSpPr>
        <p:spPr>
          <a:xfrm>
            <a:off x="194747" y="2944368"/>
            <a:ext cx="958362" cy="484632"/>
          </a:xfrm>
          <a:prstGeom prst="rightArrow">
            <a:avLst/>
          </a:prstGeom>
          <a:solidFill>
            <a:srgbClr val="E56B27"/>
          </a:solidFill>
          <a:ln>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27248061"/>
      </p:ext>
    </p:extLst>
  </p:cSld>
  <p:clrMapOvr>
    <a:masterClrMapping/>
  </p:clrMapOvr>
  <p:transition spd="slow" advClick="0" advTm="20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099834" y="2100745"/>
            <a:ext cx="3546205" cy="1134824"/>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365125"/>
            <a:ext cx="8788121" cy="1051767"/>
          </a:xfrm>
        </p:spPr>
        <p:txBody>
          <a:bodyPr/>
          <a:lstStyle/>
          <a:p>
            <a:r>
              <a:rPr lang="en-US" dirty="0" smtClean="0"/>
              <a:t>Study Pages – At a Glance Tab</a:t>
            </a:r>
            <a:endParaRPr lang="en-US" dirty="0"/>
          </a:p>
        </p:txBody>
      </p:sp>
      <p:sp>
        <p:nvSpPr>
          <p:cNvPr id="3" name="Text Placeholder 2"/>
          <p:cNvSpPr>
            <a:spLocks noGrp="1"/>
          </p:cNvSpPr>
          <p:nvPr>
            <p:ph type="body" sz="quarter" idx="10"/>
          </p:nvPr>
        </p:nvSpPr>
        <p:spPr>
          <a:xfrm>
            <a:off x="8212975" y="2195193"/>
            <a:ext cx="3283526" cy="922080"/>
          </a:xfrm>
        </p:spPr>
        <p:txBody>
          <a:bodyPr>
            <a:normAutofit fontScale="92500" lnSpcReduction="10000"/>
          </a:bodyPr>
          <a:lstStyle/>
          <a:p>
            <a:pPr marL="0" indent="0">
              <a:buNone/>
            </a:pPr>
            <a:r>
              <a:rPr lang="en-US" sz="1800" dirty="0" smtClean="0"/>
              <a:t>The Study Page begins with the “At a Glance” tab. In this area, you can read the summary and other study-level information.</a:t>
            </a:r>
            <a:endParaRPr lang="en-US" sz="1800" dirty="0"/>
          </a:p>
        </p:txBody>
      </p:sp>
      <p:pic>
        <p:nvPicPr>
          <p:cNvPr id="4" name="Picture 3"/>
          <p:cNvPicPr>
            <a:picLocks noChangeAspect="1"/>
          </p:cNvPicPr>
          <p:nvPr/>
        </p:nvPicPr>
        <p:blipFill rotWithShape="1">
          <a:blip r:embed="rId2"/>
          <a:srcRect l="8842" t="9313" r="15437" b="-687"/>
          <a:stretch/>
        </p:blipFill>
        <p:spPr>
          <a:xfrm>
            <a:off x="440574" y="1416892"/>
            <a:ext cx="7464829" cy="5067036"/>
          </a:xfrm>
          <a:prstGeom prst="rect">
            <a:avLst/>
          </a:prstGeom>
        </p:spPr>
      </p:pic>
      <p:sp>
        <p:nvSpPr>
          <p:cNvPr id="5" name="Right Arrow 4"/>
          <p:cNvSpPr/>
          <p:nvPr/>
        </p:nvSpPr>
        <p:spPr>
          <a:xfrm rot="10800000">
            <a:off x="1209363" y="4219026"/>
            <a:ext cx="978408" cy="484632"/>
          </a:xfrm>
          <a:prstGeom prst="rightArrow">
            <a:avLst/>
          </a:prstGeom>
          <a:solidFill>
            <a:srgbClr val="E56B27"/>
          </a:solidFill>
          <a:ln>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27915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5ACE20C">
            <a:hlinkClick r:id="" action="ppaction://media"/>
          </p:cNvPr>
          <p:cNvPicPr>
            <a:picLocks noChangeAspect="1"/>
          </p:cNvPicPr>
          <p:nvPr>
            <a:videoFile r:link="rId1"/>
            <p:extLst>
              <p:ext uri="{DAA4B4D4-6D71-4841-9C94-3DE7FCFB9230}">
                <p14:media xmlns:p14="http://schemas.microsoft.com/office/powerpoint/2010/main" r:embed="rId2">
                  <p14:trim end="2246.2"/>
                </p14:media>
              </p:ext>
            </p:extLst>
          </p:nvPr>
        </p:nvPicPr>
        <p:blipFill>
          <a:blip r:embed="rId5"/>
          <a:stretch>
            <a:fillRect/>
          </a:stretch>
        </p:blipFill>
        <p:spPr>
          <a:xfrm>
            <a:off x="366231" y="169635"/>
            <a:ext cx="11413542" cy="6075333"/>
          </a:xfrm>
          <a:prstGeom prst="rect">
            <a:avLst/>
          </a:prstGeom>
        </p:spPr>
      </p:pic>
      <p:sp>
        <p:nvSpPr>
          <p:cNvPr id="4" name="Rectangle 3"/>
          <p:cNvSpPr/>
          <p:nvPr/>
        </p:nvSpPr>
        <p:spPr>
          <a:xfrm>
            <a:off x="10148834" y="1381757"/>
            <a:ext cx="1619649" cy="1813619"/>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flipH="1">
            <a:off x="10256709" y="1497204"/>
            <a:ext cx="1511775" cy="1477328"/>
          </a:xfrm>
          <a:prstGeom prst="rect">
            <a:avLst/>
          </a:prstGeom>
          <a:noFill/>
        </p:spPr>
        <p:txBody>
          <a:bodyPr wrap="square" rtlCol="0">
            <a:spAutoFit/>
          </a:bodyPr>
          <a:lstStyle/>
          <a:p>
            <a:r>
              <a:rPr lang="en-US" b="1" dirty="0" smtClean="0"/>
              <a:t>At a Glance page – make sure to scroll and click!</a:t>
            </a:r>
            <a:endParaRPr lang="en-US" b="1" dirty="0"/>
          </a:p>
        </p:txBody>
      </p:sp>
    </p:spTree>
    <p:extLst>
      <p:ext uri="{BB962C8B-B14F-4D97-AF65-F5344CB8AC3E}">
        <p14:creationId xmlns:p14="http://schemas.microsoft.com/office/powerpoint/2010/main" val="230341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4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remove"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069184" y="2165016"/>
            <a:ext cx="2692094" cy="2044922"/>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0081" y="365126"/>
            <a:ext cx="10885378" cy="1212466"/>
          </a:xfrm>
        </p:spPr>
        <p:txBody>
          <a:bodyPr/>
          <a:lstStyle/>
          <a:p>
            <a:r>
              <a:rPr lang="en-US" dirty="0" smtClean="0"/>
              <a:t>Study Pages – Data &amp; Documentation</a:t>
            </a:r>
            <a:endParaRPr lang="en-US" dirty="0"/>
          </a:p>
        </p:txBody>
      </p:sp>
      <p:pic>
        <p:nvPicPr>
          <p:cNvPr id="4" name="Picture 3"/>
          <p:cNvPicPr>
            <a:picLocks noChangeAspect="1"/>
          </p:cNvPicPr>
          <p:nvPr/>
        </p:nvPicPr>
        <p:blipFill rotWithShape="1">
          <a:blip r:embed="rId3"/>
          <a:srcRect l="5490" t="9488" r="10692"/>
          <a:stretch/>
        </p:blipFill>
        <p:spPr>
          <a:xfrm>
            <a:off x="640081" y="1446416"/>
            <a:ext cx="8367356" cy="5082596"/>
          </a:xfrm>
          <a:prstGeom prst="rect">
            <a:avLst/>
          </a:prstGeom>
        </p:spPr>
      </p:pic>
      <p:sp>
        <p:nvSpPr>
          <p:cNvPr id="5" name="Right Arrow 4"/>
          <p:cNvSpPr/>
          <p:nvPr/>
        </p:nvSpPr>
        <p:spPr>
          <a:xfrm rot="10800000">
            <a:off x="2672403" y="4327092"/>
            <a:ext cx="978408" cy="484632"/>
          </a:xfrm>
          <a:prstGeom prst="rightArrow">
            <a:avLst/>
          </a:prstGeom>
          <a:solidFill>
            <a:srgbClr val="E56B27"/>
          </a:solidFill>
          <a:ln>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9069184" y="2310314"/>
            <a:ext cx="2535383" cy="1754326"/>
          </a:xfrm>
          <a:prstGeom prst="rect">
            <a:avLst/>
          </a:prstGeom>
          <a:noFill/>
        </p:spPr>
        <p:txBody>
          <a:bodyPr wrap="square" rtlCol="0">
            <a:spAutoFit/>
          </a:bodyPr>
          <a:lstStyle/>
          <a:p>
            <a:r>
              <a:rPr lang="en-US" dirty="0" smtClean="0"/>
              <a:t>To look at the files that are available, select the “Data &amp; Documentation” tab. Files are listed by dataset.</a:t>
            </a:r>
            <a:endParaRPr lang="en-US" dirty="0"/>
          </a:p>
        </p:txBody>
      </p:sp>
    </p:spTree>
    <p:extLst>
      <p:ext uri="{BB962C8B-B14F-4D97-AF65-F5344CB8AC3E}">
        <p14:creationId xmlns:p14="http://schemas.microsoft.com/office/powerpoint/2010/main" val="11496254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663254" y="1784325"/>
            <a:ext cx="2883125" cy="2490142"/>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52658" y="502418"/>
            <a:ext cx="10801141" cy="1165608"/>
          </a:xfrm>
        </p:spPr>
        <p:txBody>
          <a:bodyPr/>
          <a:lstStyle/>
          <a:p>
            <a:r>
              <a:rPr lang="en-US" dirty="0"/>
              <a:t>Study Pages – Data &amp; Documentation</a:t>
            </a:r>
          </a:p>
        </p:txBody>
      </p:sp>
      <p:pic>
        <p:nvPicPr>
          <p:cNvPr id="3" name="Picture 2"/>
          <p:cNvPicPr>
            <a:picLocks noChangeAspect="1"/>
          </p:cNvPicPr>
          <p:nvPr/>
        </p:nvPicPr>
        <p:blipFill rotWithShape="1">
          <a:blip r:embed="rId3"/>
          <a:srcRect l="6625" t="9627" r="12072"/>
          <a:stretch/>
        </p:blipFill>
        <p:spPr>
          <a:xfrm>
            <a:off x="482138" y="1421477"/>
            <a:ext cx="8229600" cy="5145578"/>
          </a:xfrm>
          <a:prstGeom prst="rect">
            <a:avLst/>
          </a:prstGeom>
        </p:spPr>
      </p:pic>
      <p:sp>
        <p:nvSpPr>
          <p:cNvPr id="4" name="TextBox 3"/>
          <p:cNvSpPr txBox="1"/>
          <p:nvPr/>
        </p:nvSpPr>
        <p:spPr>
          <a:xfrm>
            <a:off x="8711738" y="2013734"/>
            <a:ext cx="2834641" cy="2031325"/>
          </a:xfrm>
          <a:prstGeom prst="rect">
            <a:avLst/>
          </a:prstGeom>
          <a:noFill/>
        </p:spPr>
        <p:txBody>
          <a:bodyPr wrap="square" rtlCol="0">
            <a:spAutoFit/>
          </a:bodyPr>
          <a:lstStyle/>
          <a:p>
            <a:r>
              <a:rPr lang="en-US" dirty="0" smtClean="0"/>
              <a:t>To Download files specific to any dataset within a study, select the “Download” button to the right of the Dataset (DS) name – a list of files will appear. </a:t>
            </a:r>
            <a:endParaRPr lang="en-US" dirty="0"/>
          </a:p>
        </p:txBody>
      </p:sp>
      <p:sp>
        <p:nvSpPr>
          <p:cNvPr id="5" name="Right Arrow 4"/>
          <p:cNvSpPr/>
          <p:nvPr/>
        </p:nvSpPr>
        <p:spPr>
          <a:xfrm rot="10800000">
            <a:off x="6122185" y="3029396"/>
            <a:ext cx="978408" cy="484632"/>
          </a:xfrm>
          <a:prstGeom prst="rightArrow">
            <a:avLst/>
          </a:prstGeom>
          <a:solidFill>
            <a:srgbClr val="E56B27"/>
          </a:solidFill>
          <a:ln>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76129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Need to Register to Download</a:t>
            </a:r>
            <a:endParaRPr lang="en-US" dirty="0"/>
          </a:p>
        </p:txBody>
      </p:sp>
      <p:pic>
        <p:nvPicPr>
          <p:cNvPr id="3" name="Picture 2"/>
          <p:cNvPicPr>
            <a:picLocks noChangeAspect="1"/>
          </p:cNvPicPr>
          <p:nvPr/>
        </p:nvPicPr>
        <p:blipFill>
          <a:blip r:embed="rId2"/>
          <a:stretch>
            <a:fillRect/>
          </a:stretch>
        </p:blipFill>
        <p:spPr>
          <a:xfrm>
            <a:off x="228861" y="1199147"/>
            <a:ext cx="7910428" cy="5478231"/>
          </a:xfrm>
          <a:prstGeom prst="rect">
            <a:avLst/>
          </a:prstGeom>
          <a:ln w="38100" cap="sq">
            <a:solidFill>
              <a:srgbClr val="3B695D"/>
            </a:solidFill>
            <a:prstDash val="solid"/>
            <a:miter lim="800000"/>
          </a:ln>
          <a:effectLst>
            <a:outerShdw blurRad="50800" dist="38100" dir="2700000" algn="tl" rotWithShape="0">
              <a:srgbClr val="000000">
                <a:alpha val="43000"/>
              </a:srgbClr>
            </a:outerShdw>
          </a:effectLst>
        </p:spPr>
      </p:pic>
      <p:sp>
        <p:nvSpPr>
          <p:cNvPr id="4" name="TextBox 3"/>
          <p:cNvSpPr txBox="1"/>
          <p:nvPr/>
        </p:nvSpPr>
        <p:spPr>
          <a:xfrm>
            <a:off x="8270697" y="2058352"/>
            <a:ext cx="3083103"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mj-lt"/>
              </a:rPr>
              <a:t>It’s </a:t>
            </a:r>
            <a:r>
              <a:rPr lang="en-US" sz="2400" b="1" dirty="0" smtClean="0">
                <a:solidFill>
                  <a:srgbClr val="E56B27"/>
                </a:solidFill>
                <a:latin typeface="+mj-lt"/>
              </a:rPr>
              <a:t>free</a:t>
            </a:r>
          </a:p>
          <a:p>
            <a:pPr marL="285750" indent="-285750">
              <a:buFont typeface="Arial" panose="020B0604020202020204" pitchFamily="34" charset="0"/>
              <a:buChar char="•"/>
            </a:pPr>
            <a:r>
              <a:rPr lang="en-US" sz="2400" dirty="0" smtClean="0">
                <a:latin typeface="+mj-lt"/>
              </a:rPr>
              <a:t>Very little info is needed</a:t>
            </a:r>
          </a:p>
          <a:p>
            <a:pPr marL="285750" indent="-285750">
              <a:buFont typeface="Arial" panose="020B0604020202020204" pitchFamily="34" charset="0"/>
              <a:buChar char="•"/>
            </a:pPr>
            <a:r>
              <a:rPr lang="en-US" sz="2400" dirty="0" smtClean="0">
                <a:latin typeface="+mj-lt"/>
              </a:rPr>
              <a:t>We </a:t>
            </a:r>
            <a:r>
              <a:rPr lang="en-US" sz="2400" b="1" dirty="0" smtClean="0">
                <a:solidFill>
                  <a:srgbClr val="E56B27"/>
                </a:solidFill>
                <a:latin typeface="+mj-lt"/>
              </a:rPr>
              <a:t>do not </a:t>
            </a:r>
            <a:r>
              <a:rPr lang="en-US" sz="2400" dirty="0" smtClean="0">
                <a:latin typeface="+mj-lt"/>
              </a:rPr>
              <a:t>spam you or sell your data</a:t>
            </a:r>
            <a:endParaRPr lang="en-US" sz="2400" dirty="0">
              <a:latin typeface="+mj-lt"/>
            </a:endParaRPr>
          </a:p>
        </p:txBody>
      </p:sp>
    </p:spTree>
    <p:extLst>
      <p:ext uri="{BB962C8B-B14F-4D97-AF65-F5344CB8AC3E}">
        <p14:creationId xmlns:p14="http://schemas.microsoft.com/office/powerpoint/2010/main" val="14318883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638130" y="3048259"/>
            <a:ext cx="4993026" cy="125243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938683" y="504170"/>
            <a:ext cx="8838363" cy="1272756"/>
          </a:xfrm>
        </p:spPr>
        <p:txBody>
          <a:bodyPr>
            <a:normAutofit fontScale="90000"/>
          </a:bodyPr>
          <a:lstStyle/>
          <a:p>
            <a:r>
              <a:rPr lang="en-US" dirty="0"/>
              <a:t>Why Does It Come in a Zipped Package?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241" y="2211163"/>
            <a:ext cx="3764797" cy="3764797"/>
          </a:xfrm>
          <a:prstGeom prst="rect">
            <a:avLst/>
          </a:prstGeom>
        </p:spPr>
      </p:pic>
      <p:sp>
        <p:nvSpPr>
          <p:cNvPr id="4" name="TextBox 3"/>
          <p:cNvSpPr txBox="1"/>
          <p:nvPr/>
        </p:nvSpPr>
        <p:spPr>
          <a:xfrm>
            <a:off x="5091430" y="2559109"/>
            <a:ext cx="5991902" cy="2523768"/>
          </a:xfrm>
          <a:prstGeom prst="rect">
            <a:avLst/>
          </a:prstGeom>
          <a:noFill/>
        </p:spPr>
        <p:txBody>
          <a:bodyPr wrap="square" rtlCol="0">
            <a:spAutoFit/>
          </a:bodyPr>
          <a:lstStyle/>
          <a:p>
            <a:pPr marL="457200" indent="-457200">
              <a:buFont typeface="Wingdings" panose="05000000000000000000" pitchFamily="2" charset="2"/>
              <a:buChar char="Ø"/>
            </a:pPr>
            <a:r>
              <a:rPr lang="en-US" sz="2800" dirty="0" smtClean="0">
                <a:latin typeface="+mj-lt"/>
              </a:rPr>
              <a:t>Internal Infrastructure</a:t>
            </a:r>
          </a:p>
          <a:p>
            <a:pPr marL="914400" lvl="1" indent="-457200">
              <a:buFont typeface="Wingdings" panose="05000000000000000000" pitchFamily="2" charset="2"/>
              <a:buChar char="Ø"/>
            </a:pPr>
            <a:r>
              <a:rPr lang="en-US" sz="2800" dirty="0" smtClean="0">
                <a:latin typeface="+mj-lt"/>
              </a:rPr>
              <a:t>We need to support both single and multi dataset studies</a:t>
            </a:r>
          </a:p>
          <a:p>
            <a:pPr marL="457200" indent="-457200">
              <a:buFont typeface="Wingdings" panose="05000000000000000000" pitchFamily="2" charset="2"/>
              <a:buChar char="Ø"/>
            </a:pPr>
            <a:r>
              <a:rPr lang="en-US" sz="2800" dirty="0">
                <a:latin typeface="+mj-lt"/>
              </a:rPr>
              <a:t>Metadata reasons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9029071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14354"/>
          </a:xfrm>
        </p:spPr>
        <p:txBody>
          <a:bodyPr/>
          <a:lstStyle/>
          <a:p>
            <a:r>
              <a:rPr lang="en-US" dirty="0" smtClean="0"/>
              <a:t>Public and Restricted Data</a:t>
            </a:r>
            <a:endParaRPr lang="en-US" dirty="0"/>
          </a:p>
        </p:txBody>
      </p:sp>
      <p:pic>
        <p:nvPicPr>
          <p:cNvPr id="5" name="Picture 4"/>
          <p:cNvPicPr>
            <a:picLocks noChangeAspect="1"/>
          </p:cNvPicPr>
          <p:nvPr/>
        </p:nvPicPr>
        <p:blipFill rotWithShape="1">
          <a:blip r:embed="rId3"/>
          <a:srcRect l="7632" r="5731" b="9105"/>
          <a:stretch/>
        </p:blipFill>
        <p:spPr>
          <a:xfrm>
            <a:off x="6236414" y="1387010"/>
            <a:ext cx="5494156" cy="5147353"/>
          </a:xfrm>
          <a:prstGeom prst="rect">
            <a:avLst/>
          </a:prstGeom>
        </p:spPr>
      </p:pic>
      <p:sp>
        <p:nvSpPr>
          <p:cNvPr id="7" name="Right Arrow 6"/>
          <p:cNvSpPr/>
          <p:nvPr/>
        </p:nvSpPr>
        <p:spPr>
          <a:xfrm rot="10973519">
            <a:off x="8280971" y="4869951"/>
            <a:ext cx="978408" cy="484632"/>
          </a:xfrm>
          <a:prstGeom prst="rightArrow">
            <a:avLst/>
          </a:prstGeom>
          <a:solidFill>
            <a:srgbClr val="E56B27"/>
          </a:solidFill>
          <a:ln>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rotWithShape="1">
          <a:blip r:embed="rId4"/>
          <a:srcRect r="17902"/>
          <a:stretch/>
        </p:blipFill>
        <p:spPr>
          <a:xfrm>
            <a:off x="416399" y="1515875"/>
            <a:ext cx="5679601" cy="4859675"/>
          </a:xfrm>
          <a:prstGeom prst="rect">
            <a:avLst/>
          </a:prstGeom>
          <a:ln w="38100" cap="sq">
            <a:solidFill>
              <a:srgbClr val="3B695D"/>
            </a:solidFill>
            <a:prstDash val="solid"/>
            <a:miter lim="800000"/>
          </a:ln>
          <a:effectLst>
            <a:outerShdw blurRad="50800" dist="38100" dir="2700000" algn="tl" rotWithShape="0">
              <a:srgbClr val="000000">
                <a:alpha val="43000"/>
              </a:srgbClr>
            </a:outerShdw>
          </a:effectLst>
        </p:spPr>
      </p:pic>
      <p:sp>
        <p:nvSpPr>
          <p:cNvPr id="9" name="Oval 8"/>
          <p:cNvSpPr/>
          <p:nvPr/>
        </p:nvSpPr>
        <p:spPr>
          <a:xfrm>
            <a:off x="275985" y="5465851"/>
            <a:ext cx="1886977" cy="760288"/>
          </a:xfrm>
          <a:prstGeom prst="ellipse">
            <a:avLst/>
          </a:prstGeom>
          <a:noFill/>
          <a:ln w="38100">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1242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Restricted Data</a:t>
            </a:r>
            <a:endParaRPr lang="en-US" dirty="0"/>
          </a:p>
        </p:txBody>
      </p:sp>
      <p:sp>
        <p:nvSpPr>
          <p:cNvPr id="3" name="TextBox 2"/>
          <p:cNvSpPr txBox="1"/>
          <p:nvPr/>
        </p:nvSpPr>
        <p:spPr>
          <a:xfrm>
            <a:off x="719191" y="1869897"/>
            <a:ext cx="4161034" cy="707886"/>
          </a:xfrm>
          <a:prstGeom prst="rect">
            <a:avLst/>
          </a:prstGeom>
          <a:noFill/>
        </p:spPr>
        <p:txBody>
          <a:bodyPr wrap="square" rtlCol="0">
            <a:spAutoFit/>
          </a:bodyPr>
          <a:lstStyle/>
          <a:p>
            <a:r>
              <a:rPr lang="en-US" sz="2000" b="1" dirty="0" smtClean="0">
                <a:latin typeface="+mj-lt"/>
              </a:rPr>
              <a:t>Check out our video about accessing restricted data! </a:t>
            </a:r>
            <a:endParaRPr lang="en-US" sz="2000" b="1" dirty="0">
              <a:latin typeface="+mj-lt"/>
            </a:endParaRPr>
          </a:p>
        </p:txBody>
      </p:sp>
      <p:pic>
        <p:nvPicPr>
          <p:cNvPr id="5" name="Picture 4"/>
          <p:cNvPicPr>
            <a:picLocks noChangeAspect="1"/>
          </p:cNvPicPr>
          <p:nvPr/>
        </p:nvPicPr>
        <p:blipFill>
          <a:blip r:embed="rId3"/>
          <a:stretch>
            <a:fillRect/>
          </a:stretch>
        </p:blipFill>
        <p:spPr>
          <a:xfrm>
            <a:off x="5293507" y="164386"/>
            <a:ext cx="6898493" cy="6525213"/>
          </a:xfrm>
          <a:prstGeom prst="rect">
            <a:avLst/>
          </a:prstGeom>
        </p:spPr>
      </p:pic>
      <p:sp>
        <p:nvSpPr>
          <p:cNvPr id="6" name="Oval 5"/>
          <p:cNvSpPr/>
          <p:nvPr/>
        </p:nvSpPr>
        <p:spPr>
          <a:xfrm>
            <a:off x="8959065" y="1428108"/>
            <a:ext cx="1982913" cy="262580"/>
          </a:xfrm>
          <a:prstGeom prst="ellipse">
            <a:avLst/>
          </a:prstGeom>
          <a:noFill/>
          <a:ln w="38100">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618914" y="3426992"/>
            <a:ext cx="4559261" cy="1754326"/>
          </a:xfrm>
          <a:prstGeom prst="rect">
            <a:avLst/>
          </a:prstGeom>
          <a:noFill/>
        </p:spPr>
        <p:txBody>
          <a:bodyPr wrap="square" rtlCol="0">
            <a:spAutoFit/>
          </a:bodyPr>
          <a:lstStyle/>
          <a:p>
            <a:r>
              <a:rPr lang="en-US" u="sng" dirty="0" smtClean="0">
                <a:latin typeface="+mj-lt"/>
              </a:rPr>
              <a:t>Popular restricted data collections:</a:t>
            </a:r>
          </a:p>
          <a:p>
            <a:pPr marL="285750" indent="-285750">
              <a:buFont typeface="Arial" panose="020B0604020202020204" pitchFamily="34" charset="0"/>
              <a:buChar char="•"/>
            </a:pPr>
            <a:r>
              <a:rPr lang="en-US" dirty="0" smtClean="0">
                <a:latin typeface="+mj-lt"/>
                <a:hlinkClick r:id="rId4"/>
              </a:rPr>
              <a:t>NSHAP</a:t>
            </a:r>
            <a:r>
              <a:rPr lang="en-US" dirty="0" smtClean="0">
                <a:latin typeface="+mj-lt"/>
              </a:rPr>
              <a:t> </a:t>
            </a:r>
          </a:p>
          <a:p>
            <a:pPr marL="285750" indent="-285750">
              <a:buFont typeface="Arial" panose="020B0604020202020204" pitchFamily="34" charset="0"/>
              <a:buChar char="•"/>
            </a:pPr>
            <a:r>
              <a:rPr lang="en-US" dirty="0" smtClean="0">
                <a:latin typeface="+mj-lt"/>
                <a:hlinkClick r:id="rId5"/>
              </a:rPr>
              <a:t>MIDUS Milwaukee Sample</a:t>
            </a:r>
            <a:endParaRPr lang="en-US" dirty="0" smtClean="0">
              <a:latin typeface="+mj-lt"/>
            </a:endParaRPr>
          </a:p>
          <a:p>
            <a:pPr marL="285750" indent="-285750">
              <a:buFont typeface="Arial" panose="020B0604020202020204" pitchFamily="34" charset="0"/>
              <a:buChar char="•"/>
            </a:pPr>
            <a:r>
              <a:rPr lang="en-US" dirty="0" smtClean="0">
                <a:latin typeface="+mj-lt"/>
                <a:hlinkClick r:id="rId6"/>
              </a:rPr>
              <a:t>National Long Term Care Survey (NLTCS)</a:t>
            </a:r>
            <a:endParaRPr lang="en-US" dirty="0" smtClean="0">
              <a:latin typeface="+mj-lt"/>
            </a:endParaRPr>
          </a:p>
          <a:p>
            <a:endParaRPr lang="en-US" dirty="0"/>
          </a:p>
        </p:txBody>
      </p:sp>
    </p:spTree>
    <p:extLst>
      <p:ext uri="{BB962C8B-B14F-4D97-AF65-F5344CB8AC3E}">
        <p14:creationId xmlns:p14="http://schemas.microsoft.com/office/powerpoint/2010/main" val="31255247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89" y="365126"/>
            <a:ext cx="10912011" cy="1155450"/>
          </a:xfrm>
        </p:spPr>
        <p:txBody>
          <a:bodyPr/>
          <a:lstStyle/>
          <a:p>
            <a:r>
              <a:rPr lang="en-US" dirty="0" smtClean="0"/>
              <a:t>Study Pages with Restricted Data</a:t>
            </a:r>
            <a:endParaRPr lang="en-US" dirty="0"/>
          </a:p>
        </p:txBody>
      </p:sp>
      <p:sp>
        <p:nvSpPr>
          <p:cNvPr id="3" name="Text Placeholder 2"/>
          <p:cNvSpPr>
            <a:spLocks noGrp="1"/>
          </p:cNvSpPr>
          <p:nvPr>
            <p:ph type="body" sz="quarter" idx="10"/>
          </p:nvPr>
        </p:nvSpPr>
        <p:spPr>
          <a:xfrm>
            <a:off x="339047" y="2378074"/>
            <a:ext cx="2527443" cy="1803227"/>
          </a:xfrm>
        </p:spPr>
        <p:txBody>
          <a:bodyPr>
            <a:normAutofit fontScale="85000" lnSpcReduction="20000"/>
          </a:bodyPr>
          <a:lstStyle/>
          <a:p>
            <a:pPr marL="0" indent="0">
              <a:buNone/>
            </a:pPr>
            <a:r>
              <a:rPr lang="en-US" dirty="0" smtClean="0"/>
              <a:t>Studies with restricted data may have helpful files such as comparisons and crosswalks</a:t>
            </a:r>
            <a:endParaRPr lang="en-US" dirty="0"/>
          </a:p>
        </p:txBody>
      </p:sp>
      <p:pic>
        <p:nvPicPr>
          <p:cNvPr id="4" name="Picture 3"/>
          <p:cNvPicPr>
            <a:picLocks noChangeAspect="1"/>
          </p:cNvPicPr>
          <p:nvPr/>
        </p:nvPicPr>
        <p:blipFill>
          <a:blip r:embed="rId2"/>
          <a:stretch>
            <a:fillRect/>
          </a:stretch>
        </p:blipFill>
        <p:spPr>
          <a:xfrm>
            <a:off x="2792633" y="1283985"/>
            <a:ext cx="9058457" cy="4876175"/>
          </a:xfrm>
          <a:prstGeom prst="rect">
            <a:avLst/>
          </a:prstGeom>
        </p:spPr>
      </p:pic>
      <p:sp>
        <p:nvSpPr>
          <p:cNvPr id="5" name="Right Arrow 4"/>
          <p:cNvSpPr/>
          <p:nvPr/>
        </p:nvSpPr>
        <p:spPr>
          <a:xfrm>
            <a:off x="7404054" y="3356467"/>
            <a:ext cx="978408" cy="484632"/>
          </a:xfrm>
          <a:prstGeom prst="rightArrow">
            <a:avLst/>
          </a:prstGeom>
          <a:solidFill>
            <a:srgbClr val="E56B27"/>
          </a:solidFill>
          <a:ln>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94244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141360" cy="1325563"/>
          </a:xfrm>
        </p:spPr>
        <p:txBody>
          <a:bodyPr/>
          <a:lstStyle/>
          <a:p>
            <a:r>
              <a:rPr lang="en-US" dirty="0" smtClean="0"/>
              <a:t>So You Want to Share Your Data</a:t>
            </a:r>
            <a:endParaRPr lang="en-US" dirty="0"/>
          </a:p>
        </p:txBody>
      </p:sp>
      <p:sp>
        <p:nvSpPr>
          <p:cNvPr id="3" name="Text Placeholder 2"/>
          <p:cNvSpPr>
            <a:spLocks noGrp="1"/>
          </p:cNvSpPr>
          <p:nvPr>
            <p:ph type="body" sz="quarter" idx="10"/>
          </p:nvPr>
        </p:nvSpPr>
        <p:spPr>
          <a:xfrm>
            <a:off x="568503" y="2352782"/>
            <a:ext cx="5585100" cy="2753473"/>
          </a:xfrm>
        </p:spPr>
        <p:txBody>
          <a:bodyPr>
            <a:normAutofit fontScale="92500" lnSpcReduction="20000"/>
          </a:bodyPr>
          <a:lstStyle/>
          <a:p>
            <a:pPr marL="0" indent="0">
              <a:buNone/>
            </a:pPr>
            <a:r>
              <a:rPr lang="en-US" b="1" dirty="0" smtClean="0"/>
              <a:t>Why deposit your data with us?</a:t>
            </a:r>
          </a:p>
          <a:p>
            <a:r>
              <a:rPr lang="en-US" dirty="0" smtClean="0"/>
              <a:t>To fulfill grant obligations</a:t>
            </a:r>
          </a:p>
          <a:p>
            <a:r>
              <a:rPr lang="en-US" dirty="0" smtClean="0"/>
              <a:t>To broaden research potential of the data</a:t>
            </a:r>
          </a:p>
          <a:p>
            <a:r>
              <a:rPr lang="en-US" dirty="0" smtClean="0"/>
              <a:t>It’s free</a:t>
            </a:r>
          </a:p>
          <a:p>
            <a:r>
              <a:rPr lang="en-US" dirty="0" smtClean="0"/>
              <a:t>It will be preserved </a:t>
            </a:r>
          </a:p>
          <a:p>
            <a:r>
              <a:rPr lang="en-US" dirty="0" smtClean="0"/>
              <a:t>Track usage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603" y="262929"/>
            <a:ext cx="5651403" cy="3178914"/>
          </a:xfrm>
          <a:prstGeom prst="rect">
            <a:avLst/>
          </a:prstGeom>
        </p:spPr>
      </p:pic>
      <p:sp>
        <p:nvSpPr>
          <p:cNvPr id="5" name="TextBox 4"/>
          <p:cNvSpPr txBox="1"/>
          <p:nvPr/>
        </p:nvSpPr>
        <p:spPr>
          <a:xfrm>
            <a:off x="678273" y="5270644"/>
            <a:ext cx="10903947" cy="738664"/>
          </a:xfrm>
          <a:prstGeom prst="rect">
            <a:avLst/>
          </a:prstGeom>
          <a:noFill/>
        </p:spPr>
        <p:txBody>
          <a:bodyPr wrap="none" rtlCol="0">
            <a:spAutoFit/>
          </a:bodyPr>
          <a:lstStyle/>
          <a:p>
            <a:r>
              <a:rPr lang="en-US" sz="2400" b="1" dirty="0" smtClean="0">
                <a:latin typeface="+mj-lt"/>
              </a:rPr>
              <a:t>Need help with a data management plan? We have </a:t>
            </a:r>
            <a:r>
              <a:rPr lang="en-US" sz="2400" b="1" dirty="0" smtClean="0">
                <a:latin typeface="+mj-lt"/>
                <a:hlinkClick r:id="rId3"/>
              </a:rPr>
              <a:t>resources!</a:t>
            </a:r>
            <a:endParaRPr lang="en-US" sz="2400" b="1" dirty="0" smtClean="0">
              <a:latin typeface="+mj-lt"/>
            </a:endParaRPr>
          </a:p>
          <a:p>
            <a:endParaRPr lang="en-US" dirty="0"/>
          </a:p>
        </p:txBody>
      </p:sp>
    </p:spTree>
    <p:extLst>
      <p:ext uri="{BB962C8B-B14F-4D97-AF65-F5344CB8AC3E}">
        <p14:creationId xmlns:p14="http://schemas.microsoft.com/office/powerpoint/2010/main" val="2371524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r="1108" b="11497"/>
          <a:stretch/>
        </p:blipFill>
        <p:spPr>
          <a:xfrm>
            <a:off x="195694" y="1069450"/>
            <a:ext cx="8155336" cy="5788550"/>
          </a:xfrm>
          <a:prstGeom prst="rect">
            <a:avLst/>
          </a:prstGeom>
        </p:spPr>
      </p:pic>
      <p:sp>
        <p:nvSpPr>
          <p:cNvPr id="7" name="Rectangle 6"/>
          <p:cNvSpPr/>
          <p:nvPr/>
        </p:nvSpPr>
        <p:spPr>
          <a:xfrm>
            <a:off x="8473311" y="1109469"/>
            <a:ext cx="2872822" cy="2984692"/>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365126"/>
            <a:ext cx="5261149" cy="1101934"/>
          </a:xfrm>
        </p:spPr>
        <p:txBody>
          <a:bodyPr/>
          <a:lstStyle/>
          <a:p>
            <a:r>
              <a:rPr lang="en-US" dirty="0" smtClean="0"/>
              <a:t>Deposit Data</a:t>
            </a:r>
            <a:endParaRPr lang="en-US" dirty="0"/>
          </a:p>
        </p:txBody>
      </p:sp>
      <p:sp>
        <p:nvSpPr>
          <p:cNvPr id="6" name="Right Arrow 5"/>
          <p:cNvSpPr/>
          <p:nvPr/>
        </p:nvSpPr>
        <p:spPr>
          <a:xfrm rot="10800000">
            <a:off x="2522163" y="2117183"/>
            <a:ext cx="978408" cy="484632"/>
          </a:xfrm>
          <a:prstGeom prst="rightArrow">
            <a:avLst/>
          </a:prstGeom>
          <a:solidFill>
            <a:srgbClr val="E56B27"/>
          </a:solidFill>
          <a:ln>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flipH="1">
            <a:off x="8717873" y="1250835"/>
            <a:ext cx="2647239" cy="2862322"/>
          </a:xfrm>
          <a:prstGeom prst="rect">
            <a:avLst/>
          </a:prstGeom>
          <a:noFill/>
        </p:spPr>
        <p:txBody>
          <a:bodyPr wrap="square" rtlCol="0">
            <a:spAutoFit/>
          </a:bodyPr>
          <a:lstStyle/>
          <a:p>
            <a:r>
              <a:rPr lang="en-US" b="1" dirty="0" smtClean="0"/>
              <a:t>Prepare to provide: </a:t>
            </a:r>
          </a:p>
          <a:p>
            <a:pPr marL="285750" indent="-285750">
              <a:buFont typeface="Arial" panose="020B0604020202020204" pitchFamily="34" charset="0"/>
              <a:buChar char="•"/>
            </a:pPr>
            <a:r>
              <a:rPr lang="en-US" dirty="0" smtClean="0"/>
              <a:t>Title</a:t>
            </a:r>
          </a:p>
          <a:p>
            <a:pPr marL="285750" indent="-285750">
              <a:buFont typeface="Arial" panose="020B0604020202020204" pitchFamily="34" charset="0"/>
              <a:buChar char="•"/>
            </a:pPr>
            <a:r>
              <a:rPr lang="en-US" dirty="0" smtClean="0"/>
              <a:t>PI</a:t>
            </a:r>
          </a:p>
          <a:p>
            <a:pPr marL="285750" indent="-285750">
              <a:buFont typeface="Arial" panose="020B0604020202020204" pitchFamily="34" charset="0"/>
              <a:buChar char="•"/>
            </a:pPr>
            <a:r>
              <a:rPr lang="en-US" dirty="0" smtClean="0"/>
              <a:t>Description </a:t>
            </a:r>
          </a:p>
          <a:p>
            <a:pPr marL="285750" indent="-285750">
              <a:buFont typeface="Arial" panose="020B0604020202020204" pitchFamily="34" charset="0"/>
              <a:buChar char="•"/>
            </a:pPr>
            <a:r>
              <a:rPr lang="en-US" dirty="0" smtClean="0"/>
              <a:t>Data Files </a:t>
            </a:r>
          </a:p>
          <a:p>
            <a:pPr marL="285750" indent="-285750">
              <a:buFont typeface="Arial" panose="020B0604020202020204" pitchFamily="34" charset="0"/>
              <a:buChar char="•"/>
            </a:pPr>
            <a:r>
              <a:rPr lang="en-US" dirty="0" smtClean="0"/>
              <a:t>Codebook </a:t>
            </a:r>
          </a:p>
          <a:p>
            <a:pPr marL="285750" indent="-285750">
              <a:buFont typeface="Arial" panose="020B0604020202020204" pitchFamily="34" charset="0"/>
              <a:buChar char="•"/>
            </a:pPr>
            <a:r>
              <a:rPr lang="en-US" dirty="0" smtClean="0"/>
              <a:t>Questionnaire </a:t>
            </a:r>
          </a:p>
          <a:p>
            <a:pPr marL="285750" indent="-285750">
              <a:buFont typeface="Arial" panose="020B0604020202020204" pitchFamily="34" charset="0"/>
              <a:buChar char="•"/>
            </a:pPr>
            <a:r>
              <a:rPr lang="en-US" dirty="0" smtClean="0"/>
              <a:t>Relevant Syntax</a:t>
            </a:r>
          </a:p>
          <a:p>
            <a:pPr marL="285750" indent="-285750">
              <a:buFont typeface="Arial" panose="020B0604020202020204" pitchFamily="34" charset="0"/>
              <a:buChar char="•"/>
            </a:pPr>
            <a:r>
              <a:rPr lang="en-US" dirty="0" smtClean="0"/>
              <a:t>Methodology Info</a:t>
            </a:r>
          </a:p>
          <a:p>
            <a:pPr marL="285750" indent="-285750">
              <a:buFont typeface="Arial" panose="020B0604020202020204" pitchFamily="34" charset="0"/>
              <a:buChar char="•"/>
            </a:pPr>
            <a:r>
              <a:rPr lang="en-US" dirty="0" smtClean="0"/>
              <a:t>User Guide</a:t>
            </a:r>
            <a:endParaRPr lang="en-US" dirty="0"/>
          </a:p>
        </p:txBody>
      </p:sp>
      <p:sp>
        <p:nvSpPr>
          <p:cNvPr id="4" name="TextBox 3"/>
          <p:cNvSpPr txBox="1"/>
          <p:nvPr/>
        </p:nvSpPr>
        <p:spPr>
          <a:xfrm>
            <a:off x="7959424" y="4254523"/>
            <a:ext cx="3900596" cy="923330"/>
          </a:xfrm>
          <a:prstGeom prst="rect">
            <a:avLst/>
          </a:prstGeom>
          <a:noFill/>
        </p:spPr>
        <p:txBody>
          <a:bodyPr wrap="square" rtlCol="0">
            <a:spAutoFit/>
          </a:bodyPr>
          <a:lstStyle/>
          <a:p>
            <a:pPr algn="ctr"/>
            <a:r>
              <a:rPr lang="en-US" dirty="0" smtClean="0">
                <a:latin typeface="+mj-lt"/>
              </a:rPr>
              <a:t>Anytime you need help depositing, email us: </a:t>
            </a:r>
          </a:p>
          <a:p>
            <a:pPr algn="ctr"/>
            <a:r>
              <a:rPr lang="en-US" b="1" dirty="0" smtClean="0">
                <a:latin typeface="+mj-lt"/>
              </a:rPr>
              <a:t>icpsr-nacda@umich.edu</a:t>
            </a:r>
            <a:endParaRPr lang="en-US" b="1" dirty="0">
              <a:latin typeface="+mj-lt"/>
            </a:endParaRPr>
          </a:p>
        </p:txBody>
      </p:sp>
    </p:spTree>
    <p:extLst>
      <p:ext uri="{BB962C8B-B14F-4D97-AF65-F5344CB8AC3E}">
        <p14:creationId xmlns:p14="http://schemas.microsoft.com/office/powerpoint/2010/main" val="15477090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8357171" cy="1252660"/>
          </a:xfrm>
        </p:spPr>
        <p:txBody>
          <a:bodyPr/>
          <a:lstStyle/>
          <a:p>
            <a:r>
              <a:rPr lang="en-US" dirty="0"/>
              <a:t>NACDA and NACDA-OAR</a:t>
            </a:r>
          </a:p>
        </p:txBody>
      </p:sp>
      <p:pic>
        <p:nvPicPr>
          <p:cNvPr id="3" name="Picture 2"/>
          <p:cNvPicPr>
            <a:picLocks noChangeAspect="1"/>
          </p:cNvPicPr>
          <p:nvPr/>
        </p:nvPicPr>
        <p:blipFill rotWithShape="1">
          <a:blip r:embed="rId3"/>
          <a:srcRect l="3933" t="9822" r="8872" b="21623"/>
          <a:stretch/>
        </p:blipFill>
        <p:spPr>
          <a:xfrm>
            <a:off x="366942" y="1438382"/>
            <a:ext cx="10893533" cy="4817601"/>
          </a:xfrm>
          <a:prstGeom prst="rect">
            <a:avLst/>
          </a:prstGeom>
        </p:spPr>
      </p:pic>
      <p:sp>
        <p:nvSpPr>
          <p:cNvPr id="5" name="Rectangle 4"/>
          <p:cNvSpPr/>
          <p:nvPr/>
        </p:nvSpPr>
        <p:spPr>
          <a:xfrm>
            <a:off x="8963130" y="2411165"/>
            <a:ext cx="2793440" cy="1055077"/>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flipH="1">
            <a:off x="8963130" y="2615537"/>
            <a:ext cx="2793440" cy="646331"/>
          </a:xfrm>
          <a:prstGeom prst="rect">
            <a:avLst/>
          </a:prstGeom>
          <a:noFill/>
        </p:spPr>
        <p:txBody>
          <a:bodyPr wrap="square" rtlCol="0">
            <a:spAutoFit/>
          </a:bodyPr>
          <a:lstStyle/>
          <a:p>
            <a:r>
              <a:rPr lang="en-US" b="1" dirty="0" smtClean="0"/>
              <a:t>We now have 2 options for depositing</a:t>
            </a:r>
            <a:endParaRPr lang="en-US" b="1" dirty="0"/>
          </a:p>
        </p:txBody>
      </p:sp>
      <p:sp>
        <p:nvSpPr>
          <p:cNvPr id="6" name="TextBox 5"/>
          <p:cNvSpPr txBox="1"/>
          <p:nvPr/>
        </p:nvSpPr>
        <p:spPr>
          <a:xfrm>
            <a:off x="1924272" y="5741800"/>
            <a:ext cx="3092513" cy="369332"/>
          </a:xfrm>
          <a:prstGeom prst="rect">
            <a:avLst/>
          </a:prstGeom>
          <a:noFill/>
        </p:spPr>
        <p:txBody>
          <a:bodyPr wrap="none" rtlCol="0">
            <a:spAutoFit/>
          </a:bodyPr>
          <a:lstStyle/>
          <a:p>
            <a:r>
              <a:rPr lang="en-US" b="1" dirty="0" smtClean="0">
                <a:solidFill>
                  <a:srgbClr val="E56B27"/>
                </a:solidFill>
                <a:latin typeface="+mj-lt"/>
              </a:rPr>
              <a:t>Main archive - curated</a:t>
            </a:r>
            <a:endParaRPr lang="en-US" b="1" dirty="0">
              <a:solidFill>
                <a:srgbClr val="E56B27"/>
              </a:solidFill>
              <a:latin typeface="+mj-lt"/>
            </a:endParaRPr>
          </a:p>
        </p:txBody>
      </p:sp>
      <p:sp>
        <p:nvSpPr>
          <p:cNvPr id="7" name="TextBox 6"/>
          <p:cNvSpPr txBox="1"/>
          <p:nvPr/>
        </p:nvSpPr>
        <p:spPr>
          <a:xfrm>
            <a:off x="6154221" y="5741800"/>
            <a:ext cx="4722768" cy="369332"/>
          </a:xfrm>
          <a:prstGeom prst="rect">
            <a:avLst/>
          </a:prstGeom>
          <a:noFill/>
        </p:spPr>
        <p:txBody>
          <a:bodyPr wrap="none" rtlCol="0">
            <a:spAutoFit/>
          </a:bodyPr>
          <a:lstStyle/>
          <a:p>
            <a:r>
              <a:rPr lang="en-US" b="1" dirty="0" smtClean="0">
                <a:solidFill>
                  <a:srgbClr val="E56B27"/>
                </a:solidFill>
                <a:latin typeface="+mj-lt"/>
              </a:rPr>
              <a:t>New, open archive – self published</a:t>
            </a:r>
            <a:endParaRPr lang="en-US" b="1" dirty="0">
              <a:solidFill>
                <a:srgbClr val="E56B27"/>
              </a:solidFill>
              <a:latin typeface="+mj-lt"/>
            </a:endParaRPr>
          </a:p>
        </p:txBody>
      </p:sp>
    </p:spTree>
    <p:extLst>
      <p:ext uri="{BB962C8B-B14F-4D97-AF65-F5344CB8AC3E}">
        <p14:creationId xmlns:p14="http://schemas.microsoft.com/office/powerpoint/2010/main" val="43680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105" y="293207"/>
            <a:ext cx="10515600" cy="1023198"/>
          </a:xfrm>
        </p:spPr>
        <p:txBody>
          <a:bodyPr/>
          <a:lstStyle/>
          <a:p>
            <a:r>
              <a:rPr lang="en-US" dirty="0" smtClean="0"/>
              <a:t>Why Self-Publish Your Data?</a:t>
            </a:r>
            <a:endParaRPr lang="en-US" dirty="0"/>
          </a:p>
        </p:txBody>
      </p:sp>
      <p:pic>
        <p:nvPicPr>
          <p:cNvPr id="3" name="Picture 2"/>
          <p:cNvPicPr>
            <a:picLocks noChangeAspect="1"/>
          </p:cNvPicPr>
          <p:nvPr/>
        </p:nvPicPr>
        <p:blipFill rotWithShape="1">
          <a:blip r:embed="rId3"/>
          <a:srcRect r="1398"/>
          <a:stretch/>
        </p:blipFill>
        <p:spPr>
          <a:xfrm>
            <a:off x="345950" y="1211021"/>
            <a:ext cx="11414536" cy="4002072"/>
          </a:xfrm>
          <a:prstGeom prst="rect">
            <a:avLst/>
          </a:prstGeom>
        </p:spPr>
      </p:pic>
      <p:sp>
        <p:nvSpPr>
          <p:cNvPr id="4" name="TextBox 3"/>
          <p:cNvSpPr txBox="1"/>
          <p:nvPr/>
        </p:nvSpPr>
        <p:spPr>
          <a:xfrm>
            <a:off x="635209" y="5107709"/>
            <a:ext cx="6237092" cy="1323439"/>
          </a:xfrm>
          <a:prstGeom prst="rect">
            <a:avLst/>
          </a:prstGeom>
          <a:noFill/>
        </p:spPr>
        <p:txBody>
          <a:bodyPr wrap="none" rtlCol="0">
            <a:spAutoFit/>
          </a:bodyPr>
          <a:lstStyle/>
          <a:p>
            <a:pPr marL="342900" indent="-342900">
              <a:buFont typeface="Arial" panose="020B0604020202020204" pitchFamily="34" charset="0"/>
              <a:buChar char="•"/>
            </a:pPr>
            <a:r>
              <a:rPr lang="en-US" sz="2000" dirty="0" smtClean="0">
                <a:latin typeface="+mj-lt"/>
              </a:rPr>
              <a:t>Makes your data discoverable</a:t>
            </a:r>
          </a:p>
          <a:p>
            <a:pPr marL="342900" indent="-342900">
              <a:buFont typeface="Arial" panose="020B0604020202020204" pitchFamily="34" charset="0"/>
              <a:buChar char="•"/>
            </a:pPr>
            <a:r>
              <a:rPr lang="en-US" sz="2000" dirty="0" smtClean="0">
                <a:latin typeface="+mj-lt"/>
              </a:rPr>
              <a:t>Fulfills your NIH Data Sharing Requirements</a:t>
            </a:r>
          </a:p>
          <a:p>
            <a:pPr marL="342900" indent="-342900">
              <a:buFont typeface="Arial" panose="020B0604020202020204" pitchFamily="34" charset="0"/>
              <a:buChar char="•"/>
            </a:pPr>
            <a:r>
              <a:rPr lang="en-US" sz="2000" dirty="0" smtClean="0">
                <a:latin typeface="+mj-lt"/>
              </a:rPr>
              <a:t>Rapid turnover and release</a:t>
            </a:r>
          </a:p>
          <a:p>
            <a:pPr marL="342900" indent="-342900">
              <a:buFont typeface="Arial" panose="020B0604020202020204" pitchFamily="34" charset="0"/>
              <a:buChar char="•"/>
            </a:pPr>
            <a:r>
              <a:rPr lang="en-US" sz="2000" dirty="0" smtClean="0">
                <a:latin typeface="+mj-lt"/>
              </a:rPr>
              <a:t>We track the use of your data</a:t>
            </a:r>
            <a:endParaRPr lang="en-US" sz="2000" dirty="0">
              <a:latin typeface="+mj-lt"/>
            </a:endParaRPr>
          </a:p>
        </p:txBody>
      </p:sp>
    </p:spTree>
    <p:extLst>
      <p:ext uri="{BB962C8B-B14F-4D97-AF65-F5344CB8AC3E}">
        <p14:creationId xmlns:p14="http://schemas.microsoft.com/office/powerpoint/2010/main" val="4231053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Data on Aging Discoverable</a:t>
            </a:r>
            <a:endParaRPr lang="en-US" dirty="0"/>
          </a:p>
        </p:txBody>
      </p:sp>
      <p:pic>
        <p:nvPicPr>
          <p:cNvPr id="3" name="Picture 2"/>
          <p:cNvPicPr>
            <a:picLocks noChangeAspect="1"/>
          </p:cNvPicPr>
          <p:nvPr/>
        </p:nvPicPr>
        <p:blipFill>
          <a:blip r:embed="rId3"/>
          <a:stretch>
            <a:fillRect/>
          </a:stretch>
        </p:blipFill>
        <p:spPr>
          <a:xfrm>
            <a:off x="416278" y="1140178"/>
            <a:ext cx="9563100" cy="5368758"/>
          </a:xfrm>
          <a:prstGeom prst="rect">
            <a:avLst/>
          </a:prstGeom>
        </p:spPr>
      </p:pic>
    </p:spTree>
    <p:extLst>
      <p:ext uri="{BB962C8B-B14F-4D97-AF65-F5344CB8AC3E}">
        <p14:creationId xmlns:p14="http://schemas.microsoft.com/office/powerpoint/2010/main" val="1068642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5462116" cy="1152176"/>
          </a:xfrm>
        </p:spPr>
        <p:txBody>
          <a:bodyPr/>
          <a:lstStyle/>
          <a:p>
            <a:r>
              <a:rPr lang="en-US" dirty="0"/>
              <a:t>How to Track Use</a:t>
            </a:r>
          </a:p>
        </p:txBody>
      </p:sp>
      <p:pic>
        <p:nvPicPr>
          <p:cNvPr id="3" name="C90CC6F">
            <a:hlinkClick r:id="" action="ppaction://media"/>
          </p:cNvPr>
          <p:cNvPicPr>
            <a:picLocks noChangeAspect="1"/>
          </p:cNvPicPr>
          <p:nvPr>
            <a:videoFile r:link="rId1"/>
            <p:extLst>
              <p:ext uri="{DAA4B4D4-6D71-4841-9C94-3DE7FCFB9230}">
                <p14:media xmlns:p14="http://schemas.microsoft.com/office/powerpoint/2010/main" r:embed="rId2">
                  <p14:trim end="7826.8"/>
                </p14:media>
              </p:ext>
            </p:extLst>
          </p:nvPr>
        </p:nvPicPr>
        <p:blipFill>
          <a:blip r:embed="rId4"/>
          <a:stretch>
            <a:fillRect/>
          </a:stretch>
        </p:blipFill>
        <p:spPr>
          <a:xfrm>
            <a:off x="367844" y="1202076"/>
            <a:ext cx="8992774" cy="5342242"/>
          </a:xfrm>
          <a:prstGeom prst="rect">
            <a:avLst/>
          </a:prstGeom>
        </p:spPr>
      </p:pic>
      <p:sp>
        <p:nvSpPr>
          <p:cNvPr id="5" name="Rectangle 4"/>
          <p:cNvSpPr/>
          <p:nvPr/>
        </p:nvSpPr>
        <p:spPr>
          <a:xfrm>
            <a:off x="8812404" y="2589837"/>
            <a:ext cx="2956822" cy="2102743"/>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8914424" y="2803490"/>
            <a:ext cx="2768707" cy="1754326"/>
          </a:xfrm>
          <a:prstGeom prst="rect">
            <a:avLst/>
          </a:prstGeom>
          <a:noFill/>
        </p:spPr>
        <p:txBody>
          <a:bodyPr wrap="none" rtlCol="0">
            <a:spAutoFit/>
          </a:bodyPr>
          <a:lstStyle/>
          <a:p>
            <a:r>
              <a:rPr lang="en-US" b="1" dirty="0" smtClean="0"/>
              <a:t>View usage based on :</a:t>
            </a:r>
          </a:p>
          <a:p>
            <a:pPr marL="285750" indent="-285750">
              <a:buFont typeface="Arial" panose="020B0604020202020204" pitchFamily="34" charset="0"/>
              <a:buChar char="•"/>
            </a:pPr>
            <a:r>
              <a:rPr lang="en-US" dirty="0" smtClean="0"/>
              <a:t>Publications </a:t>
            </a:r>
          </a:p>
          <a:p>
            <a:pPr marL="285750" indent="-285750">
              <a:buFont typeface="Arial" panose="020B0604020202020204" pitchFamily="34" charset="0"/>
              <a:buChar char="•"/>
            </a:pPr>
            <a:r>
              <a:rPr lang="en-US" dirty="0" smtClean="0"/>
              <a:t>Data Downloads </a:t>
            </a:r>
          </a:p>
          <a:p>
            <a:pPr marL="285750" indent="-285750">
              <a:buFont typeface="Arial" panose="020B0604020202020204" pitchFamily="34" charset="0"/>
              <a:buChar char="•"/>
            </a:pPr>
            <a:r>
              <a:rPr lang="en-US" dirty="0" smtClean="0"/>
              <a:t>Doc Downloads </a:t>
            </a:r>
          </a:p>
          <a:p>
            <a:pPr marL="285750" indent="-285750">
              <a:buFont typeface="Arial" panose="020B0604020202020204" pitchFamily="34" charset="0"/>
              <a:buChar char="•"/>
            </a:pPr>
            <a:r>
              <a:rPr lang="en-US" dirty="0" smtClean="0"/>
              <a:t>Institution</a:t>
            </a:r>
          </a:p>
          <a:p>
            <a:pPr marL="285750" indent="-285750">
              <a:buFont typeface="Arial" panose="020B0604020202020204" pitchFamily="34" charset="0"/>
              <a:buChar char="•"/>
            </a:pPr>
            <a:r>
              <a:rPr lang="en-US" dirty="0" smtClean="0"/>
              <a:t>Unique or return users</a:t>
            </a:r>
          </a:p>
        </p:txBody>
      </p:sp>
    </p:spTree>
    <p:extLst>
      <p:ext uri="{BB962C8B-B14F-4D97-AF65-F5344CB8AC3E}">
        <p14:creationId xmlns:p14="http://schemas.microsoft.com/office/powerpoint/2010/main" val="42550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2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remove"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Publications</a:t>
            </a:r>
            <a:endParaRPr lang="en-US" dirty="0"/>
          </a:p>
        </p:txBody>
      </p:sp>
      <p:pic>
        <p:nvPicPr>
          <p:cNvPr id="3" name="Picture 2"/>
          <p:cNvPicPr>
            <a:picLocks noChangeAspect="1"/>
          </p:cNvPicPr>
          <p:nvPr/>
        </p:nvPicPr>
        <p:blipFill rotWithShape="1">
          <a:blip r:embed="rId3"/>
          <a:srcRect b="19442"/>
          <a:stretch/>
        </p:blipFill>
        <p:spPr>
          <a:xfrm>
            <a:off x="568770" y="1171744"/>
            <a:ext cx="7211807" cy="5208507"/>
          </a:xfrm>
          <a:prstGeom prst="rect">
            <a:avLst/>
          </a:prstGeom>
        </p:spPr>
      </p:pic>
      <p:sp>
        <p:nvSpPr>
          <p:cNvPr id="4" name="TextBox 3"/>
          <p:cNvSpPr txBox="1"/>
          <p:nvPr/>
        </p:nvSpPr>
        <p:spPr>
          <a:xfrm>
            <a:off x="7881407" y="1563680"/>
            <a:ext cx="4092504" cy="923330"/>
          </a:xfrm>
          <a:prstGeom prst="rect">
            <a:avLst/>
          </a:prstGeom>
          <a:noFill/>
        </p:spPr>
        <p:txBody>
          <a:bodyPr wrap="square" rtlCol="0">
            <a:spAutoFit/>
          </a:bodyPr>
          <a:lstStyle/>
          <a:p>
            <a:r>
              <a:rPr lang="en-US" b="1" dirty="0">
                <a:latin typeface="+mj-lt"/>
              </a:rPr>
              <a:t>Did you use NACDA data in your research paper? </a:t>
            </a:r>
            <a:endParaRPr lang="en-US" b="1" dirty="0" smtClean="0">
              <a:latin typeface="+mj-lt"/>
            </a:endParaRPr>
          </a:p>
          <a:p>
            <a:r>
              <a:rPr lang="en-US" dirty="0" smtClean="0">
                <a:latin typeface="+mj-lt"/>
              </a:rPr>
              <a:t>Let </a:t>
            </a:r>
            <a:r>
              <a:rPr lang="en-US" dirty="0">
                <a:latin typeface="+mj-lt"/>
              </a:rPr>
              <a:t>us know</a:t>
            </a:r>
            <a:r>
              <a:rPr lang="en-US" dirty="0" smtClean="0">
                <a:latin typeface="+mj-lt"/>
              </a:rPr>
              <a:t>!</a:t>
            </a:r>
            <a:endParaRPr lang="en-US" dirty="0">
              <a:latin typeface="+mj-lt"/>
            </a:endParaRPr>
          </a:p>
        </p:txBody>
      </p:sp>
      <p:sp>
        <p:nvSpPr>
          <p:cNvPr id="5" name="TextBox 4"/>
          <p:cNvSpPr txBox="1"/>
          <p:nvPr/>
        </p:nvSpPr>
        <p:spPr>
          <a:xfrm>
            <a:off x="7881407" y="2946901"/>
            <a:ext cx="3728251" cy="1477328"/>
          </a:xfrm>
          <a:prstGeom prst="rect">
            <a:avLst/>
          </a:prstGeom>
          <a:noFill/>
        </p:spPr>
        <p:txBody>
          <a:bodyPr wrap="square" rtlCol="0">
            <a:spAutoFit/>
          </a:bodyPr>
          <a:lstStyle/>
          <a:p>
            <a:r>
              <a:rPr lang="en-US" dirty="0">
                <a:latin typeface="+mj-lt"/>
              </a:rPr>
              <a:t>Email us at </a:t>
            </a:r>
            <a:r>
              <a:rPr lang="en-US" dirty="0">
                <a:latin typeface="+mj-lt"/>
                <a:hlinkClick r:id="rId4"/>
              </a:rPr>
              <a:t>icpsr-nacda@umich.edu</a:t>
            </a:r>
            <a:r>
              <a:rPr lang="en-US" dirty="0">
                <a:latin typeface="+mj-lt"/>
              </a:rPr>
              <a:t> or </a:t>
            </a:r>
            <a:r>
              <a:rPr lang="en-US" b="1" dirty="0">
                <a:latin typeface="+mj-lt"/>
              </a:rPr>
              <a:t>use this ICPSR form</a:t>
            </a:r>
            <a:r>
              <a:rPr lang="en-US" dirty="0">
                <a:latin typeface="+mj-lt"/>
              </a:rPr>
              <a:t> that provides the citation directly to our bibliography team:</a:t>
            </a:r>
          </a:p>
        </p:txBody>
      </p:sp>
      <p:sp>
        <p:nvSpPr>
          <p:cNvPr id="6" name="TextBox 5"/>
          <p:cNvSpPr txBox="1"/>
          <p:nvPr/>
        </p:nvSpPr>
        <p:spPr>
          <a:xfrm>
            <a:off x="7830991" y="4705368"/>
            <a:ext cx="3829081" cy="1107996"/>
          </a:xfrm>
          <a:prstGeom prst="rect">
            <a:avLst/>
          </a:prstGeom>
          <a:noFill/>
        </p:spPr>
        <p:txBody>
          <a:bodyPr wrap="square" rtlCol="0">
            <a:spAutoFit/>
          </a:bodyPr>
          <a:lstStyle/>
          <a:p>
            <a:r>
              <a:rPr lang="en-US" sz="1600" b="1" dirty="0">
                <a:latin typeface="+mj-lt"/>
                <a:hlinkClick r:id="rId5"/>
              </a:rPr>
              <a:t>https://www.icpsr.umich.edu/icpsrweb/ICPSR/citations/submit.jsp</a:t>
            </a:r>
            <a:endParaRPr lang="en-US" sz="1600" b="1" dirty="0">
              <a:latin typeface="+mj-lt"/>
            </a:endParaRPr>
          </a:p>
          <a:p>
            <a:endParaRPr lang="en-US" dirty="0"/>
          </a:p>
        </p:txBody>
      </p:sp>
    </p:spTree>
    <p:extLst>
      <p:ext uri="{BB962C8B-B14F-4D97-AF65-F5344CB8AC3E}">
        <p14:creationId xmlns:p14="http://schemas.microsoft.com/office/powerpoint/2010/main" val="27957191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3"/>
              </a:rPr>
              <a:t>Colectica Portal</a:t>
            </a:r>
            <a:endParaRPr lang="en-US" dirty="0"/>
          </a:p>
        </p:txBody>
      </p:sp>
      <p:pic>
        <p:nvPicPr>
          <p:cNvPr id="5" name="Picture 4"/>
          <p:cNvPicPr>
            <a:picLocks noChangeAspect="1"/>
          </p:cNvPicPr>
          <p:nvPr/>
        </p:nvPicPr>
        <p:blipFill>
          <a:blip r:embed="rId4"/>
          <a:stretch>
            <a:fillRect/>
          </a:stretch>
        </p:blipFill>
        <p:spPr>
          <a:xfrm>
            <a:off x="42315" y="1191802"/>
            <a:ext cx="12149685" cy="4161034"/>
          </a:xfrm>
          <a:prstGeom prst="rect">
            <a:avLst/>
          </a:prstGeom>
        </p:spPr>
      </p:pic>
      <p:pic>
        <p:nvPicPr>
          <p:cNvPr id="3" name="Picture 2"/>
          <p:cNvPicPr>
            <a:picLocks noChangeAspect="1"/>
          </p:cNvPicPr>
          <p:nvPr/>
        </p:nvPicPr>
        <p:blipFill>
          <a:blip r:embed="rId5"/>
          <a:stretch>
            <a:fillRect/>
          </a:stretch>
        </p:blipFill>
        <p:spPr>
          <a:xfrm>
            <a:off x="599981" y="1191802"/>
            <a:ext cx="8052481" cy="5388796"/>
          </a:xfrm>
          <a:prstGeom prst="rect">
            <a:avLst/>
          </a:prstGeom>
        </p:spPr>
      </p:pic>
      <p:pic>
        <p:nvPicPr>
          <p:cNvPr id="4" name="Picture 3"/>
          <p:cNvPicPr>
            <a:picLocks noChangeAspect="1"/>
          </p:cNvPicPr>
          <p:nvPr/>
        </p:nvPicPr>
        <p:blipFill rotWithShape="1">
          <a:blip r:embed="rId6"/>
          <a:srcRect t="1" r="25571" b="212"/>
          <a:stretch/>
        </p:blipFill>
        <p:spPr>
          <a:xfrm>
            <a:off x="5284824" y="1315092"/>
            <a:ext cx="6735276" cy="5370570"/>
          </a:xfrm>
          <a:prstGeom prst="rect">
            <a:avLst/>
          </a:prstGeom>
        </p:spPr>
      </p:pic>
    </p:spTree>
    <p:extLst>
      <p:ext uri="{BB962C8B-B14F-4D97-AF65-F5344CB8AC3E}">
        <p14:creationId xmlns:p14="http://schemas.microsoft.com/office/powerpoint/2010/main" val="3891089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886" y="361915"/>
            <a:ext cx="7712279" cy="2463479"/>
          </a:xfrm>
          <a:prstGeom prst="rect">
            <a:avLst/>
          </a:prstGeom>
        </p:spPr>
      </p:pic>
      <p:sp>
        <p:nvSpPr>
          <p:cNvPr id="4" name="TextBox 3"/>
          <p:cNvSpPr txBox="1"/>
          <p:nvPr/>
        </p:nvSpPr>
        <p:spPr>
          <a:xfrm>
            <a:off x="708917" y="2825394"/>
            <a:ext cx="9554966" cy="646331"/>
          </a:xfrm>
          <a:prstGeom prst="rect">
            <a:avLst/>
          </a:prstGeom>
          <a:noFill/>
        </p:spPr>
        <p:txBody>
          <a:bodyPr wrap="square" rtlCol="0">
            <a:spAutoFit/>
          </a:bodyPr>
          <a:lstStyle/>
          <a:p>
            <a:r>
              <a:rPr lang="en-US" dirty="0" smtClean="0"/>
              <a:t>NIA Funded Longitudinal Data Resources with </a:t>
            </a:r>
            <a:r>
              <a:rPr lang="en-US" dirty="0" smtClean="0">
                <a:hlinkClick r:id="rId4"/>
              </a:rPr>
              <a:t>Colectica Portals</a:t>
            </a:r>
            <a:r>
              <a:rPr lang="en-US" dirty="0" smtClean="0"/>
              <a:t>: </a:t>
            </a:r>
          </a:p>
          <a:p>
            <a:endParaRPr lang="en-US" dirty="0"/>
          </a:p>
        </p:txBody>
      </p:sp>
      <p:pic>
        <p:nvPicPr>
          <p:cNvPr id="5" name="Picture 4">
            <a:hlinkClick r:id="rId5"/>
          </p:cNvPr>
          <p:cNvPicPr>
            <a:picLocks noChangeAspect="1"/>
          </p:cNvPicPr>
          <p:nvPr/>
        </p:nvPicPr>
        <p:blipFill rotWithShape="1">
          <a:blip r:embed="rId6">
            <a:extLst>
              <a:ext uri="{28A0092B-C50C-407E-A947-70E740481C1C}">
                <a14:useLocalDpi xmlns:a14="http://schemas.microsoft.com/office/drawing/2010/main" val="0"/>
              </a:ext>
            </a:extLst>
          </a:blip>
          <a:srcRect r="17407" b="3734"/>
          <a:stretch/>
        </p:blipFill>
        <p:spPr>
          <a:xfrm>
            <a:off x="4339025" y="3265839"/>
            <a:ext cx="7078894" cy="1059582"/>
          </a:xfrm>
          <a:prstGeom prst="rect">
            <a:avLst/>
          </a:prstGeom>
        </p:spPr>
      </p:pic>
      <p:pic>
        <p:nvPicPr>
          <p:cNvPr id="6" name="Picture 5">
            <a:hlinkClick r:id="rId7"/>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1369" y="4608102"/>
            <a:ext cx="5130800" cy="1854200"/>
          </a:xfrm>
          <a:prstGeom prst="rect">
            <a:avLst/>
          </a:prstGeom>
        </p:spPr>
      </p:pic>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16790" y="4636728"/>
            <a:ext cx="4311880" cy="1304290"/>
          </a:xfrm>
          <a:prstGeom prst="rect">
            <a:avLst/>
          </a:prstGeom>
        </p:spPr>
      </p:pic>
    </p:spTree>
    <p:extLst>
      <p:ext uri="{BB962C8B-B14F-4D97-AF65-F5344CB8AC3E}">
        <p14:creationId xmlns:p14="http://schemas.microsoft.com/office/powerpoint/2010/main" val="15340682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Supporting Gerontological Research</a:t>
            </a:r>
            <a:endParaRPr lang="en-US" dirty="0"/>
          </a:p>
        </p:txBody>
      </p:sp>
      <p:pic>
        <p:nvPicPr>
          <p:cNvPr id="3" name="Picture 2"/>
          <p:cNvPicPr>
            <a:picLocks noChangeAspect="1"/>
          </p:cNvPicPr>
          <p:nvPr/>
        </p:nvPicPr>
        <p:blipFill>
          <a:blip r:embed="rId3"/>
          <a:stretch>
            <a:fillRect/>
          </a:stretch>
        </p:blipFill>
        <p:spPr>
          <a:xfrm>
            <a:off x="415138" y="1345914"/>
            <a:ext cx="7648453" cy="5147353"/>
          </a:xfrm>
          <a:prstGeom prst="rect">
            <a:avLst/>
          </a:prstGeom>
        </p:spPr>
      </p:pic>
      <p:sp>
        <p:nvSpPr>
          <p:cNvPr id="4" name="TextBox 3"/>
          <p:cNvSpPr txBox="1"/>
          <p:nvPr/>
        </p:nvSpPr>
        <p:spPr>
          <a:xfrm>
            <a:off x="8618483" y="2363056"/>
            <a:ext cx="2921875" cy="1754326"/>
          </a:xfrm>
          <a:prstGeom prst="rect">
            <a:avLst/>
          </a:prstGeom>
          <a:noFill/>
        </p:spPr>
        <p:txBody>
          <a:bodyPr wrap="square" rtlCol="0">
            <a:spAutoFit/>
          </a:bodyPr>
          <a:lstStyle/>
          <a:p>
            <a:r>
              <a:rPr lang="en-US" dirty="0" smtClean="0">
                <a:latin typeface="+mj-lt"/>
              </a:rPr>
              <a:t>We want to highlight data resources for gerontological research and make it easier for data users to find what they need. </a:t>
            </a:r>
            <a:endParaRPr lang="en-US" dirty="0">
              <a:latin typeface="+mj-lt"/>
            </a:endParaRPr>
          </a:p>
        </p:txBody>
      </p:sp>
    </p:spTree>
    <p:extLst>
      <p:ext uri="{BB962C8B-B14F-4D97-AF65-F5344CB8AC3E}">
        <p14:creationId xmlns:p14="http://schemas.microsoft.com/office/powerpoint/2010/main" val="10202977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53889" cy="797631"/>
          </a:xfrm>
        </p:spPr>
        <p:txBody>
          <a:bodyPr/>
          <a:lstStyle/>
          <a:p>
            <a:r>
              <a:rPr lang="en-US" dirty="0" smtClean="0">
                <a:hlinkClick r:id="rId3"/>
              </a:rPr>
              <a:t>Cross-Study Conceptual Crosswalk</a:t>
            </a:r>
            <a:endParaRPr lang="en-US" dirty="0"/>
          </a:p>
        </p:txBody>
      </p:sp>
      <p:pic>
        <p:nvPicPr>
          <p:cNvPr id="3" name="Picture 2"/>
          <p:cNvPicPr>
            <a:picLocks noChangeAspect="1"/>
          </p:cNvPicPr>
          <p:nvPr/>
        </p:nvPicPr>
        <p:blipFill rotWithShape="1">
          <a:blip r:embed="rId4">
            <a:clrChange>
              <a:clrFrom>
                <a:srgbClr val="FFFFFF"/>
              </a:clrFrom>
              <a:clrTo>
                <a:srgbClr val="FFFFFF">
                  <a:alpha val="0"/>
                </a:srgbClr>
              </a:clrTo>
            </a:clrChange>
          </a:blip>
          <a:srcRect l="1777" t="1728" r="1479"/>
          <a:stretch/>
        </p:blipFill>
        <p:spPr>
          <a:xfrm>
            <a:off x="838200" y="948266"/>
            <a:ext cx="10984089" cy="5819422"/>
          </a:xfrm>
          <a:prstGeom prst="rect">
            <a:avLst/>
          </a:prstGeom>
        </p:spPr>
      </p:pic>
    </p:spTree>
    <p:extLst>
      <p:ext uri="{BB962C8B-B14F-4D97-AF65-F5344CB8AC3E}">
        <p14:creationId xmlns:p14="http://schemas.microsoft.com/office/powerpoint/2010/main" val="3923160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Outreach</a:t>
            </a:r>
            <a:endParaRPr lang="en-US"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336" b="13163"/>
          <a:stretch/>
        </p:blipFill>
        <p:spPr>
          <a:xfrm>
            <a:off x="3431823" y="1152175"/>
            <a:ext cx="8297333" cy="5027095"/>
          </a:xfrm>
          <a:prstGeom prst="rect">
            <a:avLst/>
          </a:prstGeom>
        </p:spPr>
      </p:pic>
      <p:sp>
        <p:nvSpPr>
          <p:cNvPr id="4" name="TextBox 3"/>
          <p:cNvSpPr txBox="1"/>
          <p:nvPr/>
        </p:nvSpPr>
        <p:spPr>
          <a:xfrm>
            <a:off x="457889" y="2188395"/>
            <a:ext cx="3230533"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mj-lt"/>
              </a:rPr>
              <a:t>Conferences</a:t>
            </a:r>
          </a:p>
          <a:p>
            <a:pPr marL="285750" indent="-285750">
              <a:buFont typeface="Arial" panose="020B0604020202020204" pitchFamily="34" charset="0"/>
              <a:buChar char="•"/>
            </a:pPr>
            <a:r>
              <a:rPr lang="en-US" sz="2400" dirty="0" smtClean="0">
                <a:latin typeface="+mj-lt"/>
              </a:rPr>
              <a:t>Social Media</a:t>
            </a:r>
          </a:p>
          <a:p>
            <a:pPr marL="285750" indent="-285750">
              <a:buFont typeface="Arial" panose="020B0604020202020204" pitchFamily="34" charset="0"/>
              <a:buChar char="•"/>
            </a:pPr>
            <a:r>
              <a:rPr lang="en-US" sz="2400" dirty="0" smtClean="0">
                <a:latin typeface="+mj-lt"/>
              </a:rPr>
              <a:t>Announcements and Newsletter</a:t>
            </a:r>
          </a:p>
          <a:p>
            <a:pPr marL="285750" indent="-285750">
              <a:buFont typeface="Arial" panose="020B0604020202020204" pitchFamily="34" charset="0"/>
              <a:buChar char="•"/>
            </a:pPr>
            <a:r>
              <a:rPr lang="en-US" sz="2400" dirty="0" smtClean="0">
                <a:latin typeface="+mj-lt"/>
              </a:rPr>
              <a:t>User Support</a:t>
            </a:r>
            <a:endParaRPr lang="en-US" sz="2400" dirty="0">
              <a:latin typeface="+mj-lt"/>
            </a:endParaRPr>
          </a:p>
        </p:txBody>
      </p:sp>
    </p:spTree>
    <p:extLst>
      <p:ext uri="{BB962C8B-B14F-4D97-AF65-F5344CB8AC3E}">
        <p14:creationId xmlns:p14="http://schemas.microsoft.com/office/powerpoint/2010/main" val="26019714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1784" y="271586"/>
            <a:ext cx="8997700" cy="6320302"/>
          </a:xfrm>
          <a:prstGeom prst="rect">
            <a:avLst/>
          </a:prstGeom>
        </p:spPr>
      </p:pic>
      <p:sp>
        <p:nvSpPr>
          <p:cNvPr id="4" name="Oval 3"/>
          <p:cNvSpPr/>
          <p:nvPr/>
        </p:nvSpPr>
        <p:spPr>
          <a:xfrm>
            <a:off x="6041204" y="4417888"/>
            <a:ext cx="2691830" cy="1119883"/>
          </a:xfrm>
          <a:prstGeom prst="ellipse">
            <a:avLst/>
          </a:prstGeom>
          <a:noFill/>
          <a:ln w="38100">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9606337" y="2208944"/>
            <a:ext cx="1890445" cy="1754326"/>
          </a:xfrm>
          <a:prstGeom prst="rect">
            <a:avLst/>
          </a:prstGeom>
          <a:noFill/>
        </p:spPr>
        <p:txBody>
          <a:bodyPr wrap="square" rtlCol="0">
            <a:spAutoFit/>
          </a:bodyPr>
          <a:lstStyle/>
          <a:p>
            <a:r>
              <a:rPr lang="en-US" sz="3600" b="1" dirty="0" smtClean="0">
                <a:latin typeface="+mj-lt"/>
              </a:rPr>
              <a:t>Stay in the know!</a:t>
            </a:r>
            <a:endParaRPr lang="en-US" sz="3600" b="1" dirty="0">
              <a:latin typeface="+mj-lt"/>
            </a:endParaRPr>
          </a:p>
        </p:txBody>
      </p:sp>
      <p:sp>
        <p:nvSpPr>
          <p:cNvPr id="6" name="Right Arrow 5"/>
          <p:cNvSpPr/>
          <p:nvPr/>
        </p:nvSpPr>
        <p:spPr>
          <a:xfrm rot="8294540">
            <a:off x="8333970" y="5640513"/>
            <a:ext cx="978408" cy="484632"/>
          </a:xfrm>
          <a:prstGeom prst="rightArrow">
            <a:avLst/>
          </a:prstGeom>
          <a:solidFill>
            <a:srgbClr val="E56B27"/>
          </a:solidFill>
          <a:ln>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42608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9033" y="277401"/>
            <a:ext cx="3349377" cy="3349377"/>
          </a:xfrm>
          <a:prstGeom prst="rect">
            <a:avLst/>
          </a:prstGeom>
        </p:spPr>
      </p:pic>
      <p:sp>
        <p:nvSpPr>
          <p:cNvPr id="2" name="Title 1"/>
          <p:cNvSpPr>
            <a:spLocks noGrp="1"/>
          </p:cNvSpPr>
          <p:nvPr>
            <p:ph type="title"/>
          </p:nvPr>
        </p:nvSpPr>
        <p:spPr/>
        <p:txBody>
          <a:bodyPr/>
          <a:lstStyle/>
          <a:p>
            <a:r>
              <a:rPr lang="en-US" dirty="0" smtClean="0"/>
              <a:t>User Support</a:t>
            </a:r>
            <a:endParaRPr lang="en-US" dirty="0"/>
          </a:p>
        </p:txBody>
      </p:sp>
      <p:sp>
        <p:nvSpPr>
          <p:cNvPr id="3" name="TextBox 2"/>
          <p:cNvSpPr txBox="1"/>
          <p:nvPr/>
        </p:nvSpPr>
        <p:spPr>
          <a:xfrm>
            <a:off x="750013" y="2013734"/>
            <a:ext cx="8897420" cy="2862322"/>
          </a:xfrm>
          <a:prstGeom prst="rect">
            <a:avLst/>
          </a:prstGeom>
          <a:noFill/>
        </p:spPr>
        <p:txBody>
          <a:bodyPr wrap="square" rtlCol="0">
            <a:spAutoFit/>
          </a:bodyPr>
          <a:lstStyle/>
          <a:p>
            <a:r>
              <a:rPr lang="en-US" sz="3600" dirty="0">
                <a:latin typeface="+mj-lt"/>
              </a:rPr>
              <a:t>C</a:t>
            </a:r>
            <a:r>
              <a:rPr lang="en-US" sz="3600" dirty="0" smtClean="0">
                <a:latin typeface="+mj-lt"/>
              </a:rPr>
              <a:t>ontact </a:t>
            </a:r>
            <a:r>
              <a:rPr lang="en-US" sz="3600" dirty="0">
                <a:latin typeface="+mj-lt"/>
              </a:rPr>
              <a:t>User Support at </a:t>
            </a:r>
            <a:endParaRPr lang="en-US" sz="3600" dirty="0" smtClean="0">
              <a:latin typeface="+mj-lt"/>
            </a:endParaRPr>
          </a:p>
          <a:p>
            <a:r>
              <a:rPr lang="en-US" sz="3600" b="1" dirty="0" smtClean="0">
                <a:latin typeface="+mj-lt"/>
              </a:rPr>
              <a:t>ICPSR-help@umich.edu</a:t>
            </a:r>
            <a:r>
              <a:rPr lang="en-US" sz="3600" dirty="0" smtClean="0">
                <a:latin typeface="+mj-lt"/>
              </a:rPr>
              <a:t> </a:t>
            </a:r>
          </a:p>
          <a:p>
            <a:endParaRPr lang="en-US" sz="3600" dirty="0">
              <a:latin typeface="+mj-lt"/>
            </a:endParaRPr>
          </a:p>
          <a:p>
            <a:r>
              <a:rPr lang="en-US" sz="3600" dirty="0" smtClean="0">
                <a:latin typeface="+mj-lt"/>
              </a:rPr>
              <a:t>OR contact us at NACDA directly by emailing </a:t>
            </a:r>
            <a:r>
              <a:rPr lang="en-US" sz="3600" b="1" dirty="0" smtClean="0">
                <a:latin typeface="+mj-lt"/>
              </a:rPr>
              <a:t>icpsr-nacda@umich.edu</a:t>
            </a:r>
            <a:endParaRPr lang="en-US" sz="3600" b="1" dirty="0">
              <a:latin typeface="+mj-lt"/>
            </a:endParaRPr>
          </a:p>
        </p:txBody>
      </p:sp>
    </p:spTree>
    <p:extLst>
      <p:ext uri="{BB962C8B-B14F-4D97-AF65-F5344CB8AC3E}">
        <p14:creationId xmlns:p14="http://schemas.microsoft.com/office/powerpoint/2010/main" val="23983027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Shameless Promotions</a:t>
            </a:r>
            <a:endParaRPr lang="en-US" dirty="0"/>
          </a:p>
        </p:txBody>
      </p:sp>
      <p:sp>
        <p:nvSpPr>
          <p:cNvPr id="3" name="TextBox 2"/>
          <p:cNvSpPr txBox="1"/>
          <p:nvPr/>
        </p:nvSpPr>
        <p:spPr>
          <a:xfrm>
            <a:off x="838200" y="2530245"/>
            <a:ext cx="8455631" cy="923330"/>
          </a:xfrm>
          <a:prstGeom prst="rect">
            <a:avLst/>
          </a:prstGeom>
          <a:noFill/>
          <a:ln>
            <a:solidFill>
              <a:srgbClr val="3B695D"/>
            </a:solidFill>
          </a:ln>
        </p:spPr>
        <p:txBody>
          <a:bodyPr wrap="square" rtlCol="0">
            <a:spAutoFit/>
          </a:bodyPr>
          <a:lstStyle/>
          <a:p>
            <a:r>
              <a:rPr lang="en-US" dirty="0" smtClean="0">
                <a:latin typeface="+mj-lt"/>
              </a:rPr>
              <a:t>Check out the </a:t>
            </a:r>
            <a:r>
              <a:rPr lang="en-US" b="1" dirty="0">
                <a:latin typeface="+mj-lt"/>
              </a:rPr>
              <a:t>MIDUS Gene Expression </a:t>
            </a:r>
            <a:r>
              <a:rPr lang="en-US" b="1" dirty="0" smtClean="0">
                <a:latin typeface="+mj-lt"/>
              </a:rPr>
              <a:t>Workshop </a:t>
            </a:r>
          </a:p>
          <a:p>
            <a:r>
              <a:rPr lang="en-US" dirty="0" smtClean="0">
                <a:latin typeface="+mj-lt"/>
              </a:rPr>
              <a:t>Instructed </a:t>
            </a:r>
            <a:r>
              <a:rPr lang="en-US" dirty="0">
                <a:latin typeface="+mj-lt"/>
              </a:rPr>
              <a:t>by Steve Cole, PhD</a:t>
            </a:r>
            <a:r>
              <a:rPr lang="en-US" dirty="0" smtClean="0">
                <a:latin typeface="+mj-lt"/>
              </a:rPr>
              <a:t>!  June </a:t>
            </a:r>
            <a:r>
              <a:rPr lang="en-US" dirty="0">
                <a:latin typeface="+mj-lt"/>
              </a:rPr>
              <a:t>9th – 10th, </a:t>
            </a:r>
            <a:r>
              <a:rPr lang="en-US" dirty="0" smtClean="0">
                <a:latin typeface="+mj-lt"/>
              </a:rPr>
              <a:t>2020 </a:t>
            </a:r>
          </a:p>
          <a:p>
            <a:r>
              <a:rPr lang="en-US" b="1" u="sng" dirty="0" smtClean="0">
                <a:latin typeface="+mj-lt"/>
                <a:hlinkClick r:id="rId2"/>
              </a:rPr>
              <a:t>Apply </a:t>
            </a:r>
            <a:r>
              <a:rPr lang="en-US" b="1" u="sng" dirty="0">
                <a:latin typeface="+mj-lt"/>
                <a:hlinkClick r:id="rId2"/>
              </a:rPr>
              <a:t>by Sunday, March 1st, 2020.</a:t>
            </a:r>
            <a:endParaRPr lang="en-US" dirty="0">
              <a:latin typeface="+mj-lt"/>
            </a:endParaRPr>
          </a:p>
        </p:txBody>
      </p:sp>
      <p:sp>
        <p:nvSpPr>
          <p:cNvPr id="4" name="TextBox 3"/>
          <p:cNvSpPr txBox="1"/>
          <p:nvPr/>
        </p:nvSpPr>
        <p:spPr>
          <a:xfrm>
            <a:off x="838200" y="3801531"/>
            <a:ext cx="8938517" cy="923330"/>
          </a:xfrm>
          <a:prstGeom prst="rect">
            <a:avLst/>
          </a:prstGeom>
          <a:noFill/>
          <a:ln>
            <a:solidFill>
              <a:srgbClr val="3B695D"/>
            </a:solidFill>
          </a:ln>
        </p:spPr>
        <p:txBody>
          <a:bodyPr wrap="square" rtlCol="0">
            <a:spAutoFit/>
          </a:bodyPr>
          <a:lstStyle/>
          <a:p>
            <a:r>
              <a:rPr lang="en-US" dirty="0" smtClean="0">
                <a:latin typeface="+mj-lt"/>
                <a:hlinkClick r:id="rId3"/>
              </a:rPr>
              <a:t>Asian Conference on Aging and Gerontology (AGEN) Conference </a:t>
            </a:r>
            <a:endParaRPr lang="en-US" dirty="0" smtClean="0">
              <a:latin typeface="+mj-lt"/>
            </a:endParaRPr>
          </a:p>
          <a:p>
            <a:r>
              <a:rPr lang="en-US" dirty="0" smtClean="0">
                <a:latin typeface="+mj-lt"/>
              </a:rPr>
              <a:t>March 27-29, 2020 in Tokyo, Japan </a:t>
            </a:r>
          </a:p>
          <a:p>
            <a:r>
              <a:rPr lang="en-US" b="1" dirty="0" smtClean="0">
                <a:latin typeface="+mj-lt"/>
              </a:rPr>
              <a:t>Final </a:t>
            </a:r>
            <a:r>
              <a:rPr lang="en-US" b="1" dirty="0">
                <a:latin typeface="+mj-lt"/>
              </a:rPr>
              <a:t>Abstract Submission Deadline:</a:t>
            </a:r>
            <a:r>
              <a:rPr lang="en-US" dirty="0">
                <a:latin typeface="+mj-lt"/>
              </a:rPr>
              <a:t> </a:t>
            </a:r>
            <a:r>
              <a:rPr lang="en-US" b="1" dirty="0">
                <a:latin typeface="+mj-lt"/>
              </a:rPr>
              <a:t>January 10, 2020</a:t>
            </a:r>
          </a:p>
        </p:txBody>
      </p:sp>
      <p:sp>
        <p:nvSpPr>
          <p:cNvPr id="5" name="TextBox 4"/>
          <p:cNvSpPr txBox="1"/>
          <p:nvPr/>
        </p:nvSpPr>
        <p:spPr>
          <a:xfrm>
            <a:off x="838200" y="5079309"/>
            <a:ext cx="7849456" cy="923330"/>
          </a:xfrm>
          <a:prstGeom prst="rect">
            <a:avLst/>
          </a:prstGeom>
          <a:noFill/>
          <a:ln>
            <a:solidFill>
              <a:srgbClr val="3B695D"/>
            </a:solidFill>
          </a:ln>
        </p:spPr>
        <p:txBody>
          <a:bodyPr wrap="square" rtlCol="0">
            <a:spAutoFit/>
          </a:bodyPr>
          <a:lstStyle/>
          <a:p>
            <a:pPr fontAlgn="base"/>
            <a:r>
              <a:rPr lang="en-US" dirty="0" smtClean="0">
                <a:latin typeface="+mj-lt"/>
                <a:hlinkClick r:id="rId4"/>
              </a:rPr>
              <a:t>Population Association of America (PAA) Annual Meeting </a:t>
            </a:r>
            <a:endParaRPr lang="en-US" dirty="0" smtClean="0">
              <a:latin typeface="+mj-lt"/>
            </a:endParaRPr>
          </a:p>
          <a:p>
            <a:pPr fontAlgn="base"/>
            <a:r>
              <a:rPr lang="en-US" dirty="0" smtClean="0">
                <a:latin typeface="+mj-lt"/>
              </a:rPr>
              <a:t>April </a:t>
            </a:r>
            <a:r>
              <a:rPr lang="en-US" dirty="0">
                <a:latin typeface="+mj-lt"/>
              </a:rPr>
              <a:t>22-25, </a:t>
            </a:r>
            <a:r>
              <a:rPr lang="en-US" dirty="0" smtClean="0">
                <a:latin typeface="+mj-lt"/>
              </a:rPr>
              <a:t>2020 in Washington</a:t>
            </a:r>
            <a:r>
              <a:rPr lang="en-US" dirty="0">
                <a:latin typeface="+mj-lt"/>
              </a:rPr>
              <a:t>, DC</a:t>
            </a:r>
          </a:p>
          <a:p>
            <a:r>
              <a:rPr lang="en-US" dirty="0" smtClean="0">
                <a:hlinkClick r:id="rId4"/>
              </a:rPr>
              <a:t> </a:t>
            </a:r>
            <a:endParaRPr lang="en-US" dirty="0"/>
          </a:p>
        </p:txBody>
      </p:sp>
      <p:pic>
        <p:nvPicPr>
          <p:cNvPr id="6" name="Picture 5"/>
          <p:cNvPicPr>
            <a:picLocks noChangeAspect="1"/>
          </p:cNvPicPr>
          <p:nvPr/>
        </p:nvPicPr>
        <p:blipFill rotWithShape="1">
          <a:blip r:embed="rId5">
            <a:clrChange>
              <a:clrFrom>
                <a:srgbClr val="F0F0F0"/>
              </a:clrFrom>
              <a:clrTo>
                <a:srgbClr val="F0F0F0">
                  <a:alpha val="0"/>
                </a:srgbClr>
              </a:clrTo>
            </a:clrChange>
            <a:extLst>
              <a:ext uri="{28A0092B-C50C-407E-A947-70E740481C1C}">
                <a14:useLocalDpi xmlns:a14="http://schemas.microsoft.com/office/drawing/2010/main" val="0"/>
              </a:ext>
            </a:extLst>
          </a:blip>
          <a:srcRect l="18668" t="4918" r="20811" b="2150"/>
          <a:stretch/>
        </p:blipFill>
        <p:spPr>
          <a:xfrm>
            <a:off x="8044666" y="188790"/>
            <a:ext cx="3667875" cy="3003796"/>
          </a:xfrm>
          <a:prstGeom prst="rect">
            <a:avLst/>
          </a:prstGeom>
        </p:spPr>
      </p:pic>
    </p:spTree>
    <p:extLst>
      <p:ext uri="{BB962C8B-B14F-4D97-AF65-F5344CB8AC3E}">
        <p14:creationId xmlns:p14="http://schemas.microsoft.com/office/powerpoint/2010/main" val="19197535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Stay Connected!</a:t>
            </a:r>
            <a:endParaRPr lang="en-US" dirty="0"/>
          </a:p>
        </p:txBody>
      </p:sp>
      <p:sp>
        <p:nvSpPr>
          <p:cNvPr id="4" name="5-Point Star 3"/>
          <p:cNvSpPr/>
          <p:nvPr/>
        </p:nvSpPr>
        <p:spPr>
          <a:xfrm>
            <a:off x="1217483" y="2368194"/>
            <a:ext cx="647272" cy="626724"/>
          </a:xfrm>
          <a:prstGeom prst="star5">
            <a:avLst/>
          </a:prstGeom>
          <a:solidFill>
            <a:srgbClr val="E56B27"/>
          </a:solidFill>
          <a:ln>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5-Point Star 4"/>
          <p:cNvSpPr/>
          <p:nvPr/>
        </p:nvSpPr>
        <p:spPr>
          <a:xfrm>
            <a:off x="1186663" y="3193551"/>
            <a:ext cx="647272" cy="626724"/>
          </a:xfrm>
          <a:prstGeom prst="star5">
            <a:avLst/>
          </a:prstGeom>
          <a:solidFill>
            <a:srgbClr val="E56B27"/>
          </a:solidFill>
          <a:ln>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5-Point Star 5"/>
          <p:cNvSpPr/>
          <p:nvPr/>
        </p:nvSpPr>
        <p:spPr>
          <a:xfrm>
            <a:off x="1186663" y="4018908"/>
            <a:ext cx="647272" cy="626724"/>
          </a:xfrm>
          <a:prstGeom prst="star5">
            <a:avLst>
              <a:gd name="adj" fmla="val 19098"/>
              <a:gd name="hf" fmla="val 105146"/>
              <a:gd name="vf" fmla="val 110557"/>
            </a:avLst>
          </a:prstGeom>
          <a:solidFill>
            <a:srgbClr val="E56B27"/>
          </a:solidFill>
          <a:ln>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5-Point Star 6"/>
          <p:cNvSpPr/>
          <p:nvPr/>
        </p:nvSpPr>
        <p:spPr>
          <a:xfrm>
            <a:off x="1186663" y="4844265"/>
            <a:ext cx="647272" cy="626724"/>
          </a:xfrm>
          <a:prstGeom prst="star5">
            <a:avLst/>
          </a:prstGeom>
          <a:solidFill>
            <a:srgbClr val="E56B27"/>
          </a:solidFill>
          <a:ln>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5-Point Star 7"/>
          <p:cNvSpPr/>
          <p:nvPr/>
        </p:nvSpPr>
        <p:spPr>
          <a:xfrm>
            <a:off x="1186663" y="5695308"/>
            <a:ext cx="647272" cy="626724"/>
          </a:xfrm>
          <a:prstGeom prst="star5">
            <a:avLst/>
          </a:prstGeom>
          <a:solidFill>
            <a:srgbClr val="E56B27"/>
          </a:solidFill>
          <a:ln>
            <a:solidFill>
              <a:srgbClr val="E56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2572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3045" r="11156" b="4795"/>
          <a:stretch/>
        </p:blipFill>
        <p:spPr>
          <a:xfrm>
            <a:off x="470206" y="1422398"/>
            <a:ext cx="5315054" cy="444204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8528" y="1422398"/>
            <a:ext cx="5893266" cy="4442049"/>
          </a:xfrm>
          <a:prstGeom prst="rect">
            <a:avLst/>
          </a:prstGeom>
        </p:spPr>
      </p:pic>
      <p:sp>
        <p:nvSpPr>
          <p:cNvPr id="6" name="TextBox 5"/>
          <p:cNvSpPr txBox="1"/>
          <p:nvPr/>
        </p:nvSpPr>
        <p:spPr>
          <a:xfrm>
            <a:off x="323450" y="6088179"/>
            <a:ext cx="6795450" cy="400110"/>
          </a:xfrm>
          <a:prstGeom prst="rect">
            <a:avLst/>
          </a:prstGeom>
          <a:noFill/>
        </p:spPr>
        <p:txBody>
          <a:bodyPr wrap="none" rtlCol="0">
            <a:spAutoFit/>
          </a:bodyPr>
          <a:lstStyle/>
          <a:p>
            <a:r>
              <a:rPr lang="en-US" sz="2000" dirty="0" smtClean="0">
                <a:latin typeface="+mj-lt"/>
              </a:rPr>
              <a:t>Look for these slides on our announcements page! </a:t>
            </a:r>
            <a:endParaRPr lang="en-US" sz="2000" dirty="0">
              <a:latin typeface="+mj-lt"/>
            </a:endParaRPr>
          </a:p>
        </p:txBody>
      </p:sp>
      <p:sp>
        <p:nvSpPr>
          <p:cNvPr id="7" name="Smiley Face 6"/>
          <p:cNvSpPr/>
          <p:nvPr/>
        </p:nvSpPr>
        <p:spPr>
          <a:xfrm>
            <a:off x="6919746" y="6088179"/>
            <a:ext cx="398308" cy="400110"/>
          </a:xfrm>
          <a:prstGeom prst="smileyFac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198974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nacda_1">
      <a:majorFont>
        <a:latin typeface="Verdan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nacda_1">
      <a:majorFont>
        <a:latin typeface="Verdan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1156</TotalTime>
  <Words>1622</Words>
  <Application>Microsoft Office PowerPoint</Application>
  <PresentationFormat>Widescreen</PresentationFormat>
  <Paragraphs>224</Paragraphs>
  <Slides>39</Slides>
  <Notes>27</Notes>
  <HiddenSlides>0</HiddenSlides>
  <MMClips>3</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39</vt:i4>
      </vt:variant>
    </vt:vector>
  </HeadingPairs>
  <TitlesOfParts>
    <vt:vector size="46" baseType="lpstr">
      <vt:lpstr>Arial</vt:lpstr>
      <vt:lpstr>Calibri</vt:lpstr>
      <vt:lpstr>Tahoma</vt:lpstr>
      <vt:lpstr>Verdana</vt:lpstr>
      <vt:lpstr>Wingdings</vt:lpstr>
      <vt:lpstr>Office Theme</vt:lpstr>
      <vt:lpstr>1_Custom Design</vt:lpstr>
      <vt:lpstr>Resources for Gerontological and Social Science Researchers from NACDA</vt:lpstr>
      <vt:lpstr>Plan</vt:lpstr>
      <vt:lpstr>PowerPoint Presentation</vt:lpstr>
      <vt:lpstr>Steering Committee</vt:lpstr>
      <vt:lpstr>PowerPoint Presentation</vt:lpstr>
      <vt:lpstr>PowerPoint Presentation</vt:lpstr>
      <vt:lpstr>Popular Studies We Share</vt:lpstr>
      <vt:lpstr>MIDUS</vt:lpstr>
      <vt:lpstr>NSHAP</vt:lpstr>
      <vt:lpstr>Accessing Data</vt:lpstr>
      <vt:lpstr>Searching for  Data</vt:lpstr>
      <vt:lpstr>Search by Variable</vt:lpstr>
      <vt:lpstr>PowerPoint Presentation</vt:lpstr>
      <vt:lpstr>Study Pages – At a Glance Tab</vt:lpstr>
      <vt:lpstr>PowerPoint Presentation</vt:lpstr>
      <vt:lpstr>Study Pages – Data &amp; Documentation</vt:lpstr>
      <vt:lpstr>Study Pages – Data &amp; Documentation</vt:lpstr>
      <vt:lpstr>You Need to Register to Download</vt:lpstr>
      <vt:lpstr>Why Does It Come in a Zipped Package?</vt:lpstr>
      <vt:lpstr>Public and Restricted Data</vt:lpstr>
      <vt:lpstr>Restricted Data</vt:lpstr>
      <vt:lpstr>Study Pages with Restricted Data</vt:lpstr>
      <vt:lpstr>So You Want to Share Your Data</vt:lpstr>
      <vt:lpstr>Deposit Data</vt:lpstr>
      <vt:lpstr>NACDA and NACDA-OAR</vt:lpstr>
      <vt:lpstr>Why Self-Publish Your Data?</vt:lpstr>
      <vt:lpstr>Making Data on Aging Discoverable</vt:lpstr>
      <vt:lpstr>How to Track Use</vt:lpstr>
      <vt:lpstr>Related Publications</vt:lpstr>
      <vt:lpstr>Colectica Portal</vt:lpstr>
      <vt:lpstr>PowerPoint Presentation</vt:lpstr>
      <vt:lpstr>Supporting Gerontological Research</vt:lpstr>
      <vt:lpstr>Cross-Study Conceptual Crosswalk</vt:lpstr>
      <vt:lpstr>Outreach</vt:lpstr>
      <vt:lpstr>PowerPoint Presentation</vt:lpstr>
      <vt:lpstr>User Support</vt:lpstr>
      <vt:lpstr>Shameless Promotions</vt:lpstr>
      <vt:lpstr>Stay Connected!</vt:lpstr>
      <vt:lpstr>Thank You!</vt:lpstr>
    </vt:vector>
  </TitlesOfParts>
  <Company>University of Michigan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kfrania</dc:creator>
  <cp:lastModifiedBy>kfrania</cp:lastModifiedBy>
  <cp:revision>160</cp:revision>
  <dcterms:created xsi:type="dcterms:W3CDTF">2018-10-30T16:22:20Z</dcterms:created>
  <dcterms:modified xsi:type="dcterms:W3CDTF">2019-12-11T22:21:17Z</dcterms:modified>
</cp:coreProperties>
</file>