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notesMasterIdLst>
    <p:notesMasterId r:id="rId37"/>
  </p:notesMasterIdLst>
  <p:handoutMasterIdLst>
    <p:handoutMasterId r:id="rId38"/>
  </p:handoutMasterIdLst>
  <p:sldIdLst>
    <p:sldId id="256" r:id="rId2"/>
    <p:sldId id="258" r:id="rId3"/>
    <p:sldId id="297" r:id="rId4"/>
    <p:sldId id="294" r:id="rId5"/>
    <p:sldId id="261" r:id="rId6"/>
    <p:sldId id="262" r:id="rId7"/>
    <p:sldId id="277" r:id="rId8"/>
    <p:sldId id="263" r:id="rId9"/>
    <p:sldId id="264" r:id="rId10"/>
    <p:sldId id="265" r:id="rId11"/>
    <p:sldId id="278" r:id="rId12"/>
    <p:sldId id="295" r:id="rId13"/>
    <p:sldId id="267" r:id="rId14"/>
    <p:sldId id="268" r:id="rId15"/>
    <p:sldId id="269" r:id="rId16"/>
    <p:sldId id="271" r:id="rId17"/>
    <p:sldId id="260" r:id="rId18"/>
    <p:sldId id="272" r:id="rId19"/>
    <p:sldId id="273" r:id="rId20"/>
    <p:sldId id="274" r:id="rId21"/>
    <p:sldId id="292" r:id="rId22"/>
    <p:sldId id="293" r:id="rId23"/>
    <p:sldId id="285" r:id="rId24"/>
    <p:sldId id="296" r:id="rId25"/>
    <p:sldId id="282" r:id="rId26"/>
    <p:sldId id="283" r:id="rId27"/>
    <p:sldId id="276" r:id="rId28"/>
    <p:sldId id="289" r:id="rId29"/>
    <p:sldId id="301" r:id="rId30"/>
    <p:sldId id="303" r:id="rId31"/>
    <p:sldId id="299" r:id="rId32"/>
    <p:sldId id="300" r:id="rId33"/>
    <p:sldId id="298" r:id="rId34"/>
    <p:sldId id="288" r:id="rId35"/>
    <p:sldId id="259" r:id="rId36"/>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Physical</a:t>
            </a:r>
            <a:r>
              <a:rPr lang="en-US" baseline="0" dirty="0" smtClean="0"/>
              <a:t> </a:t>
            </a:r>
            <a:r>
              <a:rPr lang="en-US" dirty="0" smtClean="0"/>
              <a:t>Volume Counts – </a:t>
            </a:r>
            <a:r>
              <a:rPr lang="en-US" dirty="0" err="1" smtClean="0"/>
              <a:t>Kresge</a:t>
            </a:r>
            <a:r>
              <a:rPr lang="en-US" dirty="0" smtClean="0"/>
              <a:t> Library</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Sheet1!$A$3:$A$18</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Sheet1!$B$3:$B$18</c:f>
              <c:numCache>
                <c:formatCode>General</c:formatCode>
                <c:ptCount val="16"/>
                <c:pt idx="0">
                  <c:v>147000</c:v>
                </c:pt>
                <c:pt idx="1">
                  <c:v>148000</c:v>
                </c:pt>
                <c:pt idx="2">
                  <c:v>149000</c:v>
                </c:pt>
                <c:pt idx="3">
                  <c:v>150000</c:v>
                </c:pt>
                <c:pt idx="4">
                  <c:v>150000</c:v>
                </c:pt>
                <c:pt idx="5">
                  <c:v>151000</c:v>
                </c:pt>
                <c:pt idx="6">
                  <c:v>151000</c:v>
                </c:pt>
                <c:pt idx="7">
                  <c:v>75000</c:v>
                </c:pt>
                <c:pt idx="8">
                  <c:v>75000</c:v>
                </c:pt>
                <c:pt idx="9">
                  <c:v>200</c:v>
                </c:pt>
                <c:pt idx="10">
                  <c:v>200</c:v>
                </c:pt>
                <c:pt idx="11">
                  <c:v>200</c:v>
                </c:pt>
                <c:pt idx="12">
                  <c:v>20</c:v>
                </c:pt>
                <c:pt idx="13">
                  <c:v>20</c:v>
                </c:pt>
                <c:pt idx="14">
                  <c:v>20</c:v>
                </c:pt>
                <c:pt idx="15">
                  <c:v>20</c:v>
                </c:pt>
              </c:numCache>
            </c:numRef>
          </c:val>
          <c:smooth val="0"/>
          <c:extLst>
            <c:ext xmlns:c16="http://schemas.microsoft.com/office/drawing/2014/chart" uri="{C3380CC4-5D6E-409C-BE32-E72D297353CC}">
              <c16:uniqueId val="{00000000-CA21-410B-930E-6CCB66F43F50}"/>
            </c:ext>
          </c:extLst>
        </c:ser>
        <c:dLbls>
          <c:showLegendKey val="0"/>
          <c:showVal val="0"/>
          <c:showCatName val="0"/>
          <c:showSerName val="0"/>
          <c:showPercent val="0"/>
          <c:showBubbleSize val="0"/>
        </c:dLbls>
        <c:smooth val="0"/>
        <c:axId val="573629008"/>
        <c:axId val="573635568"/>
      </c:lineChart>
      <c:catAx>
        <c:axId val="57362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3635568"/>
        <c:crosses val="autoZero"/>
        <c:auto val="1"/>
        <c:lblAlgn val="ctr"/>
        <c:lblOffset val="100"/>
        <c:tickLblSkip val="2"/>
        <c:noMultiLvlLbl val="0"/>
      </c:catAx>
      <c:valAx>
        <c:axId val="57363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3629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261348-DE5D-46E8-A381-952528246E7D}"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8DE33F11-FEB8-452E-B5A5-E619310F003A}">
      <dgm:prSet phldrT="[Text]" custT="1"/>
      <dgm:spPr>
        <a:solidFill>
          <a:schemeClr val="accent5">
            <a:lumMod val="60000"/>
            <a:lumOff val="40000"/>
            <a:alpha val="50000"/>
          </a:schemeClr>
        </a:solidFill>
        <a:ln>
          <a:solidFill>
            <a:schemeClr val="accent5">
              <a:lumMod val="75000"/>
            </a:schemeClr>
          </a:solidFill>
        </a:ln>
      </dgm:spPr>
      <dgm:t>
        <a:bodyPr/>
        <a:lstStyle/>
        <a:p>
          <a:r>
            <a:rPr lang="en-US" sz="2400" dirty="0"/>
            <a:t>Student	</a:t>
          </a:r>
        </a:p>
      </dgm:t>
    </dgm:pt>
    <dgm:pt modelId="{9B54897B-ED4F-441E-8D9A-5E012B45C2D5}" type="parTrans" cxnId="{473158F5-AE46-428A-90F1-ECDD9F03D8FF}">
      <dgm:prSet/>
      <dgm:spPr/>
      <dgm:t>
        <a:bodyPr/>
        <a:lstStyle/>
        <a:p>
          <a:endParaRPr lang="en-US"/>
        </a:p>
      </dgm:t>
    </dgm:pt>
    <dgm:pt modelId="{29101ADB-D995-48F0-945B-3BFB03864E78}" type="sibTrans" cxnId="{473158F5-AE46-428A-90F1-ECDD9F03D8FF}">
      <dgm:prSet/>
      <dgm:spPr/>
      <dgm:t>
        <a:bodyPr/>
        <a:lstStyle/>
        <a:p>
          <a:endParaRPr lang="en-US"/>
        </a:p>
      </dgm:t>
    </dgm:pt>
    <dgm:pt modelId="{B588D485-C4A3-4543-A50E-5E824EF1A794}">
      <dgm:prSet phldrT="[Text]" custT="1"/>
      <dgm:spPr>
        <a:solidFill>
          <a:schemeClr val="accent1">
            <a:lumMod val="75000"/>
            <a:alpha val="50000"/>
          </a:schemeClr>
        </a:solidFill>
        <a:ln>
          <a:solidFill>
            <a:schemeClr val="tx1"/>
          </a:solidFill>
        </a:ln>
      </dgm:spPr>
      <dgm:t>
        <a:bodyPr/>
        <a:lstStyle/>
        <a:p>
          <a:r>
            <a:rPr lang="en-US" sz="2400" dirty="0"/>
            <a:t>Community</a:t>
          </a:r>
        </a:p>
      </dgm:t>
    </dgm:pt>
    <dgm:pt modelId="{D0FBF013-2CBF-4BEF-AD12-5AA56077AAB2}" type="parTrans" cxnId="{9AF4B58E-7E95-4875-8E64-A3B24B2A9F6F}">
      <dgm:prSet/>
      <dgm:spPr/>
      <dgm:t>
        <a:bodyPr/>
        <a:lstStyle/>
        <a:p>
          <a:endParaRPr lang="en-US"/>
        </a:p>
      </dgm:t>
    </dgm:pt>
    <dgm:pt modelId="{7E54D6A2-31D4-45D0-8ED2-46E44013F346}" type="sibTrans" cxnId="{9AF4B58E-7E95-4875-8E64-A3B24B2A9F6F}">
      <dgm:prSet/>
      <dgm:spPr/>
      <dgm:t>
        <a:bodyPr/>
        <a:lstStyle/>
        <a:p>
          <a:endParaRPr lang="en-US"/>
        </a:p>
      </dgm:t>
    </dgm:pt>
    <dgm:pt modelId="{9397F9FA-3663-4787-A5A6-70E22456A959}">
      <dgm:prSet phldrT="[Text]" custT="1"/>
      <dgm:spPr>
        <a:solidFill>
          <a:schemeClr val="accent4">
            <a:lumMod val="40000"/>
            <a:lumOff val="60000"/>
            <a:alpha val="50000"/>
          </a:schemeClr>
        </a:solidFill>
        <a:ln>
          <a:solidFill>
            <a:schemeClr val="accent4"/>
          </a:solidFill>
        </a:ln>
      </dgm:spPr>
      <dgm:t>
        <a:bodyPr/>
        <a:lstStyle/>
        <a:p>
          <a:r>
            <a:rPr lang="en-US" sz="2400" dirty="0"/>
            <a:t>Faculty</a:t>
          </a:r>
        </a:p>
      </dgm:t>
    </dgm:pt>
    <dgm:pt modelId="{A8BD2229-BA49-4A43-9C29-8015635CD063}" type="parTrans" cxnId="{B4AA5DB0-1B8A-4017-938F-82760B98956B}">
      <dgm:prSet/>
      <dgm:spPr/>
      <dgm:t>
        <a:bodyPr/>
        <a:lstStyle/>
        <a:p>
          <a:endParaRPr lang="en-US"/>
        </a:p>
      </dgm:t>
    </dgm:pt>
    <dgm:pt modelId="{322814A1-EE90-422D-BE1A-9684D17CE9EA}" type="sibTrans" cxnId="{B4AA5DB0-1B8A-4017-938F-82760B98956B}">
      <dgm:prSet/>
      <dgm:spPr/>
      <dgm:t>
        <a:bodyPr/>
        <a:lstStyle/>
        <a:p>
          <a:endParaRPr lang="en-US"/>
        </a:p>
      </dgm:t>
    </dgm:pt>
    <dgm:pt modelId="{81412DB5-1601-4B2B-87EE-E65699301132}" type="pres">
      <dgm:prSet presAssocID="{FC261348-DE5D-46E8-A381-952528246E7D}" presName="Name0" presStyleCnt="0">
        <dgm:presLayoutVars>
          <dgm:chMax val="7"/>
          <dgm:dir/>
          <dgm:resizeHandles val="exact"/>
        </dgm:presLayoutVars>
      </dgm:prSet>
      <dgm:spPr/>
    </dgm:pt>
    <dgm:pt modelId="{987920CC-7DF6-4F75-8D1D-C133510B404E}" type="pres">
      <dgm:prSet presAssocID="{FC261348-DE5D-46E8-A381-952528246E7D}" presName="ellipse1" presStyleLbl="vennNode1" presStyleIdx="0" presStyleCnt="3" custScaleX="130313" custScaleY="124375" custLinFactNeighborX="-2" custLinFactNeighborY="-808">
        <dgm:presLayoutVars>
          <dgm:bulletEnabled val="1"/>
        </dgm:presLayoutVars>
      </dgm:prSet>
      <dgm:spPr/>
      <dgm:t>
        <a:bodyPr/>
        <a:lstStyle/>
        <a:p>
          <a:endParaRPr lang="en-US"/>
        </a:p>
      </dgm:t>
    </dgm:pt>
    <dgm:pt modelId="{3E81F0C5-0D22-4F56-8232-9F18D0EF0E7A}" type="pres">
      <dgm:prSet presAssocID="{FC261348-DE5D-46E8-A381-952528246E7D}" presName="ellipse2" presStyleLbl="vennNode1" presStyleIdx="1" presStyleCnt="3" custScaleX="140516" custScaleY="38413" custLinFactNeighborX="-14812" custLinFactNeighborY="-26881">
        <dgm:presLayoutVars>
          <dgm:bulletEnabled val="1"/>
        </dgm:presLayoutVars>
      </dgm:prSet>
      <dgm:spPr/>
      <dgm:t>
        <a:bodyPr/>
        <a:lstStyle/>
        <a:p>
          <a:endParaRPr lang="en-US"/>
        </a:p>
      </dgm:t>
    </dgm:pt>
    <dgm:pt modelId="{0B72D222-827B-42EF-AC45-1777E1D5D9AB}" type="pres">
      <dgm:prSet presAssocID="{FC261348-DE5D-46E8-A381-952528246E7D}" presName="ellipse3" presStyleLbl="vennNode1" presStyleIdx="2" presStyleCnt="3" custScaleX="112549" custScaleY="121008" custLinFactNeighborX="-361">
        <dgm:presLayoutVars>
          <dgm:bulletEnabled val="1"/>
        </dgm:presLayoutVars>
      </dgm:prSet>
      <dgm:spPr/>
      <dgm:t>
        <a:bodyPr/>
        <a:lstStyle/>
        <a:p>
          <a:endParaRPr lang="en-US"/>
        </a:p>
      </dgm:t>
    </dgm:pt>
  </dgm:ptLst>
  <dgm:cxnLst>
    <dgm:cxn modelId="{40962759-F457-46DF-8380-91377FAE17CA}" type="presOf" srcId="{8DE33F11-FEB8-452E-B5A5-E619310F003A}" destId="{987920CC-7DF6-4F75-8D1D-C133510B404E}" srcOrd="0" destOrd="0" presId="urn:microsoft.com/office/officeart/2005/8/layout/rings+Icon"/>
    <dgm:cxn modelId="{9DD79594-8A60-42FB-B859-2E54241AF61F}" type="presOf" srcId="{FC261348-DE5D-46E8-A381-952528246E7D}" destId="{81412DB5-1601-4B2B-87EE-E65699301132}" srcOrd="0" destOrd="0" presId="urn:microsoft.com/office/officeart/2005/8/layout/rings+Icon"/>
    <dgm:cxn modelId="{605B170B-F544-4DE1-BC9F-AB5900C40B59}" type="presOf" srcId="{B588D485-C4A3-4543-A50E-5E824EF1A794}" destId="{3E81F0C5-0D22-4F56-8232-9F18D0EF0E7A}" srcOrd="0" destOrd="0" presId="urn:microsoft.com/office/officeart/2005/8/layout/rings+Icon"/>
    <dgm:cxn modelId="{9AF4B58E-7E95-4875-8E64-A3B24B2A9F6F}" srcId="{FC261348-DE5D-46E8-A381-952528246E7D}" destId="{B588D485-C4A3-4543-A50E-5E824EF1A794}" srcOrd="1" destOrd="0" parTransId="{D0FBF013-2CBF-4BEF-AD12-5AA56077AAB2}" sibTransId="{7E54D6A2-31D4-45D0-8ED2-46E44013F346}"/>
    <dgm:cxn modelId="{473158F5-AE46-428A-90F1-ECDD9F03D8FF}" srcId="{FC261348-DE5D-46E8-A381-952528246E7D}" destId="{8DE33F11-FEB8-452E-B5A5-E619310F003A}" srcOrd="0" destOrd="0" parTransId="{9B54897B-ED4F-441E-8D9A-5E012B45C2D5}" sibTransId="{29101ADB-D995-48F0-945B-3BFB03864E78}"/>
    <dgm:cxn modelId="{B4AA5DB0-1B8A-4017-938F-82760B98956B}" srcId="{FC261348-DE5D-46E8-A381-952528246E7D}" destId="{9397F9FA-3663-4787-A5A6-70E22456A959}" srcOrd="2" destOrd="0" parTransId="{A8BD2229-BA49-4A43-9C29-8015635CD063}" sibTransId="{322814A1-EE90-422D-BE1A-9684D17CE9EA}"/>
    <dgm:cxn modelId="{975AD5DF-5068-427B-95A1-55726E6CC5F5}" type="presOf" srcId="{9397F9FA-3663-4787-A5A6-70E22456A959}" destId="{0B72D222-827B-42EF-AC45-1777E1D5D9AB}" srcOrd="0" destOrd="0" presId="urn:microsoft.com/office/officeart/2005/8/layout/rings+Icon"/>
    <dgm:cxn modelId="{05E13947-A1E9-4519-B39D-663AD3311F93}" type="presParOf" srcId="{81412DB5-1601-4B2B-87EE-E65699301132}" destId="{987920CC-7DF6-4F75-8D1D-C133510B404E}" srcOrd="0" destOrd="0" presId="urn:microsoft.com/office/officeart/2005/8/layout/rings+Icon"/>
    <dgm:cxn modelId="{F535A843-1CC6-4501-8CC5-71A2EAE75B58}" type="presParOf" srcId="{81412DB5-1601-4B2B-87EE-E65699301132}" destId="{3E81F0C5-0D22-4F56-8232-9F18D0EF0E7A}" srcOrd="1" destOrd="0" presId="urn:microsoft.com/office/officeart/2005/8/layout/rings+Icon"/>
    <dgm:cxn modelId="{44613AF4-0258-440C-823E-224B96F8D9B8}" type="presParOf" srcId="{81412DB5-1601-4B2B-87EE-E65699301132}" destId="{0B72D222-827B-42EF-AC45-1777E1D5D9AB}"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920CC-7DF6-4F75-8D1D-C133510B404E}">
      <dsp:nvSpPr>
        <dsp:cNvPr id="0" name=""/>
        <dsp:cNvSpPr/>
      </dsp:nvSpPr>
      <dsp:spPr>
        <a:xfrm>
          <a:off x="172660" y="165126"/>
          <a:ext cx="2533074" cy="2417614"/>
        </a:xfrm>
        <a:prstGeom prst="ellipse">
          <a:avLst/>
        </a:prstGeom>
        <a:solidFill>
          <a:schemeClr val="accent5">
            <a:lumMod val="60000"/>
            <a:lumOff val="40000"/>
            <a:alpha val="50000"/>
          </a:schemeClr>
        </a:solidFill>
        <a:ln w="15875" cap="rnd"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Student	</a:t>
          </a:r>
        </a:p>
      </dsp:txBody>
      <dsp:txXfrm>
        <a:off x="543620" y="519177"/>
        <a:ext cx="1791154" cy="1709512"/>
      </dsp:txXfrm>
    </dsp:sp>
    <dsp:sp modelId="{3E81F0C5-0D22-4F56-8232-9F18D0EF0E7A}">
      <dsp:nvSpPr>
        <dsp:cNvPr id="0" name=""/>
        <dsp:cNvSpPr/>
      </dsp:nvSpPr>
      <dsp:spPr>
        <a:xfrm>
          <a:off x="786123" y="1790200"/>
          <a:ext cx="2731404" cy="746676"/>
        </a:xfrm>
        <a:prstGeom prst="ellipse">
          <a:avLst/>
        </a:prstGeom>
        <a:solidFill>
          <a:schemeClr val="accent1">
            <a:lumMod val="75000"/>
            <a:alpha val="50000"/>
          </a:schemeClr>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Community</a:t>
          </a:r>
        </a:p>
      </dsp:txBody>
      <dsp:txXfrm>
        <a:off x="1186128" y="1899548"/>
        <a:ext cx="1931394" cy="527980"/>
      </dsp:txXfrm>
    </dsp:sp>
    <dsp:sp modelId="{0B72D222-827B-42EF-AC45-1777E1D5D9AB}">
      <dsp:nvSpPr>
        <dsp:cNvPr id="0" name=""/>
        <dsp:cNvSpPr/>
      </dsp:nvSpPr>
      <dsp:spPr>
        <a:xfrm>
          <a:off x="2338172" y="213556"/>
          <a:ext cx="2187771" cy="2352166"/>
        </a:xfrm>
        <a:prstGeom prst="ellipse">
          <a:avLst/>
        </a:prstGeom>
        <a:solidFill>
          <a:schemeClr val="accent4">
            <a:lumMod val="40000"/>
            <a:lumOff val="60000"/>
            <a:alpha val="50000"/>
          </a:schemeClr>
        </a:solidFill>
        <a:ln w="15875" cap="rnd" cmpd="sng" algn="ctr">
          <a:solidFill>
            <a:schemeClr val="accent4"/>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Faculty</a:t>
          </a:r>
        </a:p>
      </dsp:txBody>
      <dsp:txXfrm>
        <a:off x="2658564" y="558023"/>
        <a:ext cx="1546987" cy="1663232"/>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70CBB1C2-A978-453D-928C-C2A2B7A6E90A}" type="datetimeFigureOut">
              <a:rPr lang="en-US" smtClean="0"/>
              <a:t>12/13/2019</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362CC7E4-B8A4-4533-B374-269B67385A13}" type="slidenum">
              <a:rPr lang="en-US" smtClean="0"/>
              <a:t>‹#›</a:t>
            </a:fld>
            <a:endParaRPr lang="en-US"/>
          </a:p>
        </p:txBody>
      </p:sp>
    </p:spTree>
    <p:extLst>
      <p:ext uri="{BB962C8B-B14F-4D97-AF65-F5344CB8AC3E}">
        <p14:creationId xmlns:p14="http://schemas.microsoft.com/office/powerpoint/2010/main" val="2454237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04606672-819C-4DE5-9ADE-CB5169C5B77B}" type="datetimeFigureOut">
              <a:rPr lang="en-US" smtClean="0"/>
              <a:t>12/13/2019</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751AFB13-B023-42C3-88EE-B56188C399F7}" type="slidenum">
              <a:rPr lang="en-US" smtClean="0"/>
              <a:t>‹#›</a:t>
            </a:fld>
            <a:endParaRPr lang="en-US"/>
          </a:p>
        </p:txBody>
      </p:sp>
    </p:spTree>
    <p:extLst>
      <p:ext uri="{BB962C8B-B14F-4D97-AF65-F5344CB8AC3E}">
        <p14:creationId xmlns:p14="http://schemas.microsoft.com/office/powerpoint/2010/main" val="2443598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pic>
        <p:nvPicPr>
          <p:cNvPr id="8" name="Content Placeholder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3678" y="-1"/>
            <a:ext cx="1138322" cy="6858001"/>
          </a:xfrm>
          <a:prstGeom prst="rect">
            <a:avLst/>
          </a:prstGeom>
          <a:ln>
            <a:noFill/>
          </a:ln>
          <a:effectLst>
            <a:softEdge rad="127000"/>
          </a:effectLst>
        </p:spPr>
      </p:pic>
    </p:spTree>
    <p:extLst>
      <p:ext uri="{BB962C8B-B14F-4D97-AF65-F5344CB8AC3E}">
        <p14:creationId xmlns:p14="http://schemas.microsoft.com/office/powerpoint/2010/main" val="425743093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487451" cy="1280890"/>
          </a:xfrm>
        </p:spPr>
        <p:txBody>
          <a:bodyPr/>
          <a:lstStyle/>
          <a:p>
            <a:r>
              <a:rPr lang="en-US" dirty="0"/>
              <a:t>Click to edit Master title style</a:t>
            </a:r>
          </a:p>
        </p:txBody>
      </p:sp>
      <p:sp>
        <p:nvSpPr>
          <p:cNvPr id="3" name="Content Placeholder 2"/>
          <p:cNvSpPr>
            <a:spLocks noGrp="1"/>
          </p:cNvSpPr>
          <p:nvPr>
            <p:ph idx="1"/>
          </p:nvPr>
        </p:nvSpPr>
        <p:spPr>
          <a:xfrm>
            <a:off x="2589212" y="2133600"/>
            <a:ext cx="8491164" cy="3777622"/>
          </a:xfrm>
        </p:spPr>
        <p:txBody>
          <a:bodyPr/>
          <a:lstStyle>
            <a:lvl1pPr>
              <a:defRPr sz="2800"/>
            </a:lvl1pPr>
            <a:lvl2pPr>
              <a:defRPr sz="2400"/>
            </a:lvl2pPr>
            <a:lvl3pPr>
              <a:defRPr sz="20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sz="1600" i="1"/>
            </a:lvl1pPr>
          </a:lstStyle>
          <a:p>
            <a:r>
              <a:rPr lang="en-US" smtClean="0"/>
              <a:t>Ethereal Library - Seeman (Next Generation Libraries 2019 - NIT Rourkela)</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pic>
        <p:nvPicPr>
          <p:cNvPr id="10" name="Content Placeholder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3678" y="-1"/>
            <a:ext cx="1138322" cy="6858001"/>
          </a:xfrm>
          <a:prstGeom prst="rect">
            <a:avLst/>
          </a:prstGeom>
          <a:ln>
            <a:noFill/>
          </a:ln>
          <a:effectLst>
            <a:softEdge rad="127000"/>
          </a:effectLst>
        </p:spPr>
      </p:pic>
    </p:spTree>
    <p:extLst>
      <p:ext uri="{BB962C8B-B14F-4D97-AF65-F5344CB8AC3E}">
        <p14:creationId xmlns:p14="http://schemas.microsoft.com/office/powerpoint/2010/main" val="333360034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107685160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35787834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Ethereal Library - Seeman (Next Generation Libraries 2019 - NIT Rourkela)</a:t>
            </a:r>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76836161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139930659"/>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Ethereal Library - Seeman (Next Generation Libraries 2019 - NIT Rourkela)</a:t>
            </a:r>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15749703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81872847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304098927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6616087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06696177"/>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48759125"/>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7794861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688446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417024542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Ethereal Library - Seeman (Next Generation Libraries 2019 - NIT Rourkela)</a:t>
            </a:r>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229471255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Ethereal Library - Seeman (Next Generation Libraries 2019 - NIT Rourkela)</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349080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ransition spd="slow">
    <p:fade/>
  </p:transition>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mailto:cseeman@umich.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81" y="551780"/>
            <a:ext cx="8637072" cy="2262781"/>
          </a:xfrm>
        </p:spPr>
        <p:txBody>
          <a:bodyPr>
            <a:normAutofit fontScale="90000"/>
          </a:bodyPr>
          <a:lstStyle/>
          <a:p>
            <a:r>
              <a:rPr lang="en-US" sz="4000" dirty="0"/>
              <a:t/>
            </a:r>
            <a:br>
              <a:rPr lang="en-US" sz="4000" dirty="0"/>
            </a:br>
            <a:r>
              <a:rPr lang="en-US" sz="4000" dirty="0"/>
              <a:t/>
            </a:r>
            <a:br>
              <a:rPr lang="en-US" sz="4000" dirty="0"/>
            </a:br>
            <a:r>
              <a:rPr lang="en-US" sz="4000" dirty="0"/>
              <a:t>The Ethereal Library: Our Experience in Library Futures at the </a:t>
            </a:r>
            <a:r>
              <a:rPr lang="en-US" sz="4000" dirty="0" err="1"/>
              <a:t>Kresge</a:t>
            </a:r>
            <a:r>
              <a:rPr lang="en-US" sz="4000" dirty="0"/>
              <a:t> Library</a:t>
            </a:r>
          </a:p>
        </p:txBody>
      </p:sp>
      <p:sp>
        <p:nvSpPr>
          <p:cNvPr id="3" name="Subtitle 2"/>
          <p:cNvSpPr>
            <a:spLocks noGrp="1"/>
          </p:cNvSpPr>
          <p:nvPr>
            <p:ph type="subTitle" idx="1"/>
          </p:nvPr>
        </p:nvSpPr>
        <p:spPr>
          <a:xfrm>
            <a:off x="2417780" y="3531204"/>
            <a:ext cx="8637072" cy="2604604"/>
          </a:xfrm>
        </p:spPr>
        <p:txBody>
          <a:bodyPr>
            <a:noAutofit/>
          </a:bodyPr>
          <a:lstStyle/>
          <a:p>
            <a:pPr algn="ctr"/>
            <a:r>
              <a:rPr lang="en-US" sz="2000" b="1" dirty="0" smtClean="0"/>
              <a:t>International Conference on Next Generation Libraries – 2019</a:t>
            </a:r>
          </a:p>
          <a:p>
            <a:pPr algn="ctr"/>
            <a:r>
              <a:rPr lang="en-US" sz="2000" b="1" dirty="0" smtClean="0"/>
              <a:t>National Institute of Technology – Rourkela</a:t>
            </a:r>
          </a:p>
          <a:p>
            <a:pPr algn="ctr"/>
            <a:r>
              <a:rPr lang="en-US" sz="2000" b="1" dirty="0" smtClean="0"/>
              <a:t>Rourkela, Odisha, India</a:t>
            </a:r>
            <a:endParaRPr lang="en-US" sz="2000" b="1" dirty="0"/>
          </a:p>
          <a:p>
            <a:pPr algn="ctr"/>
            <a:r>
              <a:rPr lang="en-US" sz="2000" b="1" dirty="0" smtClean="0"/>
              <a:t>December 12-14, </a:t>
            </a:r>
            <a:r>
              <a:rPr lang="en-US" sz="2000" b="1" dirty="0"/>
              <a:t>2019</a:t>
            </a:r>
          </a:p>
          <a:p>
            <a:pPr algn="ctr"/>
            <a:r>
              <a:rPr lang="en-US" sz="2000" b="1" dirty="0"/>
              <a:t>Corey Seeman, University of Michigan</a:t>
            </a:r>
            <a:endParaRPr lang="en-US" sz="2000" dirty="0"/>
          </a:p>
          <a:p>
            <a:r>
              <a:rPr lang="en-US" dirty="0"/>
              <a:t/>
            </a:r>
            <a:br>
              <a:rPr lang="en-US" dirty="0"/>
            </a:br>
            <a:endParaRPr lang="en-US" dirty="0"/>
          </a:p>
        </p:txBody>
      </p:sp>
      <p:sp>
        <p:nvSpPr>
          <p:cNvPr id="5" name="Footer Placeholder 4"/>
          <p:cNvSpPr>
            <a:spLocks noGrp="1"/>
          </p:cNvSpPr>
          <p:nvPr>
            <p:ph type="ftr" sz="quarter" idx="11"/>
          </p:nvPr>
        </p:nvSpPr>
        <p:spPr/>
        <p:txBody>
          <a:bodyPr/>
          <a:lstStyle/>
          <a:p>
            <a:r>
              <a:rPr lang="en-US" dirty="0" smtClean="0"/>
              <a:t>Ethereal Library - </a:t>
            </a:r>
            <a:r>
              <a:rPr lang="en-US" dirty="0" err="1" smtClean="0"/>
              <a:t>Seeman</a:t>
            </a:r>
            <a:r>
              <a:rPr lang="en-US" dirty="0" smtClean="0"/>
              <a:t> (Next Generation Libraries 2019 - NIT Rourkela)</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435490248"/>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a:t>
            </a:r>
            <a:r>
              <a:rPr lang="en-US" dirty="0" smtClean="0"/>
              <a:t>Outline &amp; Objectives</a:t>
            </a:r>
            <a:endParaRPr lang="en-US" dirty="0"/>
          </a:p>
        </p:txBody>
      </p:sp>
      <p:sp>
        <p:nvSpPr>
          <p:cNvPr id="3" name="Content Placeholder 2"/>
          <p:cNvSpPr>
            <a:spLocks noGrp="1"/>
          </p:cNvSpPr>
          <p:nvPr>
            <p:ph idx="1"/>
          </p:nvPr>
        </p:nvSpPr>
        <p:spPr>
          <a:xfrm>
            <a:off x="2393269" y="1439636"/>
            <a:ext cx="8491164" cy="2794748"/>
          </a:xfrm>
        </p:spPr>
        <p:txBody>
          <a:bodyPr>
            <a:normAutofit/>
          </a:bodyPr>
          <a:lstStyle/>
          <a:p>
            <a:pPr fontAlgn="base"/>
            <a:r>
              <a:rPr lang="en-US" dirty="0" smtClean="0"/>
              <a:t>2020 Vision – Change &amp; Libraries</a:t>
            </a:r>
          </a:p>
          <a:p>
            <a:pPr fontAlgn="base"/>
            <a:r>
              <a:rPr lang="en-US" dirty="0" smtClean="0"/>
              <a:t>Two Places of the Library</a:t>
            </a:r>
          </a:p>
          <a:p>
            <a:pPr fontAlgn="base"/>
            <a:r>
              <a:rPr lang="en-US" dirty="0" smtClean="0"/>
              <a:t>Ross </a:t>
            </a:r>
            <a:r>
              <a:rPr lang="en-US" dirty="0"/>
              <a:t>Construction Project </a:t>
            </a:r>
            <a:r>
              <a:rPr lang="en-US" dirty="0" smtClean="0"/>
              <a:t>2013-2019</a:t>
            </a:r>
          </a:p>
          <a:p>
            <a:pPr fontAlgn="base"/>
            <a:r>
              <a:rPr lang="en-US" dirty="0" smtClean="0"/>
              <a:t>Future Challenges for Libraries</a:t>
            </a:r>
            <a:endParaRPr lang="en-US" dirty="0"/>
          </a:p>
          <a:p>
            <a:pPr fontAlgn="base"/>
            <a:r>
              <a:rPr lang="en-US" dirty="0" smtClean="0"/>
              <a:t>Lessons Learned at </a:t>
            </a:r>
            <a:r>
              <a:rPr lang="en-US" dirty="0" err="1" smtClean="0"/>
              <a:t>Kresge</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9698" t="36300" r="19229" b="27267"/>
          <a:stretch/>
        </p:blipFill>
        <p:spPr>
          <a:xfrm>
            <a:off x="3391593" y="4234384"/>
            <a:ext cx="4593673" cy="1828402"/>
          </a:xfrm>
          <a:prstGeom prst="rect">
            <a:avLst/>
          </a:prstGeom>
        </p:spPr>
      </p:pic>
    </p:spTree>
    <p:extLst>
      <p:ext uri="{BB962C8B-B14F-4D97-AF65-F5344CB8AC3E}">
        <p14:creationId xmlns:p14="http://schemas.microsoft.com/office/powerpoint/2010/main" val="2991890922"/>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Outline &amp; Objectives</a:t>
            </a:r>
          </a:p>
        </p:txBody>
      </p:sp>
      <p:sp>
        <p:nvSpPr>
          <p:cNvPr id="3" name="Content Placeholder 2"/>
          <p:cNvSpPr>
            <a:spLocks noGrp="1"/>
          </p:cNvSpPr>
          <p:nvPr>
            <p:ph idx="1"/>
          </p:nvPr>
        </p:nvSpPr>
        <p:spPr>
          <a:xfrm>
            <a:off x="2393269" y="1439636"/>
            <a:ext cx="4290164" cy="4503964"/>
          </a:xfrm>
        </p:spPr>
        <p:txBody>
          <a:bodyPr>
            <a:normAutofit fontScale="92500"/>
          </a:bodyPr>
          <a:lstStyle/>
          <a:p>
            <a:pPr fontAlgn="base"/>
            <a:r>
              <a:rPr lang="en-US" dirty="0" smtClean="0"/>
              <a:t>Want to show how we moved into becoming a ‘library of the future.’</a:t>
            </a:r>
          </a:p>
          <a:p>
            <a:pPr fontAlgn="base"/>
            <a:r>
              <a:rPr lang="en-US" dirty="0"/>
              <a:t>Showcase some of the ‘thought process’ that went into this journey.</a:t>
            </a:r>
          </a:p>
          <a:p>
            <a:pPr fontAlgn="base"/>
            <a:r>
              <a:rPr lang="en-US" dirty="0" smtClean="0"/>
              <a:t>Show </a:t>
            </a:r>
            <a:r>
              <a:rPr lang="en-US" dirty="0" smtClean="0"/>
              <a:t>some of the problems and opportunities.</a:t>
            </a:r>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4344" t="9009"/>
          <a:stretch/>
        </p:blipFill>
        <p:spPr>
          <a:xfrm>
            <a:off x="6807879" y="1828801"/>
            <a:ext cx="4148050" cy="3325090"/>
          </a:xfrm>
          <a:prstGeom prst="rect">
            <a:avLst/>
          </a:prstGeom>
        </p:spPr>
      </p:pic>
    </p:spTree>
    <p:extLst>
      <p:ext uri="{BB962C8B-B14F-4D97-AF65-F5344CB8AC3E}">
        <p14:creationId xmlns:p14="http://schemas.microsoft.com/office/powerpoint/2010/main" val="2924100703"/>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fontAlgn="base"/>
            <a:r>
              <a:rPr lang="en-US" dirty="0"/>
              <a:t>2020 Vision – Change &amp; Libraries</a:t>
            </a:r>
          </a:p>
        </p:txBody>
      </p:sp>
      <p:sp>
        <p:nvSpPr>
          <p:cNvPr id="12291" name="Content Placeholder 2"/>
          <p:cNvSpPr>
            <a:spLocks noGrp="1"/>
          </p:cNvSpPr>
          <p:nvPr>
            <p:ph idx="1"/>
          </p:nvPr>
        </p:nvSpPr>
        <p:spPr>
          <a:xfrm>
            <a:off x="1542473" y="1370013"/>
            <a:ext cx="5641712" cy="4765795"/>
          </a:xfrm>
        </p:spPr>
        <p:txBody>
          <a:bodyPr>
            <a:normAutofit fontScale="85000" lnSpcReduction="20000"/>
          </a:bodyPr>
          <a:lstStyle/>
          <a:p>
            <a:r>
              <a:rPr lang="en-US" dirty="0" smtClean="0"/>
              <a:t>We live at a time of great change in almost all fields.</a:t>
            </a:r>
          </a:p>
          <a:p>
            <a:r>
              <a:rPr lang="en-US" dirty="0" smtClean="0"/>
              <a:t>The expansion of online education is fundamentally changing higher education</a:t>
            </a:r>
            <a:r>
              <a:rPr lang="en-US" dirty="0" smtClean="0"/>
              <a:t>.</a:t>
            </a:r>
          </a:p>
          <a:p>
            <a:r>
              <a:rPr lang="en-US" dirty="0" smtClean="0"/>
              <a:t>In the United States – enrollment in higher education is stagnant with fewer International students seeking a US education.</a:t>
            </a:r>
            <a:endParaRPr lang="en-US" dirty="0" smtClean="0"/>
          </a:p>
          <a:p>
            <a:r>
              <a:rPr lang="en-US" dirty="0" smtClean="0"/>
              <a:t>This will impact the need of a physical library </a:t>
            </a:r>
            <a:r>
              <a:rPr lang="en-US" dirty="0" smtClean="0"/>
              <a:t>on each campus.</a:t>
            </a:r>
          </a:p>
          <a:p>
            <a:r>
              <a:rPr lang="en-US" dirty="0" smtClean="0"/>
              <a:t>This will impact the </a:t>
            </a:r>
            <a:r>
              <a:rPr lang="en-US" dirty="0" smtClean="0"/>
              <a:t>roles </a:t>
            </a:r>
            <a:r>
              <a:rPr lang="en-US" dirty="0" smtClean="0"/>
              <a:t>that librarians play on campus.</a:t>
            </a:r>
            <a:endParaRPr lang="en-US" dirty="0"/>
          </a:p>
        </p:txBody>
      </p:sp>
      <p:sp>
        <p:nvSpPr>
          <p:cNvPr id="2" name="Footer Placeholder 1"/>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5" name="Picture 4" descr="GrandMarais.jpg"/>
          <p:cNvPicPr>
            <a:picLocks noChangeAspect="1"/>
          </p:cNvPicPr>
          <p:nvPr/>
        </p:nvPicPr>
        <p:blipFill>
          <a:blip r:embed="rId2" cstate="print"/>
          <a:stretch>
            <a:fillRect/>
          </a:stretch>
        </p:blipFill>
        <p:spPr>
          <a:xfrm>
            <a:off x="7184185" y="1493104"/>
            <a:ext cx="3251289" cy="4392307"/>
          </a:xfrm>
          <a:prstGeom prst="rect">
            <a:avLst/>
          </a:prstGeom>
        </p:spPr>
      </p:pic>
    </p:spTree>
    <p:extLst>
      <p:ext uri="{BB962C8B-B14F-4D97-AF65-F5344CB8AC3E}">
        <p14:creationId xmlns:p14="http://schemas.microsoft.com/office/powerpoint/2010/main" val="3394218044"/>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2331518" y="1726277"/>
            <a:ext cx="8491164" cy="3777622"/>
          </a:xfrm>
        </p:spPr>
        <p:txBody>
          <a:bodyPr>
            <a:normAutofit fontScale="77500" lnSpcReduction="20000"/>
          </a:bodyPr>
          <a:lstStyle/>
          <a:p>
            <a:r>
              <a:rPr lang="en-US" dirty="0"/>
              <a:t>"Business has always been subject to uncertainties and change.  It is affected by the elements, by wars, by mass movements, by changes in the wants and desires of consumers and by government regulation.  Above all, competition tends continually to modify the business structure.  New methods, new products and new processes introduce new elements that undermine the supremacy of one industry or firm or even a whole system of doing business.  And the trend toward increasing regulation of business by governmental bodies here and abroad must not be ignored.  In short, one generalization that truly applies to all business is: Change is continuous and inevitable."  </a:t>
            </a:r>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5</a:t>
            </a:fld>
            <a:endParaRPr lang="en-US" dirty="0"/>
          </a:p>
        </p:txBody>
      </p:sp>
    </p:spTree>
    <p:extLst>
      <p:ext uri="{BB962C8B-B14F-4D97-AF65-F5344CB8AC3E}">
        <p14:creationId xmlns:p14="http://schemas.microsoft.com/office/powerpoint/2010/main" val="848478221"/>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2153629" y="1671782"/>
            <a:ext cx="8491164" cy="3777622"/>
          </a:xfrm>
        </p:spPr>
        <p:txBody>
          <a:bodyPr>
            <a:normAutofit/>
          </a:bodyPr>
          <a:lstStyle/>
          <a:p>
            <a:r>
              <a:rPr lang="en-US" dirty="0"/>
              <a:t>Quote is from: </a:t>
            </a:r>
            <a:r>
              <a:rPr lang="en-US" dirty="0" err="1"/>
              <a:t>Coman</a:t>
            </a:r>
            <a:r>
              <a:rPr lang="en-US" dirty="0"/>
              <a:t>, Edwin T. </a:t>
            </a:r>
            <a:r>
              <a:rPr lang="en-US" u="sng" dirty="0"/>
              <a:t>Sources of Business Information.</a:t>
            </a:r>
            <a:r>
              <a:rPr lang="en-US" dirty="0"/>
              <a:t> New York: Prentice-Hall, 1949.</a:t>
            </a:r>
          </a:p>
          <a:p>
            <a:r>
              <a:rPr lang="en-US" dirty="0"/>
              <a:t>It is very easy to think about change only in our </a:t>
            </a:r>
            <a:r>
              <a:rPr lang="en-US" dirty="0" smtClean="0"/>
              <a:t>world.</a:t>
            </a:r>
            <a:endParaRPr lang="en-US" dirty="0"/>
          </a:p>
          <a:p>
            <a:r>
              <a:rPr lang="en-US" dirty="0"/>
              <a:t>However, we have been subjected to change for years and years…and will be subjected to change for years </a:t>
            </a:r>
            <a:r>
              <a:rPr lang="en-US" dirty="0" smtClean="0"/>
              <a:t>hence.</a:t>
            </a: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6</a:t>
            </a:fld>
            <a:endParaRPr lang="en-US" dirty="0"/>
          </a:p>
        </p:txBody>
      </p:sp>
    </p:spTree>
    <p:extLst>
      <p:ext uri="{BB962C8B-B14F-4D97-AF65-F5344CB8AC3E}">
        <p14:creationId xmlns:p14="http://schemas.microsoft.com/office/powerpoint/2010/main" val="245941239"/>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197034" y="1737360"/>
            <a:ext cx="6225936" cy="4289367"/>
          </a:xfrm>
        </p:spPr>
        <p:txBody>
          <a:bodyPr>
            <a:normAutofit fontScale="77500" lnSpcReduction="20000"/>
          </a:bodyPr>
          <a:lstStyle/>
          <a:p>
            <a:pPr>
              <a:buFont typeface="Wingdings" panose="05000000000000000000" pitchFamily="2" charset="2"/>
              <a:buChar char="Ø"/>
              <a:defRPr/>
            </a:pPr>
            <a:r>
              <a:rPr lang="en-US" sz="2400" dirty="0"/>
              <a:t>NOT a library problem of the 21</a:t>
            </a:r>
            <a:r>
              <a:rPr lang="en-US" sz="2400" baseline="30000" dirty="0"/>
              <a:t>st</a:t>
            </a:r>
            <a:r>
              <a:rPr lang="en-US" sz="2400" dirty="0"/>
              <a:t> century.</a:t>
            </a:r>
          </a:p>
          <a:p>
            <a:pPr>
              <a:buFont typeface="Wingdings" panose="05000000000000000000" pitchFamily="2" charset="2"/>
              <a:buChar char="Ø"/>
              <a:defRPr/>
            </a:pPr>
            <a:r>
              <a:rPr lang="en-US" sz="2400" dirty="0"/>
              <a:t>Changes in the last 50 years:</a:t>
            </a:r>
          </a:p>
          <a:p>
            <a:pPr lvl="1">
              <a:buFont typeface="Wingdings" panose="05000000000000000000" pitchFamily="2" charset="2"/>
              <a:buChar char="Ø"/>
              <a:defRPr/>
            </a:pPr>
            <a:r>
              <a:rPr lang="en-US" sz="2200" dirty="0"/>
              <a:t>Copy cataloging</a:t>
            </a:r>
          </a:p>
          <a:p>
            <a:pPr lvl="1">
              <a:buFont typeface="Wingdings" panose="05000000000000000000" pitchFamily="2" charset="2"/>
              <a:buChar char="Ø"/>
              <a:defRPr/>
            </a:pPr>
            <a:r>
              <a:rPr lang="en-US" sz="2200" dirty="0"/>
              <a:t>Local online catalogs &amp; shared systems</a:t>
            </a:r>
          </a:p>
          <a:p>
            <a:pPr lvl="1">
              <a:buFont typeface="Wingdings" panose="05000000000000000000" pitchFamily="2" charset="2"/>
              <a:buChar char="Ø"/>
              <a:defRPr/>
            </a:pPr>
            <a:r>
              <a:rPr lang="en-US" sz="2200" dirty="0"/>
              <a:t>Expanded access (TOC, more subject headings)</a:t>
            </a:r>
          </a:p>
          <a:p>
            <a:pPr lvl="1">
              <a:buFont typeface="Wingdings" panose="05000000000000000000" pitchFamily="2" charset="2"/>
              <a:buChar char="Ø"/>
              <a:defRPr/>
            </a:pPr>
            <a:r>
              <a:rPr lang="en-US" sz="2200" dirty="0"/>
              <a:t>Shared catalogs </a:t>
            </a:r>
            <a:endParaRPr lang="en-US" sz="2200" dirty="0" smtClean="0"/>
          </a:p>
          <a:p>
            <a:pPr lvl="1">
              <a:buFont typeface="Wingdings" panose="05000000000000000000" pitchFamily="2" charset="2"/>
              <a:buChar char="Ø"/>
              <a:defRPr/>
            </a:pPr>
            <a:r>
              <a:rPr lang="en-US" sz="2200" dirty="0" smtClean="0"/>
              <a:t>Discovery </a:t>
            </a:r>
            <a:r>
              <a:rPr lang="en-US" sz="2200" dirty="0"/>
              <a:t>layers</a:t>
            </a:r>
          </a:p>
          <a:p>
            <a:pPr lvl="1">
              <a:buFont typeface="Wingdings" panose="05000000000000000000" pitchFamily="2" charset="2"/>
              <a:buChar char="Ø"/>
              <a:defRPr/>
            </a:pPr>
            <a:r>
              <a:rPr lang="en-US" sz="2200" dirty="0"/>
              <a:t>Working papers management </a:t>
            </a:r>
            <a:r>
              <a:rPr lang="en-US" sz="2200" dirty="0">
                <a:sym typeface="Wingdings" panose="05000000000000000000" pitchFamily="2" charset="2"/>
              </a:rPr>
              <a:t> digital repositories</a:t>
            </a:r>
          </a:p>
          <a:p>
            <a:pPr lvl="1">
              <a:buFont typeface="Wingdings" panose="05000000000000000000" pitchFamily="2" charset="2"/>
              <a:buChar char="Ø"/>
              <a:defRPr/>
            </a:pPr>
            <a:r>
              <a:rPr lang="en-US" sz="2200" dirty="0">
                <a:sym typeface="Wingdings" panose="05000000000000000000" pitchFamily="2" charset="2"/>
              </a:rPr>
              <a:t>Coffee and food in the library</a:t>
            </a:r>
          </a:p>
          <a:p>
            <a:pPr lvl="1">
              <a:buFont typeface="Wingdings" panose="05000000000000000000" pitchFamily="2" charset="2"/>
              <a:buChar char="Ø"/>
              <a:defRPr/>
            </a:pPr>
            <a:r>
              <a:rPr lang="en-US" sz="2200" dirty="0">
                <a:sym typeface="Wingdings" panose="05000000000000000000" pitchFamily="2" charset="2"/>
              </a:rPr>
              <a:t>Diminished roles (overall) of departmental libraries</a:t>
            </a:r>
          </a:p>
          <a:p>
            <a:pPr>
              <a:buFont typeface="Wingdings" panose="05000000000000000000" pitchFamily="2" charset="2"/>
              <a:buChar char="Ø"/>
              <a:defRPr/>
            </a:pPr>
            <a:r>
              <a:rPr lang="en-US" sz="2600" dirty="0">
                <a:sym typeface="Wingdings" panose="05000000000000000000" pitchFamily="2" charset="2"/>
              </a:rPr>
              <a:t>How many staff are checking in serials? And while </a:t>
            </a:r>
            <a:r>
              <a:rPr lang="en-US" sz="2600" dirty="0" smtClean="0">
                <a:sym typeface="Wingdings" panose="05000000000000000000" pitchFamily="2" charset="2"/>
              </a:rPr>
              <a:t>we are here </a:t>
            </a:r>
            <a:r>
              <a:rPr lang="en-US" sz="2600" dirty="0">
                <a:sym typeface="Wingdings" panose="05000000000000000000" pitchFamily="2" charset="2"/>
              </a:rPr>
              <a:t>– what are serials?</a:t>
            </a:r>
            <a:endParaRPr lang="en-US" sz="2600"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7</a:t>
            </a:fld>
            <a:endParaRPr lang="en-US" dirty="0"/>
          </a:p>
        </p:txBody>
      </p:sp>
      <p:pic>
        <p:nvPicPr>
          <p:cNvPr id="7" name="Picture 6">
            <a:extLst>
              <a:ext uri="{FF2B5EF4-FFF2-40B4-BE49-F238E27FC236}">
                <a16:creationId xmlns:a16="http://schemas.microsoft.com/office/drawing/2014/main" id="{B5DA7E0C-ADAA-423B-B328-2C9C47A933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475" t="4179" r="15475"/>
          <a:stretch/>
        </p:blipFill>
        <p:spPr>
          <a:xfrm>
            <a:off x="7500730" y="1713642"/>
            <a:ext cx="3501886" cy="3239722"/>
          </a:xfrm>
          <a:prstGeom prst="rect">
            <a:avLst/>
          </a:prstGeom>
        </p:spPr>
      </p:pic>
    </p:spTree>
    <p:extLst>
      <p:ext uri="{BB962C8B-B14F-4D97-AF65-F5344CB8AC3E}">
        <p14:creationId xmlns:p14="http://schemas.microsoft.com/office/powerpoint/2010/main" val="498434218"/>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579418" y="1421475"/>
            <a:ext cx="5855855" cy="5079458"/>
          </a:xfrm>
        </p:spPr>
        <p:txBody>
          <a:bodyPr>
            <a:normAutofit fontScale="70000" lnSpcReduction="20000"/>
          </a:bodyPr>
          <a:lstStyle/>
          <a:p>
            <a:r>
              <a:rPr lang="en-US" dirty="0"/>
              <a:t>Librarians are fantastic about envisioning change when they are leading the </a:t>
            </a:r>
            <a:r>
              <a:rPr lang="en-US" dirty="0" smtClean="0"/>
              <a:t>way.</a:t>
            </a:r>
            <a:endParaRPr lang="en-US" dirty="0"/>
          </a:p>
          <a:p>
            <a:r>
              <a:rPr lang="en-US" dirty="0"/>
              <a:t>We have done a good job of embracing the new electronic environment in a hybrid fashion with traditional print volumes and physical </a:t>
            </a:r>
            <a:r>
              <a:rPr lang="en-US" dirty="0" smtClean="0"/>
              <a:t>media.</a:t>
            </a:r>
            <a:endParaRPr lang="en-US" dirty="0"/>
          </a:p>
          <a:p>
            <a:r>
              <a:rPr lang="en-US" dirty="0"/>
              <a:t>These incremental changes can add up when pieced together…</a:t>
            </a:r>
          </a:p>
          <a:p>
            <a:r>
              <a:rPr lang="en-US" dirty="0"/>
              <a:t>HOWEVER, we are likely still behind where our patrons are and where they likely WISH we </a:t>
            </a:r>
            <a:r>
              <a:rPr lang="en-US" dirty="0" smtClean="0"/>
              <a:t>are.</a:t>
            </a:r>
            <a:endParaRPr lang="en-US" dirty="0"/>
          </a:p>
          <a:p>
            <a:r>
              <a:rPr lang="en-US" dirty="0"/>
              <a:t>Because we collect for the ‘long term,’ we are likely far more conservative than we should </a:t>
            </a:r>
            <a:r>
              <a:rPr lang="en-US" dirty="0" smtClean="0"/>
              <a:t>be.</a:t>
            </a:r>
          </a:p>
          <a:p>
            <a:r>
              <a:rPr lang="en-US" dirty="0" smtClean="0"/>
              <a:t>Is our library supporting a world where I can present to India from COLD Michigan!</a:t>
            </a:r>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8</a:t>
            </a:fld>
            <a:endParaRPr lang="en-US" dirty="0"/>
          </a:p>
        </p:txBody>
      </p:sp>
      <p:pic>
        <p:nvPicPr>
          <p:cNvPr id="6" name="Picture 5">
            <a:extLst>
              <a:ext uri="{FF2B5EF4-FFF2-40B4-BE49-F238E27FC236}">
                <a16:creationId xmlns:a16="http://schemas.microsoft.com/office/drawing/2014/main" id="{BED7DDE5-E8EB-40BE-9B9C-EFBDBA4957B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499" t="8502" r="21272" b="14420"/>
          <a:stretch/>
        </p:blipFill>
        <p:spPr>
          <a:xfrm>
            <a:off x="7435273" y="1997363"/>
            <a:ext cx="3552306" cy="3134814"/>
          </a:xfrm>
          <a:prstGeom prst="rect">
            <a:avLst/>
          </a:prstGeom>
        </p:spPr>
      </p:pic>
    </p:spTree>
    <p:extLst>
      <p:ext uri="{BB962C8B-B14F-4D97-AF65-F5344CB8AC3E}">
        <p14:creationId xmlns:p14="http://schemas.microsoft.com/office/powerpoint/2010/main" val="3574844896"/>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998481" y="1825625"/>
            <a:ext cx="5078179" cy="4351338"/>
          </a:xfrm>
        </p:spPr>
        <p:txBody>
          <a:bodyPr>
            <a:normAutofit fontScale="92500" lnSpcReduction="20000"/>
          </a:bodyPr>
          <a:lstStyle/>
          <a:p>
            <a:r>
              <a:rPr lang="en-US" dirty="0"/>
              <a:t>Change in libraries will more likely be a change that is thrust </a:t>
            </a:r>
            <a:r>
              <a:rPr lang="en-US" b="1" dirty="0"/>
              <a:t>upon </a:t>
            </a:r>
            <a:r>
              <a:rPr lang="en-US" b="1" dirty="0" smtClean="0"/>
              <a:t>us.</a:t>
            </a:r>
            <a:endParaRPr lang="en-US" b="1" dirty="0"/>
          </a:p>
          <a:p>
            <a:r>
              <a:rPr lang="en-US" dirty="0"/>
              <a:t>Are we ready to manage through real change?</a:t>
            </a:r>
          </a:p>
          <a:p>
            <a:r>
              <a:rPr lang="en-US" dirty="0"/>
              <a:t>Are we ready to give up services and resources our space will no longer accommodate?</a:t>
            </a:r>
          </a:p>
          <a:p>
            <a:r>
              <a:rPr lang="en-US" dirty="0"/>
              <a:t>Are we ready to embrace the change being asked – or demanded of us?</a:t>
            </a:r>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9</a:t>
            </a:fld>
            <a:endParaRPr lang="en-US" dirty="0"/>
          </a:p>
        </p:txBody>
      </p:sp>
      <p:pic>
        <p:nvPicPr>
          <p:cNvPr id="6" name="Picture 5">
            <a:extLst>
              <a:ext uri="{FF2B5EF4-FFF2-40B4-BE49-F238E27FC236}">
                <a16:creationId xmlns:a16="http://schemas.microsoft.com/office/drawing/2014/main" id="{BD14D391-CEA1-4520-9764-5325E72C922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414" r="3751"/>
          <a:stretch/>
        </p:blipFill>
        <p:spPr>
          <a:xfrm>
            <a:off x="7150973" y="2236122"/>
            <a:ext cx="3721747" cy="2515013"/>
          </a:xfrm>
          <a:prstGeom prst="rect">
            <a:avLst/>
          </a:prstGeom>
        </p:spPr>
      </p:pic>
    </p:spTree>
    <p:extLst>
      <p:ext uri="{BB962C8B-B14F-4D97-AF65-F5344CB8AC3E}">
        <p14:creationId xmlns:p14="http://schemas.microsoft.com/office/powerpoint/2010/main" val="1063887438"/>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998481" y="1825625"/>
            <a:ext cx="6018848" cy="4351338"/>
          </a:xfrm>
        </p:spPr>
        <p:txBody>
          <a:bodyPr>
            <a:normAutofit fontScale="62500" lnSpcReduction="20000"/>
          </a:bodyPr>
          <a:lstStyle/>
          <a:p>
            <a:r>
              <a:rPr lang="en-US" sz="3600" dirty="0" smtClean="0"/>
              <a:t>For many of our patrons, libraries are nothing more than waiting rooms where they can be </a:t>
            </a:r>
            <a:r>
              <a:rPr lang="en-US" sz="3600" dirty="0" smtClean="0"/>
              <a:t>productive.</a:t>
            </a:r>
            <a:endParaRPr lang="en-US" sz="3600" dirty="0" smtClean="0"/>
          </a:p>
          <a:p>
            <a:r>
              <a:rPr lang="en-US" sz="3600" dirty="0" smtClean="0"/>
              <a:t>They want a place to…</a:t>
            </a:r>
          </a:p>
          <a:p>
            <a:pPr lvl="1"/>
            <a:r>
              <a:rPr lang="en-US" sz="3600" dirty="0" smtClean="0"/>
              <a:t>charge electronics</a:t>
            </a:r>
          </a:p>
          <a:p>
            <a:pPr lvl="1"/>
            <a:r>
              <a:rPr lang="en-US" sz="3600" dirty="0" smtClean="0"/>
              <a:t>study or do work</a:t>
            </a:r>
          </a:p>
          <a:p>
            <a:pPr lvl="1"/>
            <a:r>
              <a:rPr lang="en-US" sz="3600" dirty="0" smtClean="0"/>
              <a:t>relax</a:t>
            </a:r>
          </a:p>
          <a:p>
            <a:pPr lvl="1"/>
            <a:r>
              <a:rPr lang="en-US" sz="3600" dirty="0" smtClean="0"/>
              <a:t>sit</a:t>
            </a:r>
          </a:p>
          <a:p>
            <a:pPr lvl="1"/>
            <a:r>
              <a:rPr lang="en-US" sz="3600" dirty="0" smtClean="0"/>
              <a:t>Collaborate</a:t>
            </a:r>
          </a:p>
          <a:p>
            <a:r>
              <a:rPr lang="en-US" sz="4000" dirty="0" smtClean="0"/>
              <a:t>They are typically </a:t>
            </a:r>
            <a:r>
              <a:rPr lang="en-US" sz="4000" dirty="0"/>
              <a:t>very malleable</a:t>
            </a:r>
            <a:r>
              <a:rPr lang="en-US" sz="4000" dirty="0" smtClean="0"/>
              <a:t>	</a:t>
            </a:r>
            <a:endParaRPr lang="en-US" sz="4000"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10</a:t>
            </a:fld>
            <a:endParaRPr lang="en-US" dirty="0"/>
          </a:p>
        </p:txBody>
      </p:sp>
      <p:pic>
        <p:nvPicPr>
          <p:cNvPr id="2050" name="Picture 2" descr="https://c1.staticflickr.com/5/4449/38206406332_eb65cfff18_z.jpg"/>
          <p:cNvPicPr>
            <a:picLocks noChangeAspect="1" noChangeArrowheads="1"/>
          </p:cNvPicPr>
          <p:nvPr/>
        </p:nvPicPr>
        <p:blipFill rotWithShape="1">
          <a:blip r:embed="rId2">
            <a:extLst>
              <a:ext uri="{28A0092B-C50C-407E-A947-70E740481C1C}">
                <a14:useLocalDpi xmlns:a14="http://schemas.microsoft.com/office/drawing/2010/main" val="0"/>
              </a:ext>
            </a:extLst>
          </a:blip>
          <a:srcRect l="25841" t="3607" r="31569" b="4857"/>
          <a:stretch/>
        </p:blipFill>
        <p:spPr bwMode="auto">
          <a:xfrm>
            <a:off x="8138160" y="1378792"/>
            <a:ext cx="2549552" cy="36559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722523" y="5050773"/>
            <a:ext cx="3636958" cy="1477328"/>
          </a:xfrm>
          <a:prstGeom prst="rect">
            <a:avLst/>
          </a:prstGeom>
          <a:noFill/>
        </p:spPr>
        <p:txBody>
          <a:bodyPr wrap="square" rtlCol="0">
            <a:spAutoFit/>
          </a:bodyPr>
          <a:lstStyle/>
          <a:p>
            <a:r>
              <a:rPr lang="en-US" i="1" dirty="0" smtClean="0"/>
              <a:t>Waiting for a flight </a:t>
            </a:r>
            <a:r>
              <a:rPr lang="en-US" i="1" dirty="0"/>
              <a:t>at Hartsfield-Jackson Atlanta International </a:t>
            </a:r>
            <a:r>
              <a:rPr lang="en-US" i="1" dirty="0" smtClean="0"/>
              <a:t>Airport – November 6, 2017</a:t>
            </a:r>
          </a:p>
          <a:p>
            <a:endParaRPr lang="en-US" dirty="0"/>
          </a:p>
        </p:txBody>
      </p:sp>
    </p:spTree>
    <p:extLst>
      <p:ext uri="{BB962C8B-B14F-4D97-AF65-F5344CB8AC3E}">
        <p14:creationId xmlns:p14="http://schemas.microsoft.com/office/powerpoint/2010/main" val="4031741304"/>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197034" y="1905000"/>
            <a:ext cx="6168042" cy="4451350"/>
          </a:xfrm>
        </p:spPr>
        <p:txBody>
          <a:bodyPr>
            <a:normAutofit fontScale="85000" lnSpcReduction="20000"/>
          </a:bodyPr>
          <a:lstStyle/>
          <a:p>
            <a:pPr>
              <a:buFont typeface="Wingdings" panose="05000000000000000000" pitchFamily="2" charset="2"/>
              <a:buChar char="Ø"/>
              <a:defRPr/>
            </a:pPr>
            <a:r>
              <a:rPr lang="en-US" sz="2400" dirty="0"/>
              <a:t>We have often considered change in our field (publishers, software/ILS firms and resource vendors) and how that impacts libraries.</a:t>
            </a:r>
          </a:p>
          <a:p>
            <a:pPr>
              <a:buFont typeface="Wingdings" panose="05000000000000000000" pitchFamily="2" charset="2"/>
              <a:buChar char="Ø"/>
              <a:defRPr/>
            </a:pPr>
            <a:r>
              <a:rPr lang="en-US" sz="2400" dirty="0"/>
              <a:t>The factors that will demand change across higher education (and within the library) may  include:</a:t>
            </a:r>
          </a:p>
          <a:p>
            <a:pPr lvl="1">
              <a:buFont typeface="Wingdings" panose="05000000000000000000" pitchFamily="2" charset="2"/>
              <a:buChar char="Ø"/>
              <a:defRPr/>
            </a:pPr>
            <a:r>
              <a:rPr lang="en-US" sz="2200" dirty="0"/>
              <a:t>Space demands</a:t>
            </a:r>
          </a:p>
          <a:p>
            <a:pPr lvl="1">
              <a:buFont typeface="Wingdings" panose="05000000000000000000" pitchFamily="2" charset="2"/>
              <a:buChar char="Ø"/>
              <a:defRPr/>
            </a:pPr>
            <a:r>
              <a:rPr lang="en-US" sz="2200" dirty="0"/>
              <a:t>Mergers or ceased operations</a:t>
            </a:r>
          </a:p>
          <a:p>
            <a:pPr lvl="1">
              <a:buFont typeface="Wingdings" panose="05000000000000000000" pitchFamily="2" charset="2"/>
              <a:buChar char="Ø"/>
              <a:defRPr/>
            </a:pPr>
            <a:r>
              <a:rPr lang="en-US" sz="2200" dirty="0"/>
              <a:t>Funding of new </a:t>
            </a:r>
            <a:r>
              <a:rPr lang="en-US" sz="2200" dirty="0" smtClean="0"/>
              <a:t>priorities</a:t>
            </a:r>
          </a:p>
          <a:p>
            <a:pPr lvl="1">
              <a:buFont typeface="Wingdings" panose="05000000000000000000" pitchFamily="2" charset="2"/>
              <a:buChar char="Ø"/>
              <a:defRPr/>
            </a:pPr>
            <a:r>
              <a:rPr lang="en-US" sz="2200" dirty="0" smtClean="0"/>
              <a:t>Online education expansion</a:t>
            </a:r>
            <a:endParaRPr lang="en-US" sz="2200" dirty="0"/>
          </a:p>
          <a:p>
            <a:pPr>
              <a:buFont typeface="Wingdings" panose="05000000000000000000" pitchFamily="2" charset="2"/>
              <a:buChar char="Ø"/>
              <a:defRPr/>
            </a:pPr>
            <a:r>
              <a:rPr lang="en-US" sz="2400" dirty="0"/>
              <a:t>Change may be a dual edged sword – vibrant schools will demand more changes than stagnant ones. </a:t>
            </a:r>
          </a:p>
          <a:p>
            <a:pPr>
              <a:buFont typeface="Wingdings" panose="05000000000000000000" pitchFamily="2" charset="2"/>
              <a:buChar char="Ø"/>
              <a:defRPr/>
            </a:pPr>
            <a:endParaRPr lang="en-US" sz="2600"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11</a:t>
            </a:fld>
            <a:endParaRPr lang="en-US" dirty="0"/>
          </a:p>
        </p:txBody>
      </p:sp>
      <p:pic>
        <p:nvPicPr>
          <p:cNvPr id="7" name="Picture 6">
            <a:extLst>
              <a:ext uri="{FF2B5EF4-FFF2-40B4-BE49-F238E27FC236}">
                <a16:creationId xmlns:a16="http://schemas.microsoft.com/office/drawing/2014/main" id="{B5DA7E0C-ADAA-423B-B328-2C9C47A933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964" t="11432" r="14389" b="15231"/>
          <a:stretch/>
        </p:blipFill>
        <p:spPr>
          <a:xfrm>
            <a:off x="7223760" y="2148115"/>
            <a:ext cx="3814649" cy="2756394"/>
          </a:xfrm>
          <a:prstGeom prst="rect">
            <a:avLst/>
          </a:prstGeom>
        </p:spPr>
      </p:pic>
    </p:spTree>
    <p:extLst>
      <p:ext uri="{BB962C8B-B14F-4D97-AF65-F5344CB8AC3E}">
        <p14:creationId xmlns:p14="http://schemas.microsoft.com/office/powerpoint/2010/main" val="1474775928"/>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2020 Vision – Change &amp; Libraries</a:t>
            </a:r>
          </a:p>
        </p:txBody>
      </p:sp>
      <p:sp>
        <p:nvSpPr>
          <p:cNvPr id="3" name="Content Placeholder 2"/>
          <p:cNvSpPr>
            <a:spLocks noGrp="1"/>
          </p:cNvSpPr>
          <p:nvPr>
            <p:ph idx="1"/>
          </p:nvPr>
        </p:nvSpPr>
        <p:spPr>
          <a:xfrm>
            <a:off x="1197034" y="1905000"/>
            <a:ext cx="6168042" cy="4451350"/>
          </a:xfrm>
        </p:spPr>
        <p:txBody>
          <a:bodyPr>
            <a:normAutofit lnSpcReduction="10000"/>
          </a:bodyPr>
          <a:lstStyle/>
          <a:p>
            <a:pPr>
              <a:buFont typeface="Wingdings" panose="05000000000000000000" pitchFamily="2" charset="2"/>
              <a:buChar char="Ø"/>
              <a:defRPr/>
            </a:pPr>
            <a:r>
              <a:rPr lang="en-US" sz="2400" dirty="0" smtClean="0"/>
              <a:t>The next generation of libraries must look and feel different.</a:t>
            </a:r>
          </a:p>
          <a:p>
            <a:pPr>
              <a:buFont typeface="Wingdings" panose="05000000000000000000" pitchFamily="2" charset="2"/>
              <a:buChar char="Ø"/>
              <a:defRPr/>
            </a:pPr>
            <a:r>
              <a:rPr lang="en-US" sz="2400" dirty="0" smtClean="0"/>
              <a:t>We will likely need to modify:</a:t>
            </a:r>
          </a:p>
          <a:p>
            <a:pPr lvl="1">
              <a:buFont typeface="Wingdings" panose="05000000000000000000" pitchFamily="2" charset="2"/>
              <a:buChar char="Ø"/>
              <a:defRPr/>
            </a:pPr>
            <a:r>
              <a:rPr lang="en-US" sz="2000" dirty="0" smtClean="0"/>
              <a:t>Services</a:t>
            </a:r>
          </a:p>
          <a:p>
            <a:pPr lvl="1">
              <a:buFont typeface="Wingdings" panose="05000000000000000000" pitchFamily="2" charset="2"/>
              <a:buChar char="Ø"/>
              <a:defRPr/>
            </a:pPr>
            <a:r>
              <a:rPr lang="en-US" sz="2000" dirty="0" smtClean="0"/>
              <a:t>Collections</a:t>
            </a:r>
          </a:p>
          <a:p>
            <a:pPr lvl="1">
              <a:buFont typeface="Wingdings" panose="05000000000000000000" pitchFamily="2" charset="2"/>
              <a:buChar char="Ø"/>
              <a:defRPr/>
            </a:pPr>
            <a:r>
              <a:rPr lang="en-US" sz="2000" dirty="0" smtClean="0"/>
              <a:t>Expectations</a:t>
            </a:r>
          </a:p>
          <a:p>
            <a:pPr lvl="1">
              <a:buFont typeface="Wingdings" panose="05000000000000000000" pitchFamily="2" charset="2"/>
              <a:buChar char="Ø"/>
              <a:defRPr/>
            </a:pPr>
            <a:r>
              <a:rPr lang="en-US" sz="2000" dirty="0" smtClean="0"/>
              <a:t>Abilities</a:t>
            </a:r>
          </a:p>
          <a:p>
            <a:pPr>
              <a:buFont typeface="Wingdings" panose="05000000000000000000" pitchFamily="2" charset="2"/>
              <a:buChar char="Ø"/>
              <a:defRPr/>
            </a:pPr>
            <a:r>
              <a:rPr lang="en-US" sz="2400" dirty="0" smtClean="0"/>
              <a:t>Our world is changing, we cannot deliver the same services and expect our communities to benefit in the same way.</a:t>
            </a:r>
            <a:endParaRPr lang="en-US" sz="2400" dirty="0"/>
          </a:p>
          <a:p>
            <a:pPr>
              <a:buFont typeface="Wingdings" panose="05000000000000000000" pitchFamily="2" charset="2"/>
              <a:buChar char="Ø"/>
              <a:defRPr/>
            </a:pPr>
            <a:endParaRPr lang="en-US" sz="2600"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12</a:t>
            </a:fld>
            <a:endParaRPr lang="en-US" dirty="0"/>
          </a:p>
        </p:txBody>
      </p:sp>
      <p:pic>
        <p:nvPicPr>
          <p:cNvPr id="7" name="Picture 6">
            <a:extLst>
              <a:ext uri="{FF2B5EF4-FFF2-40B4-BE49-F238E27FC236}">
                <a16:creationId xmlns:a16="http://schemas.microsoft.com/office/drawing/2014/main" id="{B5DA7E0C-ADAA-423B-B328-2C9C47A933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382" t="247"/>
          <a:stretch/>
        </p:blipFill>
        <p:spPr>
          <a:xfrm>
            <a:off x="7090758" y="1887375"/>
            <a:ext cx="3897776" cy="3027511"/>
          </a:xfrm>
          <a:prstGeom prst="rect">
            <a:avLst/>
          </a:prstGeom>
        </p:spPr>
      </p:pic>
    </p:spTree>
    <p:extLst>
      <p:ext uri="{BB962C8B-B14F-4D97-AF65-F5344CB8AC3E}">
        <p14:creationId xmlns:p14="http://schemas.microsoft.com/office/powerpoint/2010/main" val="734889258"/>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Two Spaces of the Library</a:t>
            </a:r>
            <a:endParaRPr lang="en-US" dirty="0"/>
          </a:p>
        </p:txBody>
      </p:sp>
      <p:sp>
        <p:nvSpPr>
          <p:cNvPr id="3" name="Content Placeholder 2"/>
          <p:cNvSpPr>
            <a:spLocks noGrp="1"/>
          </p:cNvSpPr>
          <p:nvPr>
            <p:ph idx="1"/>
          </p:nvPr>
        </p:nvSpPr>
        <p:spPr>
          <a:xfrm>
            <a:off x="2153629" y="1618210"/>
            <a:ext cx="4727462" cy="4588625"/>
          </a:xfrm>
        </p:spPr>
        <p:txBody>
          <a:bodyPr>
            <a:normAutofit fontScale="77500" lnSpcReduction="20000"/>
          </a:bodyPr>
          <a:lstStyle/>
          <a:p>
            <a:r>
              <a:rPr lang="en-US" dirty="0"/>
              <a:t>In Library as Space Program in 2013 (Michigan Library Association) – I shared the notion that the Library had two spaces:</a:t>
            </a:r>
          </a:p>
          <a:p>
            <a:pPr lvl="1"/>
            <a:r>
              <a:rPr lang="en-US" sz="2800" i="1" dirty="0"/>
              <a:t>A physical space</a:t>
            </a:r>
          </a:p>
          <a:p>
            <a:pPr lvl="1"/>
            <a:r>
              <a:rPr lang="en-US" sz="2800" i="1" dirty="0"/>
              <a:t>An ethereal space</a:t>
            </a:r>
          </a:p>
          <a:p>
            <a:r>
              <a:rPr lang="en-US" dirty="0"/>
              <a:t>They </a:t>
            </a:r>
            <a:r>
              <a:rPr lang="en-US" dirty="0" smtClean="0"/>
              <a:t>each provide </a:t>
            </a:r>
            <a:r>
              <a:rPr lang="en-US" dirty="0"/>
              <a:t>distinct functions and benefits to the communities we serve.</a:t>
            </a:r>
          </a:p>
          <a:p>
            <a:r>
              <a:rPr lang="en-US" dirty="0"/>
              <a:t>Both can be critical for the members of the </a:t>
            </a:r>
            <a:r>
              <a:rPr lang="en-US" dirty="0" smtClean="0"/>
              <a:t>communities served by a library.</a:t>
            </a:r>
            <a:endParaRPr lang="en-US" dirty="0"/>
          </a:p>
        </p:txBody>
      </p:sp>
      <p:sp>
        <p:nvSpPr>
          <p:cNvPr id="4" name="Footer Placeholder 3"/>
          <p:cNvSpPr>
            <a:spLocks noGrp="1"/>
          </p:cNvSpPr>
          <p:nvPr>
            <p:ph type="ftr" sz="quarter" idx="11"/>
          </p:nvPr>
        </p:nvSpPr>
        <p:spPr/>
        <p:txBody>
          <a:bodyPr/>
          <a:lstStyle/>
          <a:p>
            <a:r>
              <a:rPr lang="en-US" dirty="0" smtClean="0"/>
              <a:t>Ethereal Library - </a:t>
            </a:r>
            <a:r>
              <a:rPr lang="en-US" dirty="0" err="1" smtClean="0"/>
              <a:t>Seeman</a:t>
            </a:r>
            <a:r>
              <a:rPr lang="en-US" dirty="0" smtClean="0"/>
              <a:t>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val="0"/>
              </a:ext>
            </a:extLst>
          </a:blip>
          <a:srcRect l="8321" t="1525" r="6064" b="1"/>
          <a:stretch/>
        </p:blipFill>
        <p:spPr>
          <a:xfrm>
            <a:off x="7133459" y="1459345"/>
            <a:ext cx="3694547" cy="2832331"/>
          </a:xfrm>
          <a:prstGeom prst="rect">
            <a:avLst/>
          </a:prstGeom>
        </p:spPr>
      </p:pic>
      <p:sp>
        <p:nvSpPr>
          <p:cNvPr id="8" name="TextBox 7"/>
          <p:cNvSpPr txBox="1"/>
          <p:nvPr/>
        </p:nvSpPr>
        <p:spPr>
          <a:xfrm>
            <a:off x="7359750" y="4388247"/>
            <a:ext cx="3241964" cy="1477328"/>
          </a:xfrm>
          <a:prstGeom prst="rect">
            <a:avLst/>
          </a:prstGeom>
          <a:noFill/>
        </p:spPr>
        <p:txBody>
          <a:bodyPr wrap="square" rtlCol="0">
            <a:spAutoFit/>
          </a:bodyPr>
          <a:lstStyle/>
          <a:p>
            <a:r>
              <a:rPr lang="en-US" dirty="0" err="1"/>
              <a:t>Vikram</a:t>
            </a:r>
            <a:r>
              <a:rPr lang="en-US" dirty="0"/>
              <a:t> Sarabhai Library at Indian Institute of Management Ahmedabad (Gujarat, India - November 20, 2017) </a:t>
            </a:r>
          </a:p>
        </p:txBody>
      </p:sp>
    </p:spTree>
    <p:extLst>
      <p:ext uri="{BB962C8B-B14F-4D97-AF65-F5344CB8AC3E}">
        <p14:creationId xmlns:p14="http://schemas.microsoft.com/office/powerpoint/2010/main" val="2946890711"/>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Two Spaces of the Library</a:t>
            </a:r>
          </a:p>
        </p:txBody>
      </p:sp>
      <p:sp>
        <p:nvSpPr>
          <p:cNvPr id="3" name="Content Placeholder 2"/>
          <p:cNvSpPr>
            <a:spLocks noGrp="1"/>
          </p:cNvSpPr>
          <p:nvPr>
            <p:ph idx="1"/>
          </p:nvPr>
        </p:nvSpPr>
        <p:spPr>
          <a:xfrm>
            <a:off x="2078182" y="1479665"/>
            <a:ext cx="5008418" cy="4311534"/>
          </a:xfrm>
        </p:spPr>
        <p:txBody>
          <a:bodyPr>
            <a:normAutofit fontScale="77500" lnSpcReduction="20000"/>
          </a:bodyPr>
          <a:lstStyle/>
          <a:p>
            <a:r>
              <a:rPr lang="en-US" dirty="0"/>
              <a:t>Physical space is used for:</a:t>
            </a:r>
          </a:p>
          <a:p>
            <a:pPr lvl="1"/>
            <a:r>
              <a:rPr lang="en-US" dirty="0"/>
              <a:t>Study</a:t>
            </a:r>
          </a:p>
          <a:p>
            <a:pPr lvl="1"/>
            <a:r>
              <a:rPr lang="en-US" dirty="0"/>
              <a:t>Print Materials</a:t>
            </a:r>
          </a:p>
          <a:p>
            <a:pPr lvl="1"/>
            <a:r>
              <a:rPr lang="en-US" dirty="0"/>
              <a:t>Interaction Spaces</a:t>
            </a:r>
          </a:p>
          <a:p>
            <a:pPr lvl="1"/>
            <a:r>
              <a:rPr lang="en-US" dirty="0"/>
              <a:t>Walk-in Access</a:t>
            </a:r>
          </a:p>
          <a:p>
            <a:r>
              <a:rPr lang="en-US" dirty="0"/>
              <a:t>For many functions - a physical space can be managed just as well by others.</a:t>
            </a:r>
          </a:p>
          <a:p>
            <a:r>
              <a:rPr lang="en-US" dirty="0"/>
              <a:t>Print collections might be 2% </a:t>
            </a:r>
            <a:r>
              <a:rPr lang="en-US" dirty="0" smtClean="0"/>
              <a:t>(or less)of </a:t>
            </a:r>
            <a:r>
              <a:rPr lang="en-US" dirty="0"/>
              <a:t>the usage – but </a:t>
            </a:r>
            <a:r>
              <a:rPr lang="en-US" dirty="0" smtClean="0"/>
              <a:t>75% (or more) of </a:t>
            </a:r>
            <a:r>
              <a:rPr lang="en-US" dirty="0"/>
              <a:t>the perception of the library</a:t>
            </a:r>
          </a:p>
        </p:txBody>
      </p:sp>
      <p:sp>
        <p:nvSpPr>
          <p:cNvPr id="6" name="Footer Placeholder 5"/>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5" name="Picture 2" descr="http://farm9.staticflickr.com/8083/8270471076_b4176337b4_z.jpg"/>
          <p:cNvPicPr>
            <a:picLocks noChangeAspect="1" noChangeArrowheads="1"/>
          </p:cNvPicPr>
          <p:nvPr/>
        </p:nvPicPr>
        <p:blipFill>
          <a:blip r:embed="rId2" cstate="print"/>
          <a:srcRect/>
          <a:stretch>
            <a:fillRect/>
          </a:stretch>
        </p:blipFill>
        <p:spPr bwMode="auto">
          <a:xfrm>
            <a:off x="7543801" y="1143000"/>
            <a:ext cx="2693851" cy="4038600"/>
          </a:xfrm>
          <a:prstGeom prst="rect">
            <a:avLst/>
          </a:prstGeom>
          <a:noFill/>
          <a:ln w="9525">
            <a:noFill/>
            <a:miter lim="800000"/>
            <a:headEnd/>
            <a:tailEnd/>
          </a:ln>
        </p:spPr>
      </p:pic>
      <p:pic>
        <p:nvPicPr>
          <p:cNvPr id="4" name="Picture 2" descr="http://farm9.staticflickr.com/8477/8269405613_728c7c2b14_z.jpg"/>
          <p:cNvPicPr>
            <a:picLocks noChangeAspect="1" noChangeArrowheads="1"/>
          </p:cNvPicPr>
          <p:nvPr/>
        </p:nvPicPr>
        <p:blipFill>
          <a:blip r:embed="rId3" cstate="print"/>
          <a:srcRect/>
          <a:stretch>
            <a:fillRect/>
          </a:stretch>
        </p:blipFill>
        <p:spPr bwMode="auto">
          <a:xfrm>
            <a:off x="7315200" y="3860977"/>
            <a:ext cx="3200598" cy="2135585"/>
          </a:xfrm>
          <a:prstGeom prst="rect">
            <a:avLst/>
          </a:prstGeom>
          <a:noFill/>
          <a:ln w="9525">
            <a:noFill/>
            <a:miter lim="800000"/>
            <a:headEnd/>
            <a:tailEnd/>
          </a:ln>
        </p:spPr>
      </p:pic>
    </p:spTree>
    <p:extLst>
      <p:ext uri="{BB962C8B-B14F-4D97-AF65-F5344CB8AC3E}">
        <p14:creationId xmlns:p14="http://schemas.microsoft.com/office/powerpoint/2010/main" val="1574891121"/>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a:t>The Two Spaces of the Library</a:t>
            </a:r>
            <a:endParaRPr lang="en-US" dirty="0" smtClean="0"/>
          </a:p>
        </p:txBody>
      </p:sp>
      <p:sp>
        <p:nvSpPr>
          <p:cNvPr id="12291" name="Content Placeholder 2"/>
          <p:cNvSpPr>
            <a:spLocks noGrp="1"/>
          </p:cNvSpPr>
          <p:nvPr>
            <p:ph idx="1"/>
          </p:nvPr>
        </p:nvSpPr>
        <p:spPr>
          <a:xfrm>
            <a:off x="2119744" y="1612669"/>
            <a:ext cx="5728855" cy="4330931"/>
          </a:xfrm>
        </p:spPr>
        <p:txBody>
          <a:bodyPr>
            <a:normAutofit lnSpcReduction="10000"/>
          </a:bodyPr>
          <a:lstStyle/>
          <a:p>
            <a:r>
              <a:rPr lang="en-US" dirty="0" smtClean="0"/>
              <a:t>The Ethereal space is used for service.</a:t>
            </a:r>
          </a:p>
          <a:p>
            <a:pPr lvl="1"/>
            <a:r>
              <a:rPr lang="en-US" dirty="0" smtClean="0"/>
              <a:t>This </a:t>
            </a:r>
            <a:r>
              <a:rPr lang="en-US" dirty="0"/>
              <a:t>is where we </a:t>
            </a:r>
            <a:r>
              <a:rPr lang="en-US" b="1" i="1" dirty="0"/>
              <a:t>connect</a:t>
            </a:r>
            <a:r>
              <a:rPr lang="en-US" dirty="0"/>
              <a:t> with our community.</a:t>
            </a:r>
          </a:p>
          <a:p>
            <a:pPr lvl="1"/>
            <a:r>
              <a:rPr lang="en-US" dirty="0"/>
              <a:t>This is where we </a:t>
            </a:r>
            <a:r>
              <a:rPr lang="en-US" b="1" i="1" dirty="0"/>
              <a:t>provide</a:t>
            </a:r>
            <a:r>
              <a:rPr lang="en-US" dirty="0"/>
              <a:t> </a:t>
            </a:r>
            <a:r>
              <a:rPr lang="en-US" b="1" i="1" dirty="0"/>
              <a:t>clarity</a:t>
            </a:r>
            <a:r>
              <a:rPr lang="en-US" dirty="0"/>
              <a:t> to a complicated information universe.</a:t>
            </a:r>
          </a:p>
          <a:p>
            <a:pPr lvl="1"/>
            <a:r>
              <a:rPr lang="en-US" dirty="0"/>
              <a:t>This is where we </a:t>
            </a:r>
            <a:r>
              <a:rPr lang="en-US" b="1" i="1" dirty="0"/>
              <a:t>contribute </a:t>
            </a:r>
            <a:r>
              <a:rPr lang="en-US" dirty="0"/>
              <a:t>as a “Value-Add.”</a:t>
            </a:r>
          </a:p>
          <a:p>
            <a:pPr lvl="1"/>
            <a:r>
              <a:rPr lang="en-US" dirty="0"/>
              <a:t>This is where we SHINE!</a:t>
            </a:r>
          </a:p>
        </p:txBody>
      </p:sp>
      <p:sp>
        <p:nvSpPr>
          <p:cNvPr id="2" name="Footer Placeholder 1"/>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4" name="Picture 2" descr="http://shop.zingtrain.com/sites/default/files/Leadership%20Book%20Part%201%20Cover.jpg"/>
          <p:cNvPicPr>
            <a:picLocks noChangeAspect="1" noChangeArrowheads="1"/>
          </p:cNvPicPr>
          <p:nvPr/>
        </p:nvPicPr>
        <p:blipFill>
          <a:blip r:embed="rId2" cstate="print"/>
          <a:srcRect/>
          <a:stretch>
            <a:fillRect/>
          </a:stretch>
        </p:blipFill>
        <p:spPr bwMode="auto">
          <a:xfrm>
            <a:off x="7992687" y="1473526"/>
            <a:ext cx="2489200" cy="3810000"/>
          </a:xfrm>
          <a:prstGeom prst="rect">
            <a:avLst/>
          </a:prstGeom>
          <a:noFill/>
          <a:ln w="9525">
            <a:noFill/>
            <a:miter lim="800000"/>
            <a:headEnd/>
            <a:tailEnd/>
          </a:ln>
        </p:spPr>
      </p:pic>
    </p:spTree>
    <p:extLst>
      <p:ext uri="{BB962C8B-B14F-4D97-AF65-F5344CB8AC3E}">
        <p14:creationId xmlns:p14="http://schemas.microsoft.com/office/powerpoint/2010/main" val="2101694041"/>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Two Spaces of the Library</a:t>
            </a:r>
          </a:p>
        </p:txBody>
      </p:sp>
      <p:sp>
        <p:nvSpPr>
          <p:cNvPr id="3" name="Content Placeholder 2"/>
          <p:cNvSpPr>
            <a:spLocks noGrp="1"/>
          </p:cNvSpPr>
          <p:nvPr>
            <p:ph idx="1"/>
          </p:nvPr>
        </p:nvSpPr>
        <p:spPr>
          <a:xfrm>
            <a:off x="2589212" y="1529542"/>
            <a:ext cx="4573588" cy="4380722"/>
          </a:xfrm>
        </p:spPr>
        <p:txBody>
          <a:bodyPr>
            <a:normAutofit fontScale="92500" lnSpcReduction="20000"/>
          </a:bodyPr>
          <a:lstStyle/>
          <a:p>
            <a:r>
              <a:rPr lang="en-US" dirty="0" smtClean="0"/>
              <a:t>Space </a:t>
            </a:r>
            <a:r>
              <a:rPr lang="en-US" dirty="0"/>
              <a:t>is a luxury on academic campuses – and with that – we lost ours.</a:t>
            </a:r>
          </a:p>
          <a:p>
            <a:r>
              <a:rPr lang="en-US" dirty="0" smtClean="0"/>
              <a:t>There may actually be a move to decentralize a campus – creating the opposite problem – no need for a physical campus.</a:t>
            </a:r>
          </a:p>
          <a:p>
            <a:r>
              <a:rPr lang="en-US" dirty="0" smtClean="0"/>
              <a:t>Are libraries ready for either future?  Likely not.</a:t>
            </a:r>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0" y="1443832"/>
            <a:ext cx="2550622" cy="4023517"/>
          </a:xfrm>
          <a:prstGeom prst="rect">
            <a:avLst/>
          </a:prstGeom>
        </p:spPr>
      </p:pic>
    </p:spTree>
    <p:extLst>
      <p:ext uri="{BB962C8B-B14F-4D97-AF65-F5344CB8AC3E}">
        <p14:creationId xmlns:p14="http://schemas.microsoft.com/office/powerpoint/2010/main" val="4256277944"/>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Spaces of the Library	</a:t>
            </a:r>
            <a:endParaRPr lang="en-US" dirty="0"/>
          </a:p>
        </p:txBody>
      </p:sp>
      <p:sp>
        <p:nvSpPr>
          <p:cNvPr id="3" name="Content Placeholder 2"/>
          <p:cNvSpPr>
            <a:spLocks noGrp="1"/>
          </p:cNvSpPr>
          <p:nvPr>
            <p:ph idx="1"/>
          </p:nvPr>
        </p:nvSpPr>
        <p:spPr>
          <a:xfrm>
            <a:off x="1998482" y="1825625"/>
            <a:ext cx="6498403" cy="4351338"/>
          </a:xfrm>
        </p:spPr>
        <p:txBody>
          <a:bodyPr>
            <a:normAutofit fontScale="92500" lnSpcReduction="20000"/>
          </a:bodyPr>
          <a:lstStyle/>
          <a:p>
            <a:r>
              <a:rPr lang="en-US" sz="3600" dirty="0"/>
              <a:t>Let’s think about our current library…</a:t>
            </a:r>
          </a:p>
          <a:p>
            <a:r>
              <a:rPr lang="en-US" sz="3600" dirty="0"/>
              <a:t>And take away your print volumes</a:t>
            </a:r>
          </a:p>
          <a:p>
            <a:r>
              <a:rPr lang="en-US" sz="3600" dirty="0"/>
              <a:t>Now, take away your book stacks</a:t>
            </a:r>
          </a:p>
          <a:p>
            <a:r>
              <a:rPr lang="en-US" sz="3600" dirty="0"/>
              <a:t>Finally, lets move student space out of a library</a:t>
            </a:r>
          </a:p>
          <a:p>
            <a:r>
              <a:rPr lang="en-US" sz="3600" dirty="0"/>
              <a:t>What do you have left?</a:t>
            </a:r>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17</a:t>
            </a:fld>
            <a:endParaRPr lang="en-US" dirty="0"/>
          </a:p>
        </p:txBody>
      </p:sp>
      <p:pic>
        <p:nvPicPr>
          <p:cNvPr id="6" name="Picture 5">
            <a:extLst>
              <a:ext uri="{FF2B5EF4-FFF2-40B4-BE49-F238E27FC236}">
                <a16:creationId xmlns:a16="http://schemas.microsoft.com/office/drawing/2014/main" id="{DE4E2257-A794-4CE6-8CF8-2C29BB79E0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96885" y="1255125"/>
            <a:ext cx="2236747" cy="3702780"/>
          </a:xfrm>
          <a:prstGeom prst="rect">
            <a:avLst/>
          </a:prstGeom>
        </p:spPr>
      </p:pic>
      <p:sp>
        <p:nvSpPr>
          <p:cNvPr id="7" name="TextBox 6">
            <a:extLst>
              <a:ext uri="{FF2B5EF4-FFF2-40B4-BE49-F238E27FC236}">
                <a16:creationId xmlns:a16="http://schemas.microsoft.com/office/drawing/2014/main" id="{11582596-1F8C-4CCA-AE73-BE5A0707AC2D}"/>
              </a:ext>
            </a:extLst>
          </p:cNvPr>
          <p:cNvSpPr txBox="1"/>
          <p:nvPr/>
        </p:nvSpPr>
        <p:spPr>
          <a:xfrm>
            <a:off x="8347877" y="5067841"/>
            <a:ext cx="2817096" cy="923330"/>
          </a:xfrm>
          <a:prstGeom prst="rect">
            <a:avLst/>
          </a:prstGeom>
          <a:noFill/>
        </p:spPr>
        <p:txBody>
          <a:bodyPr wrap="square" rtlCol="0">
            <a:spAutoFit/>
          </a:bodyPr>
          <a:lstStyle/>
          <a:p>
            <a:r>
              <a:rPr lang="en-US" i="1" dirty="0"/>
              <a:t>Empty Shelves at Kresge Library After the Books Left</a:t>
            </a:r>
          </a:p>
        </p:txBody>
      </p:sp>
    </p:spTree>
    <p:extLst>
      <p:ext uri="{BB962C8B-B14F-4D97-AF65-F5344CB8AC3E}">
        <p14:creationId xmlns:p14="http://schemas.microsoft.com/office/powerpoint/2010/main" val="2262089686"/>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Ross Construction Project 2013-2019</a:t>
            </a:r>
            <a:endParaRPr lang="en-US" dirty="0"/>
          </a:p>
        </p:txBody>
      </p:sp>
      <p:sp>
        <p:nvSpPr>
          <p:cNvPr id="3" name="Content Placeholder 2"/>
          <p:cNvSpPr>
            <a:spLocks noGrp="1"/>
          </p:cNvSpPr>
          <p:nvPr>
            <p:ph idx="1"/>
          </p:nvPr>
        </p:nvSpPr>
        <p:spPr>
          <a:xfrm>
            <a:off x="2294312" y="1446415"/>
            <a:ext cx="7916487" cy="4494011"/>
          </a:xfrm>
        </p:spPr>
        <p:txBody>
          <a:bodyPr>
            <a:normAutofit fontScale="92500" lnSpcReduction="20000"/>
          </a:bodyPr>
          <a:lstStyle/>
          <a:p>
            <a:r>
              <a:rPr lang="en-US" dirty="0"/>
              <a:t>Built in mid 1980s to serve the research and curricular needs of the Ross School of Business</a:t>
            </a:r>
          </a:p>
          <a:p>
            <a:r>
              <a:rPr lang="en-US" dirty="0"/>
              <a:t>We are open 108 hours during the Fall and Winter Terms.</a:t>
            </a:r>
          </a:p>
          <a:p>
            <a:r>
              <a:rPr lang="en-US" dirty="0"/>
              <a:t>Seating for nearly 700 students.</a:t>
            </a:r>
          </a:p>
          <a:p>
            <a:r>
              <a:rPr lang="en-US" dirty="0"/>
              <a:t>Very visible, located in the center of the Ross Complex (27K square feet).</a:t>
            </a:r>
          </a:p>
          <a:p>
            <a:r>
              <a:rPr lang="en-US" dirty="0"/>
              <a:t>We have a collection of </a:t>
            </a:r>
            <a:r>
              <a:rPr lang="en-US" dirty="0" smtClean="0"/>
              <a:t>almost 150,000 </a:t>
            </a:r>
            <a:r>
              <a:rPr lang="en-US" dirty="0"/>
              <a:t>volumes in Ann Arbor and Flint (where they are stored at the University of Michigan-Flint)</a:t>
            </a:r>
          </a:p>
          <a:p>
            <a:r>
              <a:rPr lang="en-US" dirty="0"/>
              <a:t>Constant state of “Library Erosion” </a:t>
            </a:r>
          </a:p>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25236214"/>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Ross Construction Project </a:t>
            </a:r>
            <a:r>
              <a:rPr lang="en-US" dirty="0" smtClean="0"/>
              <a:t>2013-2019</a:t>
            </a:r>
            <a:endParaRPr lang="en-US" dirty="0"/>
          </a:p>
        </p:txBody>
      </p:sp>
      <p:sp>
        <p:nvSpPr>
          <p:cNvPr id="3" name="Content Placeholder 2"/>
          <p:cNvSpPr>
            <a:spLocks noGrp="1"/>
          </p:cNvSpPr>
          <p:nvPr>
            <p:ph idx="1"/>
          </p:nvPr>
        </p:nvSpPr>
        <p:spPr>
          <a:xfrm>
            <a:off x="2019992" y="1454727"/>
            <a:ext cx="5828607" cy="4409499"/>
          </a:xfrm>
        </p:spPr>
        <p:txBody>
          <a:bodyPr>
            <a:normAutofit fontScale="92500" lnSpcReduction="20000"/>
          </a:bodyPr>
          <a:lstStyle/>
          <a:p>
            <a:r>
              <a:rPr lang="en-US" dirty="0"/>
              <a:t>Summer 2013 – Scope of plans shared*</a:t>
            </a:r>
          </a:p>
          <a:p>
            <a:r>
              <a:rPr lang="en-US" dirty="0"/>
              <a:t>September 2013 – Gift announced</a:t>
            </a:r>
          </a:p>
          <a:p>
            <a:r>
              <a:rPr lang="en-US" dirty="0"/>
              <a:t>Early 2014 – Plans developed</a:t>
            </a:r>
          </a:p>
          <a:p>
            <a:r>
              <a:rPr lang="en-US" dirty="0"/>
              <a:t>End of Winter Term – Started vacating the building</a:t>
            </a:r>
          </a:p>
          <a:p>
            <a:r>
              <a:rPr lang="en-US" dirty="0"/>
              <a:t>June 2014 – Moved to MOtown</a:t>
            </a:r>
          </a:p>
          <a:p>
            <a:r>
              <a:rPr lang="en-US" dirty="0"/>
              <a:t>July 2014 – Print moved out</a:t>
            </a:r>
          </a:p>
          <a:p>
            <a:r>
              <a:rPr lang="en-US" dirty="0"/>
              <a:t>Fall 2014 – Rebuilding Kresge Library Services </a:t>
            </a:r>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19</a:t>
            </a:fld>
            <a:endParaRPr lang="en-US" dirty="0"/>
          </a:p>
        </p:txBody>
      </p:sp>
      <p:pic>
        <p:nvPicPr>
          <p:cNvPr id="5" name="Picture 4" descr="IMG_1386.JPG"/>
          <p:cNvPicPr>
            <a:picLocks noChangeAspect="1"/>
          </p:cNvPicPr>
          <p:nvPr/>
        </p:nvPicPr>
        <p:blipFill>
          <a:blip r:embed="rId2" cstate="print"/>
          <a:stretch>
            <a:fillRect/>
          </a:stretch>
        </p:blipFill>
        <p:spPr>
          <a:xfrm>
            <a:off x="7924800" y="1143000"/>
            <a:ext cx="2476500" cy="1651000"/>
          </a:xfrm>
          <a:prstGeom prst="rect">
            <a:avLst/>
          </a:prstGeom>
        </p:spPr>
      </p:pic>
      <p:pic>
        <p:nvPicPr>
          <p:cNvPr id="6" name="Picture 5" descr="SquirrelLeg.jpg"/>
          <p:cNvPicPr>
            <a:picLocks noChangeAspect="1"/>
          </p:cNvPicPr>
          <p:nvPr/>
        </p:nvPicPr>
        <p:blipFill>
          <a:blip r:embed="rId3" cstate="print"/>
          <a:stretch>
            <a:fillRect/>
          </a:stretch>
        </p:blipFill>
        <p:spPr>
          <a:xfrm>
            <a:off x="8001000" y="2895600"/>
            <a:ext cx="2286000" cy="2990088"/>
          </a:xfrm>
          <a:prstGeom prst="rect">
            <a:avLst/>
          </a:prstGeom>
        </p:spPr>
      </p:pic>
    </p:spTree>
    <p:extLst>
      <p:ext uri="{BB962C8B-B14F-4D97-AF65-F5344CB8AC3E}">
        <p14:creationId xmlns:p14="http://schemas.microsoft.com/office/powerpoint/2010/main" val="4212346847"/>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Ross Construction Project </a:t>
            </a:r>
            <a:r>
              <a:rPr lang="en-US" dirty="0" smtClean="0"/>
              <a:t>2013-2019</a:t>
            </a:r>
            <a:endParaRPr lang="en-US" dirty="0"/>
          </a:p>
        </p:txBody>
      </p:sp>
      <p:sp>
        <p:nvSpPr>
          <p:cNvPr id="3" name="Content Placeholder 2"/>
          <p:cNvSpPr>
            <a:spLocks noGrp="1"/>
          </p:cNvSpPr>
          <p:nvPr>
            <p:ph idx="1"/>
          </p:nvPr>
        </p:nvSpPr>
        <p:spPr>
          <a:xfrm>
            <a:off x="1911926" y="1338348"/>
            <a:ext cx="5098473" cy="4681451"/>
          </a:xfrm>
        </p:spPr>
        <p:txBody>
          <a:bodyPr>
            <a:normAutofit fontScale="92500"/>
          </a:bodyPr>
          <a:lstStyle/>
          <a:p>
            <a:r>
              <a:rPr lang="en-US" dirty="0"/>
              <a:t>Fall 2014 – Rebuilding Kresge Library Services </a:t>
            </a:r>
          </a:p>
          <a:p>
            <a:r>
              <a:rPr lang="en-US" dirty="0"/>
              <a:t>Winter 2015 – Kresge Value Proposition Meetings Started</a:t>
            </a:r>
          </a:p>
          <a:p>
            <a:r>
              <a:rPr lang="en-US" dirty="0"/>
              <a:t>Summer/Fall 2016 – Expected completion and move in to the new space</a:t>
            </a:r>
          </a:p>
          <a:p>
            <a:r>
              <a:rPr lang="en-US" dirty="0"/>
              <a:t>January 2017 – </a:t>
            </a:r>
            <a:r>
              <a:rPr lang="en-US" dirty="0" smtClean="0"/>
              <a:t>Opening </a:t>
            </a:r>
            <a:r>
              <a:rPr lang="en-US" dirty="0"/>
              <a:t>of the new building to the school</a:t>
            </a:r>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1198893"/>
            <a:ext cx="3314700" cy="3718076"/>
          </a:xfrm>
          <a:prstGeom prst="rect">
            <a:avLst/>
          </a:prstGeom>
        </p:spPr>
      </p:pic>
    </p:spTree>
    <p:extLst>
      <p:ext uri="{BB962C8B-B14F-4D97-AF65-F5344CB8AC3E}">
        <p14:creationId xmlns:p14="http://schemas.microsoft.com/office/powerpoint/2010/main" val="1062764731"/>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Ross Construction Project </a:t>
            </a:r>
            <a:r>
              <a:rPr lang="en-US" dirty="0" smtClean="0"/>
              <a:t>2013-2019</a:t>
            </a:r>
            <a:endParaRPr lang="en-US" dirty="0"/>
          </a:p>
        </p:txBody>
      </p:sp>
      <p:sp>
        <p:nvSpPr>
          <p:cNvPr id="3" name="Content Placeholder 2"/>
          <p:cNvSpPr>
            <a:spLocks noGrp="1"/>
          </p:cNvSpPr>
          <p:nvPr>
            <p:ph idx="1"/>
          </p:nvPr>
        </p:nvSpPr>
        <p:spPr>
          <a:xfrm>
            <a:off x="1911926" y="1338348"/>
            <a:ext cx="5098473" cy="4681451"/>
          </a:xfrm>
        </p:spPr>
        <p:txBody>
          <a:bodyPr>
            <a:normAutofit fontScale="92500" lnSpcReduction="10000"/>
          </a:bodyPr>
          <a:lstStyle/>
          <a:p>
            <a:r>
              <a:rPr lang="en-US" dirty="0" smtClean="0"/>
              <a:t>2017 – Assessment of Course Reserves abilities</a:t>
            </a:r>
          </a:p>
          <a:p>
            <a:r>
              <a:rPr lang="en-US" dirty="0" smtClean="0"/>
              <a:t>2018 – Reconfiguration of the reference desk at </a:t>
            </a:r>
            <a:r>
              <a:rPr lang="en-US" dirty="0" err="1" smtClean="0"/>
              <a:t>Kresge</a:t>
            </a:r>
            <a:r>
              <a:rPr lang="en-US" dirty="0" smtClean="0"/>
              <a:t> </a:t>
            </a:r>
            <a:endParaRPr lang="en-US" dirty="0"/>
          </a:p>
          <a:p>
            <a:r>
              <a:rPr lang="en-US" dirty="0" smtClean="0"/>
              <a:t>2019 – Reconfiguration of the work space to accommodate new Digital Education Staff</a:t>
            </a:r>
          </a:p>
          <a:p>
            <a:r>
              <a:rPr lang="en-US" dirty="0" smtClean="0"/>
              <a:t>2019-2020 – Greater demand for Study Space</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0399" y="1449417"/>
            <a:ext cx="3428249" cy="1928390"/>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1520" t="28106"/>
          <a:stretch/>
        </p:blipFill>
        <p:spPr>
          <a:xfrm>
            <a:off x="6836650" y="3460207"/>
            <a:ext cx="4064923" cy="2477192"/>
          </a:xfrm>
          <a:prstGeom prst="rect">
            <a:avLst/>
          </a:prstGeom>
        </p:spPr>
      </p:pic>
    </p:spTree>
    <p:extLst>
      <p:ext uri="{BB962C8B-B14F-4D97-AF65-F5344CB8AC3E}">
        <p14:creationId xmlns:p14="http://schemas.microsoft.com/office/powerpoint/2010/main" val="674587229"/>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Ross Construction Project </a:t>
            </a:r>
            <a:r>
              <a:rPr lang="en-US" dirty="0" smtClean="0"/>
              <a:t>2013-2019</a:t>
            </a:r>
            <a:endParaRPr lang="en-US" dirty="0"/>
          </a:p>
        </p:txBody>
      </p:sp>
      <p:sp>
        <p:nvSpPr>
          <p:cNvPr id="3" name="Content Placeholder 2"/>
          <p:cNvSpPr>
            <a:spLocks noGrp="1"/>
          </p:cNvSpPr>
          <p:nvPr>
            <p:ph idx="1"/>
          </p:nvPr>
        </p:nvSpPr>
        <p:spPr>
          <a:xfrm>
            <a:off x="1911926" y="1338348"/>
            <a:ext cx="5594467" cy="4681451"/>
          </a:xfrm>
        </p:spPr>
        <p:txBody>
          <a:bodyPr>
            <a:normAutofit fontScale="92500" lnSpcReduction="20000"/>
          </a:bodyPr>
          <a:lstStyle/>
          <a:p>
            <a:r>
              <a:rPr lang="en-US" dirty="0" smtClean="0"/>
              <a:t>We expect there to be continued changes as space needs evolve on campus.</a:t>
            </a:r>
          </a:p>
          <a:p>
            <a:r>
              <a:rPr lang="en-US" dirty="0" smtClean="0"/>
              <a:t>Our ability to work anywhere could lead to remote location for staff.</a:t>
            </a:r>
          </a:p>
          <a:p>
            <a:r>
              <a:rPr lang="en-US" dirty="0" smtClean="0"/>
              <a:t>Not being tethered to a print collection has been mostly good – especially during bad weather.</a:t>
            </a:r>
          </a:p>
          <a:p>
            <a:r>
              <a:rPr lang="en-US" dirty="0" smtClean="0"/>
              <a:t>We need to demonstrate  flexibility and adaptability.</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9534" t="10423" r="34838" b="7030"/>
          <a:stretch/>
        </p:blipFill>
        <p:spPr>
          <a:xfrm>
            <a:off x="7721137" y="1512916"/>
            <a:ext cx="2648501" cy="4089861"/>
          </a:xfrm>
          <a:prstGeom prst="rect">
            <a:avLst/>
          </a:prstGeom>
        </p:spPr>
      </p:pic>
    </p:spTree>
    <p:extLst>
      <p:ext uri="{BB962C8B-B14F-4D97-AF65-F5344CB8AC3E}">
        <p14:creationId xmlns:p14="http://schemas.microsoft.com/office/powerpoint/2010/main" val="3010114069"/>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Future Challenges for Libraries</a:t>
            </a:r>
            <a:endParaRPr lang="en-US" sz="3600" dirty="0"/>
          </a:p>
        </p:txBody>
      </p:sp>
      <p:sp>
        <p:nvSpPr>
          <p:cNvPr id="3" name="Content Placeholder 2"/>
          <p:cNvSpPr>
            <a:spLocks noGrp="1"/>
          </p:cNvSpPr>
          <p:nvPr>
            <p:ph idx="1"/>
          </p:nvPr>
        </p:nvSpPr>
        <p:spPr>
          <a:xfrm>
            <a:off x="2097061" y="1311965"/>
            <a:ext cx="5500772" cy="4573446"/>
          </a:xfrm>
        </p:spPr>
        <p:txBody>
          <a:bodyPr>
            <a:normAutofit/>
          </a:bodyPr>
          <a:lstStyle/>
          <a:p>
            <a:r>
              <a:rPr lang="en-US" dirty="0" smtClean="0"/>
              <a:t>Are libraries well situated to address the future information needs of our communities?</a:t>
            </a:r>
          </a:p>
          <a:p>
            <a:r>
              <a:rPr lang="en-US" dirty="0" smtClean="0"/>
              <a:t>Where are we looking for the solutions we implement?</a:t>
            </a:r>
          </a:p>
          <a:p>
            <a:r>
              <a:rPr lang="en-US" dirty="0" smtClean="0"/>
              <a:t>Are academic libraries in sync with the organizations that they serve?</a:t>
            </a:r>
          </a:p>
          <a:p>
            <a:endParaRPr lang="en-US" dirty="0" smtClean="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23</a:t>
            </a:fld>
            <a:endParaRPr lang="en-US" dirty="0"/>
          </a:p>
        </p:txBody>
      </p:sp>
      <p:pic>
        <p:nvPicPr>
          <p:cNvPr id="7" name="Picture 2" descr="H:\Writing and Conferences\SEMLOL\SurprisedSquirrel.jpg"/>
          <p:cNvPicPr>
            <a:picLocks noChangeAspect="1" noChangeArrowheads="1"/>
          </p:cNvPicPr>
          <p:nvPr/>
        </p:nvPicPr>
        <p:blipFill>
          <a:blip r:embed="rId2" cstate="print"/>
          <a:srcRect/>
          <a:stretch>
            <a:fillRect/>
          </a:stretch>
        </p:blipFill>
        <p:spPr bwMode="auto">
          <a:xfrm>
            <a:off x="7898251" y="1264555"/>
            <a:ext cx="2704267" cy="4713288"/>
          </a:xfrm>
          <a:prstGeom prst="rect">
            <a:avLst/>
          </a:prstGeom>
          <a:noFill/>
        </p:spPr>
      </p:pic>
    </p:spTree>
    <p:extLst>
      <p:ext uri="{BB962C8B-B14F-4D97-AF65-F5344CB8AC3E}">
        <p14:creationId xmlns:p14="http://schemas.microsoft.com/office/powerpoint/2010/main" val="3739678048"/>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Future Challenges for Libraries</a:t>
            </a:r>
            <a:endParaRPr lang="en-US" sz="3600" dirty="0"/>
          </a:p>
        </p:txBody>
      </p:sp>
      <p:sp>
        <p:nvSpPr>
          <p:cNvPr id="3" name="Content Placeholder 2"/>
          <p:cNvSpPr>
            <a:spLocks noGrp="1"/>
          </p:cNvSpPr>
          <p:nvPr>
            <p:ph idx="1"/>
          </p:nvPr>
        </p:nvSpPr>
        <p:spPr>
          <a:xfrm>
            <a:off x="2097061" y="1311966"/>
            <a:ext cx="8027600" cy="732966"/>
          </a:xfrm>
        </p:spPr>
        <p:txBody>
          <a:bodyPr>
            <a:normAutofit/>
          </a:bodyPr>
          <a:lstStyle/>
          <a:p>
            <a:r>
              <a:rPr lang="en-US" dirty="0" smtClean="0"/>
              <a:t>Where did the books go?</a:t>
            </a:r>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24</a:t>
            </a:fld>
            <a:endParaRPr lang="en-US" dirty="0"/>
          </a:p>
        </p:txBody>
      </p:sp>
      <p:graphicFrame>
        <p:nvGraphicFramePr>
          <p:cNvPr id="7" name="Chart 6"/>
          <p:cNvGraphicFramePr>
            <a:graphicFrameLocks/>
          </p:cNvGraphicFramePr>
          <p:nvPr>
            <p:extLst>
              <p:ext uri="{D42A27DB-BD31-4B8C-83A1-F6EECF244321}">
                <p14:modId xmlns:p14="http://schemas.microsoft.com/office/powerpoint/2010/main" val="41762495"/>
              </p:ext>
            </p:extLst>
          </p:nvPr>
        </p:nvGraphicFramePr>
        <p:xfrm>
          <a:off x="3113203" y="2044932"/>
          <a:ext cx="6030797" cy="36160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39531410"/>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base"/>
            <a:r>
              <a:rPr lang="en-US" dirty="0"/>
              <a:t>Future Challenges for Libraries</a:t>
            </a:r>
          </a:p>
        </p:txBody>
      </p:sp>
      <p:sp>
        <p:nvSpPr>
          <p:cNvPr id="4" name="Footer Placeholder 3"/>
          <p:cNvSpPr>
            <a:spLocks noGrp="1"/>
          </p:cNvSpPr>
          <p:nvPr>
            <p:ph type="ftr" sz="quarter" idx="11"/>
          </p:nvPr>
        </p:nvSpPr>
        <p:spPr>
          <a:xfrm>
            <a:off x="1949132" y="5759294"/>
            <a:ext cx="7619999" cy="365125"/>
          </a:xfrm>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25</a:t>
            </a:fld>
            <a:endParaRPr lang="en-US" dirty="0"/>
          </a:p>
        </p:txBody>
      </p:sp>
      <p:sp>
        <p:nvSpPr>
          <p:cNvPr id="7" name="Left-Right Arrow 3"/>
          <p:cNvSpPr/>
          <p:nvPr/>
        </p:nvSpPr>
        <p:spPr>
          <a:xfrm>
            <a:off x="3612939" y="3380194"/>
            <a:ext cx="5062331" cy="77765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5"/>
          <p:cNvSpPr/>
          <p:nvPr/>
        </p:nvSpPr>
        <p:spPr>
          <a:xfrm>
            <a:off x="5750584" y="2477238"/>
            <a:ext cx="787042" cy="270428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219816" y="1643390"/>
            <a:ext cx="1669047" cy="523220"/>
          </a:xfrm>
          <a:prstGeom prst="rect">
            <a:avLst/>
          </a:prstGeom>
          <a:noFill/>
        </p:spPr>
        <p:txBody>
          <a:bodyPr wrap="none" rtlCol="0">
            <a:spAutoFit/>
          </a:bodyPr>
          <a:lstStyle/>
          <a:p>
            <a:r>
              <a:rPr lang="en-US" sz="2800" dirty="0"/>
              <a:t>Future Use</a:t>
            </a:r>
          </a:p>
        </p:txBody>
      </p:sp>
      <p:sp>
        <p:nvSpPr>
          <p:cNvPr id="10" name="TextBox 9"/>
          <p:cNvSpPr txBox="1"/>
          <p:nvPr/>
        </p:nvSpPr>
        <p:spPr>
          <a:xfrm>
            <a:off x="5219816" y="5317912"/>
            <a:ext cx="1848583" cy="523220"/>
          </a:xfrm>
          <a:prstGeom prst="rect">
            <a:avLst/>
          </a:prstGeom>
          <a:noFill/>
        </p:spPr>
        <p:txBody>
          <a:bodyPr wrap="none" rtlCol="0">
            <a:spAutoFit/>
          </a:bodyPr>
          <a:lstStyle/>
          <a:p>
            <a:r>
              <a:rPr lang="en-US" sz="2800" dirty="0"/>
              <a:t>Current Use</a:t>
            </a:r>
          </a:p>
        </p:txBody>
      </p:sp>
      <p:sp>
        <p:nvSpPr>
          <p:cNvPr id="11" name="TextBox 10"/>
          <p:cNvSpPr txBox="1"/>
          <p:nvPr/>
        </p:nvSpPr>
        <p:spPr>
          <a:xfrm>
            <a:off x="1352298" y="3306390"/>
            <a:ext cx="2260641" cy="954107"/>
          </a:xfrm>
          <a:prstGeom prst="rect">
            <a:avLst/>
          </a:prstGeom>
          <a:noFill/>
        </p:spPr>
        <p:txBody>
          <a:bodyPr wrap="square" rtlCol="0">
            <a:spAutoFit/>
          </a:bodyPr>
          <a:lstStyle/>
          <a:p>
            <a:pPr algn="ctr"/>
            <a:r>
              <a:rPr lang="en-US" sz="2800" dirty="0"/>
              <a:t>Community Needs</a:t>
            </a:r>
          </a:p>
        </p:txBody>
      </p:sp>
      <p:sp>
        <p:nvSpPr>
          <p:cNvPr id="12" name="TextBox 11"/>
          <p:cNvSpPr txBox="1"/>
          <p:nvPr/>
        </p:nvSpPr>
        <p:spPr>
          <a:xfrm>
            <a:off x="8680854" y="3214533"/>
            <a:ext cx="2399522" cy="1384995"/>
          </a:xfrm>
          <a:prstGeom prst="rect">
            <a:avLst/>
          </a:prstGeom>
          <a:noFill/>
        </p:spPr>
        <p:txBody>
          <a:bodyPr wrap="square" rtlCol="0">
            <a:spAutoFit/>
          </a:bodyPr>
          <a:lstStyle/>
          <a:p>
            <a:pPr algn="ctr"/>
            <a:r>
              <a:rPr lang="en-US" sz="2800" dirty="0"/>
              <a:t>Community Aspirations &amp; Desires</a:t>
            </a:r>
          </a:p>
        </p:txBody>
      </p:sp>
      <p:sp>
        <p:nvSpPr>
          <p:cNvPr id="13" name="TextBox 12"/>
          <p:cNvSpPr txBox="1"/>
          <p:nvPr/>
        </p:nvSpPr>
        <p:spPr>
          <a:xfrm>
            <a:off x="7418700" y="1757739"/>
            <a:ext cx="2975084" cy="1015663"/>
          </a:xfrm>
          <a:prstGeom prst="rect">
            <a:avLst/>
          </a:prstGeom>
          <a:noFill/>
        </p:spPr>
        <p:txBody>
          <a:bodyPr wrap="square" rtlCol="0">
            <a:spAutoFit/>
          </a:bodyPr>
          <a:lstStyle/>
          <a:p>
            <a:pPr algn="ctr"/>
            <a:r>
              <a:rPr lang="en-US" sz="2000" i="1" dirty="0"/>
              <a:t>This is where Libraries have traditionally bought for (and many still do)</a:t>
            </a:r>
          </a:p>
        </p:txBody>
      </p:sp>
      <p:sp>
        <p:nvSpPr>
          <p:cNvPr id="14" name="TextBox 13"/>
          <p:cNvSpPr txBox="1"/>
          <p:nvPr/>
        </p:nvSpPr>
        <p:spPr>
          <a:xfrm>
            <a:off x="1352298" y="4348176"/>
            <a:ext cx="3771302" cy="1323439"/>
          </a:xfrm>
          <a:prstGeom prst="rect">
            <a:avLst/>
          </a:prstGeom>
          <a:noFill/>
        </p:spPr>
        <p:txBody>
          <a:bodyPr wrap="square" rtlCol="0">
            <a:spAutoFit/>
          </a:bodyPr>
          <a:lstStyle/>
          <a:p>
            <a:pPr algn="ctr"/>
            <a:r>
              <a:rPr lang="en-US" sz="2000" i="1" dirty="0"/>
              <a:t>This is where our campuses really want us to be working.  This might be where the </a:t>
            </a:r>
            <a:r>
              <a:rPr lang="en-US" sz="2000" i="1" dirty="0" err="1"/>
              <a:t>turnaways</a:t>
            </a:r>
            <a:r>
              <a:rPr lang="en-US" sz="2000" i="1" dirty="0"/>
              <a:t> come from.</a:t>
            </a:r>
          </a:p>
        </p:txBody>
      </p:sp>
      <p:sp>
        <p:nvSpPr>
          <p:cNvPr id="15" name="TextBox 14"/>
          <p:cNvSpPr txBox="1"/>
          <p:nvPr/>
        </p:nvSpPr>
        <p:spPr>
          <a:xfrm>
            <a:off x="1483118" y="1318645"/>
            <a:ext cx="2934305" cy="1631216"/>
          </a:xfrm>
          <a:prstGeom prst="rect">
            <a:avLst/>
          </a:prstGeom>
          <a:noFill/>
        </p:spPr>
        <p:txBody>
          <a:bodyPr wrap="square" rtlCol="0">
            <a:spAutoFit/>
          </a:bodyPr>
          <a:lstStyle/>
          <a:p>
            <a:pPr algn="ctr"/>
            <a:r>
              <a:rPr lang="en-US" sz="2000" b="1" dirty="0"/>
              <a:t>This is my vision of collection building in libraries – we need to find the balance between these needs.</a:t>
            </a:r>
          </a:p>
        </p:txBody>
      </p:sp>
    </p:spTree>
    <p:extLst>
      <p:ext uri="{BB962C8B-B14F-4D97-AF65-F5344CB8AC3E}">
        <p14:creationId xmlns:p14="http://schemas.microsoft.com/office/powerpoint/2010/main" val="333452789"/>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a:t>
            </a:r>
            <a:r>
              <a:rPr lang="en-US" sz="3600" dirty="0" smtClean="0"/>
              <a:t>Libraries</a:t>
            </a:r>
            <a:endParaRPr lang="en-US" sz="3600" dirty="0"/>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26</a:t>
            </a:fld>
            <a:endParaRPr lang="en-US" dirty="0"/>
          </a:p>
        </p:txBody>
      </p:sp>
      <p:sp>
        <p:nvSpPr>
          <p:cNvPr id="6" name="Content Placeholder 1"/>
          <p:cNvSpPr txBox="1">
            <a:spLocks/>
          </p:cNvSpPr>
          <p:nvPr/>
        </p:nvSpPr>
        <p:spPr>
          <a:xfrm>
            <a:off x="2589212" y="1451544"/>
            <a:ext cx="7886700" cy="990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Library challenge is that we have multiple stakeholders and they have different needs – especially for business.</a:t>
            </a:r>
          </a:p>
        </p:txBody>
      </p:sp>
      <p:graphicFrame>
        <p:nvGraphicFramePr>
          <p:cNvPr id="7" name="Diagram 6"/>
          <p:cNvGraphicFramePr/>
          <p:nvPr>
            <p:extLst>
              <p:ext uri="{D42A27DB-BD31-4B8C-83A1-F6EECF244321}">
                <p14:modId xmlns:p14="http://schemas.microsoft.com/office/powerpoint/2010/main" val="1225831109"/>
              </p:ext>
            </p:extLst>
          </p:nvPr>
        </p:nvGraphicFramePr>
        <p:xfrm>
          <a:off x="6662078" y="2402298"/>
          <a:ext cx="4705660" cy="3240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1"/>
          <p:cNvSpPr txBox="1">
            <a:spLocks/>
          </p:cNvSpPr>
          <p:nvPr/>
        </p:nvSpPr>
        <p:spPr bwMode="auto">
          <a:xfrm>
            <a:off x="2589212" y="2501068"/>
            <a:ext cx="4360228" cy="363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eaLnBrk="0" hangingPunct="0">
              <a:defRPr sz="3200">
                <a:solidFill>
                  <a:srgbClr val="081F5B"/>
                </a:solidFill>
                <a:latin typeface="NewsGoth BT" pitchFamily="34" charset="0"/>
                <a:cs typeface="Arial" panose="020B0604020202020204" pitchFamily="34" charset="0"/>
              </a:defRPr>
            </a:lvl1pPr>
            <a:lvl2pPr marL="742950" indent="-285750" defTabSz="685800" eaLnBrk="0" hangingPunct="0">
              <a:defRPr sz="3200">
                <a:solidFill>
                  <a:srgbClr val="081F5B"/>
                </a:solidFill>
                <a:latin typeface="NewsGoth BT" pitchFamily="34" charset="0"/>
                <a:cs typeface="Arial" panose="020B0604020202020204" pitchFamily="34" charset="0"/>
              </a:defRPr>
            </a:lvl2pPr>
            <a:lvl3pPr marL="1143000" indent="-228600" defTabSz="685800" eaLnBrk="0" hangingPunct="0">
              <a:defRPr sz="3200">
                <a:solidFill>
                  <a:srgbClr val="081F5B"/>
                </a:solidFill>
                <a:latin typeface="NewsGoth BT" pitchFamily="34" charset="0"/>
                <a:cs typeface="Arial" panose="020B0604020202020204" pitchFamily="34" charset="0"/>
              </a:defRPr>
            </a:lvl3pPr>
            <a:lvl4pPr marL="1600200" indent="-228600" defTabSz="685800" eaLnBrk="0" hangingPunct="0">
              <a:defRPr sz="3200">
                <a:solidFill>
                  <a:srgbClr val="081F5B"/>
                </a:solidFill>
                <a:latin typeface="NewsGoth BT" pitchFamily="34" charset="0"/>
                <a:cs typeface="Arial" panose="020B0604020202020204" pitchFamily="34" charset="0"/>
              </a:defRPr>
            </a:lvl4pPr>
            <a:lvl5pPr marL="2057400" indent="-228600" defTabSz="685800" eaLnBrk="0" hangingPunct="0">
              <a:defRPr sz="3200">
                <a:solidFill>
                  <a:srgbClr val="081F5B"/>
                </a:solidFill>
                <a:latin typeface="NewsGoth BT" pitchFamily="34" charset="0"/>
                <a:cs typeface="Arial" panose="020B0604020202020204" pitchFamily="34" charset="0"/>
              </a:defRPr>
            </a:lvl5pPr>
            <a:lvl6pPr marL="25146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6pPr>
            <a:lvl7pPr marL="29718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7pPr>
            <a:lvl8pPr marL="34290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8pPr>
            <a:lvl9pPr marL="38862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9pPr>
          </a:lstStyle>
          <a:p>
            <a:pPr>
              <a:lnSpc>
                <a:spcPct val="90000"/>
              </a:lnSpc>
              <a:spcBef>
                <a:spcPts val="750"/>
              </a:spcBef>
              <a:buFont typeface="Arial" panose="020B0604020202020204" pitchFamily="34" charset="0"/>
              <a:buChar char="•"/>
            </a:pPr>
            <a:r>
              <a:rPr lang="en-US" altLang="en-US" sz="2400" dirty="0">
                <a:solidFill>
                  <a:schemeClr val="tx1"/>
                </a:solidFill>
                <a:latin typeface="+mn-lt"/>
              </a:rPr>
              <a:t>Faculty needs – scholarly journals, articles, books , datasets</a:t>
            </a:r>
          </a:p>
          <a:p>
            <a:pPr>
              <a:lnSpc>
                <a:spcPct val="90000"/>
              </a:lnSpc>
              <a:spcBef>
                <a:spcPts val="750"/>
              </a:spcBef>
              <a:buFont typeface="Arial" panose="020B0604020202020204" pitchFamily="34" charset="0"/>
              <a:buChar char="•"/>
            </a:pPr>
            <a:r>
              <a:rPr lang="en-US" altLang="en-US" sz="2400" dirty="0">
                <a:solidFill>
                  <a:schemeClr val="tx1"/>
                </a:solidFill>
                <a:latin typeface="+mn-lt"/>
              </a:rPr>
              <a:t>Student needs – articles, company &amp; industry information, market reports</a:t>
            </a:r>
          </a:p>
          <a:p>
            <a:pPr>
              <a:lnSpc>
                <a:spcPct val="90000"/>
              </a:lnSpc>
              <a:spcBef>
                <a:spcPts val="750"/>
              </a:spcBef>
              <a:buFont typeface="Arial" panose="020B0604020202020204" pitchFamily="34" charset="0"/>
              <a:buChar char="•"/>
            </a:pPr>
            <a:r>
              <a:rPr lang="en-US" altLang="en-US" sz="2400" dirty="0">
                <a:solidFill>
                  <a:schemeClr val="tx1"/>
                </a:solidFill>
                <a:latin typeface="+mn-lt"/>
              </a:rPr>
              <a:t>Community – Mostly similar to student needs</a:t>
            </a:r>
          </a:p>
        </p:txBody>
      </p:sp>
    </p:spTree>
    <p:extLst>
      <p:ext uri="{BB962C8B-B14F-4D97-AF65-F5344CB8AC3E}">
        <p14:creationId xmlns:p14="http://schemas.microsoft.com/office/powerpoint/2010/main" val="2619065518"/>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Learned at </a:t>
            </a:r>
            <a:r>
              <a:rPr lang="en-US" dirty="0" err="1"/>
              <a:t>Kresge</a:t>
            </a:r>
            <a:r>
              <a:rPr lang="en-US" dirty="0"/>
              <a:t/>
            </a:r>
            <a:br>
              <a:rPr lang="en-US" dirty="0"/>
            </a:br>
            <a:endParaRPr lang="en-US" dirty="0"/>
          </a:p>
        </p:txBody>
      </p:sp>
      <p:sp>
        <p:nvSpPr>
          <p:cNvPr id="3" name="Content Placeholder 2"/>
          <p:cNvSpPr>
            <a:spLocks noGrp="1"/>
          </p:cNvSpPr>
          <p:nvPr>
            <p:ph idx="1"/>
          </p:nvPr>
        </p:nvSpPr>
        <p:spPr>
          <a:xfrm>
            <a:off x="2506085" y="1476895"/>
            <a:ext cx="3770024" cy="3777622"/>
          </a:xfrm>
        </p:spPr>
        <p:txBody>
          <a:bodyPr>
            <a:normAutofit lnSpcReduction="10000"/>
          </a:bodyPr>
          <a:lstStyle/>
          <a:p>
            <a:r>
              <a:rPr lang="en-US" dirty="0" smtClean="0"/>
              <a:t>6 Key terms to guide our libraries:</a:t>
            </a:r>
          </a:p>
          <a:p>
            <a:pPr lvl="1"/>
            <a:r>
              <a:rPr lang="en-US" dirty="0" smtClean="0"/>
              <a:t>Inevitability</a:t>
            </a:r>
          </a:p>
          <a:p>
            <a:pPr lvl="1"/>
            <a:r>
              <a:rPr lang="en-US" dirty="0" smtClean="0"/>
              <a:t>Rapidity</a:t>
            </a:r>
          </a:p>
          <a:p>
            <a:pPr lvl="1"/>
            <a:r>
              <a:rPr lang="en-US" dirty="0" smtClean="0"/>
              <a:t>Flexibility</a:t>
            </a:r>
          </a:p>
          <a:p>
            <a:pPr lvl="1"/>
            <a:r>
              <a:rPr lang="en-US" dirty="0" smtClean="0"/>
              <a:t>Hospitality</a:t>
            </a:r>
          </a:p>
          <a:p>
            <a:pPr lvl="1"/>
            <a:r>
              <a:rPr lang="en-US" dirty="0" smtClean="0"/>
              <a:t>Accountability</a:t>
            </a:r>
          </a:p>
          <a:p>
            <a:pPr lvl="1"/>
            <a:r>
              <a:rPr lang="en-US" dirty="0" smtClean="0"/>
              <a:t>Empathy</a:t>
            </a:r>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27</a:t>
            </a:fld>
            <a:endParaRPr lang="en-US" dirty="0"/>
          </a:p>
        </p:txBody>
      </p:sp>
      <p:pic>
        <p:nvPicPr>
          <p:cNvPr id="6" name="Picture 5">
            <a:extLst>
              <a:ext uri="{FF2B5EF4-FFF2-40B4-BE49-F238E27FC236}">
                <a16:creationId xmlns:a16="http://schemas.microsoft.com/office/drawing/2014/main" id="{C006961D-1981-4B4D-A962-76190974D76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499" t="10047" r="28630" b="5806"/>
          <a:stretch/>
        </p:blipFill>
        <p:spPr>
          <a:xfrm>
            <a:off x="7004224" y="1359252"/>
            <a:ext cx="3769072" cy="4509841"/>
          </a:xfrm>
          <a:prstGeom prst="rect">
            <a:avLst/>
          </a:prstGeom>
        </p:spPr>
      </p:pic>
    </p:spTree>
    <p:extLst>
      <p:ext uri="{BB962C8B-B14F-4D97-AF65-F5344CB8AC3E}">
        <p14:creationId xmlns:p14="http://schemas.microsoft.com/office/powerpoint/2010/main" val="2792262101"/>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607127" y="1378226"/>
            <a:ext cx="6059055" cy="4856319"/>
          </a:xfrm>
        </p:spPr>
        <p:txBody>
          <a:bodyPr>
            <a:normAutofit fontScale="77500" lnSpcReduction="20000"/>
          </a:bodyPr>
          <a:lstStyle/>
          <a:p>
            <a:r>
              <a:rPr lang="en-US" dirty="0" smtClean="0"/>
              <a:t>Embrace the </a:t>
            </a:r>
            <a:r>
              <a:rPr lang="en-US" dirty="0" smtClean="0"/>
              <a:t>Change.</a:t>
            </a:r>
          </a:p>
          <a:p>
            <a:r>
              <a:rPr lang="en-US" dirty="0" smtClean="0"/>
              <a:t>You need to be flexible and deal with change as it comes.</a:t>
            </a:r>
            <a:endParaRPr lang="en-US" dirty="0" smtClean="0"/>
          </a:p>
          <a:p>
            <a:r>
              <a:rPr lang="en-US" dirty="0" smtClean="0"/>
              <a:t>“</a:t>
            </a:r>
            <a:r>
              <a:rPr lang="en-US" dirty="0"/>
              <a:t>A completely re-thought Kresge Library Services, transitions from a collection of physical reference materials to a full suite of information resources and research services, guided by expert staff.” – </a:t>
            </a:r>
            <a:r>
              <a:rPr lang="en-US" i="1" dirty="0"/>
              <a:t>Ross Dividend, Fall 2016 (Ross Alumni Magazine)</a:t>
            </a:r>
          </a:p>
          <a:p>
            <a:r>
              <a:rPr lang="en-US" dirty="0"/>
              <a:t>The library did not close, but become virtually unrecognizable.  </a:t>
            </a:r>
          </a:p>
          <a:p>
            <a:r>
              <a:rPr lang="en-US" dirty="0"/>
              <a:t>You do not always choose your path, but how you </a:t>
            </a:r>
            <a:r>
              <a:rPr lang="en-US" dirty="0" smtClean="0"/>
              <a:t>respond to the challenges.</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28</a:t>
            </a:fld>
            <a:endParaRPr lang="en-US"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2083" t="5118" r="32945" b="1145"/>
          <a:stretch/>
        </p:blipFill>
        <p:spPr>
          <a:xfrm>
            <a:off x="7666181" y="1152907"/>
            <a:ext cx="3364187" cy="4673600"/>
          </a:xfrm>
          <a:prstGeom prst="rect">
            <a:avLst/>
          </a:prstGeom>
        </p:spPr>
      </p:pic>
    </p:spTree>
    <p:extLst>
      <p:ext uri="{BB962C8B-B14F-4D97-AF65-F5344CB8AC3E}">
        <p14:creationId xmlns:p14="http://schemas.microsoft.com/office/powerpoint/2010/main" val="2288295130"/>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311579" y="1378226"/>
            <a:ext cx="3850625" cy="4856319"/>
          </a:xfrm>
        </p:spPr>
        <p:txBody>
          <a:bodyPr>
            <a:normAutofit fontScale="70000" lnSpcReduction="20000"/>
          </a:bodyPr>
          <a:lstStyle/>
          <a:p>
            <a:r>
              <a:rPr lang="en-US" dirty="0" smtClean="0"/>
              <a:t>Focus on what is working.</a:t>
            </a:r>
            <a:endParaRPr lang="en-US" dirty="0"/>
          </a:p>
          <a:p>
            <a:r>
              <a:rPr lang="en-US" dirty="0" smtClean="0"/>
              <a:t>Action learning support at </a:t>
            </a:r>
            <a:r>
              <a:rPr lang="en-US" dirty="0" err="1" smtClean="0"/>
              <a:t>Kresge</a:t>
            </a:r>
            <a:r>
              <a:rPr lang="en-US" dirty="0" smtClean="0"/>
              <a:t> Library is widely accepted as </a:t>
            </a:r>
            <a:r>
              <a:rPr lang="en-US" dirty="0" err="1" smtClean="0"/>
              <a:t>aThe</a:t>
            </a:r>
            <a:r>
              <a:rPr lang="en-US" dirty="0" smtClean="0"/>
              <a:t> </a:t>
            </a:r>
            <a:r>
              <a:rPr lang="en-US" dirty="0"/>
              <a:t>educational opportunities we provide need to mirror the world of business</a:t>
            </a:r>
          </a:p>
          <a:p>
            <a:r>
              <a:rPr lang="en-US" dirty="0"/>
              <a:t>We need to teach students how to manage through Ambiguity and Complexity</a:t>
            </a:r>
          </a:p>
          <a:p>
            <a:r>
              <a:rPr lang="en-US" dirty="0"/>
              <a:t>We do this through experiential learning programs</a:t>
            </a:r>
          </a:p>
          <a:p>
            <a:r>
              <a:rPr lang="en-US" dirty="0"/>
              <a:t>This is a great opportunity for the </a:t>
            </a:r>
            <a:r>
              <a:rPr lang="en-US" dirty="0" err="1"/>
              <a:t>Kresge</a:t>
            </a:r>
            <a:r>
              <a:rPr lang="en-US" dirty="0"/>
              <a:t> Library</a:t>
            </a:r>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29</a:t>
            </a:fld>
            <a:endParaRPr lang="en-US" dirty="0"/>
          </a:p>
        </p:txBody>
      </p:sp>
      <p:pic>
        <p:nvPicPr>
          <p:cNvPr id="1026" name="Picture 2" descr="https://lh4.googleusercontent.com/vVVi-xYF-irty2GcQS_ObK-ajseg45pEi2hwBYTP_HfYg4BVQ-YHgUMLPTAxV-iSmUENDv-skTwCYZnBXXX_CMmVUWkddwxsRNSNRvpeF_TrpCkIg6szv0qFWAUKeS3_HZIZLu0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1957" y="1378226"/>
            <a:ext cx="5403272"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908417"/>
      </p:ext>
    </p:ext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511085" y="1083914"/>
            <a:ext cx="8505752" cy="2512130"/>
          </a:xfrm>
        </p:spPr>
        <p:txBody>
          <a:bodyPr>
            <a:normAutofit fontScale="92500" lnSpcReduction="10000"/>
          </a:bodyPr>
          <a:lstStyle/>
          <a:p>
            <a:pPr>
              <a:defRPr/>
            </a:pPr>
            <a:r>
              <a:rPr lang="en-US" dirty="0"/>
              <a:t>There are also some actual positives about not having a public space.</a:t>
            </a:r>
          </a:p>
          <a:p>
            <a:pPr>
              <a:defRPr/>
            </a:pPr>
            <a:r>
              <a:rPr lang="en-US" dirty="0"/>
              <a:t>No longer have to worry about evenings and weekends in bad Michigan weather…</a:t>
            </a:r>
          </a:p>
          <a:p>
            <a:pPr>
              <a:defRPr/>
            </a:pPr>
            <a:r>
              <a:rPr lang="en-US" dirty="0"/>
              <a:t>Create a flexible work environment to expand your reach by enabling remote work.</a:t>
            </a:r>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30</a:t>
            </a:fld>
            <a:endParaRPr lang="en-US" dirty="0"/>
          </a:p>
        </p:txBody>
      </p:sp>
      <p:pic>
        <p:nvPicPr>
          <p:cNvPr id="7" name="Picture 2" descr="H:\Writing and Conferences\SEMLOL\AnnArborStor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2914" y="3596044"/>
            <a:ext cx="5208126" cy="243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913303"/>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607127" y="1378226"/>
            <a:ext cx="5117869" cy="4856319"/>
          </a:xfrm>
        </p:spPr>
        <p:txBody>
          <a:bodyPr>
            <a:normAutofit fontScale="92500"/>
          </a:bodyPr>
          <a:lstStyle/>
          <a:p>
            <a:r>
              <a:rPr lang="en-US" dirty="0" smtClean="0"/>
              <a:t>Seek out new opportunities.</a:t>
            </a:r>
          </a:p>
          <a:p>
            <a:r>
              <a:rPr lang="en-US" dirty="0" smtClean="0"/>
              <a:t>Exam and Assignment Program.</a:t>
            </a:r>
          </a:p>
          <a:p>
            <a:r>
              <a:rPr lang="en-US" dirty="0" smtClean="0"/>
              <a:t>Responding to a need at the school – we were able to redeploy staff who were managing print resources to support this program.</a:t>
            </a:r>
          </a:p>
          <a:p>
            <a:r>
              <a:rPr lang="en-US" dirty="0" smtClean="0"/>
              <a:t>Provided a value for the school and retained jobs.</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31</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9676" t="8144" r="10381" b="115"/>
          <a:stretch/>
        </p:blipFill>
        <p:spPr>
          <a:xfrm>
            <a:off x="6814289" y="1496292"/>
            <a:ext cx="4084569" cy="3125584"/>
          </a:xfrm>
          <a:prstGeom prst="rect">
            <a:avLst/>
          </a:prstGeom>
        </p:spPr>
      </p:pic>
    </p:spTree>
    <p:extLst>
      <p:ext uri="{BB962C8B-B14F-4D97-AF65-F5344CB8AC3E}">
        <p14:creationId xmlns:p14="http://schemas.microsoft.com/office/powerpoint/2010/main" val="2031991666"/>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607127" y="1378226"/>
            <a:ext cx="6059055" cy="4856319"/>
          </a:xfrm>
        </p:spPr>
        <p:txBody>
          <a:bodyPr>
            <a:normAutofit fontScale="92500"/>
          </a:bodyPr>
          <a:lstStyle/>
          <a:p>
            <a:r>
              <a:rPr lang="en-US" dirty="0" smtClean="0"/>
              <a:t>Seek out new opportunities.</a:t>
            </a:r>
          </a:p>
          <a:p>
            <a:r>
              <a:rPr lang="en-US" dirty="0" smtClean="0"/>
              <a:t>Expanded support for Data accounts</a:t>
            </a:r>
          </a:p>
          <a:p>
            <a:r>
              <a:rPr lang="en-US" dirty="0" smtClean="0"/>
              <a:t>We provide administrative oversight for Nielsen data (Kilts Center – Chicago Booth) and WRDS (Wharton Research Data Services) for the University of Michigan.</a:t>
            </a:r>
          </a:p>
          <a:p>
            <a:r>
              <a:rPr lang="en-US" dirty="0" smtClean="0"/>
              <a:t>Good role for our information management skills and attention.</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32</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0355" t="11757" r="16079" b="-970"/>
          <a:stretch/>
        </p:blipFill>
        <p:spPr>
          <a:xfrm>
            <a:off x="7473143" y="1446414"/>
            <a:ext cx="3196052" cy="4364182"/>
          </a:xfrm>
          <a:prstGeom prst="rect">
            <a:avLst/>
          </a:prstGeom>
        </p:spPr>
      </p:pic>
    </p:spTree>
    <p:extLst>
      <p:ext uri="{BB962C8B-B14F-4D97-AF65-F5344CB8AC3E}">
        <p14:creationId xmlns:p14="http://schemas.microsoft.com/office/powerpoint/2010/main" val="2176092975"/>
      </p:ext>
    </p:extLst>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1995055" y="1378226"/>
            <a:ext cx="6400799" cy="4863548"/>
          </a:xfrm>
        </p:spPr>
        <p:txBody>
          <a:bodyPr>
            <a:normAutofit/>
          </a:bodyPr>
          <a:lstStyle/>
          <a:p>
            <a:r>
              <a:rPr lang="en-US" dirty="0" smtClean="0"/>
              <a:t>Let the ‘bottle neck’ guide you to better solutions.</a:t>
            </a:r>
          </a:p>
          <a:p>
            <a:r>
              <a:rPr lang="en-US" dirty="0" smtClean="0"/>
              <a:t>Even though we do not buy print, we bought physical copies of a work for everyone in a class because the cost for digital access was almost five times what the print copies were.</a:t>
            </a:r>
          </a:p>
          <a:p>
            <a:r>
              <a:rPr lang="en-US" dirty="0" smtClean="0"/>
              <a:t>We need to be creative to figure out our unique problems.</a:t>
            </a:r>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33</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34774" t="4040" r="36667" b="15320"/>
          <a:stretch/>
        </p:blipFill>
        <p:spPr>
          <a:xfrm>
            <a:off x="8636000" y="970344"/>
            <a:ext cx="2167367" cy="4589947"/>
          </a:xfrm>
          <a:prstGeom prst="rect">
            <a:avLst/>
          </a:prstGeom>
        </p:spPr>
      </p:pic>
    </p:spTree>
    <p:extLst>
      <p:ext uri="{BB962C8B-B14F-4D97-AF65-F5344CB8AC3E}">
        <p14:creationId xmlns:p14="http://schemas.microsoft.com/office/powerpoint/2010/main" val="1633439749"/>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Lessons Learned at </a:t>
            </a:r>
            <a:r>
              <a:rPr lang="en-US" dirty="0" err="1"/>
              <a:t>Kresge</a:t>
            </a:r>
            <a:endParaRPr lang="en-US" sz="3600" dirty="0"/>
          </a:p>
        </p:txBody>
      </p:sp>
      <p:sp>
        <p:nvSpPr>
          <p:cNvPr id="3" name="Content Placeholder 2"/>
          <p:cNvSpPr>
            <a:spLocks noGrp="1"/>
          </p:cNvSpPr>
          <p:nvPr>
            <p:ph idx="1"/>
          </p:nvPr>
        </p:nvSpPr>
        <p:spPr>
          <a:xfrm>
            <a:off x="2086495" y="1378227"/>
            <a:ext cx="5758793" cy="4823790"/>
          </a:xfrm>
        </p:spPr>
        <p:txBody>
          <a:bodyPr>
            <a:normAutofit fontScale="85000" lnSpcReduction="20000"/>
          </a:bodyPr>
          <a:lstStyle/>
          <a:p>
            <a:pPr fontAlgn="auto">
              <a:spcAft>
                <a:spcPts val="0"/>
              </a:spcAft>
              <a:defRPr/>
            </a:pPr>
            <a:r>
              <a:rPr lang="en-US" dirty="0"/>
              <a:t>At Kresge, the “Ethereal Library’s” value proposition is:</a:t>
            </a:r>
          </a:p>
          <a:p>
            <a:pPr lvl="1" fontAlgn="auto">
              <a:spcAft>
                <a:spcPts val="0"/>
              </a:spcAft>
              <a:defRPr/>
            </a:pPr>
            <a:r>
              <a:rPr lang="en-US" sz="2800" dirty="0"/>
              <a:t>Live within the restrictions of virtually no collection space.</a:t>
            </a:r>
          </a:p>
          <a:p>
            <a:pPr lvl="1" fontAlgn="auto">
              <a:spcAft>
                <a:spcPts val="0"/>
              </a:spcAft>
              <a:defRPr/>
            </a:pPr>
            <a:r>
              <a:rPr lang="en-US" sz="2800" dirty="0"/>
              <a:t>Figure out new collaboration mechanisms to serve our community</a:t>
            </a:r>
            <a:r>
              <a:rPr lang="en-US" sz="2800" dirty="0" smtClean="0"/>
              <a:t>.</a:t>
            </a:r>
          </a:p>
          <a:p>
            <a:pPr lvl="1" fontAlgn="auto">
              <a:spcAft>
                <a:spcPts val="0"/>
              </a:spcAft>
              <a:defRPr/>
            </a:pPr>
            <a:r>
              <a:rPr lang="en-US" sz="2800" dirty="0" smtClean="0"/>
              <a:t>Do not measure your success in what other libraries are doing.</a:t>
            </a:r>
            <a:endParaRPr lang="en-US" sz="2800" dirty="0"/>
          </a:p>
          <a:p>
            <a:pPr lvl="1" fontAlgn="auto">
              <a:spcAft>
                <a:spcPts val="0"/>
              </a:spcAft>
              <a:defRPr/>
            </a:pPr>
            <a:r>
              <a:rPr lang="en-US" sz="2800" b="1" dirty="0"/>
              <a:t>Focus on what we can do vs. what we have done.</a:t>
            </a:r>
          </a:p>
          <a:p>
            <a:pPr lvl="1" fontAlgn="auto">
              <a:spcAft>
                <a:spcPts val="0"/>
              </a:spcAft>
              <a:defRPr/>
            </a:pPr>
            <a:r>
              <a:rPr lang="en-US" sz="2800" b="1" dirty="0"/>
              <a:t>Forget the dead, take care of the living!</a:t>
            </a:r>
          </a:p>
          <a:p>
            <a:endParaRPr lang="en-US" dirty="0"/>
          </a:p>
          <a:p>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34</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4500" y="1378227"/>
            <a:ext cx="2600325"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222463"/>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&amp; Questions</a:t>
            </a:r>
          </a:p>
        </p:txBody>
      </p:sp>
      <p:sp>
        <p:nvSpPr>
          <p:cNvPr id="3" name="Content Placeholder 2"/>
          <p:cNvSpPr>
            <a:spLocks noGrp="1"/>
          </p:cNvSpPr>
          <p:nvPr>
            <p:ph idx="1"/>
          </p:nvPr>
        </p:nvSpPr>
        <p:spPr/>
        <p:txBody>
          <a:bodyPr>
            <a:normAutofit fontScale="92500" lnSpcReduction="10000"/>
          </a:bodyPr>
          <a:lstStyle/>
          <a:p>
            <a:pPr marL="0" indent="0" algn="ctr">
              <a:buNone/>
            </a:pPr>
            <a:r>
              <a:rPr lang="en-US" dirty="0"/>
              <a:t/>
            </a:r>
            <a:br>
              <a:rPr lang="en-US" dirty="0"/>
            </a:br>
            <a:r>
              <a:rPr lang="en-US" dirty="0"/>
              <a:t>Corey </a:t>
            </a:r>
            <a:r>
              <a:rPr lang="en-US" dirty="0" err="1"/>
              <a:t>Seeman</a:t>
            </a:r>
            <a:endParaRPr lang="en-US" dirty="0"/>
          </a:p>
          <a:p>
            <a:pPr marL="0" indent="0" algn="ctr">
              <a:buNone/>
            </a:pPr>
            <a:r>
              <a:rPr lang="en-US" dirty="0"/>
              <a:t>Director, </a:t>
            </a:r>
            <a:r>
              <a:rPr lang="en-US" dirty="0" err="1"/>
              <a:t>Kresge</a:t>
            </a:r>
            <a:r>
              <a:rPr lang="en-US" dirty="0"/>
              <a:t> Library </a:t>
            </a:r>
            <a:r>
              <a:rPr lang="en-US"/>
              <a:t>Services </a:t>
            </a:r>
            <a:endParaRPr lang="en-US" smtClean="0"/>
          </a:p>
          <a:p>
            <a:pPr marL="0" indent="0" algn="ctr">
              <a:buNone/>
            </a:pPr>
            <a:r>
              <a:rPr lang="en-US" smtClean="0"/>
              <a:t>(</a:t>
            </a:r>
            <a:r>
              <a:rPr lang="en-US" dirty="0"/>
              <a:t>Ross School of Business)</a:t>
            </a:r>
          </a:p>
          <a:p>
            <a:pPr marL="0" indent="0" algn="ctr">
              <a:buNone/>
            </a:pPr>
            <a:r>
              <a:rPr lang="en-US" dirty="0"/>
              <a:t>University of Michigan</a:t>
            </a:r>
          </a:p>
          <a:p>
            <a:pPr marL="0" indent="0" algn="ctr">
              <a:buNone/>
            </a:pPr>
            <a:r>
              <a:rPr lang="en-US" u="sng" dirty="0">
                <a:hlinkClick r:id="rId2"/>
              </a:rPr>
              <a:t>cseeman@umich.edu</a:t>
            </a:r>
            <a:endParaRPr lang="en-US" dirty="0"/>
          </a:p>
          <a:p>
            <a:pPr marL="0" indent="0">
              <a:buNone/>
            </a:pPr>
            <a:r>
              <a:rPr lang="en-US" dirty="0"/>
              <a:t/>
            </a:r>
            <a:br>
              <a:rPr lang="en-US" dirty="0"/>
            </a:br>
            <a:endParaRPr lang="en-US" dirty="0"/>
          </a:p>
        </p:txBody>
      </p:sp>
      <p:sp>
        <p:nvSpPr>
          <p:cNvPr id="4" name="Footer Placeholder 3"/>
          <p:cNvSpPr>
            <a:spLocks noGrp="1"/>
          </p:cNvSpPr>
          <p:nvPr>
            <p:ph type="ftr" sz="quarter" idx="11"/>
          </p:nvPr>
        </p:nvSpPr>
        <p:spPr/>
        <p:txBody>
          <a:bodyPr/>
          <a:lstStyle/>
          <a:p>
            <a:r>
              <a:rPr lang="en-US" smtClean="0"/>
              <a:t>Ethereal Library - Seeman (Next Generation Libraries 2019 - NIT Rourkela)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1691904297"/>
      </p:ext>
    </p:extLst>
  </p:cSld>
  <p:clrMapOvr>
    <a:masterClrMapping/>
  </p:clrMapOvr>
  <p:transition spd="slow">
    <p:fade/>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1424</TotalTime>
  <Words>2336</Words>
  <Application>Microsoft Office PowerPoint</Application>
  <PresentationFormat>Widescreen</PresentationFormat>
  <Paragraphs>290</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Century Gothic</vt:lpstr>
      <vt:lpstr>Wingdings</vt:lpstr>
      <vt:lpstr>Wingdings 3</vt:lpstr>
      <vt:lpstr>Wisp</vt:lpstr>
      <vt:lpstr>  The Ethereal Library: Our Experience in Library Futures at the Kresge Library</vt:lpstr>
      <vt:lpstr>Presentation Outline &amp; Objectives</vt:lpstr>
      <vt:lpstr>Presentation Outline &amp; Objectives</vt:lpstr>
      <vt:lpstr>2020 Vision – Change &amp; Libraries</vt:lpstr>
      <vt:lpstr>2020 Vision – Change &amp; Libraries</vt:lpstr>
      <vt:lpstr>2020 Vision – Change &amp; Libraries</vt:lpstr>
      <vt:lpstr>2020 Vision – Change &amp; Libraries</vt:lpstr>
      <vt:lpstr>2020 Vision – Change &amp; Libraries</vt:lpstr>
      <vt:lpstr>2020 Vision – Change &amp; Libraries</vt:lpstr>
      <vt:lpstr>2020 Vision – Change &amp; Libraries</vt:lpstr>
      <vt:lpstr>2020 Vision – Change &amp; Libraries</vt:lpstr>
      <vt:lpstr>2020 Vision – Change &amp; Libraries</vt:lpstr>
      <vt:lpstr>The Two Spaces of the Library</vt:lpstr>
      <vt:lpstr>The Two Spaces of the Library</vt:lpstr>
      <vt:lpstr>The Two Spaces of the Library</vt:lpstr>
      <vt:lpstr>The Two Spaces of the Library</vt:lpstr>
      <vt:lpstr>Two Spaces of the Library </vt:lpstr>
      <vt:lpstr>Ross Construction Project 2013-2019</vt:lpstr>
      <vt:lpstr>Ross Construction Project 2013-2019</vt:lpstr>
      <vt:lpstr>Ross Construction Project 2013-2019</vt:lpstr>
      <vt:lpstr>Ross Construction Project 2013-2019</vt:lpstr>
      <vt:lpstr>Ross Construction Project 2013-2019</vt:lpstr>
      <vt:lpstr>Future Challenges for Libraries</vt:lpstr>
      <vt:lpstr>Future Challenges for Libraries</vt:lpstr>
      <vt:lpstr>Future Challenges for Libraries</vt:lpstr>
      <vt:lpstr>Future Challenges for Libraries</vt:lpstr>
      <vt:lpstr>Lessons Learned at Kresge </vt:lpstr>
      <vt:lpstr>Lessons Learned at Kresge</vt:lpstr>
      <vt:lpstr>Lessons Learned at Kresge</vt:lpstr>
      <vt:lpstr>Lessons Learned at Kresge</vt:lpstr>
      <vt:lpstr>Lessons Learned at Kresge</vt:lpstr>
      <vt:lpstr>Lessons Learned at Kresge</vt:lpstr>
      <vt:lpstr>Lessons Learned at Kresge</vt:lpstr>
      <vt:lpstr>Lessons Learned at Kresge</vt:lpstr>
      <vt:lpstr>Thank you &amp; Questions</vt:lpstr>
    </vt:vector>
  </TitlesOfParts>
  <Company>Michigan Ross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 School of Business</dc:creator>
  <cp:lastModifiedBy>Seeman, Corey</cp:lastModifiedBy>
  <cp:revision>69</cp:revision>
  <cp:lastPrinted>2019-12-12T17:17:47Z</cp:lastPrinted>
  <dcterms:created xsi:type="dcterms:W3CDTF">2018-04-26T15:01:43Z</dcterms:created>
  <dcterms:modified xsi:type="dcterms:W3CDTF">2019-12-13T17:50:59Z</dcterms:modified>
</cp:coreProperties>
</file>