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x-msvide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3" r:id="rId2"/>
    <p:sldMasterId id="2147483705" r:id="rId3"/>
  </p:sldMasterIdLst>
  <p:notesMasterIdLst>
    <p:notesMasterId r:id="rId23"/>
  </p:notesMasterIdLst>
  <p:sldIdLst>
    <p:sldId id="290" r:id="rId4"/>
    <p:sldId id="258" r:id="rId5"/>
    <p:sldId id="291" r:id="rId6"/>
    <p:sldId id="277" r:id="rId7"/>
    <p:sldId id="275" r:id="rId8"/>
    <p:sldId id="287" r:id="rId9"/>
    <p:sldId id="281" r:id="rId10"/>
    <p:sldId id="292" r:id="rId11"/>
    <p:sldId id="293" r:id="rId12"/>
    <p:sldId id="260" r:id="rId13"/>
    <p:sldId id="265" r:id="rId14"/>
    <p:sldId id="264" r:id="rId15"/>
    <p:sldId id="270" r:id="rId16"/>
    <p:sldId id="269" r:id="rId17"/>
    <p:sldId id="271" r:id="rId18"/>
    <p:sldId id="283" r:id="rId19"/>
    <p:sldId id="268" r:id="rId20"/>
    <p:sldId id="276" r:id="rId21"/>
    <p:sldId id="288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olomon" initials="S" lastIdx="7" clrIdx="0">
    <p:extLst/>
  </p:cmAuthor>
  <p:cmAuthor id="2" name="Gebremeskel, Berhanu Gebremichael" initials="BG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66"/>
    <a:srgbClr val="207AAA"/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28" autoAdjust="0"/>
    <p:restoredTop sz="90431" autoAdjust="0"/>
  </p:normalViewPr>
  <p:slideViewPr>
    <p:cSldViewPr>
      <p:cViewPr varScale="1">
        <p:scale>
          <a:sx n="119" d="100"/>
          <a:sy n="119" d="100"/>
        </p:scale>
        <p:origin x="499" y="10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commentAuthors" Target="comment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93BB08-D57B-4B2E-8699-A890B06E9A0D}" type="datetimeFigureOut">
              <a:rPr lang="en-US" smtClean="0"/>
              <a:t>6/14/2017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27BDCC-79BE-4E02-B335-9CD877394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884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7BDCC-79BE-4E02-B335-9CD877394A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1617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7BDCC-79BE-4E02-B335-9CD877394AE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698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B2549B56-2705-4F22-8D46-1FE395556A04}" type="slidenum">
              <a:rPr lang="en-US" altLang="en-US">
                <a:solidFill>
                  <a:prstClr val="black"/>
                </a:solidFill>
                <a:latin typeface="Calibri" pitchFamily="34" charset="0"/>
                <a:ea typeface="MS PGothic" pitchFamily="34" charset="-128"/>
              </a:rPr>
              <a:pPr eaLnBrk="1" hangingPunct="1"/>
              <a:t>3</a:t>
            </a:fld>
            <a:endParaRPr lang="en-US" altLang="en-US">
              <a:solidFill>
                <a:prstClr val="black"/>
              </a:solidFill>
              <a:latin typeface="Calibri" pitchFamily="34" charset="0"/>
              <a:ea typeface="MS PGothic" pitchFamily="34" charset="-128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/>
              <a:t>To increase reliability of excluding pregnancy, the pregnancy test should be obtained two or more weeks after her last episode of unprotected intercourse.</a:t>
            </a:r>
          </a:p>
        </p:txBody>
      </p:sp>
    </p:spTree>
    <p:extLst>
      <p:ext uri="{BB962C8B-B14F-4D97-AF65-F5344CB8AC3E}">
        <p14:creationId xmlns:p14="http://schemas.microsoft.com/office/powerpoint/2010/main" val="4499390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Favorable</a:t>
            </a:r>
            <a:r>
              <a:rPr lang="en-US" baseline="0" dirty="0" smtClean="0"/>
              <a:t> time: women are motivated, setting convenient (within health institution), risk of unintended pregnancy is high, pregnancy is excluded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7BDCC-79BE-4E02-B335-9CD877394AE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7998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7BDCC-79BE-4E02-B335-9CD877394AE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374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7BDCC-79BE-4E02-B335-9CD877394AE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6929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7BDCC-79BE-4E02-B335-9CD877394AE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1131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7BDCC-79BE-4E02-B335-9CD877394AE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6503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below the internal cervical </a:t>
            </a:r>
            <a:r>
              <a:rPr lang="en-US" dirty="0" err="1" smtClean="0"/>
              <a:t>os</a:t>
            </a:r>
            <a:r>
              <a:rPr lang="en-US" dirty="0" smtClean="0"/>
              <a:t> - removal because expulsion may follow and efficacy could decrease </a:t>
            </a:r>
          </a:p>
          <a:p>
            <a:endParaRPr lang="en-US" dirty="0" smtClean="0"/>
          </a:p>
          <a:p>
            <a:r>
              <a:rPr lang="en-US" dirty="0" smtClean="0"/>
              <a:t>Image Source: http://www.obgmanagement.com/fileadmin/obg_archive/images/2408/2408OBG_BraatenGoldberg-fig4.jpg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7BDCC-79BE-4E02-B335-9CD877394AE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9925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smtClean="0"/>
              <a:t>Risk of adverse events in pregnancy with retained IUD is higher: Spontaneous abortion (50%), placental abruption, preterm delivery and </a:t>
            </a:r>
            <a:r>
              <a:rPr lang="en-US" sz="2400" dirty="0" err="1" smtClean="0"/>
              <a:t>chorioamnionitis</a:t>
            </a:r>
            <a:endParaRPr lang="en-US" sz="24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7BDCC-79BE-4E02-B335-9CD877394AE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0879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7BDCC-79BE-4E02-B335-9CD877394AE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5029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Routine antibiotics prophylaxis or routine STI screening before insertion of IUD is not recommended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7BDCC-79BE-4E02-B335-9CD877394AE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7309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7BDCC-79BE-4E02-B335-9CD877394AE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5320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7BDCC-79BE-4E02-B335-9CD877394AE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9111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7BDCC-79BE-4E02-B335-9CD877394AE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80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65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482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2724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7418" y="1676400"/>
            <a:ext cx="5607049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7667" y="1676400"/>
            <a:ext cx="5607051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523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71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173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0166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68317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85148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687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8751" y="228600"/>
            <a:ext cx="2865967" cy="5562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851" y="228600"/>
            <a:ext cx="8394700" cy="5562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8005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133601" y="2616200"/>
            <a:ext cx="9192427" cy="3251200"/>
          </a:xfrm>
        </p:spPr>
        <p:txBody>
          <a:bodyPr anchor="t"/>
          <a:lstStyle>
            <a:lvl1pPr algn="l">
              <a:defRPr cap="all" baseline="0">
                <a:solidFill>
                  <a:srgbClr val="207AAA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9" name="Picture 8" descr="CIRHT_CMYK_maize_tag_block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67" y="685801"/>
            <a:ext cx="4813316" cy="119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5017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5601" y="2006600"/>
            <a:ext cx="9700427" cy="3048000"/>
          </a:xfrm>
        </p:spPr>
        <p:txBody>
          <a:bodyPr anchor="t"/>
          <a:lstStyle>
            <a:lvl1pPr algn="l">
              <a:defRPr>
                <a:solidFill>
                  <a:srgbClr val="207AAA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7" name="Picture 6" descr="CIRHT_CMYK_maize_tag_block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69" y="5205585"/>
            <a:ext cx="3176055" cy="791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0952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Font typeface="Arial" panose="020B0604020202020204" pitchFamily="34" charset="0"/>
              <a:buChar char="•"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defRPr>
            </a:lvl1pPr>
            <a:lvl2pPr marL="742931" indent="-285743">
              <a:buFont typeface="Arial" panose="020B0604020202020204" pitchFamily="34" charset="0"/>
              <a:buChar char="•"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‹#›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3"/>
            <a:ext cx="9956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en-US"/>
              <a:t>Emergency contraception</a:t>
            </a:r>
          </a:p>
        </p:txBody>
      </p:sp>
      <p:pic>
        <p:nvPicPr>
          <p:cNvPr id="8" name="Picture 7" descr="CIRHT_CMYK_maize_tag_block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8110" y="5551004"/>
            <a:ext cx="1762692" cy="43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4668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‹#›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3"/>
            <a:ext cx="9956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en-US"/>
              <a:t>Emergency contraception</a:t>
            </a:r>
          </a:p>
        </p:txBody>
      </p:sp>
    </p:spTree>
    <p:extLst>
      <p:ext uri="{BB962C8B-B14F-4D97-AF65-F5344CB8AC3E}">
        <p14:creationId xmlns:p14="http://schemas.microsoft.com/office/powerpoint/2010/main" val="19939242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5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5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09600" y="6356353"/>
            <a:ext cx="7416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Emergency contraception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‹#›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396949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" y="6356353"/>
            <a:ext cx="7416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Emergency contraception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‹#›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990149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‹#›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" y="6356353"/>
            <a:ext cx="7416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Emergency contraception</a:t>
            </a:r>
          </a:p>
        </p:txBody>
      </p:sp>
    </p:spTree>
    <p:extLst>
      <p:ext uri="{BB962C8B-B14F-4D97-AF65-F5344CB8AC3E}">
        <p14:creationId xmlns:p14="http://schemas.microsoft.com/office/powerpoint/2010/main" val="35393344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1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4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‹#›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" y="6356353"/>
            <a:ext cx="7416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Emergency contraception</a:t>
            </a:r>
          </a:p>
        </p:txBody>
      </p:sp>
    </p:spTree>
    <p:extLst>
      <p:ext uri="{BB962C8B-B14F-4D97-AF65-F5344CB8AC3E}">
        <p14:creationId xmlns:p14="http://schemas.microsoft.com/office/powerpoint/2010/main" val="17310979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2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0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‹#›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" y="6356353"/>
            <a:ext cx="7416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Emergency contraception</a:t>
            </a:r>
          </a:p>
        </p:txBody>
      </p:sp>
    </p:spTree>
    <p:extLst>
      <p:ext uri="{BB962C8B-B14F-4D97-AF65-F5344CB8AC3E}">
        <p14:creationId xmlns:p14="http://schemas.microsoft.com/office/powerpoint/2010/main" val="13847565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‹#›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" y="6356353"/>
            <a:ext cx="7416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Emergency contraception</a:t>
            </a:r>
          </a:p>
        </p:txBody>
      </p:sp>
    </p:spTree>
    <p:extLst>
      <p:ext uri="{BB962C8B-B14F-4D97-AF65-F5344CB8AC3E}">
        <p14:creationId xmlns:p14="http://schemas.microsoft.com/office/powerpoint/2010/main" val="26047314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‹#›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" y="6356353"/>
            <a:ext cx="7416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Emergency contraception</a:t>
            </a:r>
          </a:p>
        </p:txBody>
      </p:sp>
    </p:spTree>
    <p:extLst>
      <p:ext uri="{BB962C8B-B14F-4D97-AF65-F5344CB8AC3E}">
        <p14:creationId xmlns:p14="http://schemas.microsoft.com/office/powerpoint/2010/main" val="38639786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133600" y="2616200"/>
            <a:ext cx="9192427" cy="3251200"/>
          </a:xfrm>
        </p:spPr>
        <p:txBody>
          <a:bodyPr anchor="t"/>
          <a:lstStyle>
            <a:lvl1pPr algn="l">
              <a:defRPr cap="all" baseline="0">
                <a:solidFill>
                  <a:srgbClr val="207AAA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9" name="Picture 8" descr="CIRHT_CMYK_maize_tag_block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67" y="685801"/>
            <a:ext cx="4813316" cy="119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0185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5600" y="2006600"/>
            <a:ext cx="9700427" cy="3048000"/>
          </a:xfrm>
        </p:spPr>
        <p:txBody>
          <a:bodyPr anchor="t"/>
          <a:lstStyle>
            <a:lvl1pPr algn="l">
              <a:defRPr>
                <a:solidFill>
                  <a:srgbClr val="207AAA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7" name="Picture 6" descr="CIRHT_CMYK_maize_tag_block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67" y="5205583"/>
            <a:ext cx="3176055" cy="791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1329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Font typeface="Arial" panose="020B0604020202020204" pitchFamily="34" charset="0"/>
              <a:buChar char="•"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defRPr>
            </a:lvl1pPr>
            <a:lvl2pPr marL="990575" indent="-380990">
              <a:buFont typeface="Arial" panose="020B0604020202020204" pitchFamily="34" charset="0"/>
              <a:buChar char="•"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‹#›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1"/>
            <a:ext cx="9956800" cy="365125"/>
          </a:xfrm>
          <a:prstGeom prst="rect">
            <a:avLst/>
          </a:prstGeom>
        </p:spPr>
        <p:txBody>
          <a:bodyPr/>
          <a:lstStyle>
            <a:lvl1pPr>
              <a:defRPr sz="1867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en-US">
                <a:solidFill>
                  <a:prstClr val="white"/>
                </a:solidFill>
              </a:rPr>
              <a:t>Emergency contraception</a:t>
            </a:r>
          </a:p>
        </p:txBody>
      </p:sp>
      <p:pic>
        <p:nvPicPr>
          <p:cNvPr id="8" name="Picture 7" descr="CIRHT_CMYK_maize_tag_block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8109" y="5551002"/>
            <a:ext cx="1762692" cy="43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2158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‹#›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1"/>
            <a:ext cx="9956800" cy="365125"/>
          </a:xfrm>
          <a:prstGeom prst="rect">
            <a:avLst/>
          </a:prstGeom>
        </p:spPr>
        <p:txBody>
          <a:bodyPr/>
          <a:lstStyle>
            <a:lvl1pPr>
              <a:defRPr sz="1867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en-US">
                <a:solidFill>
                  <a:prstClr val="white"/>
                </a:solidFill>
              </a:rPr>
              <a:t>Emergency contraception</a:t>
            </a:r>
          </a:p>
        </p:txBody>
      </p:sp>
    </p:spTree>
    <p:extLst>
      <p:ext uri="{BB962C8B-B14F-4D97-AF65-F5344CB8AC3E}">
        <p14:creationId xmlns:p14="http://schemas.microsoft.com/office/powerpoint/2010/main" val="509388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7416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white"/>
                </a:solidFill>
              </a:rPr>
              <a:t>Emergency contraception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‹#›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14198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7416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white"/>
                </a:solidFill>
              </a:rPr>
              <a:t>Emergency contraception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‹#›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4046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‹#›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7416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white"/>
                </a:solidFill>
              </a:rPr>
              <a:t>Emergency contraception</a:t>
            </a:r>
          </a:p>
        </p:txBody>
      </p:sp>
    </p:spTree>
    <p:extLst>
      <p:ext uri="{BB962C8B-B14F-4D97-AF65-F5344CB8AC3E}">
        <p14:creationId xmlns:p14="http://schemas.microsoft.com/office/powerpoint/2010/main" val="117679813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‹#›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7416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white"/>
                </a:solidFill>
              </a:rPr>
              <a:t>Emergency contraception</a:t>
            </a:r>
          </a:p>
        </p:txBody>
      </p:sp>
    </p:spTree>
    <p:extLst>
      <p:ext uri="{BB962C8B-B14F-4D97-AF65-F5344CB8AC3E}">
        <p14:creationId xmlns:p14="http://schemas.microsoft.com/office/powerpoint/2010/main" val="8653726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‹#›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7416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white"/>
                </a:solidFill>
              </a:rPr>
              <a:t>Emergency contraception</a:t>
            </a:r>
          </a:p>
        </p:txBody>
      </p:sp>
    </p:spTree>
    <p:extLst>
      <p:ext uri="{BB962C8B-B14F-4D97-AF65-F5344CB8AC3E}">
        <p14:creationId xmlns:p14="http://schemas.microsoft.com/office/powerpoint/2010/main" val="4076568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‹#›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7416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white"/>
                </a:solidFill>
              </a:rPr>
              <a:t>Emergency contraception</a:t>
            </a:r>
          </a:p>
        </p:txBody>
      </p:sp>
    </p:spTree>
    <p:extLst>
      <p:ext uri="{BB962C8B-B14F-4D97-AF65-F5344CB8AC3E}">
        <p14:creationId xmlns:p14="http://schemas.microsoft.com/office/powerpoint/2010/main" val="92539400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‹#›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7416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white"/>
                </a:solidFill>
              </a:rPr>
              <a:t>Emergency contraception</a:t>
            </a:r>
          </a:p>
        </p:txBody>
      </p:sp>
    </p:spTree>
    <p:extLst>
      <p:ext uri="{BB962C8B-B14F-4D97-AF65-F5344CB8AC3E}">
        <p14:creationId xmlns:p14="http://schemas.microsoft.com/office/powerpoint/2010/main" val="2154156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Line 2"/>
          <p:cNvSpPr>
            <a:spLocks noChangeShapeType="1"/>
          </p:cNvSpPr>
          <p:nvPr userDrawn="1"/>
        </p:nvSpPr>
        <p:spPr bwMode="auto">
          <a:xfrm>
            <a:off x="497417" y="6053138"/>
            <a:ext cx="11108267" cy="0"/>
          </a:xfrm>
          <a:prstGeom prst="line">
            <a:avLst/>
          </a:prstGeom>
          <a:noFill/>
          <a:ln w="9525">
            <a:solidFill>
              <a:srgbClr val="5C5CA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800" smtClean="0">
              <a:solidFill>
                <a:srgbClr val="4D4D4D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0851" y="228600"/>
            <a:ext cx="114427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7418" y="1676400"/>
            <a:ext cx="114173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053" name="Line 5"/>
          <p:cNvSpPr>
            <a:spLocks noChangeShapeType="1"/>
          </p:cNvSpPr>
          <p:nvPr userDrawn="1"/>
        </p:nvSpPr>
        <p:spPr bwMode="auto">
          <a:xfrm>
            <a:off x="457200" y="1371600"/>
            <a:ext cx="11108267" cy="0"/>
          </a:xfrm>
          <a:prstGeom prst="line">
            <a:avLst/>
          </a:prstGeom>
          <a:noFill/>
          <a:ln w="38100">
            <a:solidFill>
              <a:srgbClr val="5C5CA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800" smtClean="0">
              <a:solidFill>
                <a:srgbClr val="4D4D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868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663366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663366"/>
          </a:solidFill>
          <a:latin typeface="Arial" pitchFamily="34" charset="0"/>
          <a:ea typeface="ＭＳ Ｐゴシック" pitchFamily="34" charset="-128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663366"/>
          </a:solidFill>
          <a:latin typeface="Arial" pitchFamily="34" charset="0"/>
          <a:ea typeface="ＭＳ Ｐゴシック" pitchFamily="34" charset="-128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663366"/>
          </a:solidFill>
          <a:latin typeface="Arial" pitchFamily="34" charset="0"/>
          <a:ea typeface="ＭＳ Ｐゴシック" pitchFamily="34" charset="-128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663366"/>
          </a:solidFill>
          <a:latin typeface="Arial" pitchFamily="34" charset="0"/>
          <a:ea typeface="ＭＳ Ｐゴシック" pitchFamily="34" charset="-128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663366"/>
          </a:solidFill>
          <a:latin typeface="Arial" pitchFamily="34" charset="0"/>
          <a:ea typeface="ＭＳ Ｐゴシック" pitchFamily="34" charset="-128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663366"/>
          </a:solidFill>
          <a:latin typeface="Arial" pitchFamily="34" charset="0"/>
          <a:ea typeface="ＭＳ Ｐゴシック" pitchFamily="34" charset="-128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663366"/>
          </a:solidFill>
          <a:latin typeface="Arial" pitchFamily="34" charset="0"/>
          <a:ea typeface="ＭＳ Ｐゴシック" pitchFamily="34" charset="-128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663366"/>
          </a:solidFill>
          <a:latin typeface="Arial" pitchFamily="34" charset="0"/>
          <a:ea typeface="ＭＳ Ｐゴシック" pitchFamily="34" charset="-128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Clr>
          <a:srgbClr val="5C5CAE"/>
        </a:buClr>
        <a:buFont typeface="Arial" charset="0"/>
        <a:buChar char="•"/>
        <a:defRPr sz="3200">
          <a:solidFill>
            <a:srgbClr val="4D4D4D"/>
          </a:solidFill>
          <a:latin typeface="+mn-lt"/>
          <a:ea typeface="+mn-ea"/>
          <a:cs typeface="+mn-cs"/>
        </a:defRPr>
      </a:lvl1pPr>
      <a:lvl2pPr marL="239713" indent="-239713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Clr>
          <a:srgbClr val="5C5CAE"/>
        </a:buClr>
        <a:buFont typeface="Arial" charset="0"/>
        <a:buChar char="•"/>
        <a:defRPr sz="2800">
          <a:solidFill>
            <a:srgbClr val="4D4D4D"/>
          </a:solidFill>
          <a:latin typeface="+mn-lt"/>
          <a:ea typeface="+mn-ea"/>
        </a:defRPr>
      </a:lvl2pPr>
      <a:lvl3pPr marL="455613" indent="-227013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Clr>
          <a:srgbClr val="5C5CAE"/>
        </a:buClr>
        <a:buSzPct val="75000"/>
        <a:buFont typeface="Arial" charset="0"/>
        <a:buChar char="▪"/>
        <a:defRPr sz="2800">
          <a:solidFill>
            <a:srgbClr val="4D4D4D"/>
          </a:solidFill>
          <a:latin typeface="+mn-lt"/>
          <a:ea typeface="+mn-ea"/>
        </a:defRPr>
      </a:lvl3pPr>
      <a:lvl4pPr marL="692150" indent="-234950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Clr>
          <a:srgbClr val="5C5CAE"/>
        </a:buClr>
        <a:buFont typeface="Arial" charset="0"/>
        <a:buChar char="▫"/>
        <a:defRPr sz="2800">
          <a:solidFill>
            <a:srgbClr val="4D4D4D"/>
          </a:solidFill>
          <a:latin typeface="+mn-lt"/>
          <a:ea typeface="+mn-ea"/>
        </a:defRPr>
      </a:lvl4pPr>
      <a:lvl5pPr marL="912813" indent="-227013" algn="l" defTabSz="858838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Clr>
          <a:srgbClr val="5C5CAE"/>
        </a:buClr>
        <a:buFont typeface="Arial" charset="0"/>
        <a:buChar char="▫"/>
        <a:defRPr sz="2800">
          <a:solidFill>
            <a:srgbClr val="4D4D4D"/>
          </a:solidFill>
          <a:latin typeface="+mn-lt"/>
          <a:ea typeface="+mn-ea"/>
        </a:defRPr>
      </a:lvl5pPr>
      <a:lvl6pPr marL="1370013" indent="-227013" algn="l" defTabSz="858838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Clr>
          <a:srgbClr val="5C5CAE"/>
        </a:buClr>
        <a:buFont typeface="Arial" pitchFamily="34" charset="0"/>
        <a:buChar char="▫"/>
        <a:defRPr sz="2800">
          <a:solidFill>
            <a:srgbClr val="4D4D4D"/>
          </a:solidFill>
          <a:latin typeface="+mn-lt"/>
          <a:ea typeface="+mn-ea"/>
        </a:defRPr>
      </a:lvl6pPr>
      <a:lvl7pPr marL="1827213" indent="-227013" algn="l" defTabSz="858838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Clr>
          <a:srgbClr val="5C5CAE"/>
        </a:buClr>
        <a:buFont typeface="Arial" pitchFamily="34" charset="0"/>
        <a:buChar char="▫"/>
        <a:defRPr sz="2800">
          <a:solidFill>
            <a:srgbClr val="4D4D4D"/>
          </a:solidFill>
          <a:latin typeface="+mn-lt"/>
          <a:ea typeface="+mn-ea"/>
        </a:defRPr>
      </a:lvl7pPr>
      <a:lvl8pPr marL="2284413" indent="-227013" algn="l" defTabSz="858838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Clr>
          <a:srgbClr val="5C5CAE"/>
        </a:buClr>
        <a:buFont typeface="Arial" pitchFamily="34" charset="0"/>
        <a:buChar char="▫"/>
        <a:defRPr sz="2800">
          <a:solidFill>
            <a:srgbClr val="4D4D4D"/>
          </a:solidFill>
          <a:latin typeface="+mn-lt"/>
          <a:ea typeface="+mn-ea"/>
        </a:defRPr>
      </a:lvl8pPr>
      <a:lvl9pPr marL="2741613" indent="-227013" algn="l" defTabSz="858838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Clr>
          <a:srgbClr val="5C5CAE"/>
        </a:buClr>
        <a:buFont typeface="Arial" pitchFamily="34" charset="0"/>
        <a:buChar char="▫"/>
        <a:defRPr sz="2800">
          <a:solidFill>
            <a:srgbClr val="4D4D4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radation_bar_ART.jp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12824"/>
            <a:ext cx="12192000" cy="64517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3"/>
            <a:ext cx="12192000" cy="167951"/>
          </a:xfrm>
          <a:prstGeom prst="rect">
            <a:avLst/>
          </a:prstGeom>
          <a:solidFill>
            <a:srgbClr val="207AAA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9600" y="6356353"/>
            <a:ext cx="81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‹#›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3"/>
            <a:ext cx="9956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en-US"/>
              <a:t>Emergency contraception</a:t>
            </a:r>
          </a:p>
        </p:txBody>
      </p:sp>
    </p:spTree>
    <p:extLst>
      <p:ext uri="{BB962C8B-B14F-4D97-AF65-F5344CB8AC3E}">
        <p14:creationId xmlns:p14="http://schemas.microsoft.com/office/powerpoint/2010/main" val="4134072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hf hdr="0" ftr="0" dt="0"/>
  <p:txStyles>
    <p:titleStyle>
      <a:lvl1pPr algn="l" defTabSz="914378" rtl="0" eaLnBrk="1" latinLnBrk="0" hangingPunct="1">
        <a:spcBef>
          <a:spcPct val="0"/>
        </a:spcBef>
        <a:buNone/>
        <a:defRPr sz="4400" kern="1200">
          <a:solidFill>
            <a:srgbClr val="207AAA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0" indent="0" algn="l" defTabSz="914378" rtl="0" eaLnBrk="1" latinLnBrk="0" hangingPunct="1">
        <a:spcBef>
          <a:spcPct val="20000"/>
        </a:spcBef>
        <a:buClr>
          <a:srgbClr val="595959"/>
        </a:buClr>
        <a:buFont typeface="Arial" panose="020B0604020202020204" pitchFamily="34" charset="0"/>
        <a:buChar char="•"/>
        <a:defRPr sz="3200" kern="1200">
          <a:solidFill>
            <a:schemeClr val="tx1">
              <a:lumMod val="65000"/>
              <a:lumOff val="35000"/>
            </a:schemeClr>
          </a:solidFill>
          <a:latin typeface="Trebuchet MS" panose="020B0603020202020204" pitchFamily="34" charset="0"/>
          <a:ea typeface="+mn-ea"/>
          <a:cs typeface="+mn-cs"/>
        </a:defRPr>
      </a:lvl1pPr>
      <a:lvl2pPr marL="742931" indent="-285743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Trebuchet MS" panose="020B0603020202020204" pitchFamily="34" charset="0"/>
          <a:ea typeface="+mn-ea"/>
          <a:cs typeface="+mn-cs"/>
        </a:defRPr>
      </a:lvl2pPr>
      <a:lvl3pPr marL="1142972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Trebuchet MS" panose="020B0603020202020204" pitchFamily="34" charset="0"/>
          <a:ea typeface="+mn-ea"/>
          <a:cs typeface="+mn-cs"/>
        </a:defRPr>
      </a:lvl3pPr>
      <a:lvl4pPr marL="1600160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>
              <a:lumMod val="65000"/>
              <a:lumOff val="35000"/>
            </a:schemeClr>
          </a:solidFill>
          <a:latin typeface="Trebuchet MS" panose="020B0603020202020204" pitchFamily="34" charset="0"/>
          <a:ea typeface="+mn-ea"/>
          <a:cs typeface="+mn-cs"/>
        </a:defRPr>
      </a:lvl4pPr>
      <a:lvl5pPr marL="2057348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>
              <a:lumMod val="65000"/>
              <a:lumOff val="35000"/>
            </a:schemeClr>
          </a:solidFill>
          <a:latin typeface="Trebuchet MS" panose="020B0603020202020204" pitchFamily="34" charset="0"/>
          <a:ea typeface="+mn-ea"/>
          <a:cs typeface="+mn-cs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radation_bar_ART.jp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12822"/>
            <a:ext cx="12192000" cy="64517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1"/>
            <a:ext cx="12192000" cy="167951"/>
          </a:xfrm>
          <a:prstGeom prst="rect">
            <a:avLst/>
          </a:prstGeom>
          <a:solidFill>
            <a:srgbClr val="207AAA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9600" y="6356351"/>
            <a:ext cx="81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pPr defTabSz="457200"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defTabSz="457200">
                <a:buSzPct val="25000"/>
              </a:pPr>
              <a:t>‹#›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1"/>
            <a:ext cx="9956800" cy="365125"/>
          </a:xfrm>
          <a:prstGeom prst="rect">
            <a:avLst/>
          </a:prstGeom>
        </p:spPr>
        <p:txBody>
          <a:bodyPr/>
          <a:lstStyle>
            <a:lvl1pPr>
              <a:defRPr sz="1867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pPr defTabSz="457200"/>
            <a:r>
              <a:rPr lang="en-US">
                <a:solidFill>
                  <a:prstClr val="white"/>
                </a:solidFill>
              </a:rPr>
              <a:t>Emergency contraception</a:t>
            </a:r>
          </a:p>
        </p:txBody>
      </p:sp>
    </p:spTree>
    <p:extLst>
      <p:ext uri="{BB962C8B-B14F-4D97-AF65-F5344CB8AC3E}">
        <p14:creationId xmlns:p14="http://schemas.microsoft.com/office/powerpoint/2010/main" val="4282279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hf hdr="0" ftr="0" dt="0"/>
  <p:txStyles>
    <p:titleStyle>
      <a:lvl1pPr algn="l" defTabSz="1219170" rtl="0" eaLnBrk="1" latinLnBrk="0" hangingPunct="1">
        <a:spcBef>
          <a:spcPct val="0"/>
        </a:spcBef>
        <a:buNone/>
        <a:defRPr sz="5867" kern="1200">
          <a:solidFill>
            <a:srgbClr val="207AAA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ct val="20000"/>
        </a:spcBef>
        <a:buClr>
          <a:srgbClr val="595959"/>
        </a:buClr>
        <a:buFont typeface="Arial" panose="020B0604020202020204" pitchFamily="34" charset="0"/>
        <a:buChar char="•"/>
        <a:defRPr sz="4267" kern="1200">
          <a:solidFill>
            <a:schemeClr val="tx1">
              <a:lumMod val="65000"/>
              <a:lumOff val="35000"/>
            </a:schemeClr>
          </a:solidFill>
          <a:latin typeface="Trebuchet MS" panose="020B0603020202020204" pitchFamily="34" charset="0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733" kern="1200">
          <a:solidFill>
            <a:schemeClr val="tx1">
              <a:lumMod val="65000"/>
              <a:lumOff val="35000"/>
            </a:schemeClr>
          </a:solidFill>
          <a:latin typeface="Trebuchet MS" panose="020B0603020202020204" pitchFamily="34" charset="0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>
              <a:lumMod val="65000"/>
              <a:lumOff val="35000"/>
            </a:schemeClr>
          </a:solidFill>
          <a:latin typeface="Trebuchet MS" panose="020B0603020202020204" pitchFamily="34" charset="0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>
              <a:lumMod val="65000"/>
              <a:lumOff val="35000"/>
            </a:schemeClr>
          </a:solidFill>
          <a:latin typeface="Trebuchet MS" panose="020B0603020202020204" pitchFamily="34" charset="0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>
              <a:lumMod val="65000"/>
              <a:lumOff val="35000"/>
            </a:schemeClr>
          </a:solidFill>
          <a:latin typeface="Trebuchet MS" panose="020B0603020202020204" pitchFamily="34" charset="0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oanimate.com/videos/0ldTPq5jtX94?utm_source=linkshare&amp;utm_medium=linkshare&amp;utm_campaign=usercontent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412123"/>
            <a:ext cx="12192000" cy="3110371"/>
          </a:xfrm>
        </p:spPr>
        <p:txBody>
          <a:bodyPr>
            <a:normAutofit fontScale="90000"/>
          </a:bodyPr>
          <a:lstStyle/>
          <a:p>
            <a:pPr algn="ctr"/>
            <a:r>
              <a:rPr lang="fr-FR" sz="4400" dirty="0" err="1" smtClean="0"/>
              <a:t>Intrauterine</a:t>
            </a:r>
            <a:r>
              <a:rPr lang="fr-FR" sz="4400" dirty="0" smtClean="0"/>
              <a:t> </a:t>
            </a:r>
            <a:r>
              <a:rPr lang="fr-FR" sz="4400" dirty="0" err="1"/>
              <a:t>Devices</a:t>
            </a:r>
            <a:r>
              <a:rPr lang="fr-FR" sz="4400" dirty="0"/>
              <a:t> (</a:t>
            </a:r>
            <a:r>
              <a:rPr lang="fr-FR" sz="4400" dirty="0" smtClean="0"/>
              <a:t>IUD) </a:t>
            </a:r>
            <a:r>
              <a:rPr lang="fr-FR" sz="4400" dirty="0"/>
              <a:t>- Part </a:t>
            </a:r>
            <a:r>
              <a:rPr lang="fr-FR" sz="4400" dirty="0" smtClean="0"/>
              <a:t>II</a:t>
            </a:r>
            <a:r>
              <a:rPr lang="fr-FR" sz="4400" dirty="0"/>
              <a:t/>
            </a:r>
            <a:br>
              <a:rPr lang="fr-FR" sz="4400" dirty="0"/>
            </a:br>
            <a:r>
              <a:rPr lang="fr-FR" sz="4400" dirty="0" smtClean="0"/>
              <a:t/>
            </a:r>
            <a:br>
              <a:rPr lang="fr-FR" sz="4400" dirty="0" smtClean="0"/>
            </a:br>
            <a:r>
              <a:rPr lang="fr-FR" sz="3100" dirty="0" smtClean="0"/>
              <a:t>Lia Tadesse </a:t>
            </a:r>
            <a:r>
              <a:rPr lang="fr-FR" sz="3100" dirty="0" err="1" smtClean="0"/>
              <a:t>gebremehdin</a:t>
            </a:r>
            <a:r>
              <a:rPr lang="fr-FR" sz="3100" dirty="0" smtClean="0"/>
              <a:t>, Md, </a:t>
            </a:r>
            <a:r>
              <a:rPr lang="fr-FR" sz="3100" dirty="0" err="1" smtClean="0"/>
              <a:t>mha</a:t>
            </a:r>
            <a:r>
              <a:rPr lang="fr-FR" sz="3100" dirty="0" smtClean="0"/>
              <a:t/>
            </a:r>
            <a:br>
              <a:rPr lang="fr-FR" sz="3100" dirty="0" smtClean="0"/>
            </a:br>
            <a:r>
              <a:rPr lang="fr-FR" sz="3100" dirty="0" smtClean="0"/>
              <a:t>Program </a:t>
            </a:r>
            <a:r>
              <a:rPr lang="fr-FR" sz="3100" dirty="0" err="1" smtClean="0"/>
              <a:t>director</a:t>
            </a:r>
            <a:r>
              <a:rPr lang="fr-FR" sz="3100" dirty="0" smtClean="0"/>
              <a:t>, </a:t>
            </a:r>
            <a:r>
              <a:rPr lang="fr-FR" sz="3100" dirty="0" err="1" smtClean="0"/>
              <a:t>cirht</a:t>
            </a:r>
            <a:r>
              <a:rPr lang="fr-FR" sz="3100" dirty="0" smtClean="0"/>
              <a:t/>
            </a:r>
            <a:br>
              <a:rPr lang="fr-FR" sz="3100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4400" dirty="0" smtClean="0"/>
              <a:t/>
            </a:r>
            <a:br>
              <a:rPr lang="fr-FR" sz="4400" dirty="0" smtClean="0"/>
            </a:b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35418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Describe </a:t>
            </a:r>
            <a:r>
              <a:rPr lang="en-US" dirty="0"/>
              <a:t>the appropriate timing of IUD insertion</a:t>
            </a:r>
          </a:p>
          <a:p>
            <a:r>
              <a:rPr lang="en-US" dirty="0" smtClean="0"/>
              <a:t> Differentiate </a:t>
            </a:r>
            <a:r>
              <a:rPr lang="en-US" dirty="0"/>
              <a:t>interval IUD from postpartum IUD</a:t>
            </a:r>
          </a:p>
          <a:p>
            <a:r>
              <a:rPr lang="en-US" dirty="0"/>
              <a:t> Describe the steps in insertion of IUD</a:t>
            </a:r>
          </a:p>
          <a:p>
            <a:r>
              <a:rPr lang="en-US" dirty="0" smtClean="0"/>
              <a:t> Discuss the adverse effects of IUD </a:t>
            </a:r>
          </a:p>
          <a:p>
            <a:r>
              <a:rPr lang="en-US" dirty="0"/>
              <a:t> </a:t>
            </a:r>
            <a:r>
              <a:rPr lang="en-US" dirty="0" smtClean="0"/>
              <a:t>Suggest </a:t>
            </a:r>
            <a:r>
              <a:rPr lang="en-US" dirty="0"/>
              <a:t>management </a:t>
            </a:r>
            <a:r>
              <a:rPr lang="en-US" dirty="0" smtClean="0"/>
              <a:t>options for adverse effects of IUD</a:t>
            </a:r>
          </a:p>
          <a:p>
            <a:pPr>
              <a:lnSpc>
                <a:spcPct val="115000"/>
              </a:lnSpc>
              <a:buNone/>
            </a:pP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rgbClr val="207AAA"/>
                </a:solidFill>
              </a:rPr>
              <a:t>Objectives</a:t>
            </a:r>
            <a:endParaRPr lang="en-US" sz="3600" dirty="0">
              <a:solidFill>
                <a:srgbClr val="207AAA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2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13759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en-US" dirty="0" smtClean="0"/>
              <a:t> Within </a:t>
            </a:r>
            <a:r>
              <a:rPr lang="en-US" dirty="0"/>
              <a:t>first 7 days of the cycle</a:t>
            </a:r>
          </a:p>
          <a:p>
            <a:pPr>
              <a:defRPr/>
            </a:pPr>
            <a:r>
              <a:rPr lang="en-US" dirty="0" smtClean="0"/>
              <a:t> </a:t>
            </a:r>
            <a:r>
              <a:rPr lang="en-US" b="1" dirty="0" smtClean="0"/>
              <a:t>Any </a:t>
            </a:r>
            <a:r>
              <a:rPr lang="en-US" b="1" dirty="0"/>
              <a:t>time </a:t>
            </a:r>
            <a:r>
              <a:rPr lang="en-US" dirty="0"/>
              <a:t>it is reasonably certain that she is not pregnant (rule out pregnancy if after 7 days of </a:t>
            </a:r>
            <a:r>
              <a:rPr lang="en-US" dirty="0" smtClean="0"/>
              <a:t>her </a:t>
            </a:r>
            <a:r>
              <a:rPr lang="en-US" dirty="0"/>
              <a:t>cycle)</a:t>
            </a:r>
          </a:p>
          <a:p>
            <a:pPr>
              <a:defRPr/>
            </a:pPr>
            <a:r>
              <a:rPr lang="en-US" dirty="0" smtClean="0"/>
              <a:t> Post-partum</a:t>
            </a:r>
            <a:endParaRPr lang="en-US" dirty="0"/>
          </a:p>
          <a:p>
            <a:pPr>
              <a:defRPr/>
            </a:pPr>
            <a:r>
              <a:rPr lang="en-US" dirty="0" smtClean="0"/>
              <a:t> Post-abortion: </a:t>
            </a:r>
            <a:r>
              <a:rPr lang="en-US" dirty="0"/>
              <a:t>immediately</a:t>
            </a:r>
          </a:p>
          <a:p>
            <a:pPr>
              <a:defRPr/>
            </a:pPr>
            <a:r>
              <a:rPr lang="en-US" dirty="0" smtClean="0"/>
              <a:t> Switching </a:t>
            </a:r>
            <a:r>
              <a:rPr lang="en-US" dirty="0"/>
              <a:t>from another method</a:t>
            </a:r>
          </a:p>
          <a:p>
            <a:pPr>
              <a:defRPr/>
            </a:pPr>
            <a:r>
              <a:rPr lang="en-US" dirty="0" smtClean="0"/>
              <a:t> For </a:t>
            </a:r>
            <a:r>
              <a:rPr lang="en-US" dirty="0"/>
              <a:t>emergency contraception: </a:t>
            </a:r>
            <a:r>
              <a:rPr lang="en-US" dirty="0" smtClean="0"/>
              <a:t>within120 </a:t>
            </a:r>
            <a:r>
              <a:rPr lang="en-US" dirty="0"/>
              <a:t>hours</a:t>
            </a: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74639"/>
            <a:ext cx="10909110" cy="1143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altLang="en-US" sz="3600" dirty="0" smtClean="0"/>
              <a:t>Timing: When </a:t>
            </a:r>
            <a:r>
              <a:rPr lang="en-US" altLang="en-US" sz="3600" dirty="0"/>
              <a:t>can a </a:t>
            </a:r>
            <a:r>
              <a:rPr lang="en-US" altLang="en-US" sz="3600" dirty="0" smtClean="0"/>
              <a:t>woman </a:t>
            </a:r>
            <a:r>
              <a:rPr lang="en-US" altLang="en-US" sz="3600" dirty="0"/>
              <a:t>have a copper IUD insertion?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3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55130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8107855"/>
              </p:ext>
            </p:extLst>
          </p:nvPr>
        </p:nvGraphicFramePr>
        <p:xfrm>
          <a:off x="609600" y="1407403"/>
          <a:ext cx="10972800" cy="3754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rebuchet MS" panose="020B0603020202020204" pitchFamily="34" charset="0"/>
                        </a:rPr>
                        <a:t>Postpartum</a:t>
                      </a:r>
                      <a:r>
                        <a:rPr lang="en-US" baseline="0" dirty="0" smtClean="0">
                          <a:latin typeface="Trebuchet MS" panose="020B0603020202020204" pitchFamily="34" charset="0"/>
                        </a:rPr>
                        <a:t> IUD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rebuchet MS" panose="020B0603020202020204" pitchFamily="34" charset="0"/>
                        </a:rPr>
                        <a:t>Interval IUD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236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rebuchet MS" panose="020B0603020202020204" pitchFamily="34" charset="0"/>
                        </a:rPr>
                        <a:t>Timing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Trebuchet MS" panose="020B0603020202020204" pitchFamily="34" charset="0"/>
                        </a:rPr>
                        <a:t>-Post-placental:</a:t>
                      </a:r>
                      <a:r>
                        <a:rPr lang="en-US" baseline="0" dirty="0" smtClean="0"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dirty="0" smtClean="0">
                          <a:latin typeface="Trebuchet MS" panose="020B0603020202020204" pitchFamily="34" charset="0"/>
                        </a:rPr>
                        <a:t>Within 10 minutes post-delivery of placenta: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Trebuchet MS" panose="020B0603020202020204" pitchFamily="34" charset="0"/>
                        </a:rPr>
                        <a:t>- Pre-discharge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Trebuchet MS" panose="020B0603020202020204" pitchFamily="34" charset="0"/>
                        </a:rPr>
                        <a:t>After 10 minutes but within 48 hours of delivery 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dirty="0" smtClean="0">
                          <a:latin typeface="Trebuchet MS" panose="020B0603020202020204" pitchFamily="34" charset="0"/>
                        </a:rPr>
                        <a:t>Trans-caesarean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dirty="0" smtClean="0">
                        <a:latin typeface="Trebuchet MS" panose="020B0603020202020204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rebuchet MS" panose="020B0603020202020204" pitchFamily="34" charset="0"/>
                        </a:rPr>
                        <a:t>After 6 weeks postpartum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rebuchet MS" panose="020B0603020202020204" pitchFamily="34" charset="0"/>
                        </a:rPr>
                        <a:t>Expulsion rate 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rebuchet MS" panose="020B0603020202020204" pitchFamily="34" charset="0"/>
                        </a:rPr>
                        <a:t>Higher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rebuchet MS" panose="020B0603020202020204" pitchFamily="34" charset="0"/>
                        </a:rPr>
                        <a:t>Lower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rebuchet MS" panose="020B0603020202020204" pitchFamily="34" charset="0"/>
                        </a:rPr>
                        <a:t>Counseling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rebuchet MS" panose="020B0603020202020204" pitchFamily="34" charset="0"/>
                        </a:rPr>
                        <a:t>Initiating during ANC is important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rebuchet MS" panose="020B0603020202020204" pitchFamily="34" charset="0"/>
                        </a:rPr>
                        <a:t>Postpartum</a:t>
                      </a:r>
                      <a:r>
                        <a:rPr lang="en-US" baseline="0" dirty="0" smtClean="0">
                          <a:latin typeface="Trebuchet MS" panose="020B0603020202020204" pitchFamily="34" charset="0"/>
                        </a:rPr>
                        <a:t> counselling is feasible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Postpartum IUD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5032127"/>
            <a:ext cx="7772400" cy="10095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buClr>
                <a:srgbClr val="93A299"/>
              </a:buClr>
              <a:buSzPct val="85000"/>
            </a:pPr>
            <a:endParaRPr lang="en-US" sz="2000" dirty="0">
              <a:solidFill>
                <a:srgbClr val="292934"/>
              </a:solidFill>
              <a:hlinkClick r:id="rId3"/>
            </a:endParaRPr>
          </a:p>
          <a:p>
            <a:pPr lvl="0">
              <a:spcBef>
                <a:spcPct val="20000"/>
              </a:spcBef>
              <a:buClr>
                <a:srgbClr val="93A299"/>
              </a:buClr>
              <a:buSzPct val="85000"/>
            </a:pPr>
            <a:r>
              <a:rPr lang="en-US" dirty="0">
                <a:solidFill>
                  <a:srgbClr val="292934"/>
                </a:solidFill>
                <a:latin typeface="Trebuchet MS" panose="020B0603020202020204" pitchFamily="34" charset="0"/>
                <a:hlinkClick r:id="rId3"/>
              </a:rPr>
              <a:t>https://goanimate.com/videos/0ldTPq5jtX94?utm_source=linkshare&amp;utm_medium=linkshare&amp;utm_campaign=usercontent</a:t>
            </a:r>
            <a:r>
              <a:rPr lang="en-US" dirty="0">
                <a:solidFill>
                  <a:srgbClr val="292934"/>
                </a:solidFill>
                <a:latin typeface="Trebuchet MS" panose="020B0603020202020204" pitchFamily="34" charset="0"/>
              </a:rPr>
              <a:t>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4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044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Insertion and Removal techniques for interval IUD</a:t>
            </a:r>
            <a:endParaRPr lang="en-US" sz="3600" dirty="0"/>
          </a:p>
        </p:txBody>
      </p:sp>
      <p:pic>
        <p:nvPicPr>
          <p:cNvPr id="4" name="5716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16447" y="1447800"/>
            <a:ext cx="7959106" cy="39624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5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01070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600" dirty="0"/>
          </a:p>
          <a:p>
            <a:endParaRPr lang="en-US" sz="3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4400"/>
            <a:ext cx="10972800" cy="4419599"/>
          </a:xfrm>
        </p:spPr>
        <p:txBody>
          <a:bodyPr>
            <a:normAutofit/>
          </a:bodyPr>
          <a:lstStyle/>
          <a:p>
            <a:pPr lvl="0" algn="ctr" defTabSz="457200">
              <a:spcBef>
                <a:spcPct val="20000"/>
              </a:spcBef>
            </a:pPr>
            <a:r>
              <a:rPr lang="en-US" sz="2800" dirty="0">
                <a:solidFill>
                  <a:srgbClr val="EEECE1"/>
                </a:solidFill>
                <a:latin typeface="Trebuchet MS"/>
                <a:ea typeface="+mn-ea"/>
                <a:cs typeface="+mn-cs"/>
              </a:rPr>
              <a:t/>
            </a:r>
            <a:br>
              <a:rPr lang="en-US" sz="2800" dirty="0">
                <a:solidFill>
                  <a:srgbClr val="EEECE1"/>
                </a:solidFill>
                <a:latin typeface="Trebuchet MS"/>
                <a:ea typeface="+mn-ea"/>
                <a:cs typeface="+mn-cs"/>
              </a:rPr>
            </a:br>
            <a:r>
              <a:rPr lang="en-US" dirty="0">
                <a:latin typeface="Trebuchet MS"/>
                <a:ea typeface="+mn-ea"/>
                <a:cs typeface="+mn-cs"/>
              </a:rPr>
              <a:t>Adverse </a:t>
            </a:r>
            <a:r>
              <a:rPr lang="en-US" dirty="0" smtClean="0">
                <a:latin typeface="Trebuchet MS"/>
                <a:ea typeface="+mn-ea"/>
                <a:cs typeface="+mn-cs"/>
              </a:rPr>
              <a:t>Events </a:t>
            </a:r>
            <a:r>
              <a:rPr lang="en-US" dirty="0">
                <a:latin typeface="Trebuchet MS"/>
                <a:ea typeface="+mn-ea"/>
                <a:cs typeface="+mn-cs"/>
              </a:rPr>
              <a:t>of IUDs and their Management </a:t>
            </a:r>
            <a:r>
              <a:rPr lang="en-US" sz="2800" dirty="0">
                <a:solidFill>
                  <a:srgbClr val="EEECE1"/>
                </a:solidFill>
                <a:latin typeface="Trebuchet MS"/>
                <a:ea typeface="+mn-ea"/>
                <a:cs typeface="+mn-cs"/>
              </a:rPr>
              <a:t/>
            </a:r>
            <a:br>
              <a:rPr lang="en-US" sz="2800" dirty="0">
                <a:solidFill>
                  <a:srgbClr val="EEECE1"/>
                </a:solidFill>
                <a:latin typeface="Trebuchet MS"/>
                <a:ea typeface="+mn-ea"/>
                <a:cs typeface="+mn-cs"/>
              </a:rPr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6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29442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595959"/>
                </a:solidFill>
              </a:rPr>
              <a:t> Expulsion </a:t>
            </a:r>
          </a:p>
          <a:p>
            <a:r>
              <a:rPr lang="en-US" dirty="0" smtClean="0">
                <a:solidFill>
                  <a:srgbClr val="595959"/>
                </a:solidFill>
              </a:rPr>
              <a:t> Malposition </a:t>
            </a:r>
          </a:p>
          <a:p>
            <a:r>
              <a:rPr lang="en-US" dirty="0" smtClean="0">
                <a:solidFill>
                  <a:srgbClr val="595959"/>
                </a:solidFill>
              </a:rPr>
              <a:t> Missing string </a:t>
            </a:r>
          </a:p>
          <a:p>
            <a:r>
              <a:rPr lang="en-US" dirty="0" smtClean="0">
                <a:solidFill>
                  <a:srgbClr val="595959"/>
                </a:solidFill>
              </a:rPr>
              <a:t> Method Failure</a:t>
            </a:r>
          </a:p>
          <a:p>
            <a:r>
              <a:rPr lang="en-US" dirty="0" smtClean="0">
                <a:solidFill>
                  <a:srgbClr val="595959"/>
                </a:solidFill>
              </a:rPr>
              <a:t> Perforation</a:t>
            </a:r>
          </a:p>
          <a:p>
            <a:r>
              <a:rPr lang="en-US" dirty="0" smtClean="0">
                <a:solidFill>
                  <a:srgbClr val="595959"/>
                </a:solidFill>
              </a:rPr>
              <a:t> Infection</a:t>
            </a:r>
          </a:p>
          <a:p>
            <a:r>
              <a:rPr lang="en-US" dirty="0" smtClean="0">
                <a:solidFill>
                  <a:srgbClr val="595959"/>
                </a:solidFill>
              </a:rPr>
              <a:t> Pain</a:t>
            </a:r>
          </a:p>
          <a:p>
            <a:r>
              <a:rPr lang="en-US" dirty="0" smtClean="0">
                <a:solidFill>
                  <a:srgbClr val="595959"/>
                </a:solidFill>
              </a:rPr>
              <a:t> Partner feeling the string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944561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Adverse Events of IUDs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7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70395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600203"/>
            <a:ext cx="10972800" cy="3657597"/>
          </a:xfrm>
        </p:spPr>
        <p:txBody>
          <a:bodyPr>
            <a:normAutofit lnSpcReduction="10000"/>
          </a:bodyPr>
          <a:lstStyle/>
          <a:p>
            <a:r>
              <a:rPr lang="en-US" sz="2600" dirty="0" smtClean="0"/>
              <a:t> 25-year-old</a:t>
            </a:r>
            <a:r>
              <a:rPr lang="en-US" sz="2600" dirty="0" smtClean="0"/>
              <a:t>, para </a:t>
            </a:r>
            <a:r>
              <a:rPr lang="en-US" sz="2600" dirty="0"/>
              <a:t>II </a:t>
            </a:r>
            <a:r>
              <a:rPr lang="en-US" sz="2600" dirty="0" smtClean="0"/>
              <a:t>woman presents </a:t>
            </a:r>
            <a:r>
              <a:rPr lang="en-US" sz="2600" dirty="0"/>
              <a:t>to your </a:t>
            </a:r>
            <a:r>
              <a:rPr lang="en-US" sz="2600" dirty="0" smtClean="0"/>
              <a:t>clinic </a:t>
            </a:r>
            <a:endParaRPr lang="en-US" sz="2600" dirty="0" smtClean="0"/>
          </a:p>
          <a:p>
            <a:r>
              <a:rPr lang="en-US" sz="2600" dirty="0"/>
              <a:t> </a:t>
            </a:r>
            <a:r>
              <a:rPr lang="en-US" sz="2600" dirty="0" smtClean="0"/>
              <a:t>6 weeks </a:t>
            </a:r>
            <a:r>
              <a:rPr lang="en-US" sz="2600" dirty="0" smtClean="0"/>
              <a:t>amenorrhea and positive pregnancy </a:t>
            </a:r>
            <a:r>
              <a:rPr lang="en-US" sz="2600" dirty="0" smtClean="0"/>
              <a:t>test </a:t>
            </a:r>
          </a:p>
          <a:p>
            <a:r>
              <a:rPr lang="en-US" sz="2600" dirty="0" smtClean="0"/>
              <a:t> Has </a:t>
            </a:r>
            <a:r>
              <a:rPr lang="en-US" sz="2600" dirty="0"/>
              <a:t>had a copper IUD in place for 3 years and can feel the strings </a:t>
            </a:r>
            <a:r>
              <a:rPr lang="en-US" sz="2600" dirty="0" smtClean="0"/>
              <a:t>herself </a:t>
            </a:r>
          </a:p>
          <a:p>
            <a:r>
              <a:rPr lang="en-US" sz="2600" dirty="0"/>
              <a:t> </a:t>
            </a:r>
            <a:r>
              <a:rPr lang="en-US" sz="2600" dirty="0" smtClean="0"/>
              <a:t>E</a:t>
            </a:r>
            <a:r>
              <a:rPr lang="en-US" sz="2600" dirty="0" smtClean="0"/>
              <a:t>xperienced </a:t>
            </a:r>
            <a:r>
              <a:rPr lang="en-US" sz="2600" dirty="0"/>
              <a:t>light cramping but no </a:t>
            </a:r>
            <a:r>
              <a:rPr lang="en-US" sz="2600" dirty="0" smtClean="0"/>
              <a:t>bleeding </a:t>
            </a:r>
          </a:p>
          <a:p>
            <a:r>
              <a:rPr lang="en-US" sz="2600" dirty="0"/>
              <a:t> </a:t>
            </a:r>
            <a:r>
              <a:rPr lang="en-US" sz="2600" dirty="0" smtClean="0"/>
              <a:t>On </a:t>
            </a:r>
            <a:r>
              <a:rPr lang="en-US" sz="2600" dirty="0" smtClean="0"/>
              <a:t>examination, the </a:t>
            </a:r>
            <a:r>
              <a:rPr lang="en-US" sz="2600" dirty="0"/>
              <a:t>IUD </a:t>
            </a:r>
            <a:r>
              <a:rPr lang="en-US" sz="2600" dirty="0" smtClean="0"/>
              <a:t>string is </a:t>
            </a:r>
            <a:r>
              <a:rPr lang="en-US" sz="2600" dirty="0"/>
              <a:t>present at the external cervical </a:t>
            </a:r>
            <a:r>
              <a:rPr lang="en-US" sz="2600" dirty="0" err="1"/>
              <a:t>os</a:t>
            </a:r>
            <a:r>
              <a:rPr lang="en-US" sz="2600" dirty="0"/>
              <a:t>. </a:t>
            </a:r>
            <a:endParaRPr lang="en-US" sz="2600" dirty="0" smtClean="0"/>
          </a:p>
          <a:p>
            <a:r>
              <a:rPr lang="en-US" sz="2600" dirty="0"/>
              <a:t> </a:t>
            </a:r>
            <a:r>
              <a:rPr lang="en-US" sz="2600" dirty="0" smtClean="0"/>
              <a:t>While </a:t>
            </a:r>
            <a:r>
              <a:rPr lang="en-US" sz="2600" dirty="0"/>
              <a:t>the pregnancy is unplanned, the patient desires that it </a:t>
            </a:r>
            <a:r>
              <a:rPr lang="en-US" sz="2600" dirty="0" smtClean="0"/>
              <a:t>continues.</a:t>
            </a:r>
            <a:endParaRPr lang="en-US" sz="2600" dirty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322626"/>
            <a:ext cx="10972800" cy="792161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Case</a:t>
            </a:r>
            <a:r>
              <a:rPr lang="en-US" sz="3600" dirty="0" smtClean="0"/>
              <a:t>: Pregnancy with IUD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8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6878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3100" dirty="0" smtClean="0"/>
              <a:t> 25-year-old</a:t>
            </a:r>
            <a:r>
              <a:rPr lang="en-US" sz="3100" dirty="0" smtClean="0"/>
              <a:t>, para </a:t>
            </a:r>
            <a:r>
              <a:rPr lang="en-US" sz="3100" dirty="0"/>
              <a:t>II </a:t>
            </a:r>
            <a:r>
              <a:rPr lang="en-US" sz="3100" dirty="0" smtClean="0"/>
              <a:t>woman presents </a:t>
            </a:r>
            <a:r>
              <a:rPr lang="en-US" sz="3100" dirty="0"/>
              <a:t>to your </a:t>
            </a:r>
            <a:r>
              <a:rPr lang="en-US" sz="3100" dirty="0" smtClean="0"/>
              <a:t>clinic </a:t>
            </a:r>
            <a:endParaRPr lang="en-US" sz="3100" dirty="0" smtClean="0"/>
          </a:p>
          <a:p>
            <a:r>
              <a:rPr lang="en-US" sz="3100" dirty="0"/>
              <a:t> </a:t>
            </a:r>
            <a:r>
              <a:rPr lang="en-US" sz="3100" dirty="0" smtClean="0"/>
              <a:t>6 weeks </a:t>
            </a:r>
            <a:r>
              <a:rPr lang="en-US" sz="3100" dirty="0" smtClean="0"/>
              <a:t>amenorrhea and positive pregnancy </a:t>
            </a:r>
            <a:r>
              <a:rPr lang="en-US" sz="3100" dirty="0" smtClean="0"/>
              <a:t>test </a:t>
            </a:r>
          </a:p>
          <a:p>
            <a:r>
              <a:rPr lang="en-US" sz="3100" dirty="0" smtClean="0"/>
              <a:t> Has </a:t>
            </a:r>
            <a:r>
              <a:rPr lang="en-US" sz="3100" dirty="0"/>
              <a:t>had a copper IUD in place for 3 years and can feel the strings </a:t>
            </a:r>
            <a:r>
              <a:rPr lang="en-US" sz="3100" dirty="0" smtClean="0"/>
              <a:t>herself </a:t>
            </a:r>
          </a:p>
          <a:p>
            <a:r>
              <a:rPr lang="en-US" sz="3100" dirty="0"/>
              <a:t> </a:t>
            </a:r>
            <a:r>
              <a:rPr lang="en-US" sz="3100" dirty="0" smtClean="0"/>
              <a:t>E</a:t>
            </a:r>
            <a:r>
              <a:rPr lang="en-US" sz="3100" dirty="0" smtClean="0"/>
              <a:t>xperienced </a:t>
            </a:r>
            <a:r>
              <a:rPr lang="en-US" sz="3100" dirty="0"/>
              <a:t>light cramping but no </a:t>
            </a:r>
            <a:r>
              <a:rPr lang="en-US" sz="3100" dirty="0" smtClean="0"/>
              <a:t>bleeding </a:t>
            </a:r>
          </a:p>
          <a:p>
            <a:r>
              <a:rPr lang="en-US" sz="3100" dirty="0"/>
              <a:t> </a:t>
            </a:r>
            <a:r>
              <a:rPr lang="en-US" sz="3100" dirty="0" smtClean="0"/>
              <a:t>On </a:t>
            </a:r>
            <a:r>
              <a:rPr lang="en-US" sz="3100" dirty="0" smtClean="0"/>
              <a:t>examination, the </a:t>
            </a:r>
            <a:r>
              <a:rPr lang="en-US" sz="3100" dirty="0"/>
              <a:t>IUD </a:t>
            </a:r>
            <a:r>
              <a:rPr lang="en-US" sz="3100" dirty="0" smtClean="0"/>
              <a:t>string is </a:t>
            </a:r>
            <a:r>
              <a:rPr lang="en-US" sz="3100" dirty="0"/>
              <a:t>present at the external cervical </a:t>
            </a:r>
            <a:r>
              <a:rPr lang="en-US" sz="3100" dirty="0" err="1"/>
              <a:t>os</a:t>
            </a:r>
            <a:r>
              <a:rPr lang="en-US" sz="3100" dirty="0"/>
              <a:t>. </a:t>
            </a:r>
            <a:endParaRPr lang="en-US" sz="3100" dirty="0" smtClean="0"/>
          </a:p>
          <a:p>
            <a:r>
              <a:rPr lang="en-US" sz="3100" dirty="0"/>
              <a:t> </a:t>
            </a:r>
            <a:r>
              <a:rPr lang="en-US" sz="3100" dirty="0" smtClean="0"/>
              <a:t>While </a:t>
            </a:r>
            <a:r>
              <a:rPr lang="en-US" sz="3100" dirty="0"/>
              <a:t>the pregnancy is unplanned, the patient desires that it </a:t>
            </a:r>
            <a:r>
              <a:rPr lang="en-US" sz="3100" dirty="0" smtClean="0"/>
              <a:t>continues.</a:t>
            </a:r>
            <a:endParaRPr lang="en-US" sz="3100" dirty="0"/>
          </a:p>
          <a:p>
            <a:endParaRPr lang="en-US" dirty="0" smtClean="0"/>
          </a:p>
          <a:p>
            <a:pPr algn="ctr">
              <a:buNone/>
            </a:pPr>
            <a:r>
              <a:rPr lang="en-US" sz="3800" b="1" dirty="0" smtClean="0">
                <a:solidFill>
                  <a:srgbClr val="CC0066"/>
                </a:solidFill>
              </a:rPr>
              <a:t>Should </a:t>
            </a:r>
            <a:r>
              <a:rPr lang="en-US" sz="3800" b="1" dirty="0">
                <a:solidFill>
                  <a:srgbClr val="CC0066"/>
                </a:solidFill>
              </a:rPr>
              <a:t>you remove the IUD?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322626"/>
            <a:ext cx="10972800" cy="792161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Case</a:t>
            </a:r>
            <a:r>
              <a:rPr lang="en-US" sz="3600" dirty="0" smtClean="0"/>
              <a:t>: Pregnancy with IUD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9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44380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1"/>
            <a:ext cx="11125200" cy="483076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3800" dirty="0" smtClean="0"/>
              <a:t>Expulsion</a:t>
            </a:r>
          </a:p>
          <a:p>
            <a:r>
              <a:rPr lang="en-US" sz="3100" dirty="0" smtClean="0"/>
              <a:t> More in </a:t>
            </a:r>
            <a:r>
              <a:rPr lang="en-US" sz="3100" dirty="0"/>
              <a:t>the first year </a:t>
            </a:r>
            <a:r>
              <a:rPr lang="en-US" sz="3100" dirty="0" smtClean="0"/>
              <a:t>(</a:t>
            </a:r>
            <a:r>
              <a:rPr lang="en-US" sz="3100" dirty="0"/>
              <a:t>3-10</a:t>
            </a:r>
            <a:r>
              <a:rPr lang="en-US" sz="3100" dirty="0" smtClean="0"/>
              <a:t>%)</a:t>
            </a:r>
          </a:p>
          <a:p>
            <a:r>
              <a:rPr lang="en-US" sz="3100" dirty="0" smtClean="0"/>
              <a:t> Risk Factors: Prior expulsion, multi-parous, menorrhagia</a:t>
            </a:r>
            <a:r>
              <a:rPr lang="en-US" sz="3100" dirty="0"/>
              <a:t>, severe </a:t>
            </a:r>
            <a:r>
              <a:rPr lang="en-US" sz="3100" dirty="0" smtClean="0"/>
              <a:t>dysmenorrhea </a:t>
            </a:r>
            <a:r>
              <a:rPr lang="en-US" sz="3100" dirty="0"/>
              <a:t>and insertion immediately after a second trimester abortion or postpartum </a:t>
            </a:r>
          </a:p>
          <a:p>
            <a:r>
              <a:rPr lang="en-US" sz="3100" dirty="0" smtClean="0"/>
              <a:t> Symptoms</a:t>
            </a:r>
            <a:r>
              <a:rPr lang="en-US" sz="3100" dirty="0"/>
              <a:t>: Cramping</a:t>
            </a:r>
            <a:r>
              <a:rPr lang="en-US" sz="3100" dirty="0" smtClean="0"/>
              <a:t>, </a:t>
            </a:r>
            <a:r>
              <a:rPr lang="en-US" sz="3100" dirty="0"/>
              <a:t>intermenstrual or </a:t>
            </a:r>
            <a:r>
              <a:rPr lang="en-US" sz="3100" dirty="0" smtClean="0"/>
              <a:t>post-coital bleeding, </a:t>
            </a:r>
            <a:r>
              <a:rPr lang="en-US" sz="3100" dirty="0"/>
              <a:t>male or female dyspareunia, or </a:t>
            </a:r>
            <a:r>
              <a:rPr lang="en-US" sz="3100" dirty="0" smtClean="0"/>
              <a:t>lengthened/absent strings or asymptomatic </a:t>
            </a:r>
            <a:endParaRPr lang="en-US" sz="3100" dirty="0"/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sz="3800" dirty="0" smtClean="0"/>
              <a:t>Management:</a:t>
            </a:r>
          </a:p>
          <a:p>
            <a:r>
              <a:rPr lang="en-US" sz="3100" dirty="0" smtClean="0"/>
              <a:t> Prevention: Check </a:t>
            </a:r>
            <a:r>
              <a:rPr lang="en-US" sz="3100" dirty="0"/>
              <a:t>their IUD strings </a:t>
            </a:r>
            <a:r>
              <a:rPr lang="en-US" sz="3100" dirty="0" smtClean="0"/>
              <a:t>periodically </a:t>
            </a:r>
            <a:endParaRPr lang="en-US" sz="3100" dirty="0"/>
          </a:p>
          <a:p>
            <a:r>
              <a:rPr lang="en-US" sz="3100" dirty="0" smtClean="0"/>
              <a:t> Ultrasound, </a:t>
            </a:r>
            <a:r>
              <a:rPr lang="en-US" sz="3100" dirty="0"/>
              <a:t>followed by x-ray </a:t>
            </a:r>
            <a:r>
              <a:rPr lang="en-US" sz="3100" dirty="0" smtClean="0"/>
              <a:t> </a:t>
            </a:r>
          </a:p>
          <a:p>
            <a:r>
              <a:rPr lang="en-US" sz="3100" dirty="0" smtClean="0"/>
              <a:t> Partial expulsion: Remove and don’t reinsert</a:t>
            </a:r>
          </a:p>
          <a:p>
            <a:r>
              <a:rPr lang="en-US" sz="3100" dirty="0" smtClean="0"/>
              <a:t> New insertion if no contraindication</a:t>
            </a:r>
            <a:endParaRPr lang="en-US" sz="3100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6484"/>
            <a:ext cx="10972800" cy="102076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sz="4000" dirty="0" smtClean="0"/>
              <a:t>Management </a:t>
            </a:r>
            <a:r>
              <a:rPr lang="en-US" sz="4000" dirty="0"/>
              <a:t>of adverse </a:t>
            </a:r>
            <a:r>
              <a:rPr lang="en-US" sz="4000" dirty="0" smtClean="0"/>
              <a:t>events </a:t>
            </a:r>
            <a:r>
              <a:rPr lang="en-US" sz="4000" dirty="0"/>
              <a:t>of </a:t>
            </a:r>
            <a:r>
              <a:rPr lang="en-US" sz="4000" dirty="0" smtClean="0"/>
              <a:t>IUD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10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1874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109728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Malposition</a:t>
            </a:r>
          </a:p>
          <a:p>
            <a:r>
              <a:rPr lang="en-US" sz="2600" dirty="0" smtClean="0"/>
              <a:t> If any </a:t>
            </a:r>
            <a:r>
              <a:rPr lang="en-US" sz="2600" dirty="0"/>
              <a:t>part of it extends into the myometrium or </a:t>
            </a:r>
            <a:r>
              <a:rPr lang="en-US" sz="2600" dirty="0" err="1"/>
              <a:t>endocervical</a:t>
            </a:r>
            <a:r>
              <a:rPr lang="en-US" sz="2600" dirty="0"/>
              <a:t> canal</a:t>
            </a:r>
          </a:p>
          <a:p>
            <a:r>
              <a:rPr lang="en-US" sz="2600" dirty="0" smtClean="0"/>
              <a:t> </a:t>
            </a:r>
            <a:r>
              <a:rPr lang="en-US" sz="2600" dirty="0" smtClean="0">
                <a:solidFill>
                  <a:srgbClr val="595959"/>
                </a:solidFill>
              </a:rPr>
              <a:t>Asymptomatic</a:t>
            </a:r>
            <a:r>
              <a:rPr lang="en-US" sz="2600" dirty="0" smtClean="0"/>
              <a:t> </a:t>
            </a:r>
            <a:r>
              <a:rPr lang="en-US" sz="2600" dirty="0"/>
              <a:t>or </a:t>
            </a:r>
            <a:r>
              <a:rPr lang="en-US" sz="2600" dirty="0" smtClean="0"/>
              <a:t>cramping</a:t>
            </a:r>
            <a:r>
              <a:rPr lang="en-US" sz="2600" dirty="0"/>
              <a:t>, heavy menstrual bleeding, or </a:t>
            </a:r>
            <a:r>
              <a:rPr lang="en-US" sz="2600" dirty="0" smtClean="0"/>
              <a:t>inter-menstrual bleeding/spotting</a:t>
            </a:r>
            <a:endParaRPr lang="en-US" sz="2600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Management:</a:t>
            </a:r>
          </a:p>
          <a:p>
            <a:r>
              <a:rPr lang="en-US" sz="2600" dirty="0" smtClean="0"/>
              <a:t> If </a:t>
            </a:r>
            <a:r>
              <a:rPr lang="en-US" sz="2600" dirty="0"/>
              <a:t>in lower uterine </a:t>
            </a:r>
            <a:r>
              <a:rPr lang="en-US" sz="2600" dirty="0" smtClean="0"/>
              <a:t>segment - </a:t>
            </a:r>
            <a:r>
              <a:rPr lang="en-US" sz="2600" dirty="0"/>
              <a:t>leave it </a:t>
            </a:r>
            <a:r>
              <a:rPr lang="en-US" sz="2600" dirty="0" smtClean="0"/>
              <a:t> </a:t>
            </a:r>
            <a:endParaRPr lang="en-US" sz="2600" dirty="0"/>
          </a:p>
          <a:p>
            <a:r>
              <a:rPr lang="en-US" sz="2600" dirty="0" smtClean="0"/>
              <a:t> If </a:t>
            </a:r>
            <a:r>
              <a:rPr lang="en-US" sz="2600" dirty="0"/>
              <a:t>below the internal cervical </a:t>
            </a:r>
            <a:r>
              <a:rPr lang="en-US" sz="2600" dirty="0" err="1" smtClean="0"/>
              <a:t>os</a:t>
            </a:r>
            <a:r>
              <a:rPr lang="en-US" sz="2600" dirty="0"/>
              <a:t> </a:t>
            </a:r>
            <a:r>
              <a:rPr lang="en-US" sz="2600" dirty="0" smtClean="0"/>
              <a:t>- removal</a:t>
            </a:r>
            <a:endParaRPr lang="en-US" sz="2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Management of adverse </a:t>
            </a:r>
            <a:r>
              <a:rPr lang="en-US" sz="3600" dirty="0" smtClean="0"/>
              <a:t>events </a:t>
            </a:r>
            <a:r>
              <a:rPr lang="en-US" sz="3600" dirty="0"/>
              <a:t>of </a:t>
            </a:r>
            <a:r>
              <a:rPr lang="en-US" sz="3600" dirty="0" smtClean="0"/>
              <a:t>IUD</a:t>
            </a:r>
            <a:endParaRPr lang="en-US" sz="3600" dirty="0"/>
          </a:p>
        </p:txBody>
      </p:sp>
      <p:pic>
        <p:nvPicPr>
          <p:cNvPr id="5" name="Content Placeholder 4" descr="http://www.obgmanagement.com/fileadmin/obg_archive/images/2408/2408OBG_BraatenGoldberg-fig1.jpg"/>
          <p:cNvPicPr>
            <a:picLocks noGrp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8306" y="2667000"/>
            <a:ext cx="2553694" cy="25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11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50250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9128" y="1417639"/>
            <a:ext cx="109728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Missing string</a:t>
            </a:r>
          </a:p>
          <a:p>
            <a:r>
              <a:rPr lang="en-US" sz="2600" dirty="0" smtClean="0"/>
              <a:t> IUD </a:t>
            </a:r>
            <a:r>
              <a:rPr lang="en-US" sz="2600" dirty="0"/>
              <a:t>is in situ, but the strings are curled and </a:t>
            </a:r>
            <a:r>
              <a:rPr lang="en-US" sz="2600" dirty="0" smtClean="0"/>
              <a:t>retracted </a:t>
            </a:r>
            <a:r>
              <a:rPr lang="en-US" sz="2600" dirty="0"/>
              <a:t>or </a:t>
            </a:r>
            <a:r>
              <a:rPr lang="en-US" sz="2600" dirty="0" smtClean="0"/>
              <a:t>broken</a:t>
            </a:r>
            <a:r>
              <a:rPr lang="en-US" sz="2600" dirty="0"/>
              <a:t>. </a:t>
            </a:r>
            <a:endParaRPr lang="en-US" sz="2600" dirty="0" smtClean="0"/>
          </a:p>
          <a:p>
            <a:pPr lvl="1"/>
            <a:r>
              <a:rPr lang="en-US" sz="2400" dirty="0"/>
              <a:t>Uterine </a:t>
            </a:r>
            <a:r>
              <a:rPr lang="en-US" sz="2400" dirty="0" smtClean="0"/>
              <a:t>enlargement: </a:t>
            </a:r>
            <a:r>
              <a:rPr lang="en-US" sz="2400" dirty="0"/>
              <a:t>F</a:t>
            </a:r>
            <a:r>
              <a:rPr lang="en-US" sz="2400" dirty="0" smtClean="0"/>
              <a:t>ibroids </a:t>
            </a:r>
            <a:r>
              <a:rPr lang="en-US" sz="2400" dirty="0"/>
              <a:t>or p</a:t>
            </a:r>
            <a:r>
              <a:rPr lang="en-US" sz="2400" dirty="0" smtClean="0"/>
              <a:t>regnancy</a:t>
            </a:r>
            <a:endParaRPr lang="en-US" sz="2400" dirty="0"/>
          </a:p>
          <a:p>
            <a:pPr lvl="1"/>
            <a:r>
              <a:rPr lang="en-US" sz="2400" dirty="0"/>
              <a:t>Rotation of the IUD </a:t>
            </a:r>
          </a:p>
          <a:p>
            <a:r>
              <a:rPr lang="en-US" sz="2600" dirty="0" smtClean="0"/>
              <a:t> IUD has been expelled</a:t>
            </a:r>
          </a:p>
          <a:p>
            <a:r>
              <a:rPr lang="en-US" sz="2600" dirty="0" smtClean="0"/>
              <a:t> IUD </a:t>
            </a:r>
            <a:r>
              <a:rPr lang="en-US" sz="2600" dirty="0"/>
              <a:t>has perforated the uterus and is in the myometrium or </a:t>
            </a:r>
            <a:r>
              <a:rPr lang="en-US" sz="2600" dirty="0" smtClean="0"/>
              <a:t>abdomen</a:t>
            </a:r>
            <a:endParaRPr lang="en-US" sz="2600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Management of adverse </a:t>
            </a:r>
            <a:r>
              <a:rPr lang="en-US" sz="3600" dirty="0" smtClean="0"/>
              <a:t>events </a:t>
            </a:r>
            <a:r>
              <a:rPr lang="en-US" sz="3600" dirty="0"/>
              <a:t>of </a:t>
            </a:r>
            <a:r>
              <a:rPr lang="en-US" sz="3600" dirty="0" smtClean="0"/>
              <a:t>IUD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12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8976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17639"/>
            <a:ext cx="109728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Management </a:t>
            </a:r>
            <a:r>
              <a:rPr lang="en-US" dirty="0" smtClean="0"/>
              <a:t>of </a:t>
            </a:r>
            <a:r>
              <a:rPr lang="en-US" dirty="0" smtClean="0"/>
              <a:t>missing </a:t>
            </a:r>
            <a:r>
              <a:rPr lang="en-US" dirty="0"/>
              <a:t>string</a:t>
            </a:r>
          </a:p>
          <a:p>
            <a:r>
              <a:rPr lang="en-US" sz="2600" dirty="0" smtClean="0"/>
              <a:t> Exclude </a:t>
            </a:r>
            <a:r>
              <a:rPr lang="en-US" sz="2600" dirty="0"/>
              <a:t>pregnancy</a:t>
            </a:r>
          </a:p>
          <a:p>
            <a:r>
              <a:rPr lang="en-US" sz="2600" dirty="0" smtClean="0"/>
              <a:t> If Pregnant: </a:t>
            </a:r>
          </a:p>
          <a:p>
            <a:pPr lvl="1"/>
            <a:r>
              <a:rPr lang="en-US" sz="2400" dirty="0"/>
              <a:t>Confirm it is </a:t>
            </a:r>
            <a:r>
              <a:rPr lang="en-US" sz="2400" dirty="0" smtClean="0"/>
              <a:t>intrauterine</a:t>
            </a:r>
            <a:endParaRPr lang="en-US" sz="2400" dirty="0"/>
          </a:p>
          <a:p>
            <a:pPr lvl="1"/>
            <a:r>
              <a:rPr lang="en-US" sz="2400" dirty="0"/>
              <a:t>If IUD strings are visible on speculum examination, remove</a:t>
            </a:r>
          </a:p>
          <a:p>
            <a:pPr lvl="1"/>
            <a:r>
              <a:rPr lang="en-US" sz="2400" dirty="0"/>
              <a:t>Not visible: remove using forceps with ultrasound </a:t>
            </a:r>
            <a:r>
              <a:rPr lang="en-US" sz="2400" dirty="0" smtClean="0"/>
              <a:t>guidance </a:t>
            </a:r>
            <a:endParaRPr lang="en-US" sz="2400" dirty="0"/>
          </a:p>
          <a:p>
            <a:pPr lvl="1"/>
            <a:r>
              <a:rPr lang="en-US" sz="2400" dirty="0"/>
              <a:t>If difficult, leave in-situ </a:t>
            </a:r>
          </a:p>
          <a:p>
            <a:pPr lvl="1"/>
            <a:r>
              <a:rPr lang="en-US" sz="2400" dirty="0"/>
              <a:t>If termination desired, IUD removal and termination can be done at the same time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Management of adverse </a:t>
            </a:r>
            <a:r>
              <a:rPr lang="en-US" sz="3600" dirty="0" smtClean="0"/>
              <a:t>events </a:t>
            </a:r>
            <a:r>
              <a:rPr lang="en-US" sz="3600" dirty="0"/>
              <a:t>of </a:t>
            </a:r>
            <a:r>
              <a:rPr lang="en-US" sz="3600" dirty="0" smtClean="0"/>
              <a:t>IUD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13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9192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Clr>
                <a:srgbClr val="93A299"/>
              </a:buClr>
              <a:buNone/>
            </a:pPr>
            <a:r>
              <a:rPr lang="en-US" sz="3800" dirty="0">
                <a:solidFill>
                  <a:srgbClr val="595959"/>
                </a:solidFill>
              </a:rPr>
              <a:t>Management of </a:t>
            </a:r>
            <a:r>
              <a:rPr lang="en-US" sz="3800" dirty="0" smtClean="0">
                <a:solidFill>
                  <a:srgbClr val="595959"/>
                </a:solidFill>
              </a:rPr>
              <a:t>missing </a:t>
            </a:r>
            <a:r>
              <a:rPr lang="en-US" sz="3800" dirty="0" smtClean="0">
                <a:solidFill>
                  <a:srgbClr val="595959"/>
                </a:solidFill>
              </a:rPr>
              <a:t>string (</a:t>
            </a:r>
            <a:r>
              <a:rPr lang="en-US" sz="3800" dirty="0" err="1" smtClean="0">
                <a:solidFill>
                  <a:srgbClr val="595959"/>
                </a:solidFill>
              </a:rPr>
              <a:t>con’t</a:t>
            </a:r>
            <a:r>
              <a:rPr lang="en-US" sz="3800" dirty="0" smtClean="0">
                <a:solidFill>
                  <a:srgbClr val="595959"/>
                </a:solidFill>
              </a:rPr>
              <a:t>)</a:t>
            </a:r>
            <a:endParaRPr lang="en-US" sz="3800" dirty="0">
              <a:solidFill>
                <a:srgbClr val="595959"/>
              </a:solidFill>
            </a:endParaRPr>
          </a:p>
          <a:p>
            <a:r>
              <a:rPr lang="en-US" dirty="0" smtClean="0">
                <a:solidFill>
                  <a:srgbClr val="595959"/>
                </a:solidFill>
              </a:rPr>
              <a:t> </a:t>
            </a:r>
            <a:r>
              <a:rPr lang="en-US" sz="3100" dirty="0" smtClean="0">
                <a:solidFill>
                  <a:srgbClr val="595959"/>
                </a:solidFill>
              </a:rPr>
              <a:t>Pregnancy excluded: </a:t>
            </a:r>
          </a:p>
          <a:p>
            <a:pPr lvl="1"/>
            <a:r>
              <a:rPr lang="en-US" dirty="0" smtClean="0">
                <a:solidFill>
                  <a:srgbClr val="595959"/>
                </a:solidFill>
              </a:rPr>
              <a:t>Backup contraceptives</a:t>
            </a:r>
            <a:r>
              <a:rPr lang="en-US" dirty="0">
                <a:solidFill>
                  <a:srgbClr val="595959"/>
                </a:solidFill>
              </a:rPr>
              <a:t> </a:t>
            </a:r>
            <a:endParaRPr lang="en-US" dirty="0" smtClean="0">
              <a:solidFill>
                <a:srgbClr val="595959"/>
              </a:solidFill>
            </a:endParaRPr>
          </a:p>
          <a:p>
            <a:pPr lvl="1"/>
            <a:r>
              <a:rPr lang="en-US" dirty="0" smtClean="0">
                <a:solidFill>
                  <a:srgbClr val="595959"/>
                </a:solidFill>
              </a:rPr>
              <a:t>Probe strings with </a:t>
            </a:r>
            <a:r>
              <a:rPr lang="en-US" dirty="0" err="1" smtClean="0">
                <a:solidFill>
                  <a:srgbClr val="595959"/>
                </a:solidFill>
              </a:rPr>
              <a:t>cytobrush</a:t>
            </a:r>
            <a:r>
              <a:rPr lang="en-US" dirty="0" smtClean="0">
                <a:solidFill>
                  <a:srgbClr val="595959"/>
                </a:solidFill>
              </a:rPr>
              <a:t> or </a:t>
            </a:r>
            <a:r>
              <a:rPr lang="en-US" dirty="0" smtClean="0">
                <a:solidFill>
                  <a:srgbClr val="595959"/>
                </a:solidFill>
              </a:rPr>
              <a:t>forceps</a:t>
            </a:r>
            <a:endParaRPr lang="en-US" dirty="0" smtClean="0">
              <a:solidFill>
                <a:srgbClr val="595959"/>
              </a:solidFill>
            </a:endParaRPr>
          </a:p>
          <a:p>
            <a:pPr lvl="1"/>
            <a:r>
              <a:rPr lang="en-US" dirty="0" smtClean="0">
                <a:solidFill>
                  <a:srgbClr val="595959"/>
                </a:solidFill>
              </a:rPr>
              <a:t>IUD not located, do ultrasound: In cavity, leave it unless the woman wants to discontinue</a:t>
            </a:r>
          </a:p>
          <a:p>
            <a:pPr lvl="1"/>
            <a:r>
              <a:rPr lang="en-US" dirty="0" smtClean="0">
                <a:solidFill>
                  <a:srgbClr val="595959"/>
                </a:solidFill>
              </a:rPr>
              <a:t>If removal is chosen, ultrasound guided removal or dilate cervix and remove    </a:t>
            </a:r>
          </a:p>
          <a:p>
            <a:pPr lvl="1"/>
            <a:r>
              <a:rPr lang="en-US" dirty="0" smtClean="0">
                <a:solidFill>
                  <a:srgbClr val="595959"/>
                </a:solidFill>
              </a:rPr>
              <a:t>If not visible on ultrasound, do abdominal and pelvic x-ray (AP and lateral): not visible, confirm expulsion</a:t>
            </a:r>
          </a:p>
          <a:p>
            <a:pPr lvl="1"/>
            <a:r>
              <a:rPr lang="en-US" dirty="0">
                <a:solidFill>
                  <a:srgbClr val="595959"/>
                </a:solidFill>
              </a:rPr>
              <a:t>If x-ray </a:t>
            </a:r>
            <a:r>
              <a:rPr lang="en-US" dirty="0" smtClean="0">
                <a:solidFill>
                  <a:srgbClr val="595959"/>
                </a:solidFill>
              </a:rPr>
              <a:t>shows </a:t>
            </a:r>
            <a:r>
              <a:rPr lang="en-US" dirty="0">
                <a:solidFill>
                  <a:srgbClr val="595959"/>
                </a:solidFill>
              </a:rPr>
              <a:t>the IUD is located outside the uterine cavity, a </a:t>
            </a:r>
            <a:r>
              <a:rPr lang="en-US" u="sng" dirty="0">
                <a:solidFill>
                  <a:srgbClr val="595959"/>
                </a:solidFill>
              </a:rPr>
              <a:t>perforation</a:t>
            </a:r>
            <a:r>
              <a:rPr lang="en-US" dirty="0">
                <a:solidFill>
                  <a:srgbClr val="595959"/>
                </a:solidFill>
              </a:rPr>
              <a:t> has occurred</a:t>
            </a:r>
            <a:endParaRPr lang="en-US" dirty="0" smtClean="0">
              <a:solidFill>
                <a:srgbClr val="595959"/>
              </a:solidFill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Management of adverse </a:t>
            </a:r>
            <a:r>
              <a:rPr lang="en-US" sz="3600" dirty="0" smtClean="0"/>
              <a:t>events </a:t>
            </a:r>
            <a:r>
              <a:rPr lang="en-US" sz="3600" dirty="0"/>
              <a:t>of </a:t>
            </a:r>
            <a:r>
              <a:rPr lang="en-US" sz="3600" dirty="0" smtClean="0"/>
              <a:t>IUD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14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34237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19201"/>
            <a:ext cx="11353800" cy="472440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5100" dirty="0" smtClean="0"/>
              <a:t>Perforation</a:t>
            </a:r>
            <a:r>
              <a:rPr lang="en-US" sz="3800" dirty="0" smtClean="0"/>
              <a:t> </a:t>
            </a:r>
          </a:p>
          <a:p>
            <a:r>
              <a:rPr lang="en-US" sz="3800" dirty="0" smtClean="0"/>
              <a:t> Occurs </a:t>
            </a:r>
            <a:r>
              <a:rPr lang="en-US" sz="3800" dirty="0"/>
              <a:t>during IUD </a:t>
            </a:r>
            <a:r>
              <a:rPr lang="en-US" sz="3800" dirty="0" smtClean="0"/>
              <a:t>insertion in 1/1000 </a:t>
            </a:r>
            <a:r>
              <a:rPr lang="en-US" sz="3800" dirty="0"/>
              <a:t>or </a:t>
            </a:r>
            <a:r>
              <a:rPr lang="en-US" sz="3800" dirty="0" smtClean="0"/>
              <a:t>less</a:t>
            </a:r>
          </a:p>
          <a:p>
            <a:r>
              <a:rPr lang="en-US" sz="3800" dirty="0" smtClean="0"/>
              <a:t> Risk factors: Clinician inexperience, a </a:t>
            </a:r>
            <a:r>
              <a:rPr lang="en-US" sz="3800" dirty="0" err="1"/>
              <a:t>retroverted</a:t>
            </a:r>
            <a:r>
              <a:rPr lang="en-US" sz="3800" dirty="0"/>
              <a:t> uterus, breastfeeding, and the presence of a </a:t>
            </a:r>
            <a:r>
              <a:rPr lang="en-US" sz="3800" dirty="0" err="1"/>
              <a:t>myometrial</a:t>
            </a:r>
            <a:r>
              <a:rPr lang="en-US" sz="3800" dirty="0"/>
              <a:t> </a:t>
            </a:r>
            <a:r>
              <a:rPr lang="en-US" sz="3800" dirty="0" smtClean="0"/>
              <a:t>defect (by procedure or a pre-existing)</a:t>
            </a:r>
          </a:p>
          <a:p>
            <a:r>
              <a:rPr lang="en-US" sz="3800" dirty="0" smtClean="0"/>
              <a:t> Usually </a:t>
            </a:r>
            <a:r>
              <a:rPr lang="en-US" sz="3800" dirty="0"/>
              <a:t>not </a:t>
            </a:r>
            <a:r>
              <a:rPr lang="en-US" sz="3800" dirty="0" smtClean="0"/>
              <a:t>recognized immediately</a:t>
            </a:r>
          </a:p>
          <a:p>
            <a:r>
              <a:rPr lang="en-US" sz="3800" dirty="0" smtClean="0"/>
              <a:t> Sign and Symptoms: shortening/missing string, mild abdominal pain and/or bleeding</a:t>
            </a:r>
          </a:p>
          <a:p>
            <a:r>
              <a:rPr lang="en-US" sz="3800" dirty="0" smtClean="0"/>
              <a:t> Dx: Ultrasound, if not visible, X-ray</a:t>
            </a:r>
          </a:p>
          <a:p>
            <a:endParaRPr lang="en-US" b="1" dirty="0" smtClean="0"/>
          </a:p>
          <a:p>
            <a:pPr>
              <a:buNone/>
            </a:pPr>
            <a:r>
              <a:rPr lang="en-US" sz="5100" dirty="0" smtClean="0">
                <a:solidFill>
                  <a:srgbClr val="595959"/>
                </a:solidFill>
              </a:rPr>
              <a:t>Management</a:t>
            </a:r>
            <a:r>
              <a:rPr lang="en-US" sz="5100" dirty="0" smtClean="0"/>
              <a:t>: </a:t>
            </a:r>
          </a:p>
          <a:p>
            <a:r>
              <a:rPr lang="en-US" sz="38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 </a:t>
            </a:r>
            <a:r>
              <a:rPr lang="en-US" sz="3800" dirty="0"/>
              <a:t>Removal by laparoscopy or laparotomy</a:t>
            </a:r>
          </a:p>
          <a:p>
            <a:r>
              <a:rPr lang="en-US" sz="3800" dirty="0" smtClean="0"/>
              <a:t> If </a:t>
            </a:r>
            <a:r>
              <a:rPr lang="en-US" sz="3800" dirty="0"/>
              <a:t>embedded in myometrium: </a:t>
            </a:r>
            <a:r>
              <a:rPr lang="en-US" sz="3800" dirty="0" err="1"/>
              <a:t>hysterescopic</a:t>
            </a:r>
            <a:r>
              <a:rPr lang="en-US" sz="3800" dirty="0"/>
              <a:t> removal</a:t>
            </a:r>
          </a:p>
          <a:p>
            <a:pPr>
              <a:buNone/>
            </a:pPr>
            <a:endParaRPr lang="en-US" sz="5100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Management of adverse </a:t>
            </a:r>
            <a:r>
              <a:rPr lang="en-US" sz="3600" dirty="0" smtClean="0"/>
              <a:t>events </a:t>
            </a:r>
            <a:r>
              <a:rPr lang="en-US" sz="3600" dirty="0"/>
              <a:t>of </a:t>
            </a:r>
            <a:r>
              <a:rPr lang="en-US" sz="3600" dirty="0" smtClean="0"/>
              <a:t>IUD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15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16168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Infection</a:t>
            </a:r>
          </a:p>
          <a:p>
            <a:r>
              <a:rPr lang="en-US" sz="2600" dirty="0" smtClean="0"/>
              <a:t> Greatest risk in </a:t>
            </a:r>
            <a:r>
              <a:rPr lang="en-US" sz="2600" dirty="0"/>
              <a:t>the first 20 days after insertion </a:t>
            </a:r>
            <a:r>
              <a:rPr lang="en-US" sz="2600" dirty="0" smtClean="0"/>
              <a:t>(Contamination)</a:t>
            </a:r>
          </a:p>
          <a:p>
            <a:r>
              <a:rPr lang="en-US" sz="2600" dirty="0" smtClean="0"/>
              <a:t> Existing STI at time of insertion: Risk of PID</a:t>
            </a:r>
          </a:p>
          <a:p>
            <a:pPr marL="0" indent="0">
              <a:buNone/>
            </a:pPr>
            <a:r>
              <a:rPr lang="en-US" dirty="0" smtClean="0"/>
              <a:t>Management:</a:t>
            </a:r>
          </a:p>
          <a:p>
            <a:r>
              <a:rPr lang="en-US" sz="2600" dirty="0" smtClean="0"/>
              <a:t> Initiate </a:t>
            </a:r>
            <a:r>
              <a:rPr lang="en-US" sz="2600" dirty="0"/>
              <a:t>treatment with the IUD in place</a:t>
            </a:r>
            <a:r>
              <a:rPr lang="en-US" sz="2600" dirty="0" smtClean="0"/>
              <a:t>,</a:t>
            </a:r>
          </a:p>
          <a:p>
            <a:r>
              <a:rPr lang="en-US" sz="2600" dirty="0" smtClean="0"/>
              <a:t> </a:t>
            </a:r>
            <a:r>
              <a:rPr lang="en-US" sz="2600" dirty="0"/>
              <a:t>If no response in 72 </a:t>
            </a:r>
            <a:r>
              <a:rPr lang="en-US" sz="2600" dirty="0" err="1"/>
              <a:t>hrs</a:t>
            </a:r>
            <a:r>
              <a:rPr lang="en-US" sz="2600" dirty="0"/>
              <a:t> or other complications like </a:t>
            </a:r>
            <a:r>
              <a:rPr lang="en-US" sz="2600" dirty="0" err="1"/>
              <a:t>tubo</a:t>
            </a:r>
            <a:r>
              <a:rPr lang="en-US" sz="2600" dirty="0"/>
              <a:t>-ovarian abscess is </a:t>
            </a:r>
            <a:r>
              <a:rPr lang="en-US" sz="2600" dirty="0" smtClean="0"/>
              <a:t>suspected: Remove IUD</a:t>
            </a:r>
            <a:endParaRPr lang="en-US" sz="2600" dirty="0"/>
          </a:p>
          <a:p>
            <a:endParaRPr lang="en-US" sz="2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Management of adverse </a:t>
            </a:r>
            <a:r>
              <a:rPr lang="en-US" sz="3600" dirty="0" smtClean="0"/>
              <a:t>events </a:t>
            </a:r>
            <a:r>
              <a:rPr lang="en-US" sz="3600" dirty="0"/>
              <a:t>of IUD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16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21682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10896600" cy="4525963"/>
          </a:xfrm>
        </p:spPr>
        <p:txBody>
          <a:bodyPr>
            <a:noAutofit/>
          </a:bodyPr>
          <a:lstStyle/>
          <a:p>
            <a:r>
              <a:rPr lang="en-US" sz="2600" dirty="0" smtClean="0"/>
              <a:t> Pain</a:t>
            </a:r>
            <a:r>
              <a:rPr lang="en-US" sz="2600" dirty="0" smtClean="0"/>
              <a:t>: New severe cramping or abdominal tenderness evaluate for pelvic inflammatory disease, ectopic pregnancy, threatened or incomplete abortion, and IUD expulsion or perforation.</a:t>
            </a:r>
          </a:p>
          <a:p>
            <a:r>
              <a:rPr lang="en-US" sz="2600" dirty="0" smtClean="0"/>
              <a:t> Dysmenorrhea: worse </a:t>
            </a:r>
            <a:r>
              <a:rPr lang="en-US" sz="2600" dirty="0"/>
              <a:t>in the first few cycles after </a:t>
            </a:r>
            <a:r>
              <a:rPr lang="en-US" sz="2600" dirty="0" smtClean="0"/>
              <a:t>insertion: can mostly be treated with NSAIDs.</a:t>
            </a:r>
          </a:p>
          <a:p>
            <a:r>
              <a:rPr lang="en-US" sz="2600" dirty="0" smtClean="0"/>
              <a:t> Partner feeling the string: </a:t>
            </a:r>
            <a:r>
              <a:rPr lang="en-US" sz="2600" dirty="0"/>
              <a:t>I</a:t>
            </a:r>
            <a:r>
              <a:rPr lang="en-US" sz="2600" dirty="0" smtClean="0"/>
              <a:t>f strings are cut too short. Should be 3 to 4cm from the </a:t>
            </a:r>
            <a:r>
              <a:rPr lang="en-US" sz="2600" dirty="0" err="1" smtClean="0"/>
              <a:t>os</a:t>
            </a:r>
            <a:r>
              <a:rPr lang="en-US" sz="2600" dirty="0" smtClean="0"/>
              <a:t>: counseling </a:t>
            </a:r>
            <a:endParaRPr lang="en-US" sz="2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Management of adverse </a:t>
            </a:r>
            <a:r>
              <a:rPr lang="en-US" sz="3600" dirty="0" smtClean="0"/>
              <a:t>events </a:t>
            </a:r>
            <a:r>
              <a:rPr lang="en-US" sz="3600" dirty="0"/>
              <a:t>of </a:t>
            </a:r>
            <a:r>
              <a:rPr lang="en-US" sz="3600" dirty="0" smtClean="0"/>
              <a:t>IUD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17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074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71601"/>
            <a:ext cx="10972800" cy="4754566"/>
          </a:xfrm>
        </p:spPr>
        <p:txBody>
          <a:bodyPr>
            <a:normAutofit/>
          </a:bodyPr>
          <a:lstStyle/>
          <a:p>
            <a:r>
              <a:rPr lang="en-US" dirty="0" smtClean="0"/>
              <a:t> IUDs are: </a:t>
            </a:r>
          </a:p>
          <a:p>
            <a:pPr lvl="1"/>
            <a:r>
              <a:rPr lang="en-US" sz="2600" dirty="0"/>
              <a:t>Highly effective </a:t>
            </a:r>
          </a:p>
          <a:p>
            <a:pPr lvl="1"/>
            <a:r>
              <a:rPr lang="en-US" sz="2600" dirty="0"/>
              <a:t>Long term but reversible</a:t>
            </a:r>
          </a:p>
          <a:p>
            <a:pPr lvl="1"/>
            <a:r>
              <a:rPr lang="en-US" sz="2600" dirty="0"/>
              <a:t>Very safe</a:t>
            </a:r>
          </a:p>
          <a:p>
            <a:pPr lvl="1"/>
            <a:r>
              <a:rPr lang="en-US" sz="2600" dirty="0"/>
              <a:t>Broad eligibility </a:t>
            </a:r>
          </a:p>
          <a:p>
            <a:pPr lvl="1"/>
            <a:r>
              <a:rPr lang="en-US" sz="2600" dirty="0"/>
              <a:t>Effective emergency contraceptive </a:t>
            </a:r>
            <a:r>
              <a:rPr lang="en-US" sz="2600" dirty="0" smtClean="0"/>
              <a:t>(Cu IUD)</a:t>
            </a:r>
            <a:endParaRPr lang="en-US" sz="2600" dirty="0"/>
          </a:p>
          <a:p>
            <a:r>
              <a:rPr lang="en-US" dirty="0" smtClean="0"/>
              <a:t> Dispelling </a:t>
            </a:r>
            <a:r>
              <a:rPr lang="en-US" dirty="0"/>
              <a:t>myths is needed</a:t>
            </a:r>
          </a:p>
          <a:p>
            <a:r>
              <a:rPr lang="en-US" dirty="0" smtClean="0"/>
              <a:t> Immediate </a:t>
            </a:r>
            <a:r>
              <a:rPr lang="en-US" dirty="0" smtClean="0"/>
              <a:t>postpartum </a:t>
            </a:r>
            <a:r>
              <a:rPr lang="en-US" dirty="0"/>
              <a:t>and post-abortion insertion </a:t>
            </a:r>
            <a:r>
              <a:rPr lang="en-US" dirty="0" smtClean="0"/>
              <a:t>possible and favorable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/>
              <a:t>Summary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18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9078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sz="4400" dirty="0" smtClean="0">
              <a:solidFill>
                <a:srgbClr val="207AAA"/>
              </a:solidFill>
            </a:endParaRPr>
          </a:p>
          <a:p>
            <a:pPr algn="ctr">
              <a:buNone/>
            </a:pPr>
            <a:r>
              <a:rPr lang="en-US" sz="4400" dirty="0" smtClean="0">
                <a:solidFill>
                  <a:srgbClr val="207AAA"/>
                </a:solidFill>
              </a:rPr>
              <a:t>Thank you</a:t>
            </a:r>
            <a:endParaRPr lang="en-US" sz="4400" dirty="0">
              <a:solidFill>
                <a:srgbClr val="207AAA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19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12504315"/>
      </p:ext>
    </p:extLst>
  </p:cSld>
  <p:clrMapOvr>
    <a:masterClrMapping/>
  </p:clrMapOvr>
</p:sld>
</file>

<file path=ppt/theme/theme1.xml><?xml version="1.0" encoding="utf-8"?>
<a:theme xmlns:a="http://schemas.openxmlformats.org/drawingml/2006/main" name="Bullet Slide">
  <a:themeElements>
    <a:clrScheme name="Bullet Slide 1">
      <a:dk1>
        <a:srgbClr val="4D4D4D"/>
      </a:dk1>
      <a:lt1>
        <a:srgbClr val="FFFFFF"/>
      </a:lt1>
      <a:dk2>
        <a:srgbClr val="663366"/>
      </a:dk2>
      <a:lt2>
        <a:srgbClr val="C0C0C0"/>
      </a:lt2>
      <a:accent1>
        <a:srgbClr val="5C5CAE"/>
      </a:accent1>
      <a:accent2>
        <a:srgbClr val="333399"/>
      </a:accent2>
      <a:accent3>
        <a:srgbClr val="FFFFFF"/>
      </a:accent3>
      <a:accent4>
        <a:srgbClr val="404040"/>
      </a:accent4>
      <a:accent5>
        <a:srgbClr val="B5B5D3"/>
      </a:accent5>
      <a:accent6>
        <a:srgbClr val="2D2D8A"/>
      </a:accent6>
      <a:hlink>
        <a:srgbClr val="663366"/>
      </a:hlink>
      <a:folHlink>
        <a:srgbClr val="CC0066"/>
      </a:folHlink>
    </a:clrScheme>
    <a:fontScheme name="Bullet Slid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ullet Slide 1">
        <a:dk1>
          <a:srgbClr val="4D4D4D"/>
        </a:dk1>
        <a:lt1>
          <a:srgbClr val="FFFFFF"/>
        </a:lt1>
        <a:dk2>
          <a:srgbClr val="663366"/>
        </a:dk2>
        <a:lt2>
          <a:srgbClr val="C0C0C0"/>
        </a:lt2>
        <a:accent1>
          <a:srgbClr val="5C5CAE"/>
        </a:accent1>
        <a:accent2>
          <a:srgbClr val="333399"/>
        </a:accent2>
        <a:accent3>
          <a:srgbClr val="FFFFFF"/>
        </a:accent3>
        <a:accent4>
          <a:srgbClr val="404040"/>
        </a:accent4>
        <a:accent5>
          <a:srgbClr val="B5B5D3"/>
        </a:accent5>
        <a:accent6>
          <a:srgbClr val="2D2D8A"/>
        </a:accent6>
        <a:hlink>
          <a:srgbClr val="663366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IRHT_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IRHT_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13735</TotalTime>
  <Words>1021</Words>
  <Application>Microsoft Office PowerPoint</Application>
  <PresentationFormat>Widescreen</PresentationFormat>
  <Paragraphs>179</Paragraphs>
  <Slides>19</Slides>
  <Notes>15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MS PGothic</vt:lpstr>
      <vt:lpstr>MS PGothic</vt:lpstr>
      <vt:lpstr>Arial</vt:lpstr>
      <vt:lpstr>Calibri</vt:lpstr>
      <vt:lpstr>Trebuchet MS</vt:lpstr>
      <vt:lpstr>Bullet Slide</vt:lpstr>
      <vt:lpstr>CIRHT_Theme</vt:lpstr>
      <vt:lpstr>1_CIRHT_Theme</vt:lpstr>
      <vt:lpstr>Intrauterine Devices (IUD) - Part II  Lia Tadesse gebremehdin, Md, mha Program director, cirht   </vt:lpstr>
      <vt:lpstr>Objectives</vt:lpstr>
      <vt:lpstr>Timing: When can a woman have a copper IUD insertion?</vt:lpstr>
      <vt:lpstr>Postpartum IUD</vt:lpstr>
      <vt:lpstr>Insertion and Removal techniques for interval IUD</vt:lpstr>
      <vt:lpstr> Adverse Events of IUDs and their Management   </vt:lpstr>
      <vt:lpstr>Adverse Events of IUDs</vt:lpstr>
      <vt:lpstr>Case: Pregnancy with IUD</vt:lpstr>
      <vt:lpstr>Case: Pregnancy with IUD</vt:lpstr>
      <vt:lpstr> Management of adverse events of IUD </vt:lpstr>
      <vt:lpstr>Management of adverse events of IUD</vt:lpstr>
      <vt:lpstr>Management of adverse events of IUD</vt:lpstr>
      <vt:lpstr>Management of adverse events of IUD</vt:lpstr>
      <vt:lpstr>Management of adverse events of IUD</vt:lpstr>
      <vt:lpstr>Management of adverse events of IUD</vt:lpstr>
      <vt:lpstr>Management of adverse events of IUD</vt:lpstr>
      <vt:lpstr>Management of adverse events of IUD</vt:lpstr>
      <vt:lpstr>Summary </vt:lpstr>
      <vt:lpstr>PowerPoint Presentation</vt:lpstr>
    </vt:vector>
  </TitlesOfParts>
  <Company>University of Michigan Hospital and Health Systems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Long Term Contraceptive Methods</dc:title>
  <dc:creator>Gebremedhin, Lia Tadesse</dc:creator>
  <cp:lastModifiedBy>Rivkin, Daniel</cp:lastModifiedBy>
  <cp:revision>95</cp:revision>
  <dcterms:created xsi:type="dcterms:W3CDTF">2016-05-12T15:27:46Z</dcterms:created>
  <dcterms:modified xsi:type="dcterms:W3CDTF">2017-06-14T17:40:02Z</dcterms:modified>
</cp:coreProperties>
</file>