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9" r:id="rId3"/>
    <p:sldId id="260" r:id="rId4"/>
    <p:sldId id="335" r:id="rId5"/>
    <p:sldId id="261" r:id="rId6"/>
    <p:sldId id="262" r:id="rId7"/>
    <p:sldId id="263" r:id="rId8"/>
    <p:sldId id="264" r:id="rId9"/>
    <p:sldId id="322" r:id="rId10"/>
    <p:sldId id="324" r:id="rId11"/>
    <p:sldId id="337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267" r:id="rId21"/>
    <p:sldId id="268" r:id="rId22"/>
    <p:sldId id="269" r:id="rId23"/>
    <p:sldId id="270" r:id="rId24"/>
    <p:sldId id="271" r:id="rId25"/>
    <p:sldId id="284" r:id="rId26"/>
    <p:sldId id="288" r:id="rId27"/>
    <p:sldId id="30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558" autoAdjust="0"/>
  </p:normalViewPr>
  <p:slideViewPr>
    <p:cSldViewPr snapToGrid="0">
      <p:cViewPr varScale="1">
        <p:scale>
          <a:sx n="102" d="100"/>
          <a:sy n="102" d="100"/>
        </p:scale>
        <p:origin x="12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042E1-565C-4E33-BB0C-CFC000F4C16F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C6519-AF76-4F4E-B554-8468A2B87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0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dverse_effect_(medicine)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we begin the</a:t>
            </a:r>
            <a:r>
              <a:rPr lang="en-US" baseline="0" dirty="0" smtClean="0"/>
              <a:t> session, let us take a while and you reflect the case first. When you are done, click the next slide</a:t>
            </a:r>
          </a:p>
          <a:p>
            <a:r>
              <a:rPr lang="en-US" baseline="0" dirty="0" smtClean="0"/>
              <a:t>I hope you have at least mentioned DMPA, COC, POP,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23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During the fifth or sixth month after injection, the levels decrease to 0.2 ng/mL, and they become undetectable by 7-9 months after injection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Inhibition of ovulation with the suppression of follicle-stimulating hormone (FSH) and LH (luteinizing hormone)levels and eliminates the LH surge</a:t>
            </a: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Thicken cervical mucous</a:t>
            </a: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render the endometrium less suitable for implantation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10000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Hinder the rate of ovum transport. </a:t>
            </a:r>
          </a:p>
          <a:p>
            <a:pPr eaLnBrk="1" hangingPunct="1">
              <a:spcBef>
                <a:spcPct val="1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 subcutaneous version of the drug is now available (depo-</a:t>
            </a:r>
            <a:r>
              <a:rPr lang="en-US" sz="1200" dirty="0" err="1" smtClean="0"/>
              <a:t>subQ</a:t>
            </a:r>
            <a:r>
              <a:rPr lang="en-US" sz="1200" dirty="0" smtClean="0"/>
              <a:t> </a:t>
            </a:r>
            <a:r>
              <a:rPr lang="en-US" sz="1200" dirty="0" err="1" smtClean="0"/>
              <a:t>provera</a:t>
            </a:r>
            <a:r>
              <a:rPr lang="en-US" sz="1200" dirty="0" smtClean="0"/>
              <a:t> 104) and delivers a lower dose of medroxyprogesterone acetate (MPA) (104 mg vs 150 mg)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43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An extremely effective contraceptive option </a:t>
            </a:r>
          </a:p>
          <a:p>
            <a:r>
              <a:rPr lang="en-US" sz="1200" dirty="0" smtClean="0"/>
              <a:t>Neither varying weight nor use of concurrent medications has been noted to alter efficacy</a:t>
            </a:r>
          </a:p>
          <a:p>
            <a:r>
              <a:rPr lang="en-US" sz="1200" dirty="0" smtClean="0"/>
              <a:t>Within the first year of use, the failure rate is 0.3%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08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No serious adverse effects of estrogen, such as thromboembolism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82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Disruption of the menstrual cycle to eventual amenorrhea occurs in 50% of women within the first year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Persistent irregular bleeding can be treated by administering the subsequent dose earlier or by prescribing temporary low-dose estrogen therapy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Approximately 70% of former users desiring pregnancy conceive within 12 months, and 90% of former users conceive within 24 months b</a:t>
            </a:r>
            <a:r>
              <a:rPr lang="en-US" dirty="0" smtClean="0"/>
              <a:t>ecause DMPA persists in the body for several months in women who have used it on a long-term basis,</a:t>
            </a:r>
          </a:p>
          <a:p>
            <a:endParaRPr lang="en-US" dirty="0" smtClean="0"/>
          </a:p>
          <a:p>
            <a:r>
              <a:rPr lang="en-US" dirty="0" smtClean="0"/>
              <a:t>Similar to the delay in fertility after discontinuation of DMPA, other adverse effects, such as weight gain, depression, and menstrual irregularities, may continue for as long as 1 year after the last injection</a:t>
            </a:r>
          </a:p>
          <a:p>
            <a:endParaRPr lang="en-US" dirty="0" smtClean="0"/>
          </a:p>
          <a:p>
            <a:r>
              <a:rPr lang="en-US" dirty="0" smtClean="0"/>
              <a:t>The main limitation, from the patient's point of view, has been the intramuscular (IM) route of injection, which requires an office visit every 12-14 weeks for administration </a:t>
            </a:r>
          </a:p>
          <a:p>
            <a:endParaRPr lang="en-US" dirty="0" smtClean="0"/>
          </a:p>
          <a:p>
            <a:r>
              <a:rPr lang="en-US" dirty="0" smtClean="0"/>
              <a:t>The subcutaneous route opens the possibility for home self-injections</a:t>
            </a:r>
          </a:p>
          <a:p>
            <a:r>
              <a:rPr lang="en-US" dirty="0" smtClean="0"/>
              <a:t> the lower dose could decrease suppression of pituitary function and ovarian estradiol production.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the strongest warning that the FDA requires, and signifies that medical studies indicate that the drug carries a significant risk of serious or even life-threatening </a:t>
            </a:r>
            <a:r>
              <a:rPr lang="en-US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Adverse effect (medicine)"/>
              </a:rPr>
              <a:t>adverse effects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Most users of DMPA are teens at a crucial age for the building of bone density; about 10% of American females aged 15-19 years who use birth control use Depo-Provera, compared with 3% of women in the United States overall.</a:t>
            </a:r>
          </a:p>
          <a:p>
            <a:r>
              <a:rPr lang="en-US" dirty="0" smtClean="0"/>
              <a:t>Studies have contradicted the FDA warning. </a:t>
            </a:r>
          </a:p>
          <a:p>
            <a:r>
              <a:rPr lang="en-US" dirty="0" smtClean="0"/>
              <a:t>Women who stopped using DMPA experienced an average bone gain of 1.34% at the hip versus a loss of 0.19% for women who never took the drug. Spine density increased 2.86% for women who stopped using the drug, compared with an increase of 1.32% for nonusers. Furthermore, teens regained their bone density faster than older women using Depo-Provera.</a:t>
            </a:r>
            <a:r>
              <a:rPr lang="en-US" u="sng" baseline="30000" dirty="0" smtClean="0"/>
              <a:t>[6] </a:t>
            </a:r>
            <a:endParaRPr lang="en-US" dirty="0" smtClean="0"/>
          </a:p>
          <a:p>
            <a:endParaRPr lang="en-US" sz="1200" dirty="0" smtClean="0"/>
          </a:p>
          <a:p>
            <a:r>
              <a:rPr lang="en-US" sz="1200" dirty="0" smtClean="0"/>
              <a:t>The FDA issued a "black-box" warning in November 2004, stating that bone loss from using Depo-Provera "may not be completely reversible" even after stopping the drug</a:t>
            </a:r>
          </a:p>
          <a:p>
            <a:r>
              <a:rPr lang="en-US" sz="1200" dirty="0" smtClean="0"/>
              <a:t>The warning urged women not to use Depo-Provera on a long-term basis unless all other methods were inadequate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27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Pills that contain low doses of 2 hormones—a progestin and an estrogen—like the natural hormones progesterone and estrogen in a woman’s body</a:t>
            </a:r>
          </a:p>
          <a:p>
            <a:endParaRPr lang="en-US" dirty="0" smtClean="0"/>
          </a:p>
          <a:p>
            <a:r>
              <a:rPr lang="en-US" dirty="0" smtClean="0"/>
              <a:t>Today, </a:t>
            </a:r>
            <a:r>
              <a:rPr lang="en-US" dirty="0" err="1" smtClean="0"/>
              <a:t>ethinyl</a:t>
            </a:r>
            <a:r>
              <a:rPr lang="en-US" dirty="0" smtClean="0"/>
              <a:t> estradiol is used in all preparations containing 35 mcg or less of estrogen in the United States </a:t>
            </a:r>
          </a:p>
          <a:p>
            <a:r>
              <a:rPr lang="en-US" sz="1200" dirty="0" smtClean="0"/>
              <a:t>Lower doses are associated with a decrease in the incidence of estrogen-related adverse effects, such as weight gain, breast tenderness, and nausea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 major drive for this change is to improve the safety and reduce adverse effects</a:t>
            </a:r>
          </a:p>
          <a:p>
            <a:endParaRPr lang="en-US" dirty="0" smtClean="0"/>
          </a:p>
          <a:p>
            <a:r>
              <a:rPr lang="en-US" dirty="0" smtClean="0"/>
              <a:t>The progestin component consists of </a:t>
            </a:r>
            <a:r>
              <a:rPr lang="en-US" dirty="0" err="1" smtClean="0"/>
              <a:t>norethindrone</a:t>
            </a:r>
            <a:r>
              <a:rPr lang="en-US" dirty="0" smtClean="0"/>
              <a:t>, </a:t>
            </a:r>
            <a:r>
              <a:rPr lang="en-US" dirty="0" err="1" smtClean="0"/>
              <a:t>levonorgestrel</a:t>
            </a:r>
            <a:r>
              <a:rPr lang="en-US" dirty="0" smtClean="0"/>
              <a:t>, norgestrel, </a:t>
            </a:r>
            <a:r>
              <a:rPr lang="en-US" dirty="0" err="1" smtClean="0"/>
              <a:t>norethindrone</a:t>
            </a:r>
            <a:r>
              <a:rPr lang="en-US" dirty="0" smtClean="0"/>
              <a:t> acetate, </a:t>
            </a:r>
            <a:r>
              <a:rPr lang="en-US" dirty="0" err="1" smtClean="0"/>
              <a:t>ethynodioldiacetate</a:t>
            </a:r>
            <a:r>
              <a:rPr lang="en-US" dirty="0" smtClean="0"/>
              <a:t>, </a:t>
            </a:r>
            <a:r>
              <a:rPr lang="en-US" dirty="0" err="1" smtClean="0"/>
              <a:t>norgestimate</a:t>
            </a:r>
            <a:r>
              <a:rPr lang="en-US" dirty="0" smtClean="0"/>
              <a:t>, and </a:t>
            </a:r>
            <a:r>
              <a:rPr lang="en-US" dirty="0" err="1" smtClean="0"/>
              <a:t>desogestrel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most recent addition to the progestin group is the addition of drospirenone, found in Yasmin birth control pills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dose of sex steroids has declined significantly in the past 40 years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Prior to 1992, the estrogenic component of oral contraceptives consisted of either </a:t>
            </a:r>
            <a:r>
              <a:rPr lang="en-US" dirty="0" err="1" smtClean="0"/>
              <a:t>ethinyl</a:t>
            </a:r>
            <a:r>
              <a:rPr lang="en-US" dirty="0" smtClean="0"/>
              <a:t> estradiol or mestranol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sz="1200" dirty="0" smtClean="0"/>
              <a:t>The other major development is the reduction in the dosage of </a:t>
            </a:r>
            <a:r>
              <a:rPr lang="en-US" sz="1200" dirty="0" err="1" smtClean="0"/>
              <a:t>ethinyl</a:t>
            </a:r>
            <a:r>
              <a:rPr lang="en-US" sz="1200" dirty="0" smtClean="0"/>
              <a:t> estradiol to 20 mcg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However, few data exist to indicate whether reduction of the estrogen dose is associated with a decreased risk of serious sequelae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24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sz="1200" dirty="0" smtClean="0"/>
              <a:t>Monophasic oral contraceptives have a constant dose of both estrogen and progestin in each of the hormonally active pills </a:t>
            </a:r>
          </a:p>
          <a:p>
            <a:endParaRPr lang="en-US" sz="1200" dirty="0" smtClean="0"/>
          </a:p>
          <a:p>
            <a:r>
              <a:rPr lang="en-US" sz="1200" dirty="0" smtClean="0"/>
              <a:t>Phasic combinations can alter either or both hormonal components</a:t>
            </a:r>
          </a:p>
          <a:p>
            <a:endParaRPr lang="en-US" sz="1200" dirty="0" smtClean="0"/>
          </a:p>
          <a:p>
            <a:r>
              <a:rPr lang="en-US" sz="1200" dirty="0" smtClean="0"/>
              <a:t>Multiphasic: Biphasic, </a:t>
            </a:r>
            <a:r>
              <a:rPr lang="en-US" sz="1200" dirty="0" err="1" smtClean="0"/>
              <a:t>Triphasic</a:t>
            </a:r>
            <a:r>
              <a:rPr lang="en-US" sz="1200" dirty="0" smtClean="0"/>
              <a:t> pills </a:t>
            </a:r>
          </a:p>
          <a:p>
            <a:endParaRPr lang="en-US" sz="1200" dirty="0" smtClean="0"/>
          </a:p>
          <a:p>
            <a:r>
              <a:rPr lang="en-US" sz="1200" dirty="0" smtClean="0"/>
              <a:t>Most of the formulations have 21 hormonally active pills followed by 7 placebo pills</a:t>
            </a:r>
          </a:p>
          <a:p>
            <a:endParaRPr lang="en-US" sz="1200" dirty="0" smtClean="0"/>
          </a:p>
          <a:p>
            <a:r>
              <a:rPr lang="en-US" sz="1200" dirty="0" smtClean="0"/>
              <a:t> This facilitates consistent daily pill intake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Another recent development is the release of a combined oral contraceptive pill to raise folate serum levels.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Beyaz</a:t>
            </a:r>
            <a:r>
              <a:rPr lang="en-US" dirty="0" smtClean="0"/>
              <a:t> contains the same progestin and estrogen contents as </a:t>
            </a:r>
            <a:r>
              <a:rPr lang="en-US" dirty="0" err="1" smtClean="0"/>
              <a:t>Yaz</a:t>
            </a:r>
            <a:r>
              <a:rPr lang="en-US" dirty="0" smtClean="0"/>
              <a:t> (drospirenone 3 mg/ethinyl estradiol 20 mcg) plus 0.451 mg </a:t>
            </a:r>
            <a:r>
              <a:rPr lang="en-US" dirty="0" err="1" smtClean="0"/>
              <a:t>levomefolate</a:t>
            </a:r>
            <a:r>
              <a:rPr lang="en-US" dirty="0" smtClean="0"/>
              <a:t> calcium (folic acid metabolite).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51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6BE198F-BDB8-419B-AD6A-EF33EA958ED6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82613" y="796925"/>
            <a:ext cx="5694362" cy="3203575"/>
          </a:xfrm>
          <a:ln w="12700" cap="flat">
            <a:solidFill>
              <a:schemeClr val="tx1"/>
            </a:solidFill>
          </a:ln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3848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11" tIns="45177" rIns="91911" bIns="45177"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Ovulation can be inhibited by estrogen or by progestin alone. 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Pharmacologic synergism is exhibited when the two hormones are combined and ovulation is suppressed at a much lower dose of each agent.</a:t>
            </a:r>
          </a:p>
          <a:p>
            <a:endParaRPr lang="en-US" sz="1200" dirty="0" smtClean="0"/>
          </a:p>
          <a:p>
            <a:r>
              <a:rPr lang="en-US" sz="1200" dirty="0" smtClean="0"/>
              <a:t>They also alter the consistency of cervical mucus, affect the endometrial lining, and alter tubal transport</a:t>
            </a:r>
            <a:endParaRPr lang="en-US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6746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Remember the case study mentioned earlier regarding </a:t>
            </a:r>
            <a:r>
              <a:rPr lang="en-US" sz="1200" dirty="0" err="1" smtClean="0"/>
              <a:t>Tigist</a:t>
            </a:r>
            <a:r>
              <a:rPr lang="en-US" sz="1200" dirty="0" smtClean="0"/>
              <a:t>, if she has</a:t>
            </a:r>
            <a:r>
              <a:rPr lang="en-US" sz="1200" baseline="0" dirty="0" smtClean="0"/>
              <a:t> chosen COC, </a:t>
            </a:r>
            <a:r>
              <a:rPr lang="en-US" sz="1200" dirty="0" smtClean="0"/>
              <a:t>when should she begin using ? </a:t>
            </a:r>
            <a:endParaRPr lang="en-US" dirty="0" smtClean="0"/>
          </a:p>
          <a:p>
            <a:endParaRPr lang="en-US" sz="1200" dirty="0" smtClean="0"/>
          </a:p>
          <a:p>
            <a:r>
              <a:rPr lang="en-US" sz="1200" dirty="0" smtClean="0"/>
              <a:t>should be initiated either on the first day of the menses or the first Sunday after menses has begun</a:t>
            </a:r>
          </a:p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9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Tigist</a:t>
            </a:r>
            <a:r>
              <a:rPr lang="en-US" dirty="0" smtClean="0"/>
              <a:t> forgot</a:t>
            </a:r>
            <a:r>
              <a:rPr lang="en-US" baseline="0" dirty="0" smtClean="0"/>
              <a:t> to take her pills on Sunday, what do you tell her to do?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Either estrogen or progesterone alone is capable of inhibiting both FSH and LH sufficiently to prevent ovulation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63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Failure rates are correlated to individual compliance.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Risk of pregnancy is greatest when a woman starts a new pill pack 3 or more days late, or misses 3 or more pills near the beginning or end of a pill pack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1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because menses is more regular and predictable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Functional cysts are reduced by the suppression of stimulation of the ovaries by FSH and LH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61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Studies have noted an approximate 40% reduced risk of malignant and borderline ovarian epithelial cancer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of oral contraceptives is associated with a 50% reduction of risk of endometrial adenocarcinoma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457200" indent="-457200"/>
            <a:r>
              <a:rPr lang="en-US" sz="1200" dirty="0" smtClean="0"/>
              <a:t>Protection appears to last for at least 15 years following discontinuation of use and increases with duration of use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97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Women who continue to have amenorrhea after a discontinuation period of 6 months require a full evaluation.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64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Tigist</a:t>
            </a:r>
            <a:r>
              <a:rPr lang="en-US" baseline="0" dirty="0" smtClean="0"/>
              <a:t> is counseled on COCs- what should be covered regarding certain medical conditions?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estrogen component of oral contraceptives has the capability of activating the blood clotting mechanism. Use of low-estrogen oral contraceptives is associated with a lower risk of thromboembolism than use of oral contraceptives with higher levels of estrogen.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Oral contraceptives have a dose-related effect on blood pressure. With the older, high-dose pills, as many as 5% of patients could expect to have blood pressure elevations of 140/90 mm Hg or higher.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 androgens and a few of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progestins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actually may increase low-density lipoproteins and decrease high-density lipoproteins, past use of oral contraceptives does not increase the risk of cardiovascular disease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Current thought is that oral contraceptive use may be a cofactor that can interact with another primary cause to stimulate breast cancer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95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Again, with </a:t>
            </a:r>
            <a:r>
              <a:rPr lang="en-US" dirty="0" err="1" smtClean="0"/>
              <a:t>Tigist</a:t>
            </a:r>
            <a:r>
              <a:rPr lang="en-US" dirty="0" smtClean="0"/>
              <a:t>, what are the contraindications?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Potassium levels should be checked during the first month of use, especially if drospirenone is taken daily with drugs that can increase potassium levels (</a:t>
            </a:r>
            <a:r>
              <a:rPr lang="en-US" dirty="0" err="1" smtClean="0"/>
              <a:t>eg</a:t>
            </a:r>
            <a:r>
              <a:rPr lang="en-US" dirty="0" smtClean="0"/>
              <a:t>, nonsteroidal anti-inflammatory drugs, ACE inhibitors).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70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Progestin-only oral contraceptives</a:t>
            </a:r>
          </a:p>
          <a:p>
            <a:r>
              <a:rPr lang="en-US" dirty="0" smtClean="0"/>
              <a:t>are not used widely in the United States</a:t>
            </a:r>
          </a:p>
          <a:p>
            <a:r>
              <a:rPr lang="en-US" dirty="0" smtClean="0"/>
              <a:t>Less than 1% of users of oral contraceptives use them as their sole method of contraception.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47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Prevention of conception involves a combination of mechanisms similar to, but not as efficacious as, combination oral contraceptives </a:t>
            </a:r>
          </a:p>
          <a:p>
            <a:endParaRPr lang="en-US" dirty="0" smtClean="0"/>
          </a:p>
          <a:p>
            <a:r>
              <a:rPr lang="en-US" dirty="0" smtClean="0"/>
              <a:t>Suppression of ovulation (not uniformly in all cycles); (2) a variable dampening effect on the </a:t>
            </a:r>
            <a:r>
              <a:rPr lang="en-US" dirty="0" err="1" smtClean="0"/>
              <a:t>midcycle</a:t>
            </a:r>
            <a:r>
              <a:rPr lang="en-US" dirty="0" smtClean="0"/>
              <a:t> peaks of LH and FSH; (3) an increase in cervical mucus viscosity by a reduction in its volume and an alteration of its structure; (4) a reduction in the number and size of endometrial glands, leading to an atrophic endometrium not suitable for ovum implantation; and (5) a reduction in cilia motility in the fallopian tube, thus slowing the rate of ovum transport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85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47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advantages are similar to DMPA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Due to the lack of estrogen, evidence of serious complications to which estrogen can contribute (</a:t>
            </a:r>
            <a:r>
              <a:rPr lang="en-US" dirty="0" err="1" smtClean="0"/>
              <a:t>ie</a:t>
            </a:r>
            <a:r>
              <a:rPr lang="en-US" dirty="0" smtClean="0"/>
              <a:t>, thromboembolism) is minimal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09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most significant disadvantage is the continuous need for compliance with usage</a:t>
            </a:r>
          </a:p>
          <a:p>
            <a:endParaRPr lang="en-US" dirty="0" smtClean="0"/>
          </a:p>
          <a:p>
            <a:r>
              <a:rPr lang="en-US" dirty="0" smtClean="0"/>
              <a:t>Users need to be counseled on the need for a backup method of contraception if a pill is missed or taken late </a:t>
            </a:r>
          </a:p>
          <a:p>
            <a:endParaRPr lang="en-US" dirty="0" smtClean="0"/>
          </a:p>
          <a:p>
            <a:r>
              <a:rPr lang="en-US" dirty="0" smtClean="0"/>
              <a:t>A pill is considered late if ingestion occurs 3 hours after the established time of administration</a:t>
            </a:r>
          </a:p>
          <a:p>
            <a:endParaRPr lang="en-US" dirty="0" smtClean="0"/>
          </a:p>
          <a:p>
            <a:r>
              <a:rPr lang="en-US" dirty="0" smtClean="0"/>
              <a:t>If a pill is missed, it should be taken as soon as possible; the next pill should be taken at the scheduled time </a:t>
            </a:r>
          </a:p>
          <a:p>
            <a:endParaRPr lang="en-US" dirty="0" smtClean="0"/>
          </a:p>
          <a:p>
            <a:r>
              <a:rPr lang="en-US" dirty="0" smtClean="0"/>
              <a:t>Backup contraception should be used for the next 48 hours </a:t>
            </a:r>
          </a:p>
          <a:p>
            <a:endParaRPr lang="en-US" dirty="0" smtClean="0"/>
          </a:p>
          <a:p>
            <a:r>
              <a:rPr lang="en-US" dirty="0" smtClean="0"/>
              <a:t>Unscheduled bleeding and spotting are common even with correct use </a:t>
            </a:r>
          </a:p>
          <a:p>
            <a:endParaRPr lang="en-US" dirty="0" smtClean="0"/>
          </a:p>
          <a:p>
            <a:r>
              <a:rPr lang="en-US" dirty="0" smtClean="0"/>
              <a:t>Other adverse effects include nausea, breast tenderness, headache, and amenorrhea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78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small, thin, square of flexible plastic worn on the body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 the contraceptive transdermal patch releases estrogen and progesterone directly into the skin (Ortho </a:t>
            </a:r>
            <a:r>
              <a:rPr lang="en-US" dirty="0" err="1" smtClean="0"/>
              <a:t>Evra</a:t>
            </a:r>
            <a:r>
              <a:rPr lang="en-US" dirty="0" smtClean="0"/>
              <a:t>, Ortho-McNeil Pharmaceutical; Raritan, NJ)</a:t>
            </a:r>
          </a:p>
          <a:p>
            <a:endParaRPr lang="en-US" dirty="0" smtClean="0"/>
          </a:p>
          <a:p>
            <a:r>
              <a:rPr lang="en-US" dirty="0" smtClean="0"/>
              <a:t>Must be replaced every week</a:t>
            </a:r>
          </a:p>
          <a:p>
            <a:endParaRPr lang="en-US" dirty="0" smtClean="0"/>
          </a:p>
          <a:p>
            <a:r>
              <a:rPr lang="en-US" dirty="0" smtClean="0"/>
              <a:t>It releases a sustained low daily dose of steroids equivalent to the lowest-dose oral contraceptive</a:t>
            </a:r>
          </a:p>
          <a:p>
            <a:endParaRPr lang="en-US" dirty="0" smtClean="0"/>
          </a:p>
          <a:p>
            <a:r>
              <a:rPr lang="en-US" dirty="0" smtClean="0"/>
              <a:t>A failure rate for the patch of 1 pregnancy per 100 women per year, similar to that of other combination methods </a:t>
            </a:r>
          </a:p>
          <a:p>
            <a:endParaRPr lang="en-US" dirty="0" smtClean="0"/>
          </a:p>
          <a:p>
            <a:r>
              <a:rPr lang="en-US" dirty="0" smtClean="0"/>
              <a:t>In August 2002, the FDA listed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6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flexible ring placed in the vagina is a non biodegradable, flexible, colorless ring made up of a polymer of ethylene vinyl acetate and magnesium stearate</a:t>
            </a:r>
          </a:p>
          <a:p>
            <a:endParaRPr lang="en-US" dirty="0" smtClean="0"/>
          </a:p>
          <a:p>
            <a:r>
              <a:rPr lang="en-US" dirty="0" smtClean="0"/>
              <a:t>Continuously releases 2 hormones—a progestin and an estrogen, like the natural hormones progesterone and estrogen in a woman’s body—from </a:t>
            </a:r>
          </a:p>
          <a:p>
            <a:r>
              <a:rPr lang="en-US" dirty="0" smtClean="0"/>
              <a:t>inside the ring. </a:t>
            </a:r>
          </a:p>
          <a:p>
            <a:endParaRPr lang="en-US" dirty="0" smtClean="0"/>
          </a:p>
          <a:p>
            <a:r>
              <a:rPr lang="en-US" dirty="0" smtClean="0"/>
              <a:t>The outer diameter of the ring is 54 mm and the cross-sectional diameter is 4 mm </a:t>
            </a:r>
          </a:p>
          <a:p>
            <a:endParaRPr lang="en-US" dirty="0" smtClean="0"/>
          </a:p>
          <a:p>
            <a:r>
              <a:rPr lang="en-US" dirty="0" smtClean="0"/>
              <a:t>The ring contains 11.7 mg of etonogestrel and 2.7 mg of </a:t>
            </a:r>
            <a:r>
              <a:rPr lang="en-US" dirty="0" err="1" smtClean="0"/>
              <a:t>ethinyl</a:t>
            </a:r>
            <a:r>
              <a:rPr lang="en-US" dirty="0" smtClean="0"/>
              <a:t> estradiol </a:t>
            </a:r>
          </a:p>
          <a:p>
            <a:endParaRPr lang="en-US" dirty="0" smtClean="0"/>
          </a:p>
          <a:p>
            <a:r>
              <a:rPr lang="en-US" dirty="0" smtClean="0"/>
              <a:t>It releases 120 mcg of etonogestrel and 15 mcg of </a:t>
            </a:r>
            <a:r>
              <a:rPr lang="en-US" dirty="0" err="1" smtClean="0"/>
              <a:t>ethinyl</a:t>
            </a:r>
            <a:r>
              <a:rPr lang="en-US" dirty="0" smtClean="0"/>
              <a:t> estradiol each day</a:t>
            </a:r>
          </a:p>
          <a:p>
            <a:endParaRPr lang="en-US" dirty="0" smtClean="0"/>
          </a:p>
          <a:p>
            <a:r>
              <a:rPr lang="en-US" dirty="0" smtClean="0"/>
              <a:t>Hormones are absorbed through the wall of the vagina  directly into the bloodstream.</a:t>
            </a:r>
          </a:p>
          <a:p>
            <a:endParaRPr lang="en-US" dirty="0" smtClean="0"/>
          </a:p>
          <a:p>
            <a:r>
              <a:rPr lang="en-US" dirty="0" smtClean="0"/>
              <a:t>The ring is kept in place for 3 weeks, then removed for the fourth week. </a:t>
            </a:r>
          </a:p>
          <a:p>
            <a:endParaRPr lang="en-US" dirty="0" smtClean="0"/>
          </a:p>
          <a:p>
            <a:r>
              <a:rPr lang="en-US" dirty="0" smtClean="0"/>
              <a:t>During this fourth week the woman will have monthly bleeding.</a:t>
            </a:r>
          </a:p>
          <a:p>
            <a:endParaRPr lang="en-US" dirty="0" smtClean="0"/>
          </a:p>
          <a:p>
            <a:r>
              <a:rPr lang="en-US" dirty="0" smtClean="0"/>
              <a:t>Also called </a:t>
            </a:r>
            <a:r>
              <a:rPr lang="en-US" dirty="0" err="1" smtClean="0"/>
              <a:t>NuvaRing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Works primarily by preventing the release of eggs from the ovaries </a:t>
            </a:r>
          </a:p>
          <a:p>
            <a:r>
              <a:rPr lang="en-US" dirty="0" smtClean="0"/>
              <a:t>(ovulation).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8909-2BFE-4683-A932-4A03E70CBB4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619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6519-AF76-4F4E-B554-8468A2B879C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33600" y="2616200"/>
            <a:ext cx="9192427" cy="3251200"/>
          </a:xfrm>
        </p:spPr>
        <p:txBody>
          <a:bodyPr anchor="t"/>
          <a:lstStyle>
            <a:lvl1pPr algn="l">
              <a:defRPr cap="all" baseline="0"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685801"/>
            <a:ext cx="4813316" cy="11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2006600"/>
            <a:ext cx="9700427" cy="3048000"/>
          </a:xfrm>
        </p:spPr>
        <p:txBody>
          <a:bodyPr anchor="t"/>
          <a:lstStyle>
            <a:lvl1pPr algn="l">
              <a:defRPr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5205583"/>
            <a:ext cx="3176055" cy="7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  <a:lvl2pPr marL="990575" indent="-38099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8" name="Picture 7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09" y="5551002"/>
            <a:ext cx="1762692" cy="4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88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63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985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8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8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1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2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dation_bar_ART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2822"/>
            <a:ext cx="12192000" cy="6451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"/>
            <a:ext cx="12192000" cy="167951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0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rgbClr val="207AAA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Clr>
          <a:srgbClr val="595959"/>
        </a:buClr>
        <a:buFont typeface="Arial" panose="020B0604020202020204" pitchFamily="34" charset="0"/>
        <a:buChar char="•"/>
        <a:defRPr sz="42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33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782" y="2400068"/>
            <a:ext cx="9991897" cy="316945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 smtClean="0"/>
              <a:t>Short-term hormonal contraception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Woubishet </a:t>
            </a:r>
            <a:r>
              <a:rPr lang="en-US" sz="4000" dirty="0" err="1" smtClean="0"/>
              <a:t>GirmA</a:t>
            </a:r>
            <a:r>
              <a:rPr lang="en-US" sz="4000" dirty="0" smtClean="0"/>
              <a:t>, MD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assistant professor, Jimma </a:t>
            </a:r>
            <a:r>
              <a:rPr lang="en-US" sz="4000" dirty="0"/>
              <a:t>university</a:t>
            </a:r>
            <a:br>
              <a:rPr lang="en-US" sz="4000" dirty="0"/>
            </a:br>
            <a:r>
              <a:rPr lang="en-US" sz="4000" dirty="0" smtClean="0"/>
              <a:t>Obstetrics and GYNECOLOGY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7266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Objectives</a:t>
            </a:r>
          </a:p>
          <a:p>
            <a:pPr marL="457200" indent="-457200"/>
            <a:r>
              <a:rPr lang="en-US" sz="2800" dirty="0" smtClean="0"/>
              <a:t>Depo </a:t>
            </a:r>
            <a:r>
              <a:rPr lang="en-US" sz="2800" dirty="0" err="1" smtClean="0"/>
              <a:t>medroxy</a:t>
            </a:r>
            <a:r>
              <a:rPr lang="en-US" sz="2800" dirty="0" smtClean="0"/>
              <a:t> progesterone acetate (DMPA)</a:t>
            </a:r>
          </a:p>
          <a:p>
            <a:pPr marL="457200" indent="-457200"/>
            <a:r>
              <a:rPr lang="en-US" sz="2800" dirty="0"/>
              <a:t>Combination oral contraceptives</a:t>
            </a:r>
          </a:p>
          <a:p>
            <a:pPr marL="457200" indent="-457200"/>
            <a:r>
              <a:rPr lang="en-US" sz="2800" dirty="0" smtClean="0"/>
              <a:t>Progestin only oral contraceptives</a:t>
            </a:r>
          </a:p>
          <a:p>
            <a:pPr marL="457200" indent="-457200"/>
            <a:r>
              <a:rPr lang="en-US" sz="2800" dirty="0" smtClean="0"/>
              <a:t>Combined contraceptive patch and vaginal ring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                                Outline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78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Describe short-term hormonal contraceptives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Explain mechanism of action of short-term hormonal contraceptives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Identify advantages and disadvantages of short-term hormonal contraceptives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Describe non-contraceptive benefits of short-term hormonal contraceptives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                               Objectives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 A 23 year-old nulliparous woman named </a:t>
            </a:r>
            <a:r>
              <a:rPr lang="en-US" sz="2800" dirty="0" err="1" smtClean="0"/>
              <a:t>Tigist</a:t>
            </a:r>
            <a:r>
              <a:rPr lang="en-US" sz="2800" dirty="0" smtClean="0"/>
              <a:t> recently got married, she does not want to get pregnant in the next 6 months </a:t>
            </a:r>
          </a:p>
          <a:p>
            <a:pPr marL="457200" indent="-457200"/>
            <a:r>
              <a:rPr lang="en-US" sz="2800" dirty="0" smtClean="0"/>
              <a:t>What short-term hormonal contraceptive methods do you counsel her on?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Case Study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4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61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011" y="1600201"/>
            <a:ext cx="8262851" cy="4525963"/>
          </a:xfrm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en-US" sz="2800" dirty="0"/>
              <a:t>S</a:t>
            </a:r>
            <a:r>
              <a:rPr lang="en-US" sz="2800" dirty="0" smtClean="0"/>
              <a:t>uspension </a:t>
            </a:r>
            <a:r>
              <a:rPr lang="en-US" sz="2800" dirty="0"/>
              <a:t>of microcrystals of a synthetic </a:t>
            </a:r>
            <a:r>
              <a:rPr lang="en-US" sz="2800" dirty="0" smtClean="0"/>
              <a:t>progestin </a:t>
            </a:r>
            <a:r>
              <a:rPr lang="en-US" sz="2800" dirty="0"/>
              <a:t>injected </a:t>
            </a:r>
            <a:r>
              <a:rPr lang="en-US" sz="2800" dirty="0" smtClean="0"/>
              <a:t>intramuscularly (IM)</a:t>
            </a:r>
          </a:p>
          <a:p>
            <a:pPr marL="457200" indent="-457200"/>
            <a:r>
              <a:rPr lang="en-US" sz="2800" dirty="0" smtClean="0"/>
              <a:t>Active </a:t>
            </a:r>
            <a:r>
              <a:rPr lang="en-US" sz="2800" dirty="0"/>
              <a:t>levels </a:t>
            </a:r>
            <a:r>
              <a:rPr lang="en-US" sz="2800" dirty="0" smtClean="0"/>
              <a:t>achieved </a:t>
            </a:r>
            <a:r>
              <a:rPr lang="en-US" sz="2800" dirty="0"/>
              <a:t>within 24 hours after </a:t>
            </a:r>
            <a:r>
              <a:rPr lang="en-US" sz="2800" dirty="0" smtClean="0"/>
              <a:t>injection </a:t>
            </a:r>
          </a:p>
          <a:p>
            <a:pPr marL="457200" indent="-457200"/>
            <a:r>
              <a:rPr lang="en-US" sz="2800" dirty="0" smtClean="0"/>
              <a:t>Serum </a:t>
            </a:r>
            <a:r>
              <a:rPr lang="en-US" sz="2800" dirty="0"/>
              <a:t>concentrations of 1 n</a:t>
            </a:r>
            <a:r>
              <a:rPr lang="en-US" sz="2800" dirty="0" smtClean="0"/>
              <a:t>g/mL maintained </a:t>
            </a:r>
            <a:r>
              <a:rPr lang="en-US" sz="2800" dirty="0"/>
              <a:t>for 3 </a:t>
            </a:r>
            <a:r>
              <a:rPr lang="en-US" sz="2800" dirty="0" smtClean="0"/>
              <a:t>months  </a:t>
            </a:r>
          </a:p>
          <a:p>
            <a:pPr marL="457200" indent="-457200"/>
            <a:r>
              <a:rPr lang="en-US" sz="2800" dirty="0"/>
              <a:t>Single doses of 150 mg suppress ovulation in most women for as long as 14 weeks</a:t>
            </a:r>
          </a:p>
          <a:p>
            <a:pPr marL="457200" indent="-457200"/>
            <a:r>
              <a:rPr lang="en-US" sz="2800" dirty="0"/>
              <a:t>R</a:t>
            </a:r>
            <a:r>
              <a:rPr lang="en-US" sz="2800" dirty="0" smtClean="0"/>
              <a:t>egimen </a:t>
            </a:r>
            <a:r>
              <a:rPr lang="en-US" sz="2800" dirty="0"/>
              <a:t>consists of 1 dose every 3 </a:t>
            </a:r>
            <a:r>
              <a:rPr lang="en-US" sz="2800" dirty="0" smtClean="0"/>
              <a:t>months</a:t>
            </a:r>
          </a:p>
          <a:p>
            <a:pPr marL="457200" indent="-457200"/>
            <a:r>
              <a:rPr lang="en-US" sz="2800" dirty="0" smtClean="0"/>
              <a:t>New: Depo-sub Q </a:t>
            </a:r>
            <a:r>
              <a:rPr lang="en-US" sz="2800" dirty="0" err="1"/>
              <a:t>provera</a:t>
            </a:r>
            <a:r>
              <a:rPr lang="en-US" sz="2800" dirty="0"/>
              <a:t> </a:t>
            </a:r>
            <a:r>
              <a:rPr lang="en-US" sz="2800" dirty="0" smtClean="0"/>
              <a:t>delivers </a:t>
            </a:r>
            <a:r>
              <a:rPr lang="en-US" sz="2800" dirty="0"/>
              <a:t>a lower dose </a:t>
            </a:r>
            <a:r>
              <a:rPr lang="en-US" sz="2800" dirty="0" smtClean="0"/>
              <a:t>of MPA </a:t>
            </a:r>
            <a:r>
              <a:rPr lang="en-US" sz="2800" dirty="0"/>
              <a:t>(104 mg vs 150 mg)</a:t>
            </a:r>
          </a:p>
          <a:p>
            <a:pPr marL="457200" indent="-457200"/>
            <a:endParaRPr lang="en-US" sz="2800" dirty="0"/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          </a:t>
            </a:r>
            <a:r>
              <a:rPr lang="en-US" sz="3200" dirty="0" smtClean="0"/>
              <a:t>Depo </a:t>
            </a:r>
            <a:r>
              <a:rPr lang="en-US" sz="3200" dirty="0" err="1" smtClean="0"/>
              <a:t>Medroxy</a:t>
            </a:r>
            <a:r>
              <a:rPr lang="en-US" sz="3200" dirty="0" smtClean="0"/>
              <a:t> </a:t>
            </a:r>
            <a:r>
              <a:rPr lang="en-US" sz="3200" dirty="0"/>
              <a:t>P</a:t>
            </a:r>
            <a:r>
              <a:rPr lang="en-US" sz="3200" dirty="0" smtClean="0"/>
              <a:t>rogesterone Acetate (DMPA)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151632"/>
            <a:ext cx="3962400" cy="195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161222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/>
              <a:t>A</a:t>
            </a:r>
            <a:r>
              <a:rPr lang="en-US" sz="2800" dirty="0" smtClean="0"/>
              <a:t>n </a:t>
            </a:r>
            <a:r>
              <a:rPr lang="en-US" sz="2800" dirty="0"/>
              <a:t>extremely effective contraceptive </a:t>
            </a:r>
            <a:r>
              <a:rPr lang="en-US" sz="2800" dirty="0" smtClean="0"/>
              <a:t>option </a:t>
            </a:r>
          </a:p>
          <a:p>
            <a:pPr marL="457200" indent="-457200"/>
            <a:r>
              <a:rPr lang="en-US" sz="2800" dirty="0" smtClean="0"/>
              <a:t>Within </a:t>
            </a:r>
            <a:r>
              <a:rPr lang="en-US" sz="2800" dirty="0"/>
              <a:t>the first year of use, the failure rate is 0.3</a:t>
            </a:r>
            <a:r>
              <a:rPr lang="en-US" sz="2800" dirty="0" smtClean="0"/>
              <a:t>%</a:t>
            </a:r>
          </a:p>
          <a:p>
            <a:pPr marL="457200" indent="-457200"/>
            <a:r>
              <a:rPr lang="en-US" sz="2800" dirty="0"/>
              <a:t>Weight and use of concurrent medications does not alter efficacy</a:t>
            </a:r>
          </a:p>
          <a:p>
            <a:pPr marL="457200" indent="-457200"/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Efficacy of DMPA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9558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No serious adverse effects of estrogen </a:t>
            </a:r>
          </a:p>
          <a:p>
            <a:pPr marL="457200" indent="-457200"/>
            <a:r>
              <a:rPr lang="en-US" sz="2800" dirty="0" smtClean="0"/>
              <a:t>Diminished anemia </a:t>
            </a:r>
          </a:p>
          <a:p>
            <a:pPr marL="457200" indent="-457200"/>
            <a:r>
              <a:rPr lang="en-US" sz="2800" dirty="0" smtClean="0"/>
              <a:t>Dysmenorrhea is decreased </a:t>
            </a:r>
          </a:p>
          <a:p>
            <a:pPr marL="457200" indent="-457200"/>
            <a:r>
              <a:rPr lang="en-US" sz="2800" dirty="0" smtClean="0"/>
              <a:t>Risks of endometrial and ovarian cancer decreased </a:t>
            </a:r>
          </a:p>
          <a:p>
            <a:pPr marL="457200" indent="-457200"/>
            <a:r>
              <a:rPr lang="en-US" sz="2800" dirty="0" smtClean="0"/>
              <a:t>Suitable for women who cannot take estrogen products </a:t>
            </a:r>
          </a:p>
          <a:p>
            <a:pPr marL="457200" indent="-457200"/>
            <a:r>
              <a:rPr lang="en-US" sz="2800" dirty="0" smtClean="0"/>
              <a:t>Safe for breastfeeding mothers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Advantages of DMPA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662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9398924" cy="4525963"/>
          </a:xfrm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en-US" sz="2800" dirty="0" smtClean="0"/>
              <a:t>Amenorrhea in </a:t>
            </a:r>
            <a:r>
              <a:rPr lang="en-US" sz="2800" dirty="0"/>
              <a:t>50% of women within the first </a:t>
            </a:r>
            <a:r>
              <a:rPr lang="en-US" sz="2800" dirty="0" smtClean="0"/>
              <a:t>year</a:t>
            </a:r>
          </a:p>
          <a:p>
            <a:pPr marL="457200" indent="-457200"/>
            <a:r>
              <a:rPr lang="en-US" sz="2800" dirty="0" smtClean="0"/>
              <a:t>Persistent </a:t>
            </a:r>
            <a:r>
              <a:rPr lang="en-US" sz="2800" dirty="0"/>
              <a:t>irregular bleeding </a:t>
            </a:r>
            <a:endParaRPr lang="en-US" sz="2800" dirty="0" smtClean="0"/>
          </a:p>
          <a:p>
            <a:pPr marL="457200" indent="-457200"/>
            <a:r>
              <a:rPr lang="en-US" sz="2800" dirty="0" smtClean="0"/>
              <a:t>Delayed fertility</a:t>
            </a:r>
          </a:p>
          <a:p>
            <a:pPr marL="457200" indent="-457200"/>
            <a:r>
              <a:rPr lang="en-US" sz="2800" dirty="0" smtClean="0"/>
              <a:t>70</a:t>
            </a:r>
            <a:r>
              <a:rPr lang="en-US" sz="2800" dirty="0"/>
              <a:t>% </a:t>
            </a:r>
            <a:r>
              <a:rPr lang="en-US" sz="2800" dirty="0" smtClean="0"/>
              <a:t>conceive </a:t>
            </a:r>
            <a:r>
              <a:rPr lang="en-US" sz="2800" dirty="0"/>
              <a:t>within 12 </a:t>
            </a:r>
            <a:r>
              <a:rPr lang="en-US" sz="2800" dirty="0" smtClean="0"/>
              <a:t>months, and 90</a:t>
            </a:r>
            <a:r>
              <a:rPr lang="en-US" sz="2800" dirty="0"/>
              <a:t>% </a:t>
            </a:r>
            <a:r>
              <a:rPr lang="en-US" sz="2800" dirty="0" smtClean="0"/>
              <a:t>do </a:t>
            </a:r>
            <a:r>
              <a:rPr lang="en-US" sz="2800" dirty="0"/>
              <a:t>within 24 </a:t>
            </a:r>
            <a:r>
              <a:rPr lang="en-US" sz="2800" dirty="0" smtClean="0"/>
              <a:t>months</a:t>
            </a:r>
          </a:p>
          <a:p>
            <a:pPr marL="457200" indent="-457200"/>
            <a:r>
              <a:rPr lang="en-US" sz="2800" dirty="0"/>
              <a:t>A "black-box" warning, stating that bone loss may not be completely reversible even after stopping the drug</a:t>
            </a:r>
          </a:p>
          <a:p>
            <a:pPr marL="457200" indent="-457200"/>
            <a:r>
              <a:rPr lang="en-US" sz="2800" dirty="0"/>
              <a:t>Women should not use DMPA on a long-term basis unless all other methods were </a:t>
            </a:r>
            <a:r>
              <a:rPr lang="en-US" sz="2800" dirty="0" smtClean="0"/>
              <a:t>inadequate</a:t>
            </a:r>
          </a:p>
          <a:p>
            <a:pPr marL="457200" indent="-457200"/>
            <a:r>
              <a:rPr lang="en-US" sz="2800" dirty="0"/>
              <a:t>IM route of injection, which requires an office visit every 12-14 weeks for administration </a:t>
            </a:r>
          </a:p>
          <a:p>
            <a:pPr marL="457200" indent="-457200"/>
            <a:endParaRPr lang="en-US" sz="2800" dirty="0"/>
          </a:p>
          <a:p>
            <a:pPr marL="457200" indent="-457200"/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Disadvantages of DMPA</a:t>
            </a:r>
            <a:endParaRPr lang="en-US" sz="3200" dirty="0"/>
          </a:p>
        </p:txBody>
      </p:sp>
      <p:pic>
        <p:nvPicPr>
          <p:cNvPr id="5" name="Picture 2" descr="blackBoxWarning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225" y="3863182"/>
            <a:ext cx="173355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2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16826"/>
            <a:ext cx="10972800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/>
              <a:t>Pills that contain low doses </a:t>
            </a:r>
            <a:r>
              <a:rPr lang="en-US" sz="2800" dirty="0" smtClean="0"/>
              <a:t>of progestin </a:t>
            </a:r>
            <a:r>
              <a:rPr lang="en-US" sz="2800" dirty="0"/>
              <a:t>and </a:t>
            </a:r>
            <a:r>
              <a:rPr lang="en-US" sz="2800" dirty="0" smtClean="0"/>
              <a:t>an estrogen</a:t>
            </a:r>
          </a:p>
          <a:p>
            <a:pPr marL="457200" indent="-457200"/>
            <a:r>
              <a:rPr lang="en-US" sz="2800" dirty="0" err="1"/>
              <a:t>E</a:t>
            </a:r>
            <a:r>
              <a:rPr lang="en-US" sz="2800" dirty="0" err="1" smtClean="0"/>
              <a:t>thinyl</a:t>
            </a:r>
            <a:r>
              <a:rPr lang="en-US" sz="2800" dirty="0" smtClean="0"/>
              <a:t> estradiol is used </a:t>
            </a:r>
            <a:r>
              <a:rPr lang="en-US" sz="2800" dirty="0"/>
              <a:t>in all preparations </a:t>
            </a:r>
            <a:r>
              <a:rPr lang="en-US" sz="2800" dirty="0" smtClean="0"/>
              <a:t>containing ≤35 mcg</a:t>
            </a:r>
          </a:p>
          <a:p>
            <a:pPr marL="457200" indent="-457200"/>
            <a:r>
              <a:rPr lang="en-US" sz="2800" dirty="0" smtClean="0"/>
              <a:t>Recently low dose </a:t>
            </a:r>
            <a:r>
              <a:rPr lang="en-US" sz="2800" dirty="0" err="1" smtClean="0"/>
              <a:t>ethinyl</a:t>
            </a:r>
            <a:r>
              <a:rPr lang="en-US" sz="2800" dirty="0" smtClean="0"/>
              <a:t> </a:t>
            </a:r>
            <a:r>
              <a:rPr lang="en-US" sz="2800" dirty="0"/>
              <a:t>estradiol (</a:t>
            </a:r>
            <a:r>
              <a:rPr lang="en-US" sz="2800" dirty="0" smtClean="0"/>
              <a:t>20 mcg) is available</a:t>
            </a:r>
            <a:endParaRPr lang="en-US" sz="2800" dirty="0"/>
          </a:p>
          <a:p>
            <a:pPr marL="457200" indent="-457200"/>
            <a:r>
              <a:rPr lang="en-US" sz="2800" dirty="0" smtClean="0"/>
              <a:t>Lower </a:t>
            </a:r>
            <a:r>
              <a:rPr lang="en-US" sz="2800" dirty="0"/>
              <a:t>doses are associated with a decrease in the incidence of estrogen-related adverse </a:t>
            </a:r>
            <a:r>
              <a:rPr lang="en-US" sz="2800" dirty="0" smtClean="0"/>
              <a:t>effects</a:t>
            </a:r>
            <a:endParaRPr lang="en-US" sz="2800" dirty="0"/>
          </a:p>
          <a:p>
            <a:pPr marL="457200" indent="-457200"/>
            <a:r>
              <a:rPr lang="en-US" sz="2800" dirty="0"/>
              <a:t>Progestin: </a:t>
            </a:r>
            <a:r>
              <a:rPr lang="en-US" sz="2800" dirty="0" err="1"/>
              <a:t>norethindrone</a:t>
            </a:r>
            <a:r>
              <a:rPr lang="en-US" sz="2800" dirty="0"/>
              <a:t> and </a:t>
            </a:r>
            <a:r>
              <a:rPr lang="en-US" sz="2800" dirty="0" err="1"/>
              <a:t>levonorgestrel</a:t>
            </a:r>
            <a:r>
              <a:rPr lang="en-US" sz="2800" dirty="0"/>
              <a:t>  </a:t>
            </a:r>
          </a:p>
          <a:p>
            <a:pPr marL="457200" indent="-457200"/>
            <a:r>
              <a:rPr lang="en-US" sz="2800" dirty="0" smtClean="0"/>
              <a:t>New progestin: drospirenone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Combination Oral Contraceptives (COCs)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621875"/>
            <a:ext cx="4968106" cy="15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3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Monophasic: Constant dose of both estrogen and progestin in each of the active pills </a:t>
            </a:r>
          </a:p>
          <a:p>
            <a:pPr marL="457200" indent="-457200"/>
            <a:r>
              <a:rPr lang="en-US" sz="2800" dirty="0" smtClean="0"/>
              <a:t>Phasic </a:t>
            </a:r>
            <a:r>
              <a:rPr lang="en-US" sz="2800" dirty="0"/>
              <a:t>combinations can alter </a:t>
            </a:r>
            <a:r>
              <a:rPr lang="en-US" sz="2800" dirty="0" smtClean="0"/>
              <a:t>either one </a:t>
            </a:r>
            <a:r>
              <a:rPr lang="en-US" sz="2800" dirty="0"/>
              <a:t>or both hormonal </a:t>
            </a:r>
            <a:r>
              <a:rPr lang="en-US" sz="2800" dirty="0" smtClean="0"/>
              <a:t>components</a:t>
            </a:r>
          </a:p>
          <a:p>
            <a:pPr marL="457200" indent="-457200"/>
            <a:r>
              <a:rPr lang="en-US" sz="2800" dirty="0"/>
              <a:t>Multiphasic: </a:t>
            </a:r>
            <a:r>
              <a:rPr lang="en-US" sz="2800" dirty="0" smtClean="0"/>
              <a:t>Biphasic, </a:t>
            </a:r>
            <a:r>
              <a:rPr lang="en-US" sz="2800" dirty="0" err="1" smtClean="0"/>
              <a:t>triphasic</a:t>
            </a:r>
            <a:r>
              <a:rPr lang="en-US" sz="2800" dirty="0" smtClean="0"/>
              <a:t> </a:t>
            </a:r>
            <a:r>
              <a:rPr lang="en-US" sz="2800" dirty="0"/>
              <a:t>pills</a:t>
            </a:r>
            <a:r>
              <a:rPr lang="en-US" sz="2800" dirty="0" smtClean="0"/>
              <a:t> </a:t>
            </a:r>
          </a:p>
          <a:p>
            <a:pPr marL="457200" indent="-457200"/>
            <a:r>
              <a:rPr lang="en-US" sz="2800" dirty="0" smtClean="0"/>
              <a:t>Most </a:t>
            </a:r>
            <a:r>
              <a:rPr lang="en-US" sz="2800" dirty="0"/>
              <a:t>of the formulations have 21 hormonally active pills followed by 7 placebo </a:t>
            </a:r>
            <a:r>
              <a:rPr lang="en-US" sz="2800" dirty="0" smtClean="0"/>
              <a:t>pills</a:t>
            </a:r>
          </a:p>
          <a:p>
            <a:pPr marL="457200" indent="-457200"/>
            <a:r>
              <a:rPr lang="en-US" sz="2800" dirty="0" smtClean="0"/>
              <a:t>This </a:t>
            </a:r>
            <a:r>
              <a:rPr lang="en-US" sz="2800" dirty="0"/>
              <a:t>facilitates consistent daily pill </a:t>
            </a:r>
            <a:r>
              <a:rPr lang="en-US" sz="2800" dirty="0" smtClean="0"/>
              <a:t>intake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COCs (cont’d)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474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88900" tIns="44450" rIns="88900" bIns="44450" rtlCol="0" anchor="ctr">
            <a:normAutofit/>
          </a:bodyPr>
          <a:lstStyle/>
          <a:p>
            <a:pPr algn="ctr">
              <a:defRPr/>
            </a:pPr>
            <a:r>
              <a:rPr lang="en-US" dirty="0" smtClean="0"/>
              <a:t> </a:t>
            </a:r>
            <a:r>
              <a:rPr lang="en-US" sz="3200" dirty="0" smtClean="0"/>
              <a:t>Mechanisms of Actions</a:t>
            </a:r>
          </a:p>
        </p:txBody>
      </p:sp>
      <p:pic>
        <p:nvPicPr>
          <p:cNvPr id="11267" name="Picture 3"/>
          <p:cNvPicPr>
            <a:picLocks noChangeArrowheads="1"/>
          </p:cNvPicPr>
          <p:nvPr/>
        </p:nvPicPr>
        <p:blipFill>
          <a:blip r:embed="rId3" cstate="print">
            <a:lum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188" y="1897064"/>
            <a:ext cx="26670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5268914" y="2154239"/>
            <a:ext cx="2503487" cy="312737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5659438" y="3906838"/>
            <a:ext cx="1960562" cy="817562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430838" y="4440238"/>
            <a:ext cx="2417762" cy="360362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5668963" y="4964113"/>
            <a:ext cx="2170112" cy="74612"/>
          </a:xfrm>
          <a:prstGeom prst="line">
            <a:avLst/>
          </a:prstGeom>
          <a:noFill/>
          <a:ln w="254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912269" y="2232025"/>
            <a:ext cx="37274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4450" rIns="88900" bIns="44450">
            <a:spAutoFit/>
          </a:bodyPr>
          <a:lstStyle>
            <a:lvl1pPr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1pPr>
            <a:lvl2pPr marL="742950" indent="-28575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2pPr>
            <a:lvl3pPr marL="11430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3pPr>
            <a:lvl4pPr marL="16002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4pPr>
            <a:lvl5pPr marL="20574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5pPr>
            <a:lvl6pPr marL="25146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6pPr>
            <a:lvl7pPr marL="29718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7pPr>
            <a:lvl8pPr marL="34290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8pPr>
            <a:lvl9pPr marL="38862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 u="sng" dirty="0" smtClean="0">
                <a:solidFill>
                  <a:schemeClr val="tx1"/>
                </a:solidFill>
              </a:rPr>
              <a:t>Inhibit </a:t>
            </a:r>
            <a:r>
              <a:rPr lang="en-US" altLang="en-US" b="1" u="sng" dirty="0">
                <a:solidFill>
                  <a:schemeClr val="tx1"/>
                </a:solidFill>
              </a:rPr>
              <a:t>ovulation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480515" y="3603313"/>
            <a:ext cx="361548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900" tIns="44450" rIns="88900" bIns="44450">
            <a:spAutoFit/>
          </a:bodyPr>
          <a:lstStyle>
            <a:lvl1pPr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1pPr>
            <a:lvl2pPr marL="742950" indent="-28575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2pPr>
            <a:lvl3pPr marL="11430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3pPr>
            <a:lvl4pPr marL="16002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4pPr>
            <a:lvl5pPr marL="20574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5pPr>
            <a:lvl6pPr marL="25146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6pPr>
            <a:lvl7pPr marL="29718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7pPr>
            <a:lvl8pPr marL="34290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8pPr>
            <a:lvl9pPr marL="38862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 dirty="0">
                <a:solidFill>
                  <a:schemeClr val="tx1"/>
                </a:solidFill>
              </a:rPr>
              <a:t>Decrease tubal motility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338262" y="4198268"/>
            <a:ext cx="493077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4450" rIns="88900" bIns="44450">
            <a:spAutoFit/>
          </a:bodyPr>
          <a:lstStyle>
            <a:lvl1pPr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1pPr>
            <a:lvl2pPr marL="742950" indent="-28575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2pPr>
            <a:lvl3pPr marL="11430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3pPr>
            <a:lvl4pPr marL="16002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4pPr>
            <a:lvl5pPr marL="20574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5pPr>
            <a:lvl6pPr marL="25146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6pPr>
            <a:lvl7pPr marL="29718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7pPr>
            <a:lvl8pPr marL="34290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8pPr>
            <a:lvl9pPr marL="38862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dirty="0">
                <a:solidFill>
                  <a:schemeClr val="tx1"/>
                </a:solidFill>
              </a:rPr>
              <a:t>Change endometrial lining (thinning)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1324769" y="4833267"/>
            <a:ext cx="53149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4450" rIns="88900" bIns="44450">
            <a:spAutoFit/>
          </a:bodyPr>
          <a:lstStyle>
            <a:lvl1pPr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1pPr>
            <a:lvl2pPr marL="742950" indent="-28575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2pPr>
            <a:lvl3pPr marL="11430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3pPr>
            <a:lvl4pPr marL="16002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4pPr>
            <a:lvl5pPr marL="2057400" indent="-228600" defTabSz="885825" eaLnBrk="0" hangingPunct="0">
              <a:defRPr sz="2400">
                <a:solidFill>
                  <a:srgbClr val="99FFCC"/>
                </a:solidFill>
                <a:latin typeface="Times New Roman" pitchFamily="18" charset="0"/>
              </a:defRPr>
            </a:lvl5pPr>
            <a:lvl6pPr marL="25146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6pPr>
            <a:lvl7pPr marL="29718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7pPr>
            <a:lvl8pPr marL="34290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8pPr>
            <a:lvl9pPr marL="3886200" indent="-228600" algn="ctr" defTabSz="8858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99FFCC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 u="sng" dirty="0">
                <a:solidFill>
                  <a:schemeClr val="tx1"/>
                </a:solidFill>
              </a:rPr>
              <a:t>Thicken cervical mucus (prevent sperm penetration)</a:t>
            </a: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5278438" y="2535238"/>
            <a:ext cx="2493962" cy="2189162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5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During first day of menstrual cycle</a:t>
            </a:r>
          </a:p>
          <a:p>
            <a:pPr marL="457200" indent="-457200"/>
            <a:r>
              <a:rPr lang="en-US" sz="2800" dirty="0" smtClean="0"/>
              <a:t>Amenorrhea </a:t>
            </a:r>
          </a:p>
          <a:p>
            <a:pPr marL="457200" indent="-457200"/>
            <a:r>
              <a:rPr lang="en-US" sz="2800" dirty="0" smtClean="0"/>
              <a:t>Breast feeding</a:t>
            </a:r>
          </a:p>
          <a:p>
            <a:pPr marL="457200" indent="-457200"/>
            <a:r>
              <a:rPr lang="en-US" sz="2800" dirty="0" smtClean="0"/>
              <a:t>Switching from another method </a:t>
            </a:r>
          </a:p>
          <a:p>
            <a:pPr marL="457200" indent="-457200"/>
            <a:r>
              <a:rPr lang="en-US" sz="2800" dirty="0" smtClean="0"/>
              <a:t>After abortion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When can a woman start COCs?</a:t>
            </a:r>
          </a:p>
        </p:txBody>
      </p:sp>
    </p:spTree>
    <p:extLst>
      <p:ext uri="{BB962C8B-B14F-4D97-AF65-F5344CB8AC3E}">
        <p14:creationId xmlns:p14="http://schemas.microsoft.com/office/powerpoint/2010/main" val="387825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M</a:t>
            </a:r>
            <a:r>
              <a:rPr lang="en-US" sz="2800" dirty="0" smtClean="0"/>
              <a:t>isses </a:t>
            </a:r>
            <a:r>
              <a:rPr lang="en-US" sz="2800" dirty="0"/>
              <a:t>1 or 2 </a:t>
            </a:r>
            <a:r>
              <a:rPr lang="en-US" sz="2800" dirty="0" smtClean="0"/>
              <a:t>pill(s)</a:t>
            </a:r>
          </a:p>
          <a:p>
            <a:pPr marL="1447775" lvl="1" indent="-457200"/>
            <a:r>
              <a:rPr lang="en-US" sz="2800" dirty="0" smtClean="0"/>
              <a:t>Take </a:t>
            </a:r>
            <a:r>
              <a:rPr lang="en-US" sz="2800" dirty="0"/>
              <a:t>1 </a:t>
            </a:r>
            <a:r>
              <a:rPr lang="en-US" sz="2800" dirty="0" smtClean="0"/>
              <a:t>pill </a:t>
            </a:r>
            <a:r>
              <a:rPr lang="en-US" sz="2800" dirty="0"/>
              <a:t>as soon as she </a:t>
            </a:r>
            <a:r>
              <a:rPr lang="en-US" sz="2800" dirty="0" smtClean="0"/>
              <a:t>remembers </a:t>
            </a:r>
          </a:p>
          <a:p>
            <a:pPr marL="1447775" lvl="1" indent="-457200"/>
            <a:r>
              <a:rPr lang="en-US" sz="2800" dirty="0"/>
              <a:t>T</a:t>
            </a:r>
            <a:r>
              <a:rPr lang="en-US" sz="2800" dirty="0" smtClean="0"/>
              <a:t>ake 1 pill </a:t>
            </a:r>
            <a:r>
              <a:rPr lang="en-US" sz="2800" dirty="0"/>
              <a:t>daily until coverage of the missed </a:t>
            </a:r>
            <a:r>
              <a:rPr lang="en-US" sz="2800" dirty="0" smtClean="0"/>
              <a:t>pill(s) </a:t>
            </a:r>
            <a:r>
              <a:rPr lang="en-US" sz="2800" dirty="0"/>
              <a:t>is </a:t>
            </a:r>
            <a:r>
              <a:rPr lang="en-US" sz="2800" dirty="0" smtClean="0"/>
              <a:t>achieved </a:t>
            </a:r>
          </a:p>
          <a:p>
            <a:pPr marL="457200" indent="-457200"/>
            <a:r>
              <a:rPr lang="en-US" sz="2800" dirty="0" smtClean="0"/>
              <a:t>If more </a:t>
            </a:r>
            <a:r>
              <a:rPr lang="en-US" sz="2800" dirty="0"/>
              <a:t>than 2 consecutive pills </a:t>
            </a:r>
            <a:r>
              <a:rPr lang="en-US" sz="2800" dirty="0" smtClean="0"/>
              <a:t>are missed</a:t>
            </a:r>
            <a:endParaRPr lang="en-US" sz="2800" dirty="0"/>
          </a:p>
          <a:p>
            <a:pPr marL="1447775" lvl="1" indent="-457200"/>
            <a:r>
              <a:rPr lang="en-US" sz="2800" dirty="0" smtClean="0"/>
              <a:t>Use a back-up method </a:t>
            </a:r>
            <a:endParaRPr lang="en-US" sz="2800" dirty="0"/>
          </a:p>
          <a:p>
            <a:pPr marL="1447775" lvl="1" indent="-457200"/>
            <a:r>
              <a:rPr lang="en-US" sz="2800" dirty="0" smtClean="0"/>
              <a:t>Finish </a:t>
            </a:r>
            <a:r>
              <a:rPr lang="en-US" sz="2800" dirty="0"/>
              <a:t>up the packet of pills until </a:t>
            </a:r>
            <a:r>
              <a:rPr lang="en-US" sz="2800" dirty="0" smtClean="0"/>
              <a:t>next menses</a:t>
            </a:r>
            <a:endParaRPr lang="en-US" sz="28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Missed Pill(s)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331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Effectiveness depends on the </a:t>
            </a:r>
            <a:r>
              <a:rPr lang="en-US" sz="2800" dirty="0" smtClean="0"/>
              <a:t>user </a:t>
            </a:r>
          </a:p>
          <a:p>
            <a:pPr marL="457200" indent="-457200"/>
            <a:r>
              <a:rPr lang="en-US" sz="2800" dirty="0" smtClean="0"/>
              <a:t>Efficacy rates </a:t>
            </a:r>
            <a:r>
              <a:rPr lang="en-US" sz="2800" dirty="0"/>
              <a:t>range from 0.1% with perfect use to </a:t>
            </a:r>
            <a:r>
              <a:rPr lang="en-US" sz="2800" dirty="0" smtClean="0"/>
              <a:t>8% </a:t>
            </a:r>
            <a:r>
              <a:rPr lang="en-US" sz="2800" dirty="0"/>
              <a:t>with typical </a:t>
            </a:r>
            <a:r>
              <a:rPr lang="en-US" sz="2800" dirty="0" smtClean="0"/>
              <a:t>use</a:t>
            </a:r>
            <a:endParaRPr lang="en-US" sz="2800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Efficacy of COCs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057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T</a:t>
            </a:r>
            <a:r>
              <a:rPr lang="en-US" sz="2800" dirty="0" smtClean="0"/>
              <a:t>reatment </a:t>
            </a:r>
            <a:r>
              <a:rPr lang="en-US" sz="2800" dirty="0"/>
              <a:t>for menstrual irregularity </a:t>
            </a:r>
            <a:endParaRPr lang="en-US" sz="2800" dirty="0" smtClean="0"/>
          </a:p>
          <a:p>
            <a:pPr marL="457200" indent="-457200"/>
            <a:r>
              <a:rPr lang="en-US" sz="2800" dirty="0" smtClean="0"/>
              <a:t>Reduction </a:t>
            </a:r>
            <a:r>
              <a:rPr lang="en-US" sz="2800" dirty="0"/>
              <a:t>and sometimes </a:t>
            </a:r>
            <a:r>
              <a:rPr lang="en-US" sz="2800" dirty="0" smtClean="0"/>
              <a:t>elimination of </a:t>
            </a:r>
            <a:r>
              <a:rPr lang="en-US" sz="2800" dirty="0" err="1" smtClean="0"/>
              <a:t>Mittelschmerz</a:t>
            </a:r>
            <a:r>
              <a:rPr lang="en-US" sz="2800" dirty="0" smtClean="0"/>
              <a:t> (mid-cycle pain after ovulation)</a:t>
            </a:r>
            <a:endParaRPr lang="en-US" sz="2800" dirty="0"/>
          </a:p>
          <a:p>
            <a:pPr marL="457200" indent="-457200"/>
            <a:r>
              <a:rPr lang="en-US" sz="2800" dirty="0" smtClean="0"/>
              <a:t>Reduced iron deficiency anemia </a:t>
            </a:r>
          </a:p>
          <a:p>
            <a:pPr marL="457200" indent="-457200"/>
            <a:r>
              <a:rPr lang="en-US" sz="2800" dirty="0" smtClean="0"/>
              <a:t>Less dysmenorrhea</a:t>
            </a:r>
          </a:p>
          <a:p>
            <a:pPr marL="457200" indent="-457200"/>
            <a:r>
              <a:rPr lang="en-US" sz="2800" dirty="0" smtClean="0"/>
              <a:t>Less severe pre-menstrual symptoms</a:t>
            </a:r>
          </a:p>
          <a:p>
            <a:pPr marL="457200" indent="-457200"/>
            <a:r>
              <a:rPr lang="en-US" sz="2800" dirty="0" smtClean="0"/>
              <a:t>Manipulates </a:t>
            </a:r>
            <a:r>
              <a:rPr lang="en-US" sz="2800" dirty="0"/>
              <a:t>the cycle to avoid menses during certain </a:t>
            </a:r>
            <a:r>
              <a:rPr lang="en-US" sz="2800" dirty="0" smtClean="0"/>
              <a:t>events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Health Benefits of COCs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16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Prevents </a:t>
            </a:r>
            <a:r>
              <a:rPr lang="en-US" sz="2800" dirty="0"/>
              <a:t>benign conditions, such as benign breast disease, pelvic inflammatory disease (PID), and functional cysts</a:t>
            </a:r>
          </a:p>
          <a:p>
            <a:pPr marL="457200" indent="-457200"/>
            <a:r>
              <a:rPr lang="en-US" sz="2800" dirty="0" smtClean="0"/>
              <a:t>Ectopic pregnancies are </a:t>
            </a:r>
            <a:r>
              <a:rPr lang="en-US" sz="2800" dirty="0"/>
              <a:t>prevented </a:t>
            </a:r>
            <a:endParaRPr lang="en-US" sz="2800" dirty="0" smtClean="0"/>
          </a:p>
          <a:p>
            <a:pPr marL="457200" indent="-457200"/>
            <a:r>
              <a:rPr lang="en-US" sz="2800" dirty="0" smtClean="0"/>
              <a:t>Prevents epithelial ovarian </a:t>
            </a:r>
            <a:r>
              <a:rPr lang="en-US" sz="2800" dirty="0"/>
              <a:t>and endometrial </a:t>
            </a:r>
            <a:r>
              <a:rPr lang="en-US" sz="2800" dirty="0" smtClean="0"/>
              <a:t>carcinomas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Health </a:t>
            </a:r>
            <a:r>
              <a:rPr lang="en-US" sz="3200" dirty="0" smtClean="0"/>
              <a:t>Benefits </a:t>
            </a:r>
            <a:r>
              <a:rPr lang="en-US" sz="3200" dirty="0"/>
              <a:t>of </a:t>
            </a:r>
            <a:r>
              <a:rPr lang="en-US" sz="3200" dirty="0" smtClean="0"/>
              <a:t>COCs (cont’d)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29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Does </a:t>
            </a:r>
            <a:r>
              <a:rPr lang="en-US" sz="2800" dirty="0"/>
              <a:t>not provide protection from </a:t>
            </a:r>
            <a:r>
              <a:rPr lang="en-US" sz="2800" dirty="0" smtClean="0"/>
              <a:t>STDs </a:t>
            </a:r>
          </a:p>
          <a:p>
            <a:pPr marL="457200" indent="-457200"/>
            <a:r>
              <a:rPr lang="en-US" sz="2800" dirty="0" smtClean="0"/>
              <a:t>Daily </a:t>
            </a:r>
            <a:r>
              <a:rPr lang="en-US" sz="2800" dirty="0"/>
              <a:t>administration is </a:t>
            </a:r>
            <a:r>
              <a:rPr lang="en-US" sz="2800" dirty="0" smtClean="0"/>
              <a:t>necessary</a:t>
            </a:r>
          </a:p>
          <a:p>
            <a:pPr marL="457200" indent="-457200"/>
            <a:r>
              <a:rPr lang="en-US" sz="2800" dirty="0"/>
              <a:t>I</a:t>
            </a:r>
            <a:r>
              <a:rPr lang="en-US" sz="2800" dirty="0" smtClean="0"/>
              <a:t>nconsistent </a:t>
            </a:r>
            <a:r>
              <a:rPr lang="en-US" sz="2800" dirty="0"/>
              <a:t>use may increase the failure </a:t>
            </a:r>
            <a:r>
              <a:rPr lang="en-US" sz="2800" dirty="0" smtClean="0"/>
              <a:t>rate</a:t>
            </a:r>
          </a:p>
          <a:p>
            <a:pPr marL="457200" indent="-457200"/>
            <a:r>
              <a:rPr lang="en-US" sz="2800" dirty="0" smtClean="0"/>
              <a:t>Delay </a:t>
            </a:r>
            <a:r>
              <a:rPr lang="en-US" sz="2800" dirty="0"/>
              <a:t>of normal ovulatory </a:t>
            </a:r>
            <a:r>
              <a:rPr lang="en-US" sz="2800" dirty="0" smtClean="0"/>
              <a:t>cycles upon discontinuation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Disadvantages of COCs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82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Nausea, breast tenderness, breakthrough bleeding, amenorrhea, and headaches</a:t>
            </a:r>
          </a:p>
          <a:p>
            <a:pPr marL="457200" indent="-457200"/>
            <a:r>
              <a:rPr lang="en-US" sz="2800" dirty="0" smtClean="0"/>
              <a:t>Venous thrombosis</a:t>
            </a:r>
          </a:p>
          <a:p>
            <a:pPr marL="457200" indent="-457200"/>
            <a:r>
              <a:rPr lang="en-US" sz="2800" dirty="0" smtClean="0"/>
              <a:t>Hypertension</a:t>
            </a:r>
            <a:r>
              <a:rPr lang="en-US" sz="2800" u="sng" dirty="0" smtClean="0"/>
              <a:t> </a:t>
            </a:r>
          </a:p>
          <a:p>
            <a:pPr marL="457200" indent="-457200"/>
            <a:r>
              <a:rPr lang="en-US" sz="2800" dirty="0"/>
              <a:t>Atherogenesis and stroke</a:t>
            </a:r>
          </a:p>
          <a:p>
            <a:pPr marL="457200" indent="-457200"/>
            <a:r>
              <a:rPr lang="en-US" sz="2800" dirty="0" smtClean="0"/>
              <a:t>Hepatocellular adenoma</a:t>
            </a:r>
          </a:p>
          <a:p>
            <a:pPr marL="457200" indent="-457200"/>
            <a:r>
              <a:rPr lang="en-US" sz="2800" dirty="0" smtClean="0"/>
              <a:t>Breast cancer </a:t>
            </a:r>
            <a:r>
              <a:rPr lang="en-US" sz="2800" dirty="0"/>
              <a:t>in young women (</a:t>
            </a:r>
            <a:r>
              <a:rPr lang="en-US" sz="2800" dirty="0" smtClean="0"/>
              <a:t>controversial)</a:t>
            </a:r>
          </a:p>
          <a:p>
            <a:pPr marL="457200" indent="-457200"/>
            <a:r>
              <a:rPr lang="en-US" sz="2800" dirty="0"/>
              <a:t>C</a:t>
            </a:r>
            <a:r>
              <a:rPr lang="en-US" sz="2800" dirty="0" smtClean="0"/>
              <a:t>ervical </a:t>
            </a:r>
            <a:r>
              <a:rPr lang="en-US" sz="2800" dirty="0"/>
              <a:t>cancer (</a:t>
            </a:r>
            <a:r>
              <a:rPr lang="en-US" sz="2800" dirty="0" smtClean="0"/>
              <a:t>controversial)</a:t>
            </a:r>
            <a:endParaRPr lang="en-US" sz="28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Adverse Effects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20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Cerebrovascular </a:t>
            </a:r>
            <a:r>
              <a:rPr lang="en-US" sz="2800" dirty="0"/>
              <a:t>disease or coronary artery </a:t>
            </a:r>
            <a:r>
              <a:rPr lang="en-US" sz="2800" dirty="0" smtClean="0"/>
              <a:t>disease</a:t>
            </a:r>
          </a:p>
          <a:p>
            <a:pPr marL="457200" indent="-457200"/>
            <a:r>
              <a:rPr lang="en-US" sz="2800" dirty="0"/>
              <a:t>H</a:t>
            </a:r>
            <a:r>
              <a:rPr lang="en-US" sz="2800" dirty="0" smtClean="0"/>
              <a:t>istory </a:t>
            </a:r>
            <a:r>
              <a:rPr lang="en-US" sz="2800" dirty="0"/>
              <a:t>of deep vein thrombosis, pulmonary embolism, or congestive heart </a:t>
            </a:r>
            <a:r>
              <a:rPr lang="en-US" sz="2800" dirty="0" smtClean="0"/>
              <a:t>failure</a:t>
            </a:r>
          </a:p>
          <a:p>
            <a:pPr marL="457200" indent="-457200"/>
            <a:r>
              <a:rPr lang="en-US" sz="2800" dirty="0" smtClean="0"/>
              <a:t>Untreated hypertension</a:t>
            </a:r>
          </a:p>
          <a:p>
            <a:pPr marL="457200" indent="-457200"/>
            <a:r>
              <a:rPr lang="en-US" sz="2800" dirty="0" smtClean="0"/>
              <a:t>Diabetes </a:t>
            </a:r>
            <a:r>
              <a:rPr lang="en-US" sz="2800" dirty="0"/>
              <a:t>with vascular </a:t>
            </a:r>
            <a:r>
              <a:rPr lang="en-US" sz="2800" dirty="0" smtClean="0"/>
              <a:t>complications</a:t>
            </a:r>
          </a:p>
          <a:p>
            <a:pPr marL="457200" indent="-457200"/>
            <a:r>
              <a:rPr lang="en-US" sz="2800" dirty="0"/>
              <a:t>Undiagnosed abnormal vaginal </a:t>
            </a:r>
            <a:r>
              <a:rPr lang="en-US" sz="2800" dirty="0" smtClean="0"/>
              <a:t>bleeding</a:t>
            </a:r>
            <a:endParaRPr lang="en-US" sz="2800" dirty="0"/>
          </a:p>
          <a:p>
            <a:pPr marL="457200" indent="-457200"/>
            <a:r>
              <a:rPr lang="en-US" sz="2800" dirty="0"/>
              <a:t>Active liver disease</a:t>
            </a:r>
          </a:p>
          <a:p>
            <a:pPr marL="457200" indent="-457200"/>
            <a:r>
              <a:rPr lang="en-US" sz="2800" dirty="0"/>
              <a:t>A woman who is older than 35 years and smokes cigarettes</a:t>
            </a:r>
          </a:p>
          <a:p>
            <a:pPr marL="457200" indent="-457200"/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Contraindications to COCs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436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A</a:t>
            </a:r>
            <a:r>
              <a:rPr lang="en-US" sz="2800" dirty="0" smtClean="0"/>
              <a:t>lso </a:t>
            </a:r>
            <a:r>
              <a:rPr lang="en-US" sz="2800" dirty="0"/>
              <a:t>known as </a:t>
            </a:r>
            <a:r>
              <a:rPr lang="en-US" sz="2800" dirty="0" smtClean="0"/>
              <a:t>minipills </a:t>
            </a:r>
          </a:p>
          <a:p>
            <a:pPr marL="457200" indent="-457200"/>
            <a:r>
              <a:rPr lang="en-US" sz="2800" dirty="0" smtClean="0"/>
              <a:t>Indications:</a:t>
            </a:r>
          </a:p>
          <a:p>
            <a:pPr marL="1447775" lvl="1" indent="-457200"/>
            <a:r>
              <a:rPr lang="en-US" sz="2800" dirty="0" smtClean="0"/>
              <a:t>Women </a:t>
            </a:r>
            <a:r>
              <a:rPr lang="en-US" sz="2800" dirty="0"/>
              <a:t>who are breastfeeding </a:t>
            </a:r>
            <a:endParaRPr lang="en-US" sz="2800" dirty="0" smtClean="0"/>
          </a:p>
          <a:p>
            <a:pPr marL="1447775" lvl="1" indent="-457200"/>
            <a:r>
              <a:rPr lang="en-US" sz="2800" dirty="0" smtClean="0"/>
              <a:t>Women </a:t>
            </a:r>
            <a:r>
              <a:rPr lang="en-US" sz="2800" dirty="0"/>
              <a:t>with contraindications to estrogen </a:t>
            </a:r>
            <a:r>
              <a:rPr lang="en-US" sz="2800" dirty="0" smtClean="0"/>
              <a:t>use </a:t>
            </a:r>
          </a:p>
          <a:p>
            <a:pPr marL="457200" indent="-457200"/>
            <a:r>
              <a:rPr lang="en-US" sz="2800" dirty="0" smtClean="0"/>
              <a:t>Two </a:t>
            </a:r>
            <a:r>
              <a:rPr lang="en-US" sz="2800" dirty="0"/>
              <a:t>formulations are available, both </a:t>
            </a:r>
            <a:r>
              <a:rPr lang="en-US" sz="2800" dirty="0" smtClean="0"/>
              <a:t>have </a:t>
            </a:r>
            <a:r>
              <a:rPr lang="en-US" sz="2800" dirty="0"/>
              <a:t>lower doses of progestin than </a:t>
            </a:r>
            <a:r>
              <a:rPr lang="en-US" sz="2800" dirty="0" smtClean="0"/>
              <a:t>COCs</a:t>
            </a:r>
          </a:p>
          <a:p>
            <a:pPr marL="457200" indent="-457200"/>
            <a:r>
              <a:rPr lang="en-US" sz="2800" dirty="0" smtClean="0"/>
              <a:t>One </a:t>
            </a:r>
            <a:r>
              <a:rPr lang="en-US" sz="2800" dirty="0"/>
              <a:t>formulation contains 75 mcg of </a:t>
            </a:r>
            <a:r>
              <a:rPr lang="en-US" sz="2800" dirty="0" smtClean="0"/>
              <a:t>norgestrel and the </a:t>
            </a:r>
            <a:r>
              <a:rPr lang="en-US" sz="2800" dirty="0"/>
              <a:t>other has 350 mcg of </a:t>
            </a:r>
            <a:r>
              <a:rPr lang="en-US" sz="2800" dirty="0" smtClean="0"/>
              <a:t>norethindrone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Progestin-Only Oral Contraceptives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24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S</a:t>
            </a:r>
            <a:r>
              <a:rPr lang="en-US" sz="2800" dirty="0" smtClean="0"/>
              <a:t>uppression of ovulation </a:t>
            </a:r>
          </a:p>
          <a:p>
            <a:pPr marL="457200" indent="-457200"/>
            <a:r>
              <a:rPr lang="en-US" sz="2800" dirty="0" smtClean="0"/>
              <a:t>An increase in cervical mucus viscosity </a:t>
            </a:r>
          </a:p>
          <a:p>
            <a:pPr marL="457200" indent="-457200"/>
            <a:r>
              <a:rPr lang="en-US" sz="2800" dirty="0"/>
              <a:t>A</a:t>
            </a:r>
            <a:r>
              <a:rPr lang="en-US" sz="2800" dirty="0" smtClean="0"/>
              <a:t>n atrophic endometrium </a:t>
            </a:r>
          </a:p>
          <a:p>
            <a:pPr marL="457200" indent="-457200"/>
            <a:r>
              <a:rPr lang="en-US" sz="2800" dirty="0" smtClean="0"/>
              <a:t>A reduction in cilia motility in the fallopian tube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Mechanisms of </a:t>
            </a:r>
            <a:r>
              <a:rPr lang="en-US" sz="3200" dirty="0" smtClean="0"/>
              <a:t>Action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302" y="3789070"/>
            <a:ext cx="3626355" cy="233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8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Serum </a:t>
            </a:r>
            <a:r>
              <a:rPr lang="en-US" sz="2800" dirty="0"/>
              <a:t>levels peak approximately 2 hours after </a:t>
            </a:r>
            <a:r>
              <a:rPr lang="en-US" sz="2800" dirty="0" smtClean="0"/>
              <a:t>administration </a:t>
            </a:r>
          </a:p>
          <a:p>
            <a:pPr marL="457200" indent="-457200"/>
            <a:r>
              <a:rPr lang="en-US" sz="2800" dirty="0" smtClean="0"/>
              <a:t>Returns to baseline with in 24 hours </a:t>
            </a:r>
          </a:p>
          <a:p>
            <a:pPr marL="457200" indent="-457200"/>
            <a:r>
              <a:rPr lang="en-US" sz="2800" dirty="0" smtClean="0"/>
              <a:t>Greater </a:t>
            </a:r>
            <a:r>
              <a:rPr lang="en-US" sz="2800" dirty="0"/>
              <a:t>efficacy is achieved with consistent </a:t>
            </a:r>
            <a:r>
              <a:rPr lang="en-US" sz="2800" dirty="0" smtClean="0"/>
              <a:t>administration </a:t>
            </a:r>
          </a:p>
          <a:p>
            <a:pPr marL="457200" indent="-457200"/>
            <a:r>
              <a:rPr lang="en-US" sz="2800" dirty="0" smtClean="0"/>
              <a:t>Failure rates </a:t>
            </a:r>
            <a:r>
              <a:rPr lang="en-US" sz="2800" dirty="0"/>
              <a:t>with typical use 8</a:t>
            </a:r>
            <a:r>
              <a:rPr lang="en-US" sz="2800" dirty="0" smtClean="0"/>
              <a:t>% </a:t>
            </a:r>
            <a:r>
              <a:rPr lang="en-US" sz="2800" dirty="0"/>
              <a:t>in the first </a:t>
            </a:r>
            <a:r>
              <a:rPr lang="en-US" sz="2800" dirty="0" smtClean="0"/>
              <a:t>year and increased with inconsistent use 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Efficacy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90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Evidence </a:t>
            </a:r>
            <a:r>
              <a:rPr lang="en-US" sz="2800" dirty="0"/>
              <a:t>of serious </a:t>
            </a:r>
            <a:r>
              <a:rPr lang="en-US" sz="2800" dirty="0" smtClean="0"/>
              <a:t>complication like thromboembolism </a:t>
            </a:r>
            <a:r>
              <a:rPr lang="en-US" sz="2800" dirty="0"/>
              <a:t>is </a:t>
            </a:r>
            <a:r>
              <a:rPr lang="en-US" sz="2800" dirty="0" smtClean="0"/>
              <a:t>minimal</a:t>
            </a:r>
          </a:p>
          <a:p>
            <a:pPr marL="457200" indent="-457200"/>
            <a:endParaRPr lang="en-US" sz="2800" dirty="0" smtClean="0"/>
          </a:p>
          <a:p>
            <a:pPr marL="457200" indent="-457200"/>
            <a:r>
              <a:rPr lang="en-US" sz="2800" dirty="0" smtClean="0"/>
              <a:t>Non-contraceptive </a:t>
            </a:r>
            <a:r>
              <a:rPr lang="en-US" sz="2800" dirty="0"/>
              <a:t>benefits include decreased dysmenorrhea, </a:t>
            </a:r>
            <a:r>
              <a:rPr lang="en-US" sz="2800" dirty="0" smtClean="0"/>
              <a:t>menstrual </a:t>
            </a:r>
            <a:r>
              <a:rPr lang="en-US" sz="2800" dirty="0"/>
              <a:t>blood loss, </a:t>
            </a:r>
            <a:r>
              <a:rPr lang="en-US" sz="2800" dirty="0" smtClean="0"/>
              <a:t>and pre-menstrual symptoms </a:t>
            </a:r>
          </a:p>
          <a:p>
            <a:pPr marL="457200" indent="-457200"/>
            <a:endParaRPr lang="en-US" sz="2800" dirty="0" smtClean="0"/>
          </a:p>
          <a:p>
            <a:pPr marL="457200" indent="-457200"/>
            <a:r>
              <a:rPr lang="en-US" sz="2800" dirty="0" smtClean="0"/>
              <a:t>Unlike </a:t>
            </a:r>
            <a:r>
              <a:rPr lang="en-US" sz="2800" dirty="0"/>
              <a:t>DMPA, </a:t>
            </a:r>
            <a:r>
              <a:rPr lang="en-US" sz="2800" dirty="0" smtClean="0"/>
              <a:t>fertility </a:t>
            </a:r>
            <a:r>
              <a:rPr lang="en-US" sz="2800" dirty="0"/>
              <a:t>immediately reestablished after the cessation </a:t>
            </a:r>
            <a:r>
              <a:rPr lang="en-US" sz="2800" dirty="0" smtClean="0"/>
              <a:t> 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Advantages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083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000" b="1" dirty="0" smtClean="0"/>
              <a:t>Disadvantages</a:t>
            </a:r>
            <a:r>
              <a:rPr lang="en-US" sz="3000" dirty="0" smtClean="0"/>
              <a:t> </a:t>
            </a:r>
          </a:p>
          <a:p>
            <a:pPr marL="457200" indent="-457200"/>
            <a:r>
              <a:rPr lang="en-US" sz="3000" dirty="0" smtClean="0"/>
              <a:t>Need for compliance with usage</a:t>
            </a:r>
          </a:p>
          <a:p>
            <a:pPr marL="457200" indent="-457200"/>
            <a:r>
              <a:rPr lang="en-US" sz="3000" dirty="0" smtClean="0"/>
              <a:t>Need to be counseled on a back-up method </a:t>
            </a:r>
          </a:p>
          <a:p>
            <a:pPr marL="457200" indent="-457200"/>
            <a:r>
              <a:rPr lang="en-US" sz="3000" dirty="0" smtClean="0"/>
              <a:t>Unscheduled bleeding and spotting  </a:t>
            </a:r>
          </a:p>
          <a:p>
            <a:pPr>
              <a:buNone/>
            </a:pPr>
            <a:r>
              <a:rPr lang="en-US" sz="3000" b="1" dirty="0" smtClean="0"/>
              <a:t>Adverse effects</a:t>
            </a:r>
          </a:p>
          <a:p>
            <a:pPr marL="457200" indent="-457200"/>
            <a:r>
              <a:rPr lang="en-US" sz="3000" dirty="0" smtClean="0"/>
              <a:t>Nausea</a:t>
            </a:r>
          </a:p>
          <a:p>
            <a:pPr marL="457200" indent="-457200"/>
            <a:r>
              <a:rPr lang="en-US" sz="3000" dirty="0"/>
              <a:t>B</a:t>
            </a:r>
            <a:r>
              <a:rPr lang="en-US" sz="3000" dirty="0" smtClean="0"/>
              <a:t>reast </a:t>
            </a:r>
            <a:r>
              <a:rPr lang="en-US" sz="3000" dirty="0" smtClean="0"/>
              <a:t>tenderness</a:t>
            </a:r>
          </a:p>
          <a:p>
            <a:pPr marL="457200" indent="-457200"/>
            <a:r>
              <a:rPr lang="en-US" sz="3000" dirty="0" smtClean="0"/>
              <a:t>Headache</a:t>
            </a:r>
          </a:p>
          <a:p>
            <a:pPr marL="457200" indent="-457200"/>
            <a:r>
              <a:rPr lang="en-US" sz="3000" dirty="0"/>
              <a:t>A</a:t>
            </a:r>
            <a:r>
              <a:rPr lang="en-US" sz="3000" dirty="0" smtClean="0"/>
              <a:t>menorrhea</a:t>
            </a:r>
            <a:endParaRPr lang="en-US" sz="30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Disadvantages and Adverse </a:t>
            </a:r>
            <a:r>
              <a:rPr lang="en-US" sz="3200" dirty="0" smtClean="0"/>
              <a:t>Effects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149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646239"/>
            <a:ext cx="10204335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Transdermal </a:t>
            </a:r>
            <a:r>
              <a:rPr lang="en-US" sz="2800" dirty="0"/>
              <a:t>patch releases estrogen and progesterone directly into the </a:t>
            </a:r>
            <a:r>
              <a:rPr lang="en-US" sz="2800" dirty="0" smtClean="0"/>
              <a:t>skin</a:t>
            </a:r>
          </a:p>
          <a:p>
            <a:pPr marL="457200" indent="-457200"/>
            <a:r>
              <a:rPr lang="en-US" sz="2800" dirty="0"/>
              <a:t>R</a:t>
            </a:r>
            <a:r>
              <a:rPr lang="en-US" sz="2800" dirty="0" smtClean="0"/>
              <a:t>eleases </a:t>
            </a:r>
            <a:r>
              <a:rPr lang="en-US" sz="2800" dirty="0"/>
              <a:t>a sustained low daily dose of steroids equivalent to the lowest-dose oral contraceptive</a:t>
            </a:r>
          </a:p>
          <a:p>
            <a:pPr marL="457200" indent="-457200"/>
            <a:r>
              <a:rPr lang="en-US" sz="2800" dirty="0" smtClean="0"/>
              <a:t>Greater </a:t>
            </a:r>
            <a:r>
              <a:rPr lang="en-US" sz="2800" dirty="0"/>
              <a:t>compliance and decreased adverse effects</a:t>
            </a:r>
          </a:p>
          <a:p>
            <a:pPr marL="457200" indent="-457200"/>
            <a:r>
              <a:rPr lang="en-US" sz="2800" dirty="0" smtClean="0"/>
              <a:t>Less </a:t>
            </a:r>
            <a:r>
              <a:rPr lang="en-US" sz="2800" dirty="0"/>
              <a:t>effective for women who weigh more than </a:t>
            </a:r>
            <a:r>
              <a:rPr lang="en-US" sz="2800" dirty="0" smtClean="0"/>
              <a:t>90kg</a:t>
            </a:r>
          </a:p>
          <a:p>
            <a:pPr marL="457200" indent="-457200"/>
            <a:r>
              <a:rPr lang="en-US" sz="2800" dirty="0"/>
              <a:t>Each patch contains a 1-week supply of hormones 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                    </a:t>
            </a:r>
            <a:r>
              <a:rPr lang="en-US" sz="3200" dirty="0" smtClean="0"/>
              <a:t>Combination Patch Contraceptive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535" y="548640"/>
            <a:ext cx="1777076" cy="21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2428"/>
            <a:ext cx="10972800" cy="4120240"/>
          </a:xfrm>
        </p:spPr>
        <p:txBody>
          <a:bodyPr>
            <a:noAutofit/>
          </a:bodyPr>
          <a:lstStyle/>
          <a:p>
            <a:pPr marL="457200" indent="-457200"/>
            <a:r>
              <a:rPr lang="en-US" sz="2800" dirty="0"/>
              <a:t>A flexible ring placed in the </a:t>
            </a:r>
            <a:r>
              <a:rPr lang="en-US" sz="2800" dirty="0" smtClean="0"/>
              <a:t>vagina</a:t>
            </a:r>
            <a:endParaRPr lang="en-US" sz="2800" dirty="0"/>
          </a:p>
          <a:p>
            <a:pPr marL="457200" indent="-457200"/>
            <a:r>
              <a:rPr lang="en-US" sz="2800" dirty="0" smtClean="0"/>
              <a:t>Releases progestin and an estrogen</a:t>
            </a:r>
            <a:endParaRPr lang="en-US" sz="2800" dirty="0"/>
          </a:p>
          <a:p>
            <a:pPr marL="457200" indent="-457200"/>
            <a:r>
              <a:rPr lang="en-US" sz="2800" dirty="0"/>
              <a:t>Easily inserted and removed by the woman herself</a:t>
            </a:r>
          </a:p>
          <a:p>
            <a:pPr marL="457200" indent="-457200"/>
            <a:r>
              <a:rPr lang="en-US" sz="2800" dirty="0" smtClean="0"/>
              <a:t>Absorbed </a:t>
            </a:r>
            <a:r>
              <a:rPr lang="en-US" sz="2800" dirty="0"/>
              <a:t>through </a:t>
            </a:r>
            <a:r>
              <a:rPr lang="en-US" sz="2800" dirty="0" smtClean="0"/>
              <a:t>the vagina directly </a:t>
            </a:r>
            <a:r>
              <a:rPr lang="en-US" sz="2800" dirty="0"/>
              <a:t>into the </a:t>
            </a:r>
            <a:r>
              <a:rPr lang="en-US" sz="2800" dirty="0" smtClean="0"/>
              <a:t>bloodstream</a:t>
            </a:r>
            <a:endParaRPr lang="en-US" sz="2800" dirty="0"/>
          </a:p>
          <a:p>
            <a:pPr marL="457200" indent="-457200"/>
            <a:r>
              <a:rPr lang="en-US" sz="2800" dirty="0" smtClean="0"/>
              <a:t>Kept </a:t>
            </a:r>
            <a:r>
              <a:rPr lang="en-US" sz="2800" dirty="0"/>
              <a:t>in place for 3 weeks, </a:t>
            </a:r>
            <a:r>
              <a:rPr lang="en-US" sz="2800" dirty="0" smtClean="0"/>
              <a:t>removed on </a:t>
            </a:r>
            <a:r>
              <a:rPr lang="en-US" sz="2800" dirty="0"/>
              <a:t>the fourth </a:t>
            </a:r>
            <a:r>
              <a:rPr lang="en-US" sz="2800" dirty="0" smtClean="0"/>
              <a:t>week </a:t>
            </a:r>
          </a:p>
          <a:p>
            <a:pPr marL="457200" indent="-457200"/>
            <a:r>
              <a:rPr lang="en-US" sz="2800" dirty="0"/>
              <a:t>The hepatic first-pass metabolism of progestin is prevented</a:t>
            </a:r>
          </a:p>
          <a:p>
            <a:pPr marL="457200" indent="-457200"/>
            <a:r>
              <a:rPr lang="en-US" sz="2800" dirty="0"/>
              <a:t>Lowest dose of </a:t>
            </a:r>
            <a:r>
              <a:rPr lang="en-US" sz="2800" dirty="0" err="1"/>
              <a:t>ethinyl</a:t>
            </a:r>
            <a:r>
              <a:rPr lang="en-US" sz="2800" dirty="0"/>
              <a:t> estradiol compared with other COCs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7A4EF-63ED-4D38-86F8-3193D2734569}" type="slidenum">
              <a:rPr lang="en-US" smtClean="0"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Contraceptive Vaginal Ring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785" y="1064029"/>
            <a:ext cx="3168902" cy="125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6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Short-term hormonal contraceptives primarily act through inhibiting ovulation</a:t>
            </a:r>
          </a:p>
          <a:p>
            <a:pPr marL="457200" indent="-457200"/>
            <a:r>
              <a:rPr lang="en-US" sz="2800" dirty="0" smtClean="0"/>
              <a:t>DMPA is most common short-term hormonal method and known for delaying return of fertility </a:t>
            </a:r>
          </a:p>
          <a:p>
            <a:pPr marL="457200" indent="-457200"/>
            <a:r>
              <a:rPr lang="en-US" sz="2800" dirty="0" smtClean="0"/>
              <a:t>COCs with low dose estrogen are safe and have to be taken consistently </a:t>
            </a:r>
          </a:p>
          <a:p>
            <a:pPr marL="457200" indent="-457200"/>
            <a:r>
              <a:rPr lang="en-US" sz="2800" dirty="0" smtClean="0"/>
              <a:t>POP is preferred for lactating women</a:t>
            </a:r>
          </a:p>
          <a:p>
            <a:pPr marL="457200" indent="-457200"/>
            <a:r>
              <a:rPr lang="en-US" sz="2800" dirty="0" smtClean="0"/>
              <a:t>Their effectiveness depends on compliance of user</a:t>
            </a:r>
          </a:p>
          <a:p>
            <a:pPr>
              <a:buNone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Summary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27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428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RHT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CIRHT_Theme</Template>
  <TotalTime>1849</TotalTime>
  <Words>2757</Words>
  <Application>Microsoft Office PowerPoint</Application>
  <PresentationFormat>Widescreen</PresentationFormat>
  <Paragraphs>372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Times New Roman</vt:lpstr>
      <vt:lpstr>Trebuchet MS</vt:lpstr>
      <vt:lpstr>Wingdings</vt:lpstr>
      <vt:lpstr>CIRHT_Theme</vt:lpstr>
      <vt:lpstr>Short-term hormonal contraception  Woubishet GirmA, MD assistant professor, Jimma university Obstetrics and GYNECOLOGY  </vt:lpstr>
      <vt:lpstr>                                Outline </vt:lpstr>
      <vt:lpstr>                               Objectives </vt:lpstr>
      <vt:lpstr>Case Study </vt:lpstr>
      <vt:lpstr>           Depo Medroxy Progesterone Acetate (DMPA)</vt:lpstr>
      <vt:lpstr>Efficacy of DMPA</vt:lpstr>
      <vt:lpstr>Advantages of DMPA</vt:lpstr>
      <vt:lpstr>Disadvantages of DMPA</vt:lpstr>
      <vt:lpstr>Combination Oral Contraceptives (COCs)</vt:lpstr>
      <vt:lpstr>COCs (cont’d)</vt:lpstr>
      <vt:lpstr> Mechanisms of Actions</vt:lpstr>
      <vt:lpstr>When can a woman start COCs?</vt:lpstr>
      <vt:lpstr>Missed Pill(s)</vt:lpstr>
      <vt:lpstr>Efficacy of COCs</vt:lpstr>
      <vt:lpstr>Health Benefits of COCs</vt:lpstr>
      <vt:lpstr>Health Benefits of COCs (cont’d)</vt:lpstr>
      <vt:lpstr>Disadvantages of COCs</vt:lpstr>
      <vt:lpstr>Adverse Effects  </vt:lpstr>
      <vt:lpstr>Contraindications to COCs</vt:lpstr>
      <vt:lpstr>Progestin-Only Oral Contraceptives</vt:lpstr>
      <vt:lpstr>Mechanisms of Action </vt:lpstr>
      <vt:lpstr>Efficacy</vt:lpstr>
      <vt:lpstr>Advantages </vt:lpstr>
      <vt:lpstr>Disadvantages and Adverse Effects </vt:lpstr>
      <vt:lpstr>                    Combination Patch Contraceptive</vt:lpstr>
      <vt:lpstr>Contraceptive Vaginal Ring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term contraception                Woubishet Girma                  Ob/Gyn                  Jimma university                  2016</dc:title>
  <dc:creator>admin</dc:creator>
  <cp:lastModifiedBy>Rivkin, Daniel</cp:lastModifiedBy>
  <cp:revision>140</cp:revision>
  <dcterms:created xsi:type="dcterms:W3CDTF">2016-11-07T11:11:05Z</dcterms:created>
  <dcterms:modified xsi:type="dcterms:W3CDTF">2017-03-14T19:39:40Z</dcterms:modified>
</cp:coreProperties>
</file>