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9" r:id="rId3"/>
    <p:sldId id="261" r:id="rId4"/>
    <p:sldId id="273" r:id="rId5"/>
    <p:sldId id="271" r:id="rId6"/>
    <p:sldId id="288" r:id="rId7"/>
    <p:sldId id="29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5" r:id="rId19"/>
    <p:sldId id="286" r:id="rId20"/>
    <p:sldId id="287" r:id="rId21"/>
    <p:sldId id="290" r:id="rId22"/>
    <p:sldId id="289" r:id="rId23"/>
    <p:sldId id="29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6" autoAdjust="0"/>
    <p:restoredTop sz="95321"/>
  </p:normalViewPr>
  <p:slideViewPr>
    <p:cSldViewPr snapToGrid="0">
      <p:cViewPr varScale="1">
        <p:scale>
          <a:sx n="64" d="100"/>
          <a:sy n="64" d="100"/>
        </p:scale>
        <p:origin x="50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145EA-59BE-46A2-ADEE-5826928E46D0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A6099-BE1D-4869-8B97-29D9B3EBF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7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718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77C9A-06E7-4441-AA65-E8D2565602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7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77C9A-06E7-4441-AA65-E8D2565602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09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A6099-BE1D-4869-8B97-29D9B3EBFD9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7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307323-EFA7-409F-8D99-C9CC77C1C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212" y="112593"/>
            <a:ext cx="4408784" cy="1098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C4609-F60B-49B2-9C01-38BDAC063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9" y="88780"/>
            <a:ext cx="3422332" cy="12444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BAF8E4-FE5A-4267-9B86-BC0036F7F9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39750"/>
            <a:ext cx="12192001" cy="222056"/>
          </a:xfrm>
          <a:prstGeom prst="rect">
            <a:avLst/>
          </a:prstGeom>
        </p:spPr>
      </p:pic>
      <p:pic>
        <p:nvPicPr>
          <p:cNvPr id="11" name="Picture 10" descr="No automatic alt text available.">
            <a:extLst>
              <a:ext uri="{FF2B5EF4-FFF2-40B4-BE49-F238E27FC236}">
                <a16:creationId xmlns:a16="http://schemas.microsoft.com/office/drawing/2014/main" id="{72916393-A89C-4A9E-AD30-9999571698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" t="4983" r="6970" b="5694"/>
          <a:stretch/>
        </p:blipFill>
        <p:spPr bwMode="auto">
          <a:xfrm>
            <a:off x="4674522" y="88781"/>
            <a:ext cx="1271849" cy="1292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06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8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50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3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1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28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13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7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6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E31DD5-01FE-41CD-9539-33CDB30BA86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39750"/>
            <a:ext cx="12192001" cy="2220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AAC41-2B11-4E93-938C-C9E13B1FC7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2601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63D78-7467-45FB-8D6B-0304CB410EE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6E69C5-EA3A-4DED-BE91-B6D227E456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70707" y="6379142"/>
            <a:ext cx="1321292" cy="4788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5FBA38-0A4F-4033-AB8A-359884A4BA9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2" y="6447807"/>
            <a:ext cx="1648816" cy="41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64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0"/>
          <p:cNvSpPr txBox="1">
            <a:spLocks/>
          </p:cNvSpPr>
          <p:nvPr/>
        </p:nvSpPr>
        <p:spPr>
          <a:xfrm>
            <a:off x="1828797" y="3092457"/>
            <a:ext cx="8534400" cy="2453200"/>
          </a:xfrm>
          <a:prstGeom prst="rect">
            <a:avLst/>
          </a:prstGeom>
          <a:noFill/>
          <a:ln>
            <a:noFill/>
          </a:ln>
        </p:spPr>
        <p:txBody>
          <a:bodyPr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Clr>
                <a:srgbClr val="888888"/>
              </a:buClr>
              <a:buSzPct val="25000"/>
              <a:buFont typeface="Arial"/>
              <a:buNone/>
            </a:pP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Clr>
                <a:srgbClr val="888888"/>
              </a:buClr>
              <a:buSzPct val="2500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JUSTINE BAGIRISANO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RM,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BScNM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BPH</a:t>
            </a:r>
            <a:endParaRPr lang="en-US" sz="213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55333" y="2492292"/>
            <a:ext cx="8881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BARRIER METHODS USED IN FAMILY PLANNING PROGRAM</a:t>
            </a:r>
            <a:endParaRPr lang="en-US" sz="3600" dirty="0"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6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27" y="34908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ahoma" charset="0"/>
                <a:ea typeface="Tahoma" charset="0"/>
                <a:cs typeface="Tahoma" charset="0"/>
              </a:rPr>
              <a:t>What will be discussed: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695" y="1929938"/>
            <a:ext cx="9184943" cy="23145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Tahoma" charset="0"/>
                <a:cs typeface="Tahoma" charset="0"/>
              </a:rPr>
              <a:t>Barrier contraceptive methods</a:t>
            </a:r>
            <a:endParaRPr lang="en-US" sz="2400" dirty="0">
              <a:latin typeface="Tahoma" charset="0"/>
              <a:ea typeface="Tahoma" charset="0"/>
              <a:cs typeface="Tahoma" charset="0"/>
            </a:endParaRPr>
          </a:p>
          <a:p>
            <a:pPr lvl="2"/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Introduction to available methods</a:t>
            </a:r>
          </a:p>
          <a:p>
            <a:pPr lvl="2"/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Counselling</a:t>
            </a:r>
          </a:p>
          <a:p>
            <a:pPr lvl="2"/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Emphasis on male condom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4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1880" y="108156"/>
            <a:ext cx="5004619" cy="74630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charset="0"/>
                <a:ea typeface="Tahoma" charset="0"/>
                <a:cs typeface="Tahoma" charset="0"/>
              </a:rP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000" y="373152"/>
            <a:ext cx="4947425" cy="5476376"/>
          </a:xfrm>
        </p:spPr>
        <p:txBody>
          <a:bodyPr>
            <a:normAutofit/>
          </a:bodyPr>
          <a:lstStyle/>
          <a:p>
            <a:endParaRPr lang="en-US" sz="2600" dirty="0"/>
          </a:p>
          <a:p>
            <a:endParaRPr lang="en-US" sz="2400" dirty="0">
              <a:latin typeface="Tahoma" charset="0"/>
              <a:ea typeface="Tahoma" charset="0"/>
              <a:cs typeface="Tahoma" charset="0"/>
            </a:endParaRPr>
          </a:p>
          <a:p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Barrier contraceptive methods</a:t>
            </a:r>
          </a:p>
          <a:p>
            <a:pPr lvl="1"/>
            <a:r>
              <a:rPr lang="en-US" sz="2200" dirty="0">
                <a:latin typeface="Tahoma" charset="0"/>
                <a:ea typeface="Tahoma" charset="0"/>
                <a:cs typeface="Tahoma" charset="0"/>
              </a:rPr>
              <a:t>Discuss</a:t>
            </a:r>
          </a:p>
          <a:p>
            <a:pPr lvl="2">
              <a:buFont typeface="Wingdings" charset="2"/>
              <a:buChar char="ü"/>
            </a:pPr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effectiveness, </a:t>
            </a:r>
          </a:p>
          <a:p>
            <a:pPr lvl="2">
              <a:buFont typeface="Wingdings" charset="2"/>
              <a:buChar char="ü"/>
            </a:pPr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risks, </a:t>
            </a:r>
          </a:p>
          <a:p>
            <a:pPr lvl="2">
              <a:buFont typeface="Wingdings" charset="2"/>
              <a:buChar char="ü"/>
            </a:pPr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indication and contra indication</a:t>
            </a:r>
          </a:p>
          <a:p>
            <a:pPr lvl="2">
              <a:buFont typeface="Wingdings" charset="2"/>
              <a:buChar char="ü"/>
            </a:pPr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advantages and disadvantages</a:t>
            </a:r>
          </a:p>
          <a:p>
            <a:pPr lvl="2">
              <a:buFont typeface="Wingdings" charset="2"/>
              <a:buChar char="ü"/>
            </a:pPr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side effects/complications</a:t>
            </a:r>
          </a:p>
          <a:p>
            <a:pPr lvl="1"/>
            <a:r>
              <a:rPr lang="en-US" dirty="0">
                <a:latin typeface="Tahoma" charset="0"/>
                <a:ea typeface="Tahoma" charset="0"/>
                <a:cs typeface="Tahoma" charset="0"/>
              </a:rPr>
              <a:t>Teach the condom use</a:t>
            </a:r>
          </a:p>
        </p:txBody>
      </p:sp>
      <p:pic>
        <p:nvPicPr>
          <p:cNvPr id="4" name="Picture 105" descr="WhatMethodChoose-cop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358" y="2479744"/>
            <a:ext cx="1342141" cy="12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501969" y="3142770"/>
            <a:ext cx="3600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What else do you expect from this session?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2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154001" y="258577"/>
            <a:ext cx="4030163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Barrier Methods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93722" y="2156953"/>
            <a:ext cx="11750723" cy="3679208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Tahoma" charset="0"/>
                <a:cs typeface="Tahoma" charset="0"/>
              </a:rPr>
              <a:t>To prevent pregnancy: block ovum and sperm from meeting  </a:t>
            </a:r>
          </a:p>
          <a:p>
            <a:pPr eaLnBrk="1" hangingPunct="1"/>
            <a:r>
              <a:rPr lang="en-US" dirty="0">
                <a:latin typeface="Tahoma" charset="0"/>
                <a:ea typeface="Tahoma" charset="0"/>
                <a:cs typeface="Tahoma" charset="0"/>
              </a:rPr>
              <a:t>Barrier methods may have failure rates due to design and human error</a:t>
            </a:r>
          </a:p>
          <a:p>
            <a:pPr eaLnBrk="1" hangingPunct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28921" y="216488"/>
            <a:ext cx="7358990" cy="6397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Barrier Contraceptive Methods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-3810000" y="290805"/>
            <a:ext cx="3048000" cy="3657600"/>
          </a:xfrm>
        </p:spPr>
        <p:txBody>
          <a:bodyPr>
            <a:normAutofit/>
          </a:bodyPr>
          <a:lstStyle/>
          <a:p>
            <a:pPr lvl="8"/>
            <a:endParaRPr lang="en-US" sz="7000" b="1" dirty="0"/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53557"/>
            <a:ext cx="8640372" cy="15161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932365"/>
              </p:ext>
            </p:extLst>
          </p:nvPr>
        </p:nvGraphicFramePr>
        <p:xfrm>
          <a:off x="805218" y="1360763"/>
          <a:ext cx="9806397" cy="414851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68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8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8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501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MECANICAL</a:t>
                      </a:r>
                      <a:r>
                        <a:rPr lang="en-US" sz="2400" baseline="0" dirty="0">
                          <a:latin typeface="Tahoma" charset="0"/>
                          <a:ea typeface="Tahoma" charset="0"/>
                          <a:cs typeface="Tahoma" charset="0"/>
                        </a:rPr>
                        <a:t> METHODS</a:t>
                      </a:r>
                      <a:endParaRPr lang="en-US" sz="24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CHEMICAL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           BOTH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5559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Condoms- Male/Female</a:t>
                      </a:r>
                    </a:p>
                    <a:p>
                      <a:endParaRPr lang="en-US" sz="24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Spermicides in form:</a:t>
                      </a:r>
                    </a:p>
                    <a:p>
                      <a:pPr marL="342900" lvl="0" indent="-342900">
                        <a:buFont typeface="Arial" charset="0"/>
                        <a:buChar char="•"/>
                      </a:pP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mousses (</a:t>
                      </a:r>
                      <a:r>
                        <a:rPr lang="fr-FR" sz="2400" dirty="0" err="1">
                          <a:latin typeface="Tahoma" charset="0"/>
                          <a:ea typeface="Tahoma" charset="0"/>
                          <a:cs typeface="Tahoma" charset="0"/>
                        </a:rPr>
                        <a:t>Delfen</a:t>
                      </a: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*)</a:t>
                      </a: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,</a:t>
                      </a:r>
                    </a:p>
                    <a:p>
                      <a:pPr marL="342900" lvl="0" indent="-342900">
                        <a:buFont typeface="Arial" charset="0"/>
                        <a:buChar char="•"/>
                      </a:pP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gel, crèmes (</a:t>
                      </a:r>
                      <a:r>
                        <a:rPr lang="fr-FR" sz="2400" dirty="0" err="1">
                          <a:latin typeface="Tahoma" charset="0"/>
                          <a:ea typeface="Tahoma" charset="0"/>
                          <a:cs typeface="Tahoma" charset="0"/>
                        </a:rPr>
                        <a:t>Koromex</a:t>
                      </a: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*)</a:t>
                      </a: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, </a:t>
                      </a:r>
                    </a:p>
                    <a:p>
                      <a:pPr marL="342900" lvl="0" indent="-342900">
                        <a:buFont typeface="Arial" charset="0"/>
                        <a:buChar char="•"/>
                      </a:pP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ovules</a:t>
                      </a: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, </a:t>
                      </a: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comprimés moussants (</a:t>
                      </a:r>
                      <a:r>
                        <a:rPr lang="fr-FR" sz="2400" dirty="0" err="1">
                          <a:latin typeface="Tahoma" charset="0"/>
                          <a:ea typeface="Tahoma" charset="0"/>
                          <a:cs typeface="Tahoma" charset="0"/>
                        </a:rPr>
                        <a:t>Conceptrol</a:t>
                      </a:r>
                      <a:r>
                        <a:rPr lang="fr-FR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*)</a:t>
                      </a:r>
                      <a:endParaRPr lang="en-US" sz="24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endParaRPr lang="en-US" sz="24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IUD (Copper or Melena) &amp;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Diaphragm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Cervical Cap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Sponge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ahoma" charset="0"/>
                          <a:ea typeface="Tahoma" charset="0"/>
                          <a:cs typeface="Tahoma" charset="0"/>
                        </a:rPr>
                        <a:t>Cervical ring</a:t>
                      </a:r>
                    </a:p>
                    <a:p>
                      <a:endParaRPr lang="en-US" sz="24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30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987" y="197142"/>
            <a:ext cx="9311148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Family Planning Counselling for Barrier Use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457" y="973376"/>
            <a:ext cx="10495128" cy="43901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 err="1">
                <a:latin typeface="Tahoma" charset="0"/>
                <a:ea typeface="Tahoma" charset="0"/>
                <a:cs typeface="Tahoma" charset="0"/>
              </a:rPr>
              <a:t>During</a:t>
            </a:r>
            <a:r>
              <a:rPr lang="fr-FR" b="1" dirty="0">
                <a:latin typeface="Tahoma" charset="0"/>
                <a:ea typeface="Tahoma" charset="0"/>
                <a:cs typeface="Tahoma" charset="0"/>
              </a:rPr>
              <a:t> the first </a:t>
            </a:r>
            <a:r>
              <a:rPr lang="fr-FR" b="1" dirty="0" err="1">
                <a:latin typeface="Tahoma" charset="0"/>
                <a:ea typeface="Tahoma" charset="0"/>
                <a:cs typeface="Tahoma" charset="0"/>
              </a:rPr>
              <a:t>visit</a:t>
            </a:r>
            <a:r>
              <a:rPr lang="fr-FR" b="1" dirty="0">
                <a:latin typeface="Tahoma" charset="0"/>
                <a:ea typeface="Tahoma" charset="0"/>
                <a:cs typeface="Tahoma" charset="0"/>
              </a:rPr>
              <a:t>:</a:t>
            </a:r>
            <a:endParaRPr lang="en-US" dirty="0">
              <a:latin typeface="Tahoma" charset="0"/>
              <a:ea typeface="Tahoma" charset="0"/>
              <a:cs typeface="Tahoma" charset="0"/>
            </a:endParaRPr>
          </a:p>
          <a:p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Ensure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privacy</a:t>
            </a:r>
            <a:endParaRPr lang="fr-FR" dirty="0">
              <a:latin typeface="Tahoma" charset="0"/>
              <a:ea typeface="Tahoma" charset="0"/>
              <a:cs typeface="Tahoma" charset="0"/>
            </a:endParaRPr>
          </a:p>
          <a:p>
            <a:r>
              <a:rPr lang="fr-FR" dirty="0">
                <a:latin typeface="Tahoma" charset="0"/>
                <a:ea typeface="Tahoma" charset="0"/>
                <a:cs typeface="Tahoma" charset="0"/>
              </a:rPr>
              <a:t>Tell to the client to come </a:t>
            </a:r>
            <a:r>
              <a:rPr lang="en-CA" dirty="0">
                <a:latin typeface="Tahoma" charset="0"/>
                <a:ea typeface="Tahoma" charset="0"/>
                <a:cs typeface="Tahoma" charset="0"/>
              </a:rPr>
              <a:t>before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CA" dirty="0">
                <a:latin typeface="Tahoma" charset="0"/>
                <a:ea typeface="Tahoma" charset="0"/>
                <a:cs typeface="Tahoma" charset="0"/>
              </a:rPr>
              <a:t>finishing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all condoms</a:t>
            </a:r>
          </a:p>
          <a:p>
            <a:r>
              <a:rPr lang="en-US" dirty="0">
                <a:latin typeface="Tahoma" charset="0"/>
                <a:ea typeface="Tahoma" charset="0"/>
                <a:cs typeface="Tahoma" charset="0"/>
              </a:rPr>
              <a:t>Ask if she/he is satisfied of services delivered to her/him</a:t>
            </a:r>
          </a:p>
          <a:p>
            <a:r>
              <a:rPr lang="en-US" dirty="0">
                <a:latin typeface="Tahoma" charset="0"/>
                <a:ea typeface="Tahoma" charset="0"/>
                <a:cs typeface="Tahoma" charset="0"/>
              </a:rPr>
              <a:t>Encourage the client to ask/respond to questions for clarification</a:t>
            </a:r>
          </a:p>
          <a:p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Provide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condoms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when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requested</a:t>
            </a:r>
            <a:endParaRPr lang="fr-FR" dirty="0">
              <a:latin typeface="Tahoma" charset="0"/>
              <a:ea typeface="Tahoma" charset="0"/>
              <a:cs typeface="Tahoma" charset="0"/>
            </a:endParaRPr>
          </a:p>
          <a:p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Remind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her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/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him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that condoms are also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provided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by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CHWs</a:t>
            </a:r>
            <a:endParaRPr lang="fr-FR" dirty="0">
              <a:latin typeface="Tahoma" charset="0"/>
              <a:ea typeface="Tahoma" charset="0"/>
              <a:cs typeface="Tahoma" charset="0"/>
            </a:endParaRPr>
          </a:p>
          <a:p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Thank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the client,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accompany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fr-FR" dirty="0" err="1" smtClean="0">
                <a:latin typeface="Tahoma" charset="0"/>
                <a:ea typeface="Tahoma" charset="0"/>
                <a:cs typeface="Tahoma" charset="0"/>
              </a:rPr>
              <a:t>him</a:t>
            </a:r>
            <a:r>
              <a:rPr lang="fr-FR" dirty="0" smtClean="0">
                <a:latin typeface="Tahoma" charset="0"/>
                <a:ea typeface="Tahoma" charset="0"/>
                <a:cs typeface="Tahoma" charset="0"/>
              </a:rPr>
              <a:t>/</a:t>
            </a:r>
            <a:r>
              <a:rPr lang="fr-FR" dirty="0" err="1" smtClean="0">
                <a:latin typeface="Tahoma" charset="0"/>
                <a:ea typeface="Tahoma" charset="0"/>
                <a:cs typeface="Tahoma" charset="0"/>
              </a:rPr>
              <a:t>her</a:t>
            </a:r>
            <a:r>
              <a:rPr lang="fr-FR" dirty="0" smtClean="0">
                <a:latin typeface="Tahoma" charset="0"/>
                <a:ea typeface="Tahoma" charset="0"/>
                <a:cs typeface="Tahoma" charset="0"/>
              </a:rPr>
              <a:t>, 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and </a:t>
            </a:r>
            <a:r>
              <a:rPr lang="fr-FR" dirty="0" err="1" smtClean="0">
                <a:latin typeface="Tahoma" charset="0"/>
                <a:ea typeface="Tahoma" charset="0"/>
                <a:cs typeface="Tahoma" charset="0"/>
              </a:rPr>
              <a:t>say</a:t>
            </a:r>
            <a:r>
              <a:rPr lang="fr-FR" dirty="0" smtClean="0">
                <a:latin typeface="Tahoma" charset="0"/>
                <a:ea typeface="Tahoma" charset="0"/>
                <a:cs typeface="Tahoma" charset="0"/>
              </a:rPr>
              <a:t> "</a:t>
            </a:r>
            <a:r>
              <a:rPr lang="fr-FR" dirty="0" err="1" smtClean="0">
                <a:latin typeface="Tahoma" charset="0"/>
                <a:ea typeface="Tahoma" charset="0"/>
                <a:cs typeface="Tahoma" charset="0"/>
              </a:rPr>
              <a:t>goodbye</a:t>
            </a:r>
            <a:r>
              <a:rPr lang="fr-FR" dirty="0" smtClean="0">
                <a:latin typeface="Tahoma" charset="0"/>
                <a:ea typeface="Tahoma" charset="0"/>
                <a:cs typeface="Tahoma" charset="0"/>
              </a:rPr>
              <a:t>"</a:t>
            </a:r>
            <a:r>
              <a:rPr lang="fr-FR" dirty="0"/>
              <a:t>	</a:t>
            </a:r>
          </a:p>
          <a:p>
            <a:endParaRPr lang="fr-FR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02658" y="226639"/>
            <a:ext cx="9311148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Family Planning Counselling for Barrier Use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79" y="80204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CA" b="1" dirty="0">
              <a:latin typeface="Tahoma" charset="0"/>
              <a:ea typeface="Tahoma" charset="0"/>
              <a:cs typeface="Tahoma" charset="0"/>
            </a:endParaRPr>
          </a:p>
          <a:p>
            <a:pPr marL="0" indent="0">
              <a:buNone/>
            </a:pPr>
            <a:r>
              <a:rPr lang="en-CA" b="1" dirty="0">
                <a:latin typeface="Tahoma" charset="0"/>
                <a:ea typeface="Tahoma" charset="0"/>
                <a:cs typeface="Tahoma" charset="0"/>
              </a:rPr>
              <a:t>During the second and other following:</a:t>
            </a:r>
          </a:p>
          <a:p>
            <a:pPr marL="0" indent="0">
              <a:buNone/>
            </a:pPr>
            <a:endParaRPr lang="en-CA" dirty="0">
              <a:latin typeface="Tahoma" charset="0"/>
              <a:ea typeface="Tahoma" charset="0"/>
              <a:cs typeface="Tahoma" charset="0"/>
            </a:endParaRPr>
          </a:p>
          <a:p>
            <a:r>
              <a:rPr lang="en-CA" dirty="0">
                <a:latin typeface="Tahoma" charset="0"/>
                <a:ea typeface="Tahoma" charset="0"/>
                <a:cs typeface="Tahoma" charset="0"/>
              </a:rPr>
              <a:t>Ensure privacy</a:t>
            </a:r>
          </a:p>
          <a:p>
            <a:r>
              <a:rPr lang="en-CA" dirty="0">
                <a:latin typeface="Tahoma" charset="0"/>
                <a:ea typeface="Tahoma" charset="0"/>
                <a:cs typeface="Tahoma" charset="0"/>
              </a:rPr>
              <a:t>Ask to client if she/he is satisfied about using condoms</a:t>
            </a:r>
          </a:p>
          <a:p>
            <a:r>
              <a:rPr lang="en-CA" dirty="0">
                <a:latin typeface="Tahoma" charset="0"/>
                <a:ea typeface="Tahoma" charset="0"/>
                <a:cs typeface="Tahoma" charset="0"/>
              </a:rPr>
              <a:t>Ask if </a:t>
            </a:r>
            <a:r>
              <a:rPr lang="en-CA">
                <a:latin typeface="Tahoma" charset="0"/>
                <a:ea typeface="Tahoma" charset="0"/>
                <a:cs typeface="Tahoma" charset="0"/>
              </a:rPr>
              <a:t>she/he </a:t>
            </a:r>
            <a:r>
              <a:rPr lang="en-CA" smtClean="0">
                <a:latin typeface="Tahoma" charset="0"/>
                <a:ea typeface="Tahoma" charset="0"/>
                <a:cs typeface="Tahoma" charset="0"/>
              </a:rPr>
              <a:t>wants </a:t>
            </a:r>
            <a:r>
              <a:rPr lang="en-CA" dirty="0">
                <a:latin typeface="Tahoma" charset="0"/>
                <a:ea typeface="Tahoma" charset="0"/>
                <a:cs typeface="Tahoma" charset="0"/>
              </a:rPr>
              <a:t>to use </a:t>
            </a:r>
            <a:r>
              <a:rPr lang="en-CA">
                <a:latin typeface="Tahoma" charset="0"/>
                <a:ea typeface="Tahoma" charset="0"/>
                <a:cs typeface="Tahoma" charset="0"/>
              </a:rPr>
              <a:t>condom </a:t>
            </a:r>
            <a:r>
              <a:rPr lang="en-CA" smtClean="0">
                <a:latin typeface="Tahoma" charset="0"/>
                <a:ea typeface="Tahoma" charset="0"/>
                <a:cs typeface="Tahoma" charset="0"/>
              </a:rPr>
              <a:t>again</a:t>
            </a:r>
            <a:endParaRPr lang="en-CA" dirty="0">
              <a:latin typeface="Tahoma" charset="0"/>
              <a:ea typeface="Tahoma" charset="0"/>
              <a:cs typeface="Tahoma" charset="0"/>
            </a:endParaRPr>
          </a:p>
          <a:p>
            <a:r>
              <a:rPr lang="en-CA" dirty="0">
                <a:latin typeface="Tahoma" charset="0"/>
                <a:ea typeface="Tahoma" charset="0"/>
                <a:cs typeface="Tahoma" charset="0"/>
              </a:rPr>
              <a:t>I</a:t>
            </a:r>
            <a:r>
              <a:rPr lang="en-CA" dirty="0" smtClean="0">
                <a:latin typeface="Tahoma" charset="0"/>
                <a:ea typeface="Tahoma" charset="0"/>
                <a:cs typeface="Tahoma" charset="0"/>
              </a:rPr>
              <a:t>f not, </a:t>
            </a:r>
            <a:r>
              <a:rPr lang="en-CA" dirty="0">
                <a:latin typeface="Tahoma" charset="0"/>
                <a:ea typeface="Tahoma" charset="0"/>
                <a:cs typeface="Tahoma" charset="0"/>
              </a:rPr>
              <a:t>help the client to choose another method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616" y="6285244"/>
            <a:ext cx="1580383" cy="57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6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52808" y="0"/>
            <a:ext cx="3071973" cy="1325563"/>
          </a:xfrm>
        </p:spPr>
        <p:txBody>
          <a:bodyPr/>
          <a:lstStyle/>
          <a:p>
            <a:pPr eaLnBrk="1" hangingPunct="1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Diaphragm</a:t>
            </a:r>
            <a:r>
              <a:rPr lang="en-US" dirty="0"/>
              <a:t> </a:t>
            </a:r>
          </a:p>
        </p:txBody>
      </p:sp>
      <p:pic>
        <p:nvPicPr>
          <p:cNvPr id="49155" name="Picture 6" descr="The diaphrag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13" y="951689"/>
            <a:ext cx="4489280" cy="458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9" descr="Diaphrag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158" y="448259"/>
            <a:ext cx="5270358" cy="49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4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93262" y="0"/>
            <a:ext cx="5365957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Cervical Cap</a:t>
            </a:r>
          </a:p>
        </p:txBody>
      </p:sp>
      <p:pic>
        <p:nvPicPr>
          <p:cNvPr id="52227" name="Picture 3" descr="Cervical c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6677"/>
            <a:ext cx="5334000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 descr="Cervical c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063" y="460660"/>
            <a:ext cx="4574803" cy="548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0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3881" y="-86938"/>
            <a:ext cx="2983787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Sponge</a:t>
            </a:r>
          </a:p>
        </p:txBody>
      </p:sp>
      <p:pic>
        <p:nvPicPr>
          <p:cNvPr id="54276" name="Picture 10" descr="Spo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78" y="1127316"/>
            <a:ext cx="55626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2" descr="spo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97" y="1751998"/>
            <a:ext cx="2895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2001298" y="68199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44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08434" y="232639"/>
            <a:ext cx="6321300" cy="109182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Vaginal Ring (NUVARING)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04716" y="1446663"/>
            <a:ext cx="5308980" cy="384866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Effective: 95-99% </a:t>
            </a:r>
          </a:p>
          <a:p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Does not require prescription</a:t>
            </a:r>
          </a:p>
          <a:p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can make periods more regular and less painful, </a:t>
            </a:r>
          </a:p>
          <a:p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no pill to take daily, </a:t>
            </a:r>
          </a:p>
          <a:p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ability to become pregnant returns quickly when use is stopped.</a:t>
            </a:r>
            <a:r>
              <a:rPr lang="en-US" dirty="0">
                <a:latin typeface="Tahoma" charset="0"/>
                <a:ea typeface="Tahoma" charset="0"/>
                <a:cs typeface="Tahoma" charset="0"/>
              </a:rPr>
              <a:t> </a:t>
            </a:r>
          </a:p>
        </p:txBody>
      </p:sp>
      <p:pic>
        <p:nvPicPr>
          <p:cNvPr id="47109" name="Picture 7" descr="200px-NuvaRing_compress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36" y="1840028"/>
            <a:ext cx="3480180" cy="414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86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31256" y="176981"/>
            <a:ext cx="3628102" cy="98076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b="1" dirty="0"/>
              <a:t>Male Condom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55594"/>
            <a:ext cx="5090615" cy="5741799"/>
          </a:xfrm>
        </p:spPr>
        <p:txBody>
          <a:bodyPr>
            <a:normAutofit/>
          </a:bodyPr>
          <a:lstStyle/>
          <a:p>
            <a:pPr marL="533400" indent="-533400">
              <a:buFont typeface="Times"/>
              <a:buChar char="•"/>
            </a:pPr>
            <a:r>
              <a:rPr lang="en-US" sz="3600" dirty="0"/>
              <a:t>Latex and Polyurethane </a:t>
            </a:r>
          </a:p>
          <a:p>
            <a:pPr marL="533400" indent="-533400">
              <a:buFont typeface="Times"/>
              <a:buChar char="•"/>
            </a:pPr>
            <a:r>
              <a:rPr lang="en-US" sz="3600" dirty="0"/>
              <a:t>Water or oil based lubricants</a:t>
            </a:r>
          </a:p>
          <a:p>
            <a:pPr marL="533400" indent="-533400">
              <a:buFont typeface="Times"/>
              <a:buChar char="•"/>
            </a:pPr>
            <a:r>
              <a:rPr lang="en-US" sz="3600" dirty="0"/>
              <a:t>No prescription is needed</a:t>
            </a:r>
          </a:p>
          <a:p>
            <a:pPr marL="533400" indent="-533400">
              <a:buFont typeface="Times"/>
              <a:buChar char="•"/>
            </a:pPr>
            <a:endParaRPr lang="en-US" sz="2000" dirty="0"/>
          </a:p>
          <a:p>
            <a:pPr marL="533400" indent="-533400"/>
            <a:endParaRPr lang="en-US" sz="2000" b="1" dirty="0"/>
          </a:p>
        </p:txBody>
      </p:sp>
      <p:pic>
        <p:nvPicPr>
          <p:cNvPr id="7" name="Picture 6" descr="CONDO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845" y="1484"/>
            <a:ext cx="6064156" cy="626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40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9499" y="1485"/>
            <a:ext cx="7029223" cy="3888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                                      Male Condom</a:t>
            </a:r>
          </a:p>
          <a:p>
            <a:pPr marL="0" indent="0">
              <a:buNone/>
            </a:pPr>
            <a:endParaRPr lang="en-US" sz="3600" b="1" dirty="0"/>
          </a:p>
          <a:p>
            <a:pPr marL="533400" indent="-533400">
              <a:buFont typeface="Times"/>
              <a:buChar char="•"/>
            </a:pPr>
            <a:r>
              <a:rPr lang="en-US" sz="2400" dirty="0">
                <a:latin typeface="Tahoma" charset="0"/>
                <a:ea typeface="Tahoma" charset="0"/>
                <a:cs typeface="Tahoma" charset="0"/>
              </a:rPr>
              <a:t>Prevention: pregnancy and spread of STD’s/HIV</a:t>
            </a:r>
          </a:p>
          <a:p>
            <a:pPr marL="533400" indent="-533400">
              <a:buFont typeface="Times"/>
              <a:buChar char="•"/>
            </a:pPr>
            <a:r>
              <a:rPr lang="en-US" sz="2400" b="1" dirty="0">
                <a:latin typeface="Tahoma" charset="0"/>
                <a:ea typeface="Tahoma" charset="0"/>
                <a:cs typeface="Tahoma" charset="0"/>
              </a:rPr>
              <a:t>86-97 % effective</a:t>
            </a:r>
          </a:p>
        </p:txBody>
      </p:sp>
      <p:pic>
        <p:nvPicPr>
          <p:cNvPr id="7" name="Picture 5" descr="170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93" y="620973"/>
            <a:ext cx="5082113" cy="52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24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39613" y="0"/>
            <a:ext cx="3618271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Male Condom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91319" y="1066800"/>
            <a:ext cx="5704765" cy="5029200"/>
          </a:xfrm>
        </p:spPr>
        <p:txBody>
          <a:bodyPr/>
          <a:lstStyle/>
          <a:p>
            <a:pPr marL="0" indent="0">
              <a:buNone/>
            </a:pPr>
            <a:endParaRPr lang="en-US" sz="4000" dirty="0"/>
          </a:p>
          <a:p>
            <a:pPr>
              <a:lnSpc>
                <a:spcPct val="90000"/>
              </a:lnSpc>
            </a:pPr>
            <a:r>
              <a:rPr lang="en-US" sz="4000" dirty="0"/>
              <a:t>Combining condoms with spermicides raises effectiveness levels to 99%</a:t>
            </a:r>
          </a:p>
          <a:p>
            <a:pPr eaLnBrk="1" hangingPunct="1">
              <a:lnSpc>
                <a:spcPct val="90000"/>
              </a:lnSpc>
            </a:pPr>
            <a:endParaRPr lang="en-US" b="1" dirty="0"/>
          </a:p>
        </p:txBody>
      </p:sp>
      <p:pic>
        <p:nvPicPr>
          <p:cNvPr id="5" name="Picture 5" descr="talkingco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776" y="605913"/>
            <a:ext cx="5246224" cy="511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01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670" y="0"/>
            <a:ext cx="8229600" cy="411162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Advantages and Disadvantages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47794"/>
              </p:ext>
            </p:extLst>
          </p:nvPr>
        </p:nvGraphicFramePr>
        <p:xfrm>
          <a:off x="419100" y="569205"/>
          <a:ext cx="8960874" cy="573447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83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7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2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Advantages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Disadvantages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7751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No medical prescription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Cheap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Easy to</a:t>
                      </a:r>
                      <a:r>
                        <a:rPr lang="en-US" sz="2800" b="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teach/</a:t>
                      </a: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use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Can be used while waiting to use another method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Men participation in FP program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No systematic side effects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Can prevent premature ejaculation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2800" b="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Require partner motivation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Possibility of condom damage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Interfere with sexual intercourse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7" descr="con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700" y="2663057"/>
            <a:ext cx="2514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39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173335"/>
              </p:ext>
            </p:extLst>
          </p:nvPr>
        </p:nvGraphicFramePr>
        <p:xfrm>
          <a:off x="573644" y="1141714"/>
          <a:ext cx="9144002" cy="423174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6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Advantages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Disadvantages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5023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Does not interfere with Breastfeeding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The only reversible method for men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Is integrated in Community-Based Provision program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Interrupt the prelude</a:t>
                      </a:r>
                      <a:r>
                        <a:rPr lang="en-US" sz="2800" b="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of intercourse (</a:t>
                      </a: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Must immediately be available)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Possibility of allergy on latex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The couple may stop use it or forget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7" descr="co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822" y="2875538"/>
            <a:ext cx="2083808" cy="145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59670" y="186813"/>
            <a:ext cx="8229600" cy="411162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770437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78545" y="113974"/>
            <a:ext cx="4381077" cy="787945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Female Condom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9500" y="914400"/>
            <a:ext cx="5939163" cy="365760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Tahoma" charset="0"/>
                <a:cs typeface="Tahoma" charset="0"/>
              </a:rPr>
              <a:t>Alternative to male condoms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ahoma" charset="0"/>
                <a:ea typeface="Tahoma" charset="0"/>
                <a:cs typeface="Tahoma" charset="0"/>
              </a:rPr>
              <a:t>Lubricated polyurethane sheath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ahoma" charset="0"/>
                <a:ea typeface="Tahoma" charset="0"/>
                <a:cs typeface="Tahoma" charset="0"/>
              </a:rPr>
              <a:t>Physically inserted in the vagina</a:t>
            </a:r>
          </a:p>
          <a:p>
            <a:pPr marL="571500" indent="-571500"/>
            <a:r>
              <a:rPr lang="en-US" dirty="0">
                <a:latin typeface="Tahoma" charset="0"/>
                <a:ea typeface="Tahoma" charset="0"/>
                <a:cs typeface="Tahoma" charset="0"/>
              </a:rPr>
              <a:t>79-95% effective</a:t>
            </a:r>
          </a:p>
          <a:p>
            <a:pPr marL="571500" indent="-571500"/>
            <a:r>
              <a:rPr lang="en-US" dirty="0">
                <a:latin typeface="Tahoma" charset="0"/>
                <a:ea typeface="Tahoma" charset="0"/>
                <a:cs typeface="Tahoma" charset="0"/>
              </a:rPr>
              <a:t>No prescription </a:t>
            </a:r>
          </a:p>
        </p:txBody>
      </p:sp>
      <p:pic>
        <p:nvPicPr>
          <p:cNvPr id="4" name="Picture 3" descr="Female condo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409" y="2460"/>
            <a:ext cx="3102592" cy="268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EMIDO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33" y="3575522"/>
            <a:ext cx="3132374" cy="2685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6" descr="Female Cond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75" y="2688609"/>
            <a:ext cx="5066631" cy="337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91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670" y="0"/>
            <a:ext cx="8229600" cy="744794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Advantages and Disadvantages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653976"/>
              </p:ext>
            </p:extLst>
          </p:nvPr>
        </p:nvGraphicFramePr>
        <p:xfrm>
          <a:off x="497005" y="1013559"/>
          <a:ext cx="10625920" cy="450437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342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3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6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Advantages</a:t>
                      </a:r>
                      <a:endParaRPr lang="en-US" sz="280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Disadvantages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4738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Prevent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: HIV/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STIs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and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pregnancy</a:t>
                      </a:r>
                      <a:endParaRPr lang="en-US" sz="2800" b="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No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side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effect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(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only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when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dammaged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or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poor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fr-FR" sz="2800" b="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hygiene</a:t>
                      </a: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)</a:t>
                      </a:r>
                      <a:endParaRPr lang="en-US" sz="2800" b="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  <a:endParaRPr lang="en-US" sz="2800" b="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  <a:endParaRPr lang="en-US" sz="2800" b="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Expensive (around</a:t>
                      </a:r>
                      <a:r>
                        <a:rPr lang="en-US" sz="2800" b="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1 USD)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Cultural BARRIER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Must be immediately available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Uncomfortable when insert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some women:</a:t>
                      </a:r>
                      <a:r>
                        <a:rPr lang="en-US" sz="2800" b="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no </a:t>
                      </a: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orgasm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Misused:</a:t>
                      </a:r>
                      <a:r>
                        <a:rPr lang="en-US" sz="2800" b="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side effects (STIs, Pregnancy)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2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0" y="0"/>
            <a:ext cx="11823466" cy="7620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ahoma" charset="0"/>
                <a:ea typeface="Tahoma" charset="0"/>
                <a:cs typeface="Tahoma" charset="0"/>
              </a:rPr>
              <a:t>Indication and Contraindication Male &amp; Female Condom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430843"/>
              </p:ext>
            </p:extLst>
          </p:nvPr>
        </p:nvGraphicFramePr>
        <p:xfrm>
          <a:off x="812282" y="1244436"/>
          <a:ext cx="10713604" cy="4940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3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61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Indications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2286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b="1" dirty="0" err="1"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Contraindication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286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8880">
                <a:tc>
                  <a:txBody>
                    <a:bodyPr/>
                    <a:lstStyle/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fr-FR" sz="280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Choice</a:t>
                      </a:r>
                      <a:r>
                        <a:rPr lang="fr-FR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of the couple</a:t>
                      </a:r>
                      <a:endParaRPr lang="en-US" sz="280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fr-FR" sz="280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Occasional</a:t>
                      </a:r>
                      <a:r>
                        <a:rPr lang="fr-FR" sz="280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</a:t>
                      </a:r>
                      <a:r>
                        <a:rPr lang="fr-FR" sz="2800" dirty="0" err="1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sexual</a:t>
                      </a:r>
                      <a:r>
                        <a:rPr lang="fr-FR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intercourse</a:t>
                      </a:r>
                      <a:endParaRPr lang="en-US" sz="280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Discordant couple</a:t>
                      </a:r>
                    </a:p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For</a:t>
                      </a:r>
                      <a:r>
                        <a:rPr lang="en-US" sz="2800" baseline="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anyone </a:t>
                      </a:r>
                      <a:endParaRPr lang="en-US" sz="2800" dirty="0"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0" marR="0" lvl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  <a:tabLst>
                          <a:tab pos="228600" algn="l"/>
                        </a:tabLst>
                      </a:pPr>
                      <a:r>
                        <a:rPr lang="en-US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161925" algn="l"/>
                        </a:tabLst>
                      </a:pPr>
                      <a:r>
                        <a:rPr lang="en-US" sz="32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Allergic to latex </a:t>
                      </a:r>
                    </a:p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161925" algn="l"/>
                        </a:tabLst>
                      </a:pPr>
                      <a:r>
                        <a:rPr lang="en-US" sz="32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Impossible to maintain erection </a:t>
                      </a:r>
                    </a:p>
                    <a:p>
                      <a:pPr marL="457200" marR="0" lvl="0" indent="-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161925" algn="l"/>
                        </a:tabLst>
                      </a:pPr>
                      <a:r>
                        <a:rPr lang="en-US" sz="32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Not long term method</a:t>
                      </a:r>
                    </a:p>
                    <a:p>
                      <a:pPr marL="0" marR="0" lvl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  <a:tabLst>
                          <a:tab pos="161925" algn="l"/>
                        </a:tabLst>
                      </a:pPr>
                      <a:r>
                        <a:rPr lang="en-US" sz="2800" dirty="0"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 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42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2960" y="96314"/>
            <a:ext cx="5624052" cy="784342"/>
          </a:xfrm>
        </p:spPr>
        <p:txBody>
          <a:bodyPr>
            <a:normAutofit fontScale="90000"/>
          </a:bodyPr>
          <a:lstStyle/>
          <a:p>
            <a:r>
              <a:rPr lang="fr-FR" b="1" dirty="0"/>
              <a:t/>
            </a:r>
            <a:br>
              <a:rPr lang="fr-FR" b="1" dirty="0"/>
            </a:br>
            <a:r>
              <a:rPr lang="fr-FR" sz="4000" b="1" dirty="0">
                <a:latin typeface="Tahoma" charset="0"/>
                <a:ea typeface="Tahoma" charset="0"/>
                <a:cs typeface="Tahoma" charset="0"/>
              </a:rPr>
              <a:t>Instructions for Clients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00" y="617774"/>
            <a:ext cx="11370972" cy="5791200"/>
          </a:xfrm>
        </p:spPr>
        <p:txBody>
          <a:bodyPr>
            <a:normAutofit/>
          </a:bodyPr>
          <a:lstStyle/>
          <a:p>
            <a:endParaRPr lang="en-US" dirty="0">
              <a:latin typeface="Tahoma" charset="0"/>
              <a:ea typeface="Tahoma" charset="0"/>
              <a:cs typeface="Tahoma" charset="0"/>
            </a:endParaRPr>
          </a:p>
          <a:p>
            <a:pPr lvl="0"/>
            <a:r>
              <a:rPr lang="en-US" dirty="0">
                <a:latin typeface="Tahoma" charset="0"/>
                <a:ea typeface="Tahoma" charset="0"/>
                <a:cs typeface="Tahoma" charset="0"/>
              </a:rPr>
              <a:t>Availability of condoms all the time</a:t>
            </a:r>
          </a:p>
          <a:p>
            <a:pPr lvl="0"/>
            <a:r>
              <a:rPr lang="en-US" dirty="0">
                <a:latin typeface="Tahoma" charset="0"/>
                <a:ea typeface="Tahoma" charset="0"/>
                <a:cs typeface="Tahoma" charset="0"/>
              </a:rPr>
              <a:t>Combine condom and spermicides for maximum effectiveness</a:t>
            </a:r>
          </a:p>
          <a:p>
            <a:pPr lvl="0"/>
            <a:r>
              <a:rPr lang="en-US" dirty="0">
                <a:latin typeface="Tahoma" charset="0"/>
                <a:ea typeface="Tahoma" charset="0"/>
                <a:cs typeface="Tahoma" charset="0"/>
              </a:rPr>
              <a:t>Never open the condom envelop with teeth, knife, scissors or other sharp instruments</a:t>
            </a:r>
          </a:p>
          <a:p>
            <a:pPr lvl="0"/>
            <a:r>
              <a:rPr lang="en-US" dirty="0">
                <a:latin typeface="Tahoma" charset="0"/>
                <a:ea typeface="Tahoma" charset="0"/>
                <a:cs typeface="Tahoma" charset="0"/>
              </a:rPr>
              <a:t>Don’t use the condom if the envelop is damaged</a:t>
            </a:r>
          </a:p>
          <a:p>
            <a:pPr lvl="0"/>
            <a:r>
              <a:rPr lang="en-US" dirty="0">
                <a:latin typeface="Tahoma" charset="0"/>
                <a:ea typeface="Tahoma" charset="0"/>
                <a:cs typeface="Tahoma" charset="0"/>
              </a:rPr>
              <a:t>Do not add other types of oil to increase the lubrication to avoid damage</a:t>
            </a:r>
          </a:p>
          <a:p>
            <a:pPr lvl="0"/>
            <a:r>
              <a:rPr lang="fr-FR" dirty="0">
                <a:latin typeface="Tahoma" charset="0"/>
                <a:ea typeface="Tahoma" charset="0"/>
                <a:cs typeface="Tahoma" charset="0"/>
              </a:rPr>
              <a:t>Condoms are single use</a:t>
            </a:r>
          </a:p>
          <a:p>
            <a:pPr lvl="0"/>
            <a:r>
              <a:rPr lang="fr-FR" dirty="0">
                <a:latin typeface="Tahoma" charset="0"/>
                <a:ea typeface="Tahoma" charset="0"/>
                <a:cs typeface="Tahoma" charset="0"/>
              </a:rPr>
              <a:t>Note the </a:t>
            </a:r>
            <a:r>
              <a:rPr lang="fr-FR" dirty="0" err="1">
                <a:latin typeface="Tahoma" charset="0"/>
                <a:ea typeface="Tahoma" charset="0"/>
                <a:cs typeface="Tahoma" charset="0"/>
              </a:rPr>
              <a:t>expiry</a:t>
            </a:r>
            <a:r>
              <a:rPr lang="fr-FR" dirty="0">
                <a:latin typeface="Tahoma" charset="0"/>
                <a:ea typeface="Tahoma" charset="0"/>
                <a:cs typeface="Tahoma" charset="0"/>
              </a:rPr>
              <a:t> date</a:t>
            </a:r>
            <a:endParaRPr lang="en-US" dirty="0">
              <a:latin typeface="Tahoma" charset="0"/>
              <a:ea typeface="Tahoma" charset="0"/>
              <a:cs typeface="Tahoma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91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016" y="20286"/>
            <a:ext cx="3981223" cy="892277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Female Condom</a:t>
            </a:r>
          </a:p>
        </p:txBody>
      </p:sp>
      <p:pic>
        <p:nvPicPr>
          <p:cNvPr id="16386" name="Picture 2" descr="Résultat de recherche d'images pour &quot;Steps to use a condom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765" y="0"/>
            <a:ext cx="5306236" cy="454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ésultat de recherche d'images pour &quot;Steps to use a condom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" y="804752"/>
            <a:ext cx="5942928" cy="5186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21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5255" y="-19665"/>
            <a:ext cx="379441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Male Condom</a:t>
            </a:r>
          </a:p>
        </p:txBody>
      </p:sp>
      <p:pic>
        <p:nvPicPr>
          <p:cNvPr id="4" name="Picture 3" descr="Résultat de recherche d'images pour &quot;Steps to use a condom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48" y="1038217"/>
            <a:ext cx="6324600" cy="51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AFVZPV0.jpg" descr="AAFVZPV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2489" y="962659"/>
            <a:ext cx="2386781" cy="5183486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45255" y="-19665"/>
            <a:ext cx="379441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ahoma" charset="0"/>
                <a:ea typeface="Tahoma" charset="0"/>
                <a:cs typeface="Tahoma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951" y="1762432"/>
            <a:ext cx="6313667" cy="34879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you feel confident to be able to explain how to use male and female condom use?</a:t>
            </a:r>
          </a:p>
          <a:p>
            <a:pPr marL="0" indent="0">
              <a:buNone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Char char="-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Types of barrier methods</a:t>
            </a:r>
          </a:p>
          <a:p>
            <a:pPr>
              <a:buFontTx/>
              <a:buChar char="-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Advantages and Disadvantages</a:t>
            </a:r>
          </a:p>
          <a:p>
            <a:pPr>
              <a:buFontTx/>
              <a:buChar char="-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Effectiveness</a:t>
            </a:r>
          </a:p>
          <a:p>
            <a:pPr>
              <a:buFontTx/>
              <a:buChar char="-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 for use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4" name="Picture 3" descr="Résultat de recherche d'images pour &quot;let's discuss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07" y="1593335"/>
            <a:ext cx="4343400" cy="3180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9"/>
          <a:stretch/>
        </p:blipFill>
        <p:spPr>
          <a:xfrm>
            <a:off x="1848898" y="6667552"/>
            <a:ext cx="8640372" cy="1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18277"/>
      </p:ext>
    </p:extLst>
  </p:cSld>
  <p:clrMapOvr>
    <a:masterClrMapping/>
  </p:clrMapOvr>
</p:sld>
</file>

<file path=ppt/theme/theme1.xml><?xml version="1.0" encoding="utf-8"?>
<a:theme xmlns:a="http://schemas.openxmlformats.org/drawingml/2006/main" name="RW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-Theme" id="{DF6ABFB5-C743-4F04-AF47-F4A6CB38DA51}" vid="{44B90678-17E8-424A-8C60-649A6572E0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RW-Theme</Template>
  <TotalTime>401</TotalTime>
  <Words>589</Words>
  <Application>Microsoft Office PowerPoint</Application>
  <PresentationFormat>Widescreen</PresentationFormat>
  <Paragraphs>157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Symbol</vt:lpstr>
      <vt:lpstr>Tahoma</vt:lpstr>
      <vt:lpstr>Times</vt:lpstr>
      <vt:lpstr>Wingdings</vt:lpstr>
      <vt:lpstr>RW-Theme</vt:lpstr>
      <vt:lpstr>PowerPoint Presentation</vt:lpstr>
      <vt:lpstr>What will be discussed:</vt:lpstr>
      <vt:lpstr>Learning Outcomes</vt:lpstr>
      <vt:lpstr>Barrier Methods</vt:lpstr>
      <vt:lpstr>Barrier Contraceptive Methods</vt:lpstr>
      <vt:lpstr>Family Planning Counselling for Barrier Use </vt:lpstr>
      <vt:lpstr>Family Planning Counselling for Barrier Use </vt:lpstr>
      <vt:lpstr>Diaphragm </vt:lpstr>
      <vt:lpstr>Cervical Cap</vt:lpstr>
      <vt:lpstr>Sponge</vt:lpstr>
      <vt:lpstr>Vaginal Ring (NUVARING)</vt:lpstr>
      <vt:lpstr>Male Condom</vt:lpstr>
      <vt:lpstr>PowerPoint Presentation</vt:lpstr>
      <vt:lpstr>Male Condom</vt:lpstr>
      <vt:lpstr>Advantages and Disadvantages</vt:lpstr>
      <vt:lpstr>Advantages and Disadvantages</vt:lpstr>
      <vt:lpstr>Female Condom</vt:lpstr>
      <vt:lpstr>Advantages and Disadvantages</vt:lpstr>
      <vt:lpstr>Indication and Contraindication Male &amp; Female Condom</vt:lpstr>
      <vt:lpstr> Instructions for Clients </vt:lpstr>
      <vt:lpstr>Female Condom</vt:lpstr>
      <vt:lpstr>Male Condom</vt:lpstr>
      <vt:lpstr>Summary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Mwiza</dc:creator>
  <cp:lastModifiedBy>Rivkin, Daniel</cp:lastModifiedBy>
  <cp:revision>35</cp:revision>
  <dcterms:created xsi:type="dcterms:W3CDTF">2018-09-12T10:47:46Z</dcterms:created>
  <dcterms:modified xsi:type="dcterms:W3CDTF">2018-10-24T20:20:40Z</dcterms:modified>
</cp:coreProperties>
</file>