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67"/>
  </p:notesMasterIdLst>
  <p:sldIdLst>
    <p:sldId id="633" r:id="rId2"/>
    <p:sldId id="631" r:id="rId3"/>
    <p:sldId id="632" r:id="rId4"/>
    <p:sldId id="326" r:id="rId5"/>
    <p:sldId id="508" r:id="rId6"/>
    <p:sldId id="488" r:id="rId7"/>
    <p:sldId id="425" r:id="rId8"/>
    <p:sldId id="426" r:id="rId9"/>
    <p:sldId id="391" r:id="rId10"/>
    <p:sldId id="580" r:id="rId11"/>
    <p:sldId id="273" r:id="rId12"/>
    <p:sldId id="289" r:id="rId13"/>
    <p:sldId id="518" r:id="rId14"/>
    <p:sldId id="538" r:id="rId15"/>
    <p:sldId id="575" r:id="rId16"/>
    <p:sldId id="275" r:id="rId17"/>
    <p:sldId id="280" r:id="rId18"/>
    <p:sldId id="483" r:id="rId19"/>
    <p:sldId id="625" r:id="rId20"/>
    <p:sldId id="627" r:id="rId21"/>
    <p:sldId id="626" r:id="rId22"/>
    <p:sldId id="617" r:id="rId23"/>
    <p:sldId id="428" r:id="rId24"/>
    <p:sldId id="629" r:id="rId25"/>
    <p:sldId id="465" r:id="rId26"/>
    <p:sldId id="466" r:id="rId27"/>
    <p:sldId id="468" r:id="rId28"/>
    <p:sldId id="467" r:id="rId29"/>
    <p:sldId id="590" r:id="rId30"/>
    <p:sldId id="489" r:id="rId31"/>
    <p:sldId id="490" r:id="rId32"/>
    <p:sldId id="512" r:id="rId33"/>
    <p:sldId id="513" r:id="rId34"/>
    <p:sldId id="514" r:id="rId35"/>
    <p:sldId id="515" r:id="rId36"/>
    <p:sldId id="516" r:id="rId37"/>
    <p:sldId id="517" r:id="rId38"/>
    <p:sldId id="519" r:id="rId39"/>
    <p:sldId id="634" r:id="rId40"/>
    <p:sldId id="277" r:id="rId41"/>
    <p:sldId id="473" r:id="rId42"/>
    <p:sldId id="287" r:id="rId43"/>
    <p:sldId id="474" r:id="rId44"/>
    <p:sldId id="589" r:id="rId45"/>
    <p:sldId id="476" r:id="rId46"/>
    <p:sldId id="477" r:id="rId47"/>
    <p:sldId id="491" r:id="rId48"/>
    <p:sldId id="479" r:id="rId49"/>
    <p:sldId id="482" r:id="rId50"/>
    <p:sldId id="585" r:id="rId51"/>
    <p:sldId id="584" r:id="rId52"/>
    <p:sldId id="481" r:id="rId53"/>
    <p:sldId id="480" r:id="rId54"/>
    <p:sldId id="288" r:id="rId55"/>
    <p:sldId id="291" r:id="rId56"/>
    <p:sldId id="492" r:id="rId57"/>
    <p:sldId id="292" r:id="rId58"/>
    <p:sldId id="339" r:id="rId59"/>
    <p:sldId id="340" r:id="rId60"/>
    <p:sldId id="355" r:id="rId61"/>
    <p:sldId id="293" r:id="rId62"/>
    <p:sldId id="279" r:id="rId63"/>
    <p:sldId id="606" r:id="rId64"/>
    <p:sldId id="614" r:id="rId65"/>
    <p:sldId id="307"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7AAA"/>
    <a:srgbClr val="207A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2" autoAdjust="0"/>
    <p:restoredTop sz="94660"/>
  </p:normalViewPr>
  <p:slideViewPr>
    <p:cSldViewPr>
      <p:cViewPr varScale="1">
        <p:scale>
          <a:sx n="125" d="100"/>
          <a:sy n="125" d="100"/>
        </p:scale>
        <p:origin x="326" y="8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76FA3E-37F6-4D0C-BB5E-B71C7D98EF95}" type="datetimeFigureOut">
              <a:rPr lang="en-US" smtClean="0"/>
              <a:pPr/>
              <a:t>6/19/2017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CF7D71-FAFB-4BBD-AEB1-040F07584681}" type="slidenum">
              <a:rPr lang="en-US" smtClean="0"/>
              <a:pPr/>
              <a:t>‹#›</a:t>
            </a:fld>
            <a:endParaRPr lang="en-US"/>
          </a:p>
        </p:txBody>
      </p:sp>
    </p:spTree>
    <p:extLst>
      <p:ext uri="{BB962C8B-B14F-4D97-AF65-F5344CB8AC3E}">
        <p14:creationId xmlns:p14="http://schemas.microsoft.com/office/powerpoint/2010/main" val="2636181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CF7D71-FAFB-4BBD-AEB1-040F07584681}" type="slidenum">
              <a:rPr lang="en-US" smtClean="0"/>
              <a:pPr/>
              <a:t>1</a:t>
            </a:fld>
            <a:endParaRPr lang="en-US"/>
          </a:p>
        </p:txBody>
      </p:sp>
    </p:spTree>
    <p:extLst>
      <p:ext uri="{BB962C8B-B14F-4D97-AF65-F5344CB8AC3E}">
        <p14:creationId xmlns:p14="http://schemas.microsoft.com/office/powerpoint/2010/main" val="3715724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ln>
            <a:miter lim="800000"/>
            <a:headEnd/>
            <a:tailEnd/>
          </a:ln>
        </p:spPr>
        <p:txBody>
          <a:bodyPr wrap="square" numCol="1" anchor="t" anchorCtr="0" compatLnSpc="1">
            <a:prstTxWarp prst="textNoShape">
              <a:avLst/>
            </a:prstTxWarp>
          </a:bodyPr>
          <a:lstStyle/>
          <a:p>
            <a:pPr>
              <a:defRPr/>
            </a:pPr>
            <a:r>
              <a:rPr lang="en-US" smtClean="0">
                <a:latin typeface="Arial" pitchFamily="34" charset="0"/>
              </a:rPr>
              <a:t>Options for Therapeutic Abortion: </a:t>
            </a:r>
            <a:br>
              <a:rPr lang="en-US" smtClean="0">
                <a:latin typeface="Arial" pitchFamily="34" charset="0"/>
              </a:rPr>
            </a:br>
            <a:r>
              <a:rPr lang="en-US" smtClean="0">
                <a:latin typeface="Arial" pitchFamily="34" charset="0"/>
              </a:rPr>
              <a:t>Aspiration Versus Medication</a:t>
            </a:r>
          </a:p>
        </p:txBody>
      </p:sp>
      <p:sp>
        <p:nvSpPr>
          <p:cNvPr id="61443" name="Rectangle 7"/>
          <p:cNvSpPr>
            <a:spLocks noGrp="1" noChangeArrowheads="1"/>
          </p:cNvSpPr>
          <p:nvPr>
            <p:ph type="sldNum" sz="quarter" idx="5"/>
          </p:nvPr>
        </p:nvSpPr>
        <p:spPr bwMode="auto">
          <a:noFill/>
          <a:ln>
            <a:miter lim="800000"/>
            <a:headEnd/>
            <a:tailEnd/>
          </a:ln>
        </p:spPr>
        <p:txBody>
          <a:bodyPr/>
          <a:lstStyle/>
          <a:p>
            <a:r>
              <a:rPr lang="en-US" smtClean="0">
                <a:latin typeface="Arial" pitchFamily="34" charset="0"/>
                <a:ea typeface="MS PGothic" pitchFamily="34" charset="-128"/>
              </a:rPr>
              <a:t>Slide </a:t>
            </a:r>
            <a:fld id="{3DBB867B-1CC8-44C9-A08F-7ACEE548DE17}" type="slidenum">
              <a:rPr lang="en-US" smtClean="0">
                <a:latin typeface="Arial" pitchFamily="34" charset="0"/>
                <a:ea typeface="MS PGothic" pitchFamily="34" charset="-128"/>
              </a:rPr>
              <a:pPr/>
              <a:t>13</a:t>
            </a:fld>
            <a:endParaRPr lang="en-US" smtClean="0">
              <a:latin typeface="Arial" pitchFamily="34" charset="0"/>
              <a:ea typeface="MS PGothic" pitchFamily="34" charset="-128"/>
            </a:endParaRPr>
          </a:p>
        </p:txBody>
      </p:sp>
      <p:sp>
        <p:nvSpPr>
          <p:cNvPr id="61444" name="Rectangle 2050"/>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1445" name="Rectangle 2051"/>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r>
              <a:rPr lang="en-US" sz="900" u="sng" smtClean="0"/>
              <a:t>Talking Points</a:t>
            </a:r>
          </a:p>
          <a:p>
            <a:pPr eaLnBrk="1" hangingPunct="1">
              <a:buFontTx/>
              <a:buChar char="•"/>
            </a:pPr>
            <a:r>
              <a:rPr lang="en-US" sz="900" smtClean="0"/>
              <a:t>In September 2000, the FDA approved mifepristone for use in the United States. With the availability of very sensitive pregnancy tests, women now theoretically can choose to terminate a pregnancy either with medication or vacuum aspiration as early as the pregnancy can be diagnosed. </a:t>
            </a:r>
          </a:p>
          <a:p>
            <a:pPr eaLnBrk="1" hangingPunct="1">
              <a:buFontTx/>
              <a:buChar char="•"/>
            </a:pPr>
            <a:r>
              <a:rPr lang="en-US" sz="900" smtClean="0"/>
              <a:t>In European countries, such as France, Great Britain, and Sweden, the widespread availability of mifepristone has not been associated with any increase in the number or rate of abortions; however, it has been associated with a rise in the proportion of abortions performed at earlier gestational ages (Jones and Henshaw 2002).</a:t>
            </a:r>
          </a:p>
          <a:p>
            <a:pPr eaLnBrk="1" hangingPunct="1"/>
            <a:endParaRPr lang="en-US" sz="900" smtClean="0"/>
          </a:p>
          <a:p>
            <a:pPr eaLnBrk="1" hangingPunct="1"/>
            <a:r>
              <a:rPr lang="en-US" sz="900" u="sng" smtClean="0"/>
              <a:t>Reference</a:t>
            </a:r>
            <a:endParaRPr lang="en-US" sz="900" smtClean="0"/>
          </a:p>
          <a:p>
            <a:pPr eaLnBrk="1" hangingPunct="1">
              <a:buFontTx/>
              <a:buChar char="•"/>
            </a:pPr>
            <a:r>
              <a:rPr lang="en-US" sz="900" smtClean="0"/>
              <a:t>Jones RK, Henshaw SK. Mifepristone for early medical abortion: experiences in France, Great Britain and Sweden. </a:t>
            </a:r>
            <a:r>
              <a:rPr lang="en-US" sz="900" i="1" smtClean="0"/>
              <a:t>Perspect Sex Reprod Health.</a:t>
            </a:r>
            <a:r>
              <a:rPr lang="en-US" sz="900" smtClean="0"/>
              <a:t> 2002;34:154–61.</a:t>
            </a:r>
          </a:p>
          <a:p>
            <a:pPr eaLnBrk="1" hangingPunct="1"/>
            <a:endParaRPr lang="en-US" sz="900" smtClean="0"/>
          </a:p>
          <a:p>
            <a:pPr eaLnBrk="1" hangingPunct="1"/>
            <a:r>
              <a:rPr lang="en-US" sz="900" smtClean="0"/>
              <a:t>- - -</a:t>
            </a:r>
          </a:p>
          <a:p>
            <a:pPr eaLnBrk="1" hangingPunct="1"/>
            <a:r>
              <a:rPr lang="en-US" sz="900" smtClean="0"/>
              <a:t>Original content for this slide submitted by the ARHP Clinical Advisory Committee for the </a:t>
            </a:r>
            <a:r>
              <a:rPr lang="en-US" sz="900" i="1" smtClean="0"/>
              <a:t>Manual Vacuum Aspiration Education Partnership Project </a:t>
            </a:r>
            <a:r>
              <a:rPr lang="en-US" sz="900" smtClean="0"/>
              <a:t>in December 2004. Original funding received from Ipas and the John Merck Fund through an unrestricted educational grant. Last reviewed/updated by the ARHP Clinical Advisory Committee for the </a:t>
            </a:r>
            <a:r>
              <a:rPr lang="en-US" sz="900" i="1" smtClean="0"/>
              <a:t>Manual Vacuum Aspiration Education Partnership Project</a:t>
            </a:r>
            <a:r>
              <a:rPr lang="en-US" sz="900" smtClean="0"/>
              <a:t> in October 2007. This slide is available at www.arhp.org/core.</a:t>
            </a:r>
          </a:p>
          <a:p>
            <a:pPr eaLnBrk="1" hangingPunct="1"/>
            <a:endParaRPr lang="en-US" sz="900" smtClean="0"/>
          </a:p>
          <a:p>
            <a:pPr eaLnBrk="1" hangingPunct="1"/>
            <a:endParaRPr lang="en-US" sz="9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092E31C-E37C-4D15-975F-D2693BF3BFA0}" type="slidenum">
              <a:rPr lang="en-US" smtClean="0"/>
              <a:pPr>
                <a:defRPr/>
              </a:pPr>
              <a:t>17</a:t>
            </a:fld>
            <a:endParaRPr lang="en-US" smtClean="0"/>
          </a:p>
        </p:txBody>
      </p:sp>
      <p:sp>
        <p:nvSpPr>
          <p:cNvPr id="45059" name="Rectangle 2"/>
          <p:cNvSpPr>
            <a:spLocks noGrp="1" noRot="1" noChangeAspect="1" noChangeArrowheads="1" noTextEdit="1"/>
          </p:cNvSpPr>
          <p:nvPr>
            <p:ph type="sldImg"/>
          </p:nvPr>
        </p:nvSpPr>
        <p:spPr bwMode="auto">
          <a:xfrm>
            <a:off x="382588" y="684213"/>
            <a:ext cx="6096000" cy="3429000"/>
          </a:xfrm>
          <a:solidFill>
            <a:srgbClr val="FFFFFF"/>
          </a:solidFill>
          <a:ln>
            <a:solidFill>
              <a:srgbClr val="000000"/>
            </a:solidFill>
            <a:miter lim="800000"/>
            <a:headEnd/>
            <a:tailEnd/>
          </a:ln>
        </p:spPr>
      </p:sp>
      <p:sp>
        <p:nvSpPr>
          <p:cNvPr id="45060" name="Rectangle 3"/>
          <p:cNvSpPr>
            <a:spLocks noGrp="1" noChangeArrowheads="1"/>
          </p:cNvSpPr>
          <p:nvPr>
            <p:ph type="body" idx="1"/>
          </p:nvPr>
        </p:nvSpPr>
        <p:spPr bwMode="auto">
          <a:xfrm>
            <a:off x="990600" y="4344988"/>
            <a:ext cx="5029200" cy="4114800"/>
          </a:xfrm>
          <a:solidFill>
            <a:srgbClr val="FFFFFF"/>
          </a:solidFill>
          <a:ln>
            <a:solidFill>
              <a:srgbClr val="000000"/>
            </a:solidFill>
            <a:miter lim="800000"/>
            <a:headEnd/>
            <a:tailEnd/>
          </a:ln>
        </p:spPr>
        <p:txBody>
          <a:bodyPr wrap="square" lIns="90222" tIns="45111" rIns="90222" bIns="45111" numCol="1" anchor="t" anchorCtr="0" compatLnSpc="1">
            <a:prstTxWarp prst="textNoShape">
              <a:avLst/>
            </a:prstTxWarp>
          </a:bodyPr>
          <a:lstStyle/>
          <a:p>
            <a:pPr eaLnBrk="1" hangingPunct="1"/>
            <a:r>
              <a:rPr lang="en-US" u="sng" smtClean="0"/>
              <a:t>Mifepristone</a:t>
            </a:r>
            <a:r>
              <a:rPr lang="en-US" smtClean="0"/>
              <a:t>: blocks progesterone </a:t>
            </a:r>
          </a:p>
          <a:p>
            <a:pPr eaLnBrk="1" hangingPunct="1"/>
            <a:r>
              <a:rPr lang="en-US" smtClean="0">
                <a:sym typeface="Wingdings" pitchFamily="2" charset="2"/>
              </a:rPr>
              <a:t></a:t>
            </a:r>
            <a:r>
              <a:rPr lang="en-US" smtClean="0"/>
              <a:t>binds to its receptors without activating them. </a:t>
            </a:r>
          </a:p>
          <a:p>
            <a:pPr eaLnBrk="1" hangingPunct="1"/>
            <a:r>
              <a:rPr lang="en-US" smtClean="0">
                <a:sym typeface="Wingdings" pitchFamily="2" charset="2"/>
              </a:rPr>
              <a:t></a:t>
            </a:r>
            <a:r>
              <a:rPr lang="en-US" smtClean="0"/>
              <a:t>trophoblast separates from the decidua and releases prostaglandins. </a:t>
            </a:r>
          </a:p>
          <a:p>
            <a:pPr eaLnBrk="1" hangingPunct="1"/>
            <a:r>
              <a:rPr lang="en-US" smtClean="0">
                <a:sym typeface="Wingdings" pitchFamily="2" charset="2"/>
              </a:rPr>
              <a:t></a:t>
            </a:r>
            <a:r>
              <a:rPr lang="en-US" smtClean="0"/>
              <a:t>cervical ripening. </a:t>
            </a:r>
          </a:p>
          <a:p>
            <a:pPr eaLnBrk="1" hangingPunct="1"/>
            <a:endParaRPr lang="en-US" smtClean="0"/>
          </a:p>
          <a:p>
            <a:pPr eaLnBrk="1" hangingPunct="1"/>
            <a:r>
              <a:rPr lang="en-US" u="sng" smtClean="0"/>
              <a:t>Misoprosto</a:t>
            </a:r>
            <a:r>
              <a:rPr lang="en-US" smtClean="0"/>
              <a:t>l, a prostaglandin or PGE1,</a:t>
            </a:r>
          </a:p>
          <a:p>
            <a:pPr eaLnBrk="1" hangingPunct="1">
              <a:buFont typeface="Wingdings" pitchFamily="2" charset="2"/>
              <a:buChar char="è"/>
            </a:pPr>
            <a:r>
              <a:rPr lang="en-US" smtClean="0">
                <a:sym typeface="Wingdings" pitchFamily="2" charset="2"/>
              </a:rPr>
              <a:t>Uterine contractions—expulsion</a:t>
            </a:r>
          </a:p>
          <a:p>
            <a:pPr eaLnBrk="1" hangingPunct="1">
              <a:buFont typeface="Wingdings" pitchFamily="2" charset="2"/>
              <a:buChar char="è"/>
            </a:pPr>
            <a:endParaRPr lang="en-US" smtClean="0"/>
          </a:p>
          <a:p>
            <a:pPr eaLnBrk="1" hangingPunct="1">
              <a:buFont typeface="Wingdings" pitchFamily="2" charset="2"/>
              <a:buNone/>
            </a:pPr>
            <a:r>
              <a:rPr lang="en-US" smtClean="0"/>
              <a:t>Mife + miso = higher success</a:t>
            </a:r>
          </a:p>
          <a:p>
            <a:pPr eaLnBrk="1" hangingPunct="1">
              <a:buFont typeface="Wingdings" pitchFamily="2" charset="2"/>
              <a:buNone/>
            </a:pPr>
            <a:r>
              <a:rPr lang="en-US" smtClean="0"/>
              <a:t>Miso alone = high enough to be appropriate</a:t>
            </a:r>
          </a:p>
          <a:p>
            <a:pPr eaLnBrk="1" hangingPunct="1"/>
            <a:endParaRPr lang="en-US" smtClean="0"/>
          </a:p>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4325B268-AEB9-4044-8F67-EE2141AEA960}" type="slidenum">
              <a:rPr lang="en-US" smtClean="0"/>
              <a:pPr/>
              <a:t>28</a:t>
            </a:fld>
            <a:endParaRPr lang="en-US" smtClean="0"/>
          </a:p>
        </p:txBody>
      </p:sp>
      <p:sp>
        <p:nvSpPr>
          <p:cNvPr id="38914" name="Rectangle 7"/>
          <p:cNvSpPr txBox="1">
            <a:spLocks noGrp="1" noChangeArrowheads="1"/>
          </p:cNvSpPr>
          <p:nvPr/>
        </p:nvSpPr>
        <p:spPr>
          <a:xfrm>
            <a:off x="3884613" y="8685213"/>
            <a:ext cx="2971800" cy="457200"/>
          </a:xfrm>
          <a:prstGeom prst="rect">
            <a:avLst/>
          </a:prstGeom>
          <a:noFill/>
        </p:spPr>
        <p:txBody>
          <a:bodyPr anchor="b"/>
          <a:lstStyle/>
          <a:p>
            <a:pPr algn="r" fontAlgn="auto">
              <a:spcBef>
                <a:spcPts val="0"/>
              </a:spcBef>
              <a:spcAft>
                <a:spcPts val="0"/>
              </a:spcAft>
              <a:defRPr/>
            </a:pPr>
            <a:fld id="{40D1D8F9-E93C-4BB4-8CE7-DCC10048BAB6}" type="slidenum">
              <a:rPr lang="en-US" sz="1200">
                <a:latin typeface="+mn-lt"/>
              </a:rPr>
              <a:pPr algn="r" fontAlgn="auto">
                <a:spcBef>
                  <a:spcPts val="0"/>
                </a:spcBef>
                <a:spcAft>
                  <a:spcPts val="0"/>
                </a:spcAft>
                <a:defRPr/>
              </a:pPr>
              <a:t>28</a:t>
            </a:fld>
            <a:endParaRPr lang="en-US" sz="1200">
              <a:latin typeface="+mn-lt"/>
            </a:endParaRPr>
          </a:p>
        </p:txBody>
      </p:sp>
      <p:sp>
        <p:nvSpPr>
          <p:cNvPr id="24580" name="Rectangle 2"/>
          <p:cNvSpPr>
            <a:spLocks noGrp="1" noRot="1" noChangeAspect="1" noChangeArrowheads="1" noTextEdit="1"/>
          </p:cNvSpPr>
          <p:nvPr>
            <p:ph type="sldImg"/>
          </p:nvPr>
        </p:nvSpPr>
        <p:spPr>
          <a:xfrm>
            <a:off x="381000" y="685800"/>
            <a:ext cx="6096000" cy="3429000"/>
          </a:xfrm>
          <a:ln/>
        </p:spPr>
      </p:sp>
      <p:sp>
        <p:nvSpPr>
          <p:cNvPr id="24581" name="Rectangle 3"/>
          <p:cNvSpPr>
            <a:spLocks noGrp="1" noChangeArrowheads="1"/>
          </p:cNvSpPr>
          <p:nvPr>
            <p:ph type="body" idx="1"/>
          </p:nvPr>
        </p:nvSpPr>
        <p:spPr>
          <a:noFill/>
          <a:ln/>
        </p:spPr>
        <p:txBody>
          <a:bodyPr/>
          <a:lstStyle/>
          <a:p>
            <a:pPr eaLnBrk="1" hangingPunct="1"/>
            <a:r>
              <a:rPr lang="en-US" sz="1000" smtClean="0"/>
              <a:t>Notes are directly clipped from FLASOG Miso manual, 2</a:t>
            </a:r>
            <a:r>
              <a:rPr lang="en-US" sz="1000" baseline="30000" smtClean="0"/>
              <a:t>nd</a:t>
            </a:r>
            <a:r>
              <a:rPr lang="en-US" sz="1000" smtClean="0"/>
              <a:t> edition:</a:t>
            </a:r>
          </a:p>
          <a:p>
            <a:pPr eaLnBrk="1" hangingPunct="1"/>
            <a:r>
              <a:rPr lang="en-US" sz="1000" b="1" smtClean="0"/>
              <a:t>Misoprostol</a:t>
            </a:r>
            <a:r>
              <a:rPr lang="en-US" sz="1000" smtClean="0"/>
              <a:t> for treatment of incomplete abortion is becoming increasingly popular because it is easy to use, affordable, and convenient. Since </a:t>
            </a:r>
            <a:r>
              <a:rPr lang="en-US" sz="1000" b="1" smtClean="0"/>
              <a:t>misoprostol</a:t>
            </a:r>
            <a:r>
              <a:rPr lang="en-US" sz="1000" smtClean="0"/>
              <a:t> stimulates the myometrium at any gestational age and is broadly available, it offers the possibility of achieving a complete abortion using drugs only.</a:t>
            </a:r>
          </a:p>
          <a:p>
            <a:pPr eaLnBrk="1" hangingPunct="1"/>
            <a:r>
              <a:rPr lang="en-US" sz="1000" smtClean="0"/>
              <a:t> </a:t>
            </a:r>
            <a:endParaRPr lang="en-US" sz="1000" b="1" smtClean="0"/>
          </a:p>
          <a:p>
            <a:pPr eaLnBrk="1" hangingPunct="1"/>
            <a:r>
              <a:rPr lang="en-US" sz="1000" b="1" smtClean="0"/>
              <a:t>Misoprostol</a:t>
            </a:r>
            <a:r>
              <a:rPr lang="en-US" sz="1000" smtClean="0"/>
              <a:t> has the potential to improve access to treatment of incomplete abortion. Further, it can significantly reduce the burden at tertiary care facilities, currently overloaded with numerous cases of incomplete abortion that could have been resolved with </a:t>
            </a:r>
            <a:r>
              <a:rPr lang="en-US" sz="1000" b="1" smtClean="0"/>
              <a:t>misoprostol</a:t>
            </a:r>
            <a:r>
              <a:rPr lang="en-US" sz="1000" smtClean="0"/>
              <a:t> at the first care level. Thus, </a:t>
            </a:r>
            <a:r>
              <a:rPr lang="en-US" sz="1000" b="1" smtClean="0"/>
              <a:t>misoprostol</a:t>
            </a:r>
            <a:r>
              <a:rPr lang="en-US" sz="1000" smtClean="0"/>
              <a:t> use could substantially reduce service costs, allow women to remain with their family, and prevent the complications associated with surgical evacuation.</a:t>
            </a:r>
          </a:p>
          <a:p>
            <a:pPr eaLnBrk="1" hangingPunct="1"/>
            <a:r>
              <a:rPr lang="en-US" sz="1000" smtClean="0"/>
              <a:t>[In the past few years], numerous studies have become available and thus new recommendations can be made. Since the publication in 1993 of the first study on </a:t>
            </a:r>
            <a:r>
              <a:rPr lang="en-US" sz="1000" b="1" smtClean="0"/>
              <a:t>misoprostol</a:t>
            </a:r>
            <a:r>
              <a:rPr lang="en-US" sz="1000" smtClean="0"/>
              <a:t> for the treatment of incomplete abortion,17 several studies have explored a wide variety of regimens, routes of administration, and intervals.18,19 More recent research has allowed us to conclude that a 600 </a:t>
            </a:r>
            <a:r>
              <a:rPr lang="en-US" sz="1000" smtClean="0">
                <a:sym typeface="Symbol" pitchFamily="18" charset="2"/>
              </a:rPr>
              <a:t></a:t>
            </a:r>
            <a:r>
              <a:rPr lang="en-US" sz="1000" smtClean="0"/>
              <a:t>g dose of oral </a:t>
            </a:r>
            <a:r>
              <a:rPr lang="en-US" sz="1000" b="1" smtClean="0"/>
              <a:t>misoprostol</a:t>
            </a:r>
            <a:r>
              <a:rPr lang="en-US" sz="1000" smtClean="0"/>
              <a:t> is almost as efficacious as MVA for incomplete abortion.20-23 </a:t>
            </a:r>
          </a:p>
          <a:p>
            <a:pPr eaLnBrk="1" hangingPunct="1"/>
            <a:r>
              <a:rPr lang="en-US" sz="1000" smtClean="0"/>
              <a:t>Over a longer period (8 weeks), the results of expectant management are similar to those of </a:t>
            </a:r>
            <a:r>
              <a:rPr lang="en-US" sz="1000" b="1" smtClean="0"/>
              <a:t>misoprostol</a:t>
            </a:r>
            <a:r>
              <a:rPr lang="en-US" sz="1000" smtClean="0"/>
              <a:t> for incomplete abortion. With </a:t>
            </a:r>
            <a:r>
              <a:rPr lang="en-US" sz="1000" b="1" smtClean="0"/>
              <a:t>misoprostol</a:t>
            </a:r>
            <a:r>
              <a:rPr lang="en-US" sz="1000" smtClean="0"/>
              <a:t>, however, bleeding time and time to completion are shorter.14,24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Possible answers – evidence doesn’t necessarily support</a:t>
            </a:r>
            <a:r>
              <a:rPr lang="en-US" baseline="0" dirty="0"/>
              <a:t> – no studies where POC checks are NOT done. </a:t>
            </a:r>
            <a:endParaRPr lang="en-US" dirty="0"/>
          </a:p>
        </p:txBody>
      </p:sp>
      <p:sp>
        <p:nvSpPr>
          <p:cNvPr id="4" name="Slide Number Placeholder 3"/>
          <p:cNvSpPr>
            <a:spLocks noGrp="1"/>
          </p:cNvSpPr>
          <p:nvPr>
            <p:ph type="sldNum" sz="quarter" idx="10"/>
          </p:nvPr>
        </p:nvSpPr>
        <p:spPr/>
        <p:txBody>
          <a:bodyPr/>
          <a:lstStyle/>
          <a:p>
            <a:fld id="{EF28175B-AB36-4911-819B-64AD45EB577B}" type="slidenum">
              <a:rPr lang="en-US" smtClean="0"/>
              <a:pPr/>
              <a:t>51</a:t>
            </a:fld>
            <a:endParaRPr lang="en-US"/>
          </a:p>
        </p:txBody>
      </p:sp>
    </p:spTree>
    <p:extLst>
      <p:ext uri="{BB962C8B-B14F-4D97-AF65-F5344CB8AC3E}">
        <p14:creationId xmlns:p14="http://schemas.microsoft.com/office/powerpoint/2010/main" val="39173904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Option 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133600" y="2616200"/>
            <a:ext cx="9192427" cy="3251200"/>
          </a:xfrm>
        </p:spPr>
        <p:txBody>
          <a:bodyPr anchor="t"/>
          <a:lstStyle>
            <a:lvl1pPr algn="l">
              <a:defRPr cap="all" baseline="0">
                <a:solidFill>
                  <a:srgbClr val="207AAA"/>
                </a:solidFill>
                <a:latin typeface="Trebuchet MS" panose="020B0603020202020204" pitchFamily="34" charset="0"/>
              </a:defRPr>
            </a:lvl1pPr>
          </a:lstStyle>
          <a:p>
            <a:r>
              <a:rPr lang="en-US" dirty="0" smtClean="0"/>
              <a:t>CLICK TO EDIT MASTER TITLE STYLE</a:t>
            </a:r>
            <a:endParaRPr lang="en-US" dirty="0"/>
          </a:p>
        </p:txBody>
      </p:sp>
      <p:pic>
        <p:nvPicPr>
          <p:cNvPr id="9" name="Picture 8" descr="CIRHT_CMYK_maize_tag_block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6269" y="685801"/>
            <a:ext cx="4813316" cy="1199348"/>
          </a:xfrm>
          <a:prstGeom prst="rect">
            <a:avLst/>
          </a:prstGeom>
        </p:spPr>
      </p:pic>
    </p:spTree>
    <p:extLst>
      <p:ext uri="{BB962C8B-B14F-4D97-AF65-F5344CB8AC3E}">
        <p14:creationId xmlns:p14="http://schemas.microsoft.com/office/powerpoint/2010/main" val="337551713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Option 2">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2006600"/>
            <a:ext cx="9700427" cy="3048000"/>
          </a:xfrm>
        </p:spPr>
        <p:txBody>
          <a:bodyPr anchor="t"/>
          <a:lstStyle>
            <a:lvl1pPr algn="l">
              <a:defRPr>
                <a:solidFill>
                  <a:srgbClr val="207AAA"/>
                </a:solidFill>
                <a:latin typeface="Trebuchet MS" panose="020B0603020202020204" pitchFamily="34" charset="0"/>
              </a:defRPr>
            </a:lvl1pPr>
          </a:lstStyle>
          <a:p>
            <a:r>
              <a:rPr lang="en-US" smtClean="0"/>
              <a:t>Click to edit Master title style</a:t>
            </a:r>
            <a:endParaRPr lang="en-US" dirty="0"/>
          </a:p>
        </p:txBody>
      </p:sp>
      <p:pic>
        <p:nvPicPr>
          <p:cNvPr id="7" name="Picture 6" descr="CIRHT_CMYK_maize_tag_block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6269" y="5205584"/>
            <a:ext cx="3176055" cy="791387"/>
          </a:xfrm>
          <a:prstGeom prst="rect">
            <a:avLst/>
          </a:prstGeom>
        </p:spPr>
      </p:pic>
    </p:spTree>
    <p:extLst>
      <p:ext uri="{BB962C8B-B14F-4D97-AF65-F5344CB8AC3E}">
        <p14:creationId xmlns:p14="http://schemas.microsoft.com/office/powerpoint/2010/main" val="2989155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0" indent="0">
              <a:buFont typeface="Arial" panose="020B0604020202020204" pitchFamily="34" charset="0"/>
              <a:buChar char="•"/>
              <a:defRPr>
                <a:solidFill>
                  <a:schemeClr val="tx1">
                    <a:lumMod val="65000"/>
                    <a:lumOff val="35000"/>
                  </a:schemeClr>
                </a:solidFill>
                <a:latin typeface="Trebuchet MS" panose="020B0603020202020204" pitchFamily="34" charset="0"/>
              </a:defRPr>
            </a:lvl1pPr>
            <a:lvl2pPr marL="742950" indent="-285750">
              <a:buFont typeface="Arial" panose="020B0604020202020204" pitchFamily="34" charset="0"/>
              <a:buChar char="•"/>
              <a:defRPr>
                <a:solidFill>
                  <a:schemeClr val="tx1">
                    <a:lumMod val="65000"/>
                    <a:lumOff val="35000"/>
                  </a:schemeClr>
                </a:solidFill>
                <a:latin typeface="Trebuchet MS" panose="020B0603020202020204" pitchFamily="34" charset="0"/>
              </a:defRPr>
            </a:lvl2pPr>
            <a:lvl3pPr>
              <a:defRPr>
                <a:solidFill>
                  <a:schemeClr val="tx1">
                    <a:lumMod val="65000"/>
                    <a:lumOff val="35000"/>
                  </a:schemeClr>
                </a:solidFill>
                <a:latin typeface="Trebuchet MS" panose="020B0603020202020204" pitchFamily="34" charset="0"/>
              </a:defRPr>
            </a:lvl3pPr>
            <a:lvl4pPr>
              <a:defRPr>
                <a:solidFill>
                  <a:schemeClr val="tx1">
                    <a:lumMod val="65000"/>
                    <a:lumOff val="35000"/>
                  </a:schemeClr>
                </a:solidFill>
                <a:latin typeface="Trebuchet MS" panose="020B0603020202020204" pitchFamily="34" charset="0"/>
              </a:defRPr>
            </a:lvl4pPr>
            <a:lvl5pPr>
              <a:defRPr>
                <a:solidFill>
                  <a:schemeClr val="tx1">
                    <a:lumMod val="65000"/>
                    <a:lumOff val="35000"/>
                  </a:schemeClr>
                </a:solidFill>
                <a:latin typeface="Trebuchet MS" panose="020B0603020202020204"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D9FD6AE6-1661-438E-9D39-2B4E05C8D64F}"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
        <p:nvSpPr>
          <p:cNvPr id="11" name="Footer Placeholder 4"/>
          <p:cNvSpPr>
            <a:spLocks noGrp="1"/>
          </p:cNvSpPr>
          <p:nvPr>
            <p:ph type="ftr" sz="quarter" idx="3"/>
          </p:nvPr>
        </p:nvSpPr>
        <p:spPr>
          <a:xfrm>
            <a:off x="609600" y="6356352"/>
            <a:ext cx="9956800" cy="365125"/>
          </a:xfrm>
          <a:prstGeom prst="rect">
            <a:avLst/>
          </a:prstGeom>
        </p:spPr>
        <p:txBody>
          <a:bodyPr/>
          <a:lstStyle>
            <a:lvl1pPr>
              <a:defRPr sz="1400">
                <a:solidFill>
                  <a:schemeClr val="bg1"/>
                </a:solidFill>
                <a:latin typeface="Trebuchet MS" panose="020B0603020202020204" pitchFamily="34" charset="0"/>
              </a:defRPr>
            </a:lvl1pPr>
          </a:lstStyle>
          <a:p>
            <a:endParaRPr lang="en-US"/>
          </a:p>
        </p:txBody>
      </p:sp>
      <p:pic>
        <p:nvPicPr>
          <p:cNvPr id="8" name="Picture 7" descr="CIRHT_CMYK_maize_tag_block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8110" y="5551003"/>
            <a:ext cx="1762692" cy="439215"/>
          </a:xfrm>
          <a:prstGeom prst="rect">
            <a:avLst/>
          </a:prstGeom>
        </p:spPr>
      </p:pic>
    </p:spTree>
    <p:extLst>
      <p:ext uri="{BB962C8B-B14F-4D97-AF65-F5344CB8AC3E}">
        <p14:creationId xmlns:p14="http://schemas.microsoft.com/office/powerpoint/2010/main" val="136961276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p>
            <a:fld id="{CB36698F-6443-4970-9DEE-4E0F82AB51DC}" type="slidenum">
              <a:rPr lang="en-US" smtClean="0"/>
              <a:t>‹#›</a:t>
            </a:fld>
            <a:endParaRPr lang="en-US"/>
          </a:p>
        </p:txBody>
      </p:sp>
      <p:sp>
        <p:nvSpPr>
          <p:cNvPr id="8" name="Footer Placeholder 4"/>
          <p:cNvSpPr>
            <a:spLocks noGrp="1"/>
          </p:cNvSpPr>
          <p:nvPr>
            <p:ph type="ftr" sz="quarter" idx="3"/>
          </p:nvPr>
        </p:nvSpPr>
        <p:spPr>
          <a:xfrm>
            <a:off x="609600" y="6356352"/>
            <a:ext cx="9956800" cy="365125"/>
          </a:xfrm>
          <a:prstGeom prst="rect">
            <a:avLst/>
          </a:prstGeom>
        </p:spPr>
        <p:txBody>
          <a:bodyPr/>
          <a:lstStyle>
            <a:lvl1pPr>
              <a:defRPr sz="1400">
                <a:solidFill>
                  <a:schemeClr val="bg1"/>
                </a:solidFill>
                <a:latin typeface="Trebuchet MS" panose="020B0603020202020204" pitchFamily="34" charset="0"/>
              </a:defRPr>
            </a:lvl1pPr>
          </a:lstStyle>
          <a:p>
            <a:endParaRPr lang="en-US" dirty="0"/>
          </a:p>
        </p:txBody>
      </p:sp>
    </p:spTree>
    <p:extLst>
      <p:ext uri="{BB962C8B-B14F-4D97-AF65-F5344CB8AC3E}">
        <p14:creationId xmlns:p14="http://schemas.microsoft.com/office/powerpoint/2010/main" val="56172172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a:xfrm>
            <a:off x="609600" y="6356352"/>
            <a:ext cx="7416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D9FD6AE6-1661-438E-9D39-2B4E05C8D64F}" type="slidenum">
              <a:rPr lang="en-US" smtClean="0"/>
              <a:pPr/>
              <a:t>‹#›</a:t>
            </a:fld>
            <a:endParaRPr lang="en-US"/>
          </a:p>
        </p:txBody>
      </p:sp>
    </p:spTree>
    <p:extLst>
      <p:ext uri="{BB962C8B-B14F-4D97-AF65-F5344CB8AC3E}">
        <p14:creationId xmlns:p14="http://schemas.microsoft.com/office/powerpoint/2010/main" val="2739216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609600" y="6356352"/>
            <a:ext cx="7416800" cy="365125"/>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CB36698F-6443-4970-9DEE-4E0F82AB51DC}" type="slidenum">
              <a:rPr lang="en-US" smtClean="0"/>
              <a:t>‹#›</a:t>
            </a:fld>
            <a:endParaRPr lang="en-US"/>
          </a:p>
        </p:txBody>
      </p:sp>
    </p:spTree>
    <p:extLst>
      <p:ext uri="{BB962C8B-B14F-4D97-AF65-F5344CB8AC3E}">
        <p14:creationId xmlns:p14="http://schemas.microsoft.com/office/powerpoint/2010/main" val="917854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9FD6AE6-1661-438E-9D39-2B4E05C8D64F}" type="slidenum">
              <a:rPr lang="en-US" smtClean="0"/>
              <a:pPr/>
              <a:t>‹#›</a:t>
            </a:fld>
            <a:endParaRPr lang="en-US"/>
          </a:p>
        </p:txBody>
      </p:sp>
      <p:sp>
        <p:nvSpPr>
          <p:cNvPr id="5" name="Footer Placeholder 3"/>
          <p:cNvSpPr>
            <a:spLocks noGrp="1"/>
          </p:cNvSpPr>
          <p:nvPr>
            <p:ph type="ftr" sz="quarter" idx="11"/>
          </p:nvPr>
        </p:nvSpPr>
        <p:spPr>
          <a:xfrm>
            <a:off x="609600" y="6356352"/>
            <a:ext cx="7416800" cy="365125"/>
          </a:xfrm>
          <a:prstGeom prst="rect">
            <a:avLst/>
          </a:prstGeom>
        </p:spPr>
        <p:txBody>
          <a:bodyPr/>
          <a:lstStyle/>
          <a:p>
            <a:endParaRPr lang="en-US"/>
          </a:p>
        </p:txBody>
      </p:sp>
    </p:spTree>
    <p:extLst>
      <p:ext uri="{BB962C8B-B14F-4D97-AF65-F5344CB8AC3E}">
        <p14:creationId xmlns:p14="http://schemas.microsoft.com/office/powerpoint/2010/main" val="2269104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Slide Number Placeholder 6"/>
          <p:cNvSpPr>
            <a:spLocks noGrp="1"/>
          </p:cNvSpPr>
          <p:nvPr>
            <p:ph type="sldNum" sz="quarter" idx="12"/>
          </p:nvPr>
        </p:nvSpPr>
        <p:spPr/>
        <p:txBody>
          <a:bodyPr/>
          <a:lstStyle/>
          <a:p>
            <a:fld id="{CB36698F-6443-4970-9DEE-4E0F82AB51DC}" type="slidenum">
              <a:rPr lang="en-US" smtClean="0"/>
              <a:t>‹#›</a:t>
            </a:fld>
            <a:endParaRPr lang="en-US"/>
          </a:p>
        </p:txBody>
      </p:sp>
      <p:sp>
        <p:nvSpPr>
          <p:cNvPr id="8" name="Footer Placeholder 3"/>
          <p:cNvSpPr>
            <a:spLocks noGrp="1"/>
          </p:cNvSpPr>
          <p:nvPr>
            <p:ph type="ftr" sz="quarter" idx="11"/>
          </p:nvPr>
        </p:nvSpPr>
        <p:spPr>
          <a:xfrm>
            <a:off x="609600" y="6356352"/>
            <a:ext cx="7416800" cy="365125"/>
          </a:xfrm>
          <a:prstGeom prst="rect">
            <a:avLst/>
          </a:prstGeom>
        </p:spPr>
        <p:txBody>
          <a:bodyPr/>
          <a:lstStyle/>
          <a:p>
            <a:endParaRPr lang="en-US" dirty="0"/>
          </a:p>
        </p:txBody>
      </p:sp>
    </p:spTree>
    <p:extLst>
      <p:ext uri="{BB962C8B-B14F-4D97-AF65-F5344CB8AC3E}">
        <p14:creationId xmlns:p14="http://schemas.microsoft.com/office/powerpoint/2010/main" val="4056760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Slide Number Placeholder 6"/>
          <p:cNvSpPr>
            <a:spLocks noGrp="1"/>
          </p:cNvSpPr>
          <p:nvPr>
            <p:ph type="sldNum" sz="quarter" idx="12"/>
          </p:nvPr>
        </p:nvSpPr>
        <p:spPr/>
        <p:txBody>
          <a:bodyPr/>
          <a:lstStyle/>
          <a:p>
            <a:fld id="{CB36698F-6443-4970-9DEE-4E0F82AB51DC}" type="slidenum">
              <a:rPr lang="en-US" smtClean="0"/>
              <a:t>‹#›</a:t>
            </a:fld>
            <a:endParaRPr lang="en-US"/>
          </a:p>
        </p:txBody>
      </p:sp>
      <p:sp>
        <p:nvSpPr>
          <p:cNvPr id="8" name="Footer Placeholder 3"/>
          <p:cNvSpPr>
            <a:spLocks noGrp="1"/>
          </p:cNvSpPr>
          <p:nvPr>
            <p:ph type="ftr" sz="quarter" idx="11"/>
          </p:nvPr>
        </p:nvSpPr>
        <p:spPr>
          <a:xfrm>
            <a:off x="609600" y="6356352"/>
            <a:ext cx="7416800" cy="365125"/>
          </a:xfrm>
          <a:prstGeom prst="rect">
            <a:avLst/>
          </a:prstGeom>
        </p:spPr>
        <p:txBody>
          <a:bodyPr/>
          <a:lstStyle/>
          <a:p>
            <a:endParaRPr lang="en-US" dirty="0"/>
          </a:p>
        </p:txBody>
      </p:sp>
    </p:spTree>
    <p:extLst>
      <p:ext uri="{BB962C8B-B14F-4D97-AF65-F5344CB8AC3E}">
        <p14:creationId xmlns:p14="http://schemas.microsoft.com/office/powerpoint/2010/main" val="2372030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CB36698F-6443-4970-9DEE-4E0F82AB51DC}" type="slidenum">
              <a:rPr lang="en-US" smtClean="0"/>
              <a:t>‹#›</a:t>
            </a:fld>
            <a:endParaRPr lang="en-US"/>
          </a:p>
        </p:txBody>
      </p:sp>
      <p:sp>
        <p:nvSpPr>
          <p:cNvPr id="7" name="Footer Placeholder 3"/>
          <p:cNvSpPr>
            <a:spLocks noGrp="1"/>
          </p:cNvSpPr>
          <p:nvPr>
            <p:ph type="ftr" sz="quarter" idx="11"/>
          </p:nvPr>
        </p:nvSpPr>
        <p:spPr>
          <a:xfrm>
            <a:off x="609600" y="6356352"/>
            <a:ext cx="7416800" cy="365125"/>
          </a:xfrm>
          <a:prstGeom prst="rect">
            <a:avLst/>
          </a:prstGeom>
        </p:spPr>
        <p:txBody>
          <a:bodyPr/>
          <a:lstStyle/>
          <a:p>
            <a:endParaRPr lang="en-US" dirty="0"/>
          </a:p>
        </p:txBody>
      </p:sp>
    </p:spTree>
    <p:extLst>
      <p:ext uri="{BB962C8B-B14F-4D97-AF65-F5344CB8AC3E}">
        <p14:creationId xmlns:p14="http://schemas.microsoft.com/office/powerpoint/2010/main" val="3906502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CB36698F-6443-4970-9DEE-4E0F82AB51DC}" type="slidenum">
              <a:rPr lang="en-US" smtClean="0"/>
              <a:t>‹#›</a:t>
            </a:fld>
            <a:endParaRPr lang="en-US"/>
          </a:p>
        </p:txBody>
      </p:sp>
      <p:sp>
        <p:nvSpPr>
          <p:cNvPr id="7" name="Footer Placeholder 3"/>
          <p:cNvSpPr>
            <a:spLocks noGrp="1"/>
          </p:cNvSpPr>
          <p:nvPr>
            <p:ph type="ftr" sz="quarter" idx="11"/>
          </p:nvPr>
        </p:nvSpPr>
        <p:spPr>
          <a:xfrm>
            <a:off x="609600" y="6356352"/>
            <a:ext cx="7416800" cy="365125"/>
          </a:xfrm>
          <a:prstGeom prst="rect">
            <a:avLst/>
          </a:prstGeom>
        </p:spPr>
        <p:txBody>
          <a:bodyPr/>
          <a:lstStyle/>
          <a:p>
            <a:endParaRPr lang="en-US" dirty="0"/>
          </a:p>
        </p:txBody>
      </p:sp>
    </p:spTree>
    <p:extLst>
      <p:ext uri="{BB962C8B-B14F-4D97-AF65-F5344CB8AC3E}">
        <p14:creationId xmlns:p14="http://schemas.microsoft.com/office/powerpoint/2010/main" val="3784649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gradation_bar_ART.jp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6212823"/>
            <a:ext cx="12192000" cy="645177"/>
          </a:xfrm>
          <a:prstGeom prst="rect">
            <a:avLst/>
          </a:prstGeom>
        </p:spPr>
      </p:pic>
      <p:sp>
        <p:nvSpPr>
          <p:cNvPr id="10" name="Rectangle 9"/>
          <p:cNvSpPr/>
          <p:nvPr/>
        </p:nvSpPr>
        <p:spPr>
          <a:xfrm>
            <a:off x="0" y="2"/>
            <a:ext cx="12192000" cy="167951"/>
          </a:xfrm>
          <a:prstGeom prst="rect">
            <a:avLst/>
          </a:prstGeom>
          <a:solidFill>
            <a:srgbClr val="207AAA"/>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10769600" y="6356352"/>
            <a:ext cx="812800" cy="365125"/>
          </a:xfrm>
          <a:prstGeom prst="rect">
            <a:avLst/>
          </a:prstGeom>
        </p:spPr>
        <p:txBody>
          <a:bodyPr vert="horz" lIns="91440" tIns="45720" rIns="91440" bIns="45720" rtlCol="0" anchor="ctr"/>
          <a:lstStyle>
            <a:lvl1pPr algn="r">
              <a:defRPr sz="1200">
                <a:solidFill>
                  <a:schemeClr val="bg1"/>
                </a:solidFill>
                <a:latin typeface="Trebuchet MS" panose="020B0603020202020204" pitchFamily="34" charset="0"/>
              </a:defRPr>
            </a:lvl1pPr>
          </a:lstStyle>
          <a:p>
            <a:fld id="{CB36698F-6443-4970-9DEE-4E0F82AB51DC}" type="slidenum">
              <a:rPr lang="en-US" smtClean="0"/>
              <a:pPr/>
              <a:t>‹#›</a:t>
            </a:fld>
            <a:endParaRPr lang="en-US" dirty="0"/>
          </a:p>
        </p:txBody>
      </p:sp>
      <p:sp>
        <p:nvSpPr>
          <p:cNvPr id="12" name="Footer Placeholder 4"/>
          <p:cNvSpPr>
            <a:spLocks noGrp="1"/>
          </p:cNvSpPr>
          <p:nvPr>
            <p:ph type="ftr" sz="quarter" idx="3"/>
          </p:nvPr>
        </p:nvSpPr>
        <p:spPr>
          <a:xfrm>
            <a:off x="609600" y="6356352"/>
            <a:ext cx="9956800" cy="365125"/>
          </a:xfrm>
          <a:prstGeom prst="rect">
            <a:avLst/>
          </a:prstGeom>
        </p:spPr>
        <p:txBody>
          <a:bodyPr/>
          <a:lstStyle>
            <a:lvl1pPr>
              <a:defRPr sz="1400">
                <a:solidFill>
                  <a:schemeClr val="bg1"/>
                </a:solidFill>
                <a:latin typeface="Trebuchet MS" panose="020B0603020202020204" pitchFamily="34" charset="0"/>
              </a:defRPr>
            </a:lvl1pPr>
          </a:lstStyle>
          <a:p>
            <a:endParaRPr lang="en-US" dirty="0"/>
          </a:p>
        </p:txBody>
      </p:sp>
    </p:spTree>
    <p:extLst>
      <p:ext uri="{BB962C8B-B14F-4D97-AF65-F5344CB8AC3E}">
        <p14:creationId xmlns:p14="http://schemas.microsoft.com/office/powerpoint/2010/main" val="3152240289"/>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914400" rtl="0" eaLnBrk="1" latinLnBrk="0" hangingPunct="1">
        <a:spcBef>
          <a:spcPct val="0"/>
        </a:spcBef>
        <a:buNone/>
        <a:defRPr sz="4400" kern="1200">
          <a:solidFill>
            <a:srgbClr val="207AAA"/>
          </a:solidFill>
          <a:latin typeface="Trebuchet MS" panose="020B0603020202020204" pitchFamily="34" charset="0"/>
          <a:ea typeface="+mj-ea"/>
          <a:cs typeface="+mj-cs"/>
        </a:defRPr>
      </a:lvl1pPr>
    </p:titleStyle>
    <p:bodyStyle>
      <a:lvl1pPr marL="0" indent="0" algn="l" defTabSz="914400" rtl="0" eaLnBrk="1" latinLnBrk="0" hangingPunct="1">
        <a:spcBef>
          <a:spcPct val="20000"/>
        </a:spcBef>
        <a:buClr>
          <a:srgbClr val="595959"/>
        </a:buClr>
        <a:buFont typeface="Arial" panose="020B0604020202020204" pitchFamily="34" charset="0"/>
        <a:buChar char="•"/>
        <a:defRPr sz="3200" kern="1200">
          <a:solidFill>
            <a:schemeClr val="tx1">
              <a:lumMod val="65000"/>
              <a:lumOff val="35000"/>
            </a:schemeClr>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lumMod val="65000"/>
              <a:lumOff val="35000"/>
            </a:schemeClr>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lumMod val="65000"/>
              <a:lumOff val="35000"/>
            </a:schemeClr>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Trebuchet MS" panose="020B0603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1.xml"/><Relationship Id="rId5" Type="http://schemas.openxmlformats.org/officeDocument/2006/relationships/image" Target="../media/image8.jpe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43000" y="1905000"/>
            <a:ext cx="9192427" cy="3251200"/>
          </a:xfrm>
        </p:spPr>
        <p:txBody>
          <a:bodyPr>
            <a:normAutofit fontScale="90000"/>
          </a:bodyPr>
          <a:lstStyle/>
          <a:p>
            <a:pPr algn="ctr"/>
            <a:r>
              <a:rPr lang="en-US" dirty="0">
                <a:cs typeface="Times New Roman" pitchFamily="18" charset="0"/>
              </a:rPr>
              <a:t>COMPREHENSIVE ABORTION CARE</a:t>
            </a:r>
            <a:br>
              <a:rPr lang="en-US" dirty="0">
                <a:cs typeface="Times New Roman" pitchFamily="18" charset="0"/>
              </a:rPr>
            </a:br>
            <a:r>
              <a:rPr lang="en-US" dirty="0">
                <a:cs typeface="Times New Roman" pitchFamily="18" charset="0"/>
              </a:rPr>
              <a:t>PART </a:t>
            </a:r>
            <a:r>
              <a:rPr lang="en-US" dirty="0" smtClean="0">
                <a:cs typeface="Times New Roman" pitchFamily="18" charset="0"/>
              </a:rPr>
              <a:t>II </a:t>
            </a:r>
            <a:r>
              <a:rPr lang="en-US" dirty="0">
                <a:cs typeface="Times New Roman" pitchFamily="18" charset="0"/>
              </a:rPr>
              <a:t>- Methods of termination of pregnancy</a:t>
            </a:r>
            <a:br>
              <a:rPr lang="en-US" dirty="0">
                <a:cs typeface="Times New Roman" pitchFamily="18" charset="0"/>
              </a:rPr>
            </a:br>
            <a:r>
              <a:rPr lang="en-US" dirty="0" smtClean="0">
                <a:cs typeface="Times New Roman" pitchFamily="18" charset="0"/>
              </a:rPr>
              <a:t>YONAS </a:t>
            </a:r>
            <a:r>
              <a:rPr lang="en-US" dirty="0">
                <a:cs typeface="Times New Roman" pitchFamily="18" charset="0"/>
              </a:rPr>
              <a:t>GETACHEW, MD</a:t>
            </a:r>
            <a:br>
              <a:rPr lang="en-US" dirty="0">
                <a:cs typeface="Times New Roman" pitchFamily="18" charset="0"/>
              </a:rPr>
            </a:br>
            <a:r>
              <a:rPr lang="en-US" dirty="0">
                <a:cs typeface="Times New Roman" pitchFamily="18" charset="0"/>
              </a:rPr>
              <a:t>CLINICAL ADVISOR, CIRHT</a:t>
            </a:r>
            <a:br>
              <a:rPr lang="en-US" dirty="0">
                <a:cs typeface="Times New Roman" pitchFamily="18" charset="0"/>
              </a:rPr>
            </a:br>
            <a:r>
              <a:rPr lang="en-US" dirty="0">
                <a:cs typeface="Times New Roman" pitchFamily="18" charset="0"/>
              </a:rPr>
              <a:t>ASS’T PROFESSOR, OB-GYN, ADDIS ABABA UNIVERSITY</a:t>
            </a:r>
            <a:endParaRPr lang="en-US" sz="2325" cap="none" dirty="0"/>
          </a:p>
        </p:txBody>
      </p:sp>
    </p:spTree>
    <p:extLst>
      <p:ext uri="{BB962C8B-B14F-4D97-AF65-F5344CB8AC3E}">
        <p14:creationId xmlns:p14="http://schemas.microsoft.com/office/powerpoint/2010/main" val="5652996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t> Outline </a:t>
            </a:r>
            <a:r>
              <a:rPr lang="en-US" sz="2800" dirty="0" smtClean="0"/>
              <a:t>methods in first trimester pregnancy terminations </a:t>
            </a:r>
          </a:p>
          <a:p>
            <a:r>
              <a:rPr lang="en-US" sz="2800" dirty="0" smtClean="0"/>
              <a:t> Describe </a:t>
            </a:r>
            <a:r>
              <a:rPr lang="en-US" sz="2800" dirty="0" smtClean="0"/>
              <a:t>medical methods in first trimester pregnancy terminations </a:t>
            </a:r>
          </a:p>
          <a:p>
            <a:r>
              <a:rPr lang="en-US" sz="2800" dirty="0" smtClean="0"/>
              <a:t> Describe </a:t>
            </a:r>
            <a:r>
              <a:rPr lang="en-US" sz="2800" dirty="0" smtClean="0"/>
              <a:t>surgical methods in first trimester pregnancy terminations</a:t>
            </a:r>
          </a:p>
          <a:p>
            <a:r>
              <a:rPr lang="en-US" sz="2800" dirty="0" smtClean="0"/>
              <a:t> Outline </a:t>
            </a:r>
            <a:r>
              <a:rPr lang="en-US" sz="2800" dirty="0" smtClean="0"/>
              <a:t>management of complication of first trimester pregnancy terminations</a:t>
            </a:r>
          </a:p>
          <a:p>
            <a:endParaRPr lang="en-US" dirty="0" smtClean="0"/>
          </a:p>
          <a:p>
            <a:endParaRPr lang="en-US" dirty="0" smtClean="0"/>
          </a:p>
          <a:p>
            <a:endParaRPr lang="en-US" dirty="0"/>
          </a:p>
        </p:txBody>
      </p:sp>
      <p:sp>
        <p:nvSpPr>
          <p:cNvPr id="3" name="Title 2"/>
          <p:cNvSpPr>
            <a:spLocks noGrp="1"/>
          </p:cNvSpPr>
          <p:nvPr>
            <p:ph type="title"/>
          </p:nvPr>
        </p:nvSpPr>
        <p:spPr/>
        <p:txBody>
          <a:bodyPr>
            <a:normAutofit/>
          </a:bodyPr>
          <a:lstStyle/>
          <a:p>
            <a:pPr algn="ctr"/>
            <a:r>
              <a:rPr lang="en-US" dirty="0" smtClean="0"/>
              <a:t>Objectives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t> Methods </a:t>
            </a:r>
            <a:r>
              <a:rPr lang="en-US" sz="2800" dirty="0" smtClean="0"/>
              <a:t>in first trimester pregnancy </a:t>
            </a:r>
            <a:r>
              <a:rPr lang="en-US" sz="2800" dirty="0" smtClean="0"/>
              <a:t>terminations</a:t>
            </a:r>
          </a:p>
          <a:p>
            <a:pPr lvl="1"/>
            <a:r>
              <a:rPr lang="en-US" sz="2400" dirty="0" smtClean="0"/>
              <a:t>Medical</a:t>
            </a:r>
            <a:endParaRPr lang="en-US" sz="2400" dirty="0"/>
          </a:p>
          <a:p>
            <a:pPr lvl="1"/>
            <a:r>
              <a:rPr lang="en-US" sz="2400" dirty="0" smtClean="0"/>
              <a:t>Surgical </a:t>
            </a:r>
            <a:endParaRPr lang="en-US" sz="2400" dirty="0" smtClean="0"/>
          </a:p>
          <a:p>
            <a:pPr>
              <a:buNone/>
            </a:pPr>
            <a:r>
              <a:rPr lang="en-US" sz="2800" dirty="0" smtClean="0"/>
              <a:t>	</a:t>
            </a:r>
            <a:endParaRPr lang="en-US" sz="2800" dirty="0" smtClean="0"/>
          </a:p>
          <a:p>
            <a:r>
              <a:rPr lang="en-US" sz="2800" dirty="0" smtClean="0"/>
              <a:t> Management </a:t>
            </a:r>
            <a:r>
              <a:rPr lang="en-US" sz="2800" dirty="0" smtClean="0"/>
              <a:t>of complication of first trimester pregnancy terminations</a:t>
            </a:r>
            <a:endParaRPr lang="en-US" sz="2800" dirty="0"/>
          </a:p>
        </p:txBody>
      </p:sp>
      <p:sp>
        <p:nvSpPr>
          <p:cNvPr id="3" name="Title 2"/>
          <p:cNvSpPr>
            <a:spLocks noGrp="1"/>
          </p:cNvSpPr>
          <p:nvPr>
            <p:ph type="title"/>
          </p:nvPr>
        </p:nvSpPr>
        <p:spPr/>
        <p:txBody>
          <a:bodyPr>
            <a:normAutofit/>
          </a:bodyPr>
          <a:lstStyle/>
          <a:p>
            <a:pPr algn="ctr"/>
            <a:r>
              <a:rPr lang="en-US" dirty="0" smtClean="0"/>
              <a:t>Outline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r>
              <a:rPr lang="en-US" sz="2800" dirty="0" smtClean="0"/>
              <a:t> Medical, pharmacologic </a:t>
            </a:r>
            <a:endParaRPr lang="en-US" sz="2800" dirty="0" smtClean="0"/>
          </a:p>
          <a:p>
            <a:r>
              <a:rPr lang="en-US" sz="2800" dirty="0" smtClean="0"/>
              <a:t> Surgical</a:t>
            </a:r>
            <a:endParaRPr lang="en-US" sz="2800" dirty="0"/>
          </a:p>
        </p:txBody>
      </p:sp>
      <p:sp>
        <p:nvSpPr>
          <p:cNvPr id="2" name="Title 1"/>
          <p:cNvSpPr>
            <a:spLocks noGrp="1"/>
          </p:cNvSpPr>
          <p:nvPr>
            <p:ph type="title"/>
          </p:nvPr>
        </p:nvSpPr>
        <p:spPr/>
        <p:txBody>
          <a:bodyPr>
            <a:normAutofit/>
          </a:bodyPr>
          <a:lstStyle/>
          <a:p>
            <a:pPr algn="ctr"/>
            <a:r>
              <a:rPr lang="en-US" dirty="0" smtClean="0"/>
              <a:t>Methods of </a:t>
            </a:r>
            <a:r>
              <a:rPr lang="en-US" dirty="0" smtClean="0"/>
              <a:t>termination</a:t>
            </a:r>
            <a:endParaRPr lang="en-US" dirty="0"/>
          </a:p>
        </p:txBody>
      </p:sp>
    </p:spTree>
    <p:extLst>
      <p:ext uri="{BB962C8B-B14F-4D97-AF65-F5344CB8AC3E}">
        <p14:creationId xmlns:p14="http://schemas.microsoft.com/office/powerpoint/2010/main" val="39684954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sz="2800" dirty="0" smtClean="0"/>
          </a:p>
          <a:p>
            <a:r>
              <a:rPr lang="en-US" sz="2800" dirty="0" smtClean="0"/>
              <a:t> First trimester: Medical, </a:t>
            </a:r>
            <a:r>
              <a:rPr lang="en-US" sz="2800" dirty="0" smtClean="0"/>
              <a:t>MVA  </a:t>
            </a:r>
          </a:p>
          <a:p>
            <a:endParaRPr lang="en-US" sz="2800" dirty="0" smtClean="0"/>
          </a:p>
          <a:p>
            <a:r>
              <a:rPr lang="en-US" sz="2800" dirty="0" smtClean="0"/>
              <a:t> Second trimester: Medical (repeated </a:t>
            </a:r>
            <a:r>
              <a:rPr lang="en-US" sz="2800" dirty="0" smtClean="0"/>
              <a:t>doses of </a:t>
            </a:r>
            <a:r>
              <a:rPr lang="en-US" sz="2800" dirty="0" smtClean="0"/>
              <a:t>misoprostol), D&amp;E </a:t>
            </a:r>
            <a:endParaRPr lang="en-US" sz="2800" dirty="0"/>
          </a:p>
        </p:txBody>
      </p:sp>
      <p:sp>
        <p:nvSpPr>
          <p:cNvPr id="2" name="Title 1"/>
          <p:cNvSpPr>
            <a:spLocks noGrp="1"/>
          </p:cNvSpPr>
          <p:nvPr>
            <p:ph type="title"/>
          </p:nvPr>
        </p:nvSpPr>
        <p:spPr/>
        <p:txBody>
          <a:bodyPr>
            <a:normAutofit/>
          </a:bodyPr>
          <a:lstStyle/>
          <a:p>
            <a:pPr algn="ctr"/>
            <a:r>
              <a:rPr lang="en-US" dirty="0" smtClean="0"/>
              <a:t>Methods of </a:t>
            </a:r>
            <a:r>
              <a:rPr lang="en-US" dirty="0" smtClean="0"/>
              <a:t>termination</a:t>
            </a:r>
            <a:endParaRPr lang="en-US" dirty="0"/>
          </a:p>
        </p:txBody>
      </p:sp>
    </p:spTree>
    <p:extLst>
      <p:ext uri="{BB962C8B-B14F-4D97-AF65-F5344CB8AC3E}">
        <p14:creationId xmlns:p14="http://schemas.microsoft.com/office/powerpoint/2010/main" val="39684954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t> Gestational </a:t>
            </a:r>
            <a:endParaRPr lang="en-US" sz="2800" dirty="0" smtClean="0"/>
          </a:p>
          <a:p>
            <a:r>
              <a:rPr lang="en-US" sz="2800" dirty="0" smtClean="0"/>
              <a:t> Clinical </a:t>
            </a:r>
            <a:r>
              <a:rPr lang="en-US" sz="2800" dirty="0" smtClean="0"/>
              <a:t>condition </a:t>
            </a:r>
          </a:p>
          <a:p>
            <a:r>
              <a:rPr lang="en-US" sz="2800" dirty="0" smtClean="0"/>
              <a:t> Patient </a:t>
            </a:r>
            <a:r>
              <a:rPr lang="en-US" sz="2800" dirty="0" smtClean="0"/>
              <a:t>choice </a:t>
            </a:r>
          </a:p>
          <a:p>
            <a:r>
              <a:rPr lang="en-US" sz="2800" dirty="0" smtClean="0"/>
              <a:t> Skill </a:t>
            </a:r>
            <a:endParaRPr lang="en-US" sz="2800" dirty="0" smtClean="0"/>
          </a:p>
          <a:p>
            <a:r>
              <a:rPr lang="en-US" sz="2800" dirty="0" smtClean="0"/>
              <a:t> Availability </a:t>
            </a:r>
            <a:endParaRPr lang="en-US" sz="2800" dirty="0"/>
          </a:p>
        </p:txBody>
      </p:sp>
      <p:sp>
        <p:nvSpPr>
          <p:cNvPr id="3" name="Title 2"/>
          <p:cNvSpPr>
            <a:spLocks noGrp="1"/>
          </p:cNvSpPr>
          <p:nvPr>
            <p:ph type="title"/>
          </p:nvPr>
        </p:nvSpPr>
        <p:spPr/>
        <p:txBody>
          <a:bodyPr/>
          <a:lstStyle/>
          <a:p>
            <a:pPr algn="ctr"/>
            <a:r>
              <a:rPr lang="en-US" dirty="0" smtClean="0"/>
              <a:t>Choice depends </a:t>
            </a:r>
            <a:r>
              <a:rPr lang="en-US" dirty="0" smtClean="0"/>
              <a:t>on: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t> Oxytocin, </a:t>
            </a:r>
            <a:r>
              <a:rPr lang="en-US" sz="2800" dirty="0" smtClean="0"/>
              <a:t>cytotoxic drugs </a:t>
            </a:r>
          </a:p>
          <a:p>
            <a:r>
              <a:rPr lang="en-US" sz="2800" dirty="0" smtClean="0"/>
              <a:t> Prostaglandins</a:t>
            </a:r>
            <a:endParaRPr lang="en-US" sz="2800" dirty="0" smtClean="0"/>
          </a:p>
          <a:p>
            <a:r>
              <a:rPr lang="en-US" sz="2800" dirty="0" smtClean="0"/>
              <a:t> Anti progesterone: Mifepristone, </a:t>
            </a:r>
            <a:r>
              <a:rPr lang="en-US" sz="2800" dirty="0" err="1" smtClean="0"/>
              <a:t>epostane</a:t>
            </a:r>
            <a:endParaRPr lang="en-US" sz="2800" dirty="0" smtClean="0"/>
          </a:p>
          <a:p>
            <a:r>
              <a:rPr lang="en-US" sz="2800" dirty="0"/>
              <a:t> Hyper </a:t>
            </a:r>
            <a:r>
              <a:rPr lang="en-US" sz="2800" dirty="0" err="1"/>
              <a:t>osmolar</a:t>
            </a:r>
            <a:r>
              <a:rPr lang="en-US" sz="2800" dirty="0"/>
              <a:t> </a:t>
            </a:r>
            <a:r>
              <a:rPr lang="en-US" sz="2800" dirty="0" smtClean="0"/>
              <a:t>solutions: 20</a:t>
            </a:r>
            <a:r>
              <a:rPr lang="en-US" sz="2800" dirty="0"/>
              <a:t>% saline, 30% urea </a:t>
            </a:r>
            <a:endParaRPr lang="en-US" sz="2800" dirty="0" smtClean="0"/>
          </a:p>
          <a:p>
            <a:endParaRPr lang="en-US" dirty="0" smtClean="0"/>
          </a:p>
          <a:p>
            <a:pPr>
              <a:buNone/>
            </a:pPr>
            <a:r>
              <a:rPr lang="en-US" dirty="0" smtClean="0"/>
              <a:t> </a:t>
            </a:r>
          </a:p>
          <a:p>
            <a:endParaRPr lang="en-US" dirty="0"/>
          </a:p>
        </p:txBody>
      </p:sp>
      <p:sp>
        <p:nvSpPr>
          <p:cNvPr id="2" name="Title 1"/>
          <p:cNvSpPr>
            <a:spLocks noGrp="1"/>
          </p:cNvSpPr>
          <p:nvPr>
            <p:ph type="title"/>
          </p:nvPr>
        </p:nvSpPr>
        <p:spPr/>
        <p:txBody>
          <a:bodyPr/>
          <a:lstStyle/>
          <a:p>
            <a:pPr algn="ctr"/>
            <a:r>
              <a:rPr lang="en-US" dirty="0" smtClean="0"/>
              <a:t>Medical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t> Vacuum aspirations: MVA, EVA </a:t>
            </a:r>
            <a:endParaRPr lang="en-US" sz="2800" dirty="0" smtClean="0"/>
          </a:p>
          <a:p>
            <a:r>
              <a:rPr lang="en-US" sz="2800" dirty="0" smtClean="0"/>
              <a:t> Sharp curettage: D&amp;C</a:t>
            </a:r>
            <a:r>
              <a:rPr lang="en-US" sz="2800" dirty="0" smtClean="0"/>
              <a:t>, E&amp;C </a:t>
            </a:r>
          </a:p>
          <a:p>
            <a:r>
              <a:rPr lang="en-US" sz="2800" dirty="0" smtClean="0"/>
              <a:t> Evacuation: D&amp;E, D&amp;X</a:t>
            </a:r>
            <a:endParaRPr lang="en-US" sz="2800" dirty="0" smtClean="0"/>
          </a:p>
          <a:p>
            <a:r>
              <a:rPr lang="en-US" sz="2800" dirty="0" smtClean="0"/>
              <a:t> Balloons, </a:t>
            </a:r>
            <a:r>
              <a:rPr lang="en-US" sz="2800" dirty="0" smtClean="0"/>
              <a:t>Laminarrie </a:t>
            </a:r>
          </a:p>
          <a:p>
            <a:r>
              <a:rPr lang="en-US" sz="2800" dirty="0" smtClean="0"/>
              <a:t> </a:t>
            </a:r>
            <a:r>
              <a:rPr lang="en-US" sz="2800" dirty="0" err="1" smtClean="0"/>
              <a:t>Amniotomy</a:t>
            </a:r>
            <a:r>
              <a:rPr lang="en-US" sz="2800" dirty="0" smtClean="0"/>
              <a:t> </a:t>
            </a:r>
            <a:endParaRPr lang="en-US" sz="2800" dirty="0" smtClean="0"/>
          </a:p>
          <a:p>
            <a:r>
              <a:rPr lang="en-US" sz="2800" dirty="0" smtClean="0"/>
              <a:t> </a:t>
            </a:r>
            <a:r>
              <a:rPr lang="en-US" sz="2800" dirty="0" err="1" smtClean="0"/>
              <a:t>Hysterotomy</a:t>
            </a:r>
            <a:r>
              <a:rPr lang="en-US" sz="2800" dirty="0" smtClean="0"/>
              <a:t> (no more)  </a:t>
            </a:r>
            <a:endParaRPr lang="en-US" sz="2800" dirty="0" smtClean="0"/>
          </a:p>
          <a:p>
            <a:r>
              <a:rPr lang="en-US" sz="2800" dirty="0" smtClean="0"/>
              <a:t> Hysterectomy (no </a:t>
            </a:r>
            <a:r>
              <a:rPr lang="en-US" sz="2800" dirty="0" smtClean="0"/>
              <a:t>more </a:t>
            </a:r>
            <a:r>
              <a:rPr lang="en-US" sz="2800" dirty="0" smtClean="0"/>
              <a:t>except only </a:t>
            </a:r>
            <a:r>
              <a:rPr lang="en-US" sz="2800" dirty="0" smtClean="0"/>
              <a:t>in case of </a:t>
            </a:r>
            <a:r>
              <a:rPr lang="en-US" sz="2800" dirty="0" smtClean="0"/>
              <a:t>complications) </a:t>
            </a:r>
            <a:endParaRPr lang="en-US" sz="2800" dirty="0"/>
          </a:p>
        </p:txBody>
      </p:sp>
      <p:sp>
        <p:nvSpPr>
          <p:cNvPr id="2" name="Title 1"/>
          <p:cNvSpPr>
            <a:spLocks noGrp="1"/>
          </p:cNvSpPr>
          <p:nvPr>
            <p:ph type="title"/>
          </p:nvPr>
        </p:nvSpPr>
        <p:spPr/>
        <p:txBody>
          <a:bodyPr/>
          <a:lstStyle/>
          <a:p>
            <a:pPr algn="ctr"/>
            <a:r>
              <a:rPr lang="en-US" dirty="0" smtClean="0"/>
              <a:t>Surgical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3" name="Picture 4" descr="Scan0032"/>
          <p:cNvPicPr>
            <a:picLocks noGrp="1" noChangeAspect="1" noChangeArrowheads="1"/>
          </p:cNvPicPr>
          <p:nvPr>
            <p:ph idx="1"/>
          </p:nvPr>
        </p:nvPicPr>
        <p:blipFill rotWithShape="1">
          <a:blip r:embed="rId2" cstate="print"/>
          <a:srcRect l="4925" t="1340" r="4477" b="3517"/>
          <a:stretch/>
        </p:blipFill>
        <p:spPr>
          <a:xfrm>
            <a:off x="2590800" y="990600"/>
            <a:ext cx="6615448" cy="5105400"/>
          </a:xfrm>
          <a:noFill/>
        </p:spPr>
      </p:pic>
      <p:sp>
        <p:nvSpPr>
          <p:cNvPr id="2" name="Rectangle 1"/>
          <p:cNvSpPr/>
          <p:nvPr/>
        </p:nvSpPr>
        <p:spPr>
          <a:xfrm>
            <a:off x="3032547" y="304800"/>
            <a:ext cx="5731954" cy="769441"/>
          </a:xfrm>
          <a:prstGeom prst="rect">
            <a:avLst/>
          </a:prstGeom>
        </p:spPr>
        <p:txBody>
          <a:bodyPr wrap="none">
            <a:spAutoFit/>
          </a:bodyPr>
          <a:lstStyle/>
          <a:p>
            <a:pPr algn="ctr"/>
            <a:r>
              <a:rPr lang="en-US" sz="4400" dirty="0">
                <a:solidFill>
                  <a:srgbClr val="207AAA"/>
                </a:solidFill>
              </a:rPr>
              <a:t>Methods of Termination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685800"/>
            <a:ext cx="10972800" cy="4525963"/>
          </a:xfrm>
        </p:spPr>
        <p:txBody>
          <a:bodyPr/>
          <a:lstStyle/>
          <a:p>
            <a:endParaRPr lang="en-US" dirty="0" smtClean="0"/>
          </a:p>
          <a:p>
            <a:endParaRPr lang="en-US" dirty="0" smtClean="0"/>
          </a:p>
          <a:p>
            <a:pPr algn="ctr">
              <a:buNone/>
            </a:pPr>
            <a:r>
              <a:rPr lang="en-US" sz="4400" dirty="0" smtClean="0">
                <a:solidFill>
                  <a:srgbClr val="207AAA"/>
                </a:solidFill>
              </a:rPr>
              <a:t>Medical </a:t>
            </a:r>
            <a:r>
              <a:rPr lang="en-US" sz="4400" dirty="0">
                <a:solidFill>
                  <a:srgbClr val="207AAA"/>
                </a:solidFill>
              </a:rPr>
              <a:t>methods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t> Medication </a:t>
            </a:r>
            <a:r>
              <a:rPr lang="en-US" sz="2800" dirty="0" smtClean="0"/>
              <a:t>abortion is termination of pregnancy using drugs </a:t>
            </a:r>
          </a:p>
          <a:p>
            <a:pPr>
              <a:buNone/>
            </a:pPr>
            <a:endParaRPr lang="en-US" sz="2800" dirty="0" smtClean="0"/>
          </a:p>
          <a:p>
            <a:r>
              <a:rPr lang="en-US" sz="2800" dirty="0" smtClean="0"/>
              <a:t> The </a:t>
            </a:r>
            <a:r>
              <a:rPr lang="en-US" sz="2800" dirty="0" smtClean="0"/>
              <a:t>most commonly used MA agents are </a:t>
            </a:r>
            <a:r>
              <a:rPr lang="en-US" sz="2800" dirty="0" smtClean="0"/>
              <a:t>mifepristone </a:t>
            </a:r>
            <a:r>
              <a:rPr lang="en-US" sz="2800" dirty="0" smtClean="0"/>
              <a:t>and misoprostol  </a:t>
            </a:r>
            <a:endParaRPr lang="en-US" sz="2800" dirty="0"/>
          </a:p>
        </p:txBody>
      </p:sp>
      <p:sp>
        <p:nvSpPr>
          <p:cNvPr id="2" name="Title 1"/>
          <p:cNvSpPr>
            <a:spLocks noGrp="1"/>
          </p:cNvSpPr>
          <p:nvPr>
            <p:ph type="title"/>
          </p:nvPr>
        </p:nvSpPr>
        <p:spPr/>
        <p:txBody>
          <a:bodyPr/>
          <a:lstStyle/>
          <a:p>
            <a:pPr algn="ctr"/>
            <a:r>
              <a:rPr lang="en-US" dirty="0" smtClean="0"/>
              <a:t>Medical methods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algn="ctr"/>
            <a:r>
              <a:rPr lang="en-US" dirty="0" smtClean="0"/>
              <a:t>Medication - Abortion </a:t>
            </a:r>
            <a:r>
              <a:rPr lang="en-US" dirty="0"/>
              <a:t>Pills</a:t>
            </a:r>
          </a:p>
        </p:txBody>
      </p:sp>
      <p:pic>
        <p:nvPicPr>
          <p:cNvPr id="38917" name="Picture 5" descr="medicabortpills"/>
          <p:cNvPicPr>
            <a:picLocks noChangeAspect="1" noChangeArrowheads="1"/>
          </p:cNvPicPr>
          <p:nvPr/>
        </p:nvPicPr>
        <p:blipFill>
          <a:blip r:embed="rId2" cstate="print"/>
          <a:srcRect/>
          <a:stretch>
            <a:fillRect/>
          </a:stretch>
        </p:blipFill>
        <p:spPr bwMode="auto">
          <a:xfrm>
            <a:off x="3946526" y="2163764"/>
            <a:ext cx="4297363" cy="3246437"/>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eaLnBrk="1" hangingPunct="1"/>
            <a:r>
              <a:rPr lang="en-US" dirty="0" smtClean="0"/>
              <a:t>The Drugs</a:t>
            </a:r>
          </a:p>
        </p:txBody>
      </p:sp>
      <p:sp>
        <p:nvSpPr>
          <p:cNvPr id="7" name="Footer Placeholder 6"/>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7840F6F-DF6D-4B7F-AC4F-8BD923D5AAE0}" type="slidenum">
              <a:rPr lang="en-US" smtClean="0"/>
              <a:pPr>
                <a:defRPr/>
              </a:pPr>
              <a:t>13</a:t>
            </a:fld>
            <a:endParaRPr lang="en-US"/>
          </a:p>
        </p:txBody>
      </p:sp>
      <p:grpSp>
        <p:nvGrpSpPr>
          <p:cNvPr id="2" name="Group 7"/>
          <p:cNvGrpSpPr>
            <a:grpSpLocks/>
          </p:cNvGrpSpPr>
          <p:nvPr/>
        </p:nvGrpSpPr>
        <p:grpSpPr bwMode="auto">
          <a:xfrm>
            <a:off x="4038600" y="1219200"/>
            <a:ext cx="4114800" cy="5072062"/>
            <a:chOff x="1541" y="892"/>
            <a:chExt cx="2251" cy="2998"/>
          </a:xfrm>
        </p:grpSpPr>
        <p:pic>
          <p:nvPicPr>
            <p:cNvPr id="6150" name="Picture 5" descr="Rectangle 9_pptX"/>
            <p:cNvPicPr>
              <a:picLocks noChangeAspect="1" noChangeArrowheads="1"/>
            </p:cNvPicPr>
            <p:nvPr>
              <p:custDataLst>
                <p:tags r:id="rId1"/>
              </p:custDataLst>
            </p:nvPr>
          </p:nvPicPr>
          <p:blipFill>
            <a:blip r:embed="rId4" cstate="print"/>
            <a:srcRect/>
            <a:stretch>
              <a:fillRect/>
            </a:stretch>
          </p:blipFill>
          <p:spPr bwMode="invGray">
            <a:xfrm>
              <a:off x="1541" y="892"/>
              <a:ext cx="2251" cy="2998"/>
            </a:xfrm>
            <a:prstGeom prst="rect">
              <a:avLst/>
            </a:prstGeom>
            <a:noFill/>
            <a:ln w="9525">
              <a:noFill/>
              <a:miter lim="800000"/>
              <a:headEnd/>
              <a:tailEnd/>
            </a:ln>
          </p:spPr>
        </p:pic>
        <p:pic>
          <p:nvPicPr>
            <p:cNvPr id="6151" name="Picture 3" descr="thispill"/>
            <p:cNvPicPr>
              <a:picLocks noChangeAspect="1" noChangeArrowheads="1"/>
            </p:cNvPicPr>
            <p:nvPr/>
          </p:nvPicPr>
          <p:blipFill>
            <a:blip r:embed="rId5" cstate="print"/>
            <a:srcRect/>
            <a:stretch>
              <a:fillRect/>
            </a:stretch>
          </p:blipFill>
          <p:spPr bwMode="auto">
            <a:xfrm>
              <a:off x="1592" y="943"/>
              <a:ext cx="2092" cy="2817"/>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 </a:t>
            </a:r>
            <a:r>
              <a:rPr lang="en-US" dirty="0" smtClean="0"/>
              <a:t>S</a:t>
            </a:r>
            <a:r>
              <a:rPr lang="en-US" dirty="0" smtClean="0"/>
              <a:t>ynthetic </a:t>
            </a:r>
            <a:r>
              <a:rPr lang="en-US" dirty="0" smtClean="0"/>
              <a:t>anti-progesterone</a:t>
            </a:r>
          </a:p>
          <a:p>
            <a:r>
              <a:rPr lang="en-US" dirty="0"/>
              <a:t> </a:t>
            </a:r>
            <a:r>
              <a:rPr lang="en-US" dirty="0" smtClean="0"/>
              <a:t>D</a:t>
            </a:r>
            <a:r>
              <a:rPr lang="en-US" dirty="0" smtClean="0"/>
              <a:t>eveloped </a:t>
            </a:r>
            <a:r>
              <a:rPr lang="en-US" dirty="0" smtClean="0"/>
              <a:t>as RU-486</a:t>
            </a:r>
          </a:p>
          <a:p>
            <a:r>
              <a:rPr lang="en-US" dirty="0" smtClean="0"/>
              <a:t> Leads to detachment of the pregnancy from the uterine wall; it also dilates the cervix</a:t>
            </a:r>
          </a:p>
          <a:p>
            <a:r>
              <a:rPr lang="en-US" dirty="0" smtClean="0"/>
              <a:t> Teratogenic </a:t>
            </a:r>
            <a:r>
              <a:rPr lang="en-US" dirty="0" smtClean="0"/>
              <a:t>if pregnancy continues after use</a:t>
            </a:r>
          </a:p>
          <a:p>
            <a:r>
              <a:rPr lang="en-US" dirty="0"/>
              <a:t> </a:t>
            </a:r>
            <a:r>
              <a:rPr lang="en-US" dirty="0" smtClean="0"/>
              <a:t>G</a:t>
            </a:r>
            <a:r>
              <a:rPr lang="en-US" dirty="0" smtClean="0"/>
              <a:t>iven orally</a:t>
            </a:r>
            <a:r>
              <a:rPr lang="en-US" dirty="0"/>
              <a:t>:</a:t>
            </a:r>
            <a:r>
              <a:rPr lang="en-US" dirty="0" smtClean="0"/>
              <a:t> </a:t>
            </a:r>
            <a:r>
              <a:rPr lang="en-US" dirty="0" smtClean="0"/>
              <a:t>200mg </a:t>
            </a:r>
          </a:p>
          <a:p>
            <a:endParaRPr lang="en-US" dirty="0" smtClean="0"/>
          </a:p>
          <a:p>
            <a:endParaRPr lang="en-US" dirty="0" smtClean="0"/>
          </a:p>
          <a:p>
            <a:endParaRPr lang="en-US" dirty="0" smtClean="0"/>
          </a:p>
          <a:p>
            <a:endParaRPr lang="en-US" dirty="0"/>
          </a:p>
        </p:txBody>
      </p:sp>
      <p:sp>
        <p:nvSpPr>
          <p:cNvPr id="2" name="Title 1"/>
          <p:cNvSpPr>
            <a:spLocks noGrp="1"/>
          </p:cNvSpPr>
          <p:nvPr>
            <p:ph type="title"/>
          </p:nvPr>
        </p:nvSpPr>
        <p:spPr/>
        <p:txBody>
          <a:bodyPr/>
          <a:lstStyle/>
          <a:p>
            <a:pPr algn="ctr"/>
            <a:r>
              <a:rPr lang="en-US" dirty="0" smtClean="0"/>
              <a:t>Mifepristone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idx="4294967295"/>
          </p:nvPr>
        </p:nvSpPr>
        <p:spPr>
          <a:xfrm>
            <a:off x="304800" y="301625"/>
            <a:ext cx="11506200" cy="1143000"/>
          </a:xfrm>
        </p:spPr>
        <p:txBody>
          <a:bodyPr anchor="ctr">
            <a:normAutofit/>
          </a:bodyPr>
          <a:lstStyle/>
          <a:p>
            <a:pPr algn="ctr"/>
            <a:r>
              <a:rPr lang="en-US" dirty="0" smtClean="0"/>
              <a:t>Mifepristone - mechanism </a:t>
            </a:r>
            <a:r>
              <a:rPr lang="en-US" dirty="0"/>
              <a:t>of action</a:t>
            </a:r>
            <a:endParaRPr lang="en-GB" dirty="0"/>
          </a:p>
        </p:txBody>
      </p:sp>
      <p:sp>
        <p:nvSpPr>
          <p:cNvPr id="8195" name="Content Placeholder 2"/>
          <p:cNvSpPr>
            <a:spLocks noGrp="1"/>
          </p:cNvSpPr>
          <p:nvPr>
            <p:ph idx="4294967295"/>
          </p:nvPr>
        </p:nvSpPr>
        <p:spPr>
          <a:xfrm>
            <a:off x="533400" y="1600200"/>
            <a:ext cx="6248400" cy="2895600"/>
          </a:xfrm>
        </p:spPr>
        <p:txBody>
          <a:bodyPr/>
          <a:lstStyle/>
          <a:p>
            <a:r>
              <a:rPr lang="en-US" sz="2400" dirty="0" smtClean="0"/>
              <a:t> </a:t>
            </a:r>
            <a:r>
              <a:rPr lang="en-US" sz="2800" dirty="0" smtClean="0"/>
              <a:t>Progesterone during pregnancy:</a:t>
            </a:r>
            <a:endParaRPr lang="en-US" sz="2800" dirty="0"/>
          </a:p>
          <a:p>
            <a:pPr lvl="1"/>
            <a:r>
              <a:rPr lang="en-US" sz="2400" dirty="0"/>
              <a:t>Inhibits contractility of myometrium</a:t>
            </a:r>
          </a:p>
          <a:p>
            <a:pPr lvl="1"/>
            <a:r>
              <a:rPr lang="en-US" sz="2400" dirty="0"/>
              <a:t>Inhibits secretion of prostaglandins in endometrium</a:t>
            </a:r>
          </a:p>
          <a:p>
            <a:pPr lvl="1"/>
            <a:r>
              <a:rPr lang="en-US" sz="2400" dirty="0"/>
              <a:t>Maintains closed cervix </a:t>
            </a:r>
          </a:p>
        </p:txBody>
      </p:sp>
      <p:pic>
        <p:nvPicPr>
          <p:cNvPr id="8197"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5200" y="1600200"/>
            <a:ext cx="4267200" cy="326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86224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a:t> </a:t>
            </a:r>
            <a:r>
              <a:rPr lang="en-US" sz="2800" dirty="0" smtClean="0"/>
              <a:t>P</a:t>
            </a:r>
            <a:r>
              <a:rPr lang="en-US" sz="2800" dirty="0" smtClean="0"/>
              <a:t>rostaglandin </a:t>
            </a:r>
            <a:r>
              <a:rPr lang="en-US" sz="2800" dirty="0" smtClean="0"/>
              <a:t>E analogue </a:t>
            </a:r>
          </a:p>
          <a:p>
            <a:r>
              <a:rPr lang="en-US" sz="2800" dirty="0" smtClean="0"/>
              <a:t> Originally </a:t>
            </a:r>
            <a:r>
              <a:rPr lang="en-US" sz="2800" dirty="0" smtClean="0"/>
              <a:t>manufactured for treatment of PUD</a:t>
            </a:r>
          </a:p>
          <a:p>
            <a:r>
              <a:rPr lang="en-US" sz="2800" dirty="0" smtClean="0"/>
              <a:t> Works </a:t>
            </a:r>
            <a:r>
              <a:rPr lang="en-US" sz="2800" dirty="0" smtClean="0"/>
              <a:t>by causing uterine contraction and cervical dilatation</a:t>
            </a:r>
          </a:p>
          <a:p>
            <a:r>
              <a:rPr lang="en-US" sz="2800" dirty="0" smtClean="0"/>
              <a:t> Can </a:t>
            </a:r>
            <a:r>
              <a:rPr lang="en-US" sz="2800" dirty="0" smtClean="0"/>
              <a:t>be used for prevention and/or treatment of PPH</a:t>
            </a:r>
          </a:p>
          <a:p>
            <a:r>
              <a:rPr lang="en-US" sz="2800" dirty="0"/>
              <a:t> </a:t>
            </a:r>
            <a:r>
              <a:rPr lang="en-US" sz="2800" dirty="0" smtClean="0"/>
              <a:t>G</a:t>
            </a:r>
            <a:r>
              <a:rPr lang="en-US" sz="2800" dirty="0" smtClean="0"/>
              <a:t>iven </a:t>
            </a:r>
            <a:r>
              <a:rPr lang="en-US" sz="2800" dirty="0" smtClean="0"/>
              <a:t>in different </a:t>
            </a:r>
            <a:r>
              <a:rPr lang="en-US" sz="2800" dirty="0" smtClean="0"/>
              <a:t>routes </a:t>
            </a:r>
            <a:r>
              <a:rPr lang="en-US" sz="2800" dirty="0" smtClean="0"/>
              <a:t>(oral, vaginal, buccal, sublingual</a:t>
            </a:r>
            <a:r>
              <a:rPr lang="en-US" sz="2800" dirty="0" smtClean="0"/>
              <a:t>)  </a:t>
            </a:r>
            <a:endParaRPr lang="en-US" sz="2800" dirty="0" smtClean="0"/>
          </a:p>
          <a:p>
            <a:pPr marL="109728">
              <a:buNone/>
            </a:pPr>
            <a:endParaRPr lang="en-US" dirty="0" smtClean="0"/>
          </a:p>
          <a:p>
            <a:endParaRPr lang="en-US" dirty="0" smtClean="0"/>
          </a:p>
          <a:p>
            <a:endParaRPr lang="en-US" dirty="0" smtClean="0"/>
          </a:p>
          <a:p>
            <a:endParaRPr lang="en-US" dirty="0" smtClean="0"/>
          </a:p>
          <a:p>
            <a:endParaRPr lang="en-US" dirty="0"/>
          </a:p>
        </p:txBody>
      </p:sp>
      <p:sp>
        <p:nvSpPr>
          <p:cNvPr id="2" name="Title 1"/>
          <p:cNvSpPr>
            <a:spLocks noGrp="1"/>
          </p:cNvSpPr>
          <p:nvPr>
            <p:ph type="title"/>
          </p:nvPr>
        </p:nvSpPr>
        <p:spPr/>
        <p:txBody>
          <a:bodyPr/>
          <a:lstStyle/>
          <a:p>
            <a:pPr algn="ctr"/>
            <a:r>
              <a:rPr lang="en-US" dirty="0" smtClean="0"/>
              <a:t>Misoprostol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lide Number Placeholder 5"/>
          <p:cNvSpPr>
            <a:spLocks noGrp="1"/>
          </p:cNvSpPr>
          <p:nvPr>
            <p:ph type="sldNum" sz="quarter" idx="12"/>
          </p:nvPr>
        </p:nvSpPr>
        <p:spPr>
          <a:xfrm>
            <a:off x="8077200" y="6356351"/>
            <a:ext cx="2133600" cy="365125"/>
          </a:xfrm>
          <a:prstGeom prst="rect">
            <a:avLst/>
          </a:prstGeom>
          <a:noFill/>
          <a:ln/>
        </p:spPr>
        <p:txBody>
          <a:bodyPr rtlCol="0" anchor="ctr"/>
          <a:lstStyle/>
          <a:p>
            <a:pPr>
              <a:defRPr/>
            </a:pPr>
            <a:fld id="{81C50869-B16F-4A12-9412-764B6643AB2A}" type="slidenum">
              <a:rPr lang="en-US">
                <a:solidFill>
                  <a:schemeClr val="tx1">
                    <a:tint val="75000"/>
                  </a:schemeClr>
                </a:solidFill>
                <a:latin typeface="+mn-lt"/>
                <a:cs typeface="+mn-cs"/>
              </a:rPr>
              <a:pPr>
                <a:defRPr/>
              </a:pPr>
              <a:t>17</a:t>
            </a:fld>
            <a:endParaRPr lang="en-US">
              <a:solidFill>
                <a:schemeClr val="tx1">
                  <a:tint val="75000"/>
                </a:schemeClr>
              </a:solidFill>
              <a:latin typeface="+mn-lt"/>
              <a:cs typeface="+mn-cs"/>
            </a:endParaRPr>
          </a:p>
        </p:txBody>
      </p:sp>
      <p:sp>
        <p:nvSpPr>
          <p:cNvPr id="17413" name="Rectangle 29"/>
          <p:cNvSpPr>
            <a:spLocks noGrp="1" noChangeArrowheads="1"/>
          </p:cNvSpPr>
          <p:nvPr>
            <p:ph type="title" idx="4294967295"/>
          </p:nvPr>
        </p:nvSpPr>
        <p:spPr>
          <a:xfrm>
            <a:off x="304800" y="76200"/>
            <a:ext cx="11887200" cy="1371600"/>
          </a:xfrm>
          <a:noFill/>
        </p:spPr>
        <p:txBody>
          <a:bodyPr vert="horz" lIns="92075" tIns="46038" rIns="92075" bIns="46038" rtlCol="0" anchor="ctr">
            <a:noAutofit/>
          </a:bodyPr>
          <a:lstStyle/>
          <a:p>
            <a:pPr algn="ctr">
              <a:spcAft>
                <a:spcPct val="50000"/>
              </a:spcAft>
            </a:pPr>
            <a:r>
              <a:rPr lang="en-US" b="1" dirty="0"/>
              <a:t>Mechanism of </a:t>
            </a:r>
            <a:r>
              <a:rPr lang="en-US" b="1" dirty="0" smtClean="0"/>
              <a:t>Action: </a:t>
            </a:r>
            <a:br>
              <a:rPr lang="en-US" b="1" dirty="0" smtClean="0"/>
            </a:br>
            <a:r>
              <a:rPr lang="en-US" b="1" dirty="0" smtClean="0"/>
              <a:t>Mifepristone </a:t>
            </a:r>
            <a:r>
              <a:rPr lang="en-US" b="1" dirty="0"/>
              <a:t>+ Misoprostol</a:t>
            </a:r>
          </a:p>
        </p:txBody>
      </p:sp>
      <p:grpSp>
        <p:nvGrpSpPr>
          <p:cNvPr id="2" name="Group 2"/>
          <p:cNvGrpSpPr>
            <a:grpSpLocks/>
          </p:cNvGrpSpPr>
          <p:nvPr/>
        </p:nvGrpSpPr>
        <p:grpSpPr bwMode="auto">
          <a:xfrm>
            <a:off x="1981200" y="1447800"/>
            <a:ext cx="8534400" cy="4433887"/>
            <a:chOff x="1056" y="1824"/>
            <a:chExt cx="4560" cy="2272"/>
          </a:xfrm>
        </p:grpSpPr>
        <p:pic>
          <p:nvPicPr>
            <p:cNvPr id="17417" name="Picture 3"/>
            <p:cNvPicPr>
              <a:picLocks noChangeAspect="1" noChangeArrowheads="1"/>
            </p:cNvPicPr>
            <p:nvPr/>
          </p:nvPicPr>
          <p:blipFill>
            <a:blip r:embed="rId3" cstate="print"/>
            <a:srcRect/>
            <a:stretch>
              <a:fillRect/>
            </a:stretch>
          </p:blipFill>
          <p:spPr bwMode="auto">
            <a:xfrm>
              <a:off x="3458" y="1824"/>
              <a:ext cx="2158" cy="2090"/>
            </a:xfrm>
            <a:prstGeom prst="rect">
              <a:avLst/>
            </a:prstGeom>
            <a:noFill/>
            <a:ln w="9525">
              <a:noFill/>
              <a:miter lim="800000"/>
              <a:headEnd/>
              <a:tailEnd/>
            </a:ln>
          </p:spPr>
        </p:pic>
        <p:sp>
          <p:nvSpPr>
            <p:cNvPr id="17418" name="Rectangle 4"/>
            <p:cNvSpPr>
              <a:spLocks noChangeArrowheads="1"/>
            </p:cNvSpPr>
            <p:nvPr/>
          </p:nvSpPr>
          <p:spPr bwMode="auto">
            <a:xfrm>
              <a:off x="1200" y="3320"/>
              <a:ext cx="912" cy="192"/>
            </a:xfrm>
            <a:prstGeom prst="rect">
              <a:avLst/>
            </a:prstGeom>
            <a:solidFill>
              <a:srgbClr val="F4F89E"/>
            </a:solidFill>
            <a:ln w="12700">
              <a:solidFill>
                <a:schemeClr val="tx1"/>
              </a:solidFill>
              <a:miter lim="800000"/>
              <a:headEnd type="none" w="sm" len="sm"/>
              <a:tailEnd type="none" w="sm" len="sm"/>
            </a:ln>
          </p:spPr>
          <p:txBody>
            <a:bodyPr wrap="none" anchor="ctr"/>
            <a:lstStyle/>
            <a:p>
              <a:endParaRPr lang="en-GB"/>
            </a:p>
          </p:txBody>
        </p:sp>
        <p:sp>
          <p:nvSpPr>
            <p:cNvPr id="17419" name="Line 5"/>
            <p:cNvSpPr>
              <a:spLocks noChangeShapeType="1"/>
            </p:cNvSpPr>
            <p:nvPr/>
          </p:nvSpPr>
          <p:spPr bwMode="auto">
            <a:xfrm>
              <a:off x="1344" y="2056"/>
              <a:ext cx="1776" cy="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17420" name="Line 6"/>
            <p:cNvSpPr>
              <a:spLocks noChangeShapeType="1"/>
            </p:cNvSpPr>
            <p:nvPr/>
          </p:nvSpPr>
          <p:spPr bwMode="auto">
            <a:xfrm>
              <a:off x="1344" y="2056"/>
              <a:ext cx="0" cy="336"/>
            </a:xfrm>
            <a:prstGeom prst="line">
              <a:avLst/>
            </a:prstGeom>
            <a:noFill/>
            <a:ln w="12700">
              <a:solidFill>
                <a:schemeClr val="tx1"/>
              </a:solidFill>
              <a:round/>
              <a:headEnd type="none" w="sm" len="sm"/>
              <a:tailEnd type="triangle" w="sm" len="sm"/>
            </a:ln>
          </p:spPr>
          <p:txBody>
            <a:bodyPr wrap="none" anchor="ctr"/>
            <a:lstStyle/>
            <a:p>
              <a:endParaRPr lang="en-US"/>
            </a:p>
          </p:txBody>
        </p:sp>
        <p:sp>
          <p:nvSpPr>
            <p:cNvPr id="17421" name="Rectangle 7"/>
            <p:cNvSpPr>
              <a:spLocks noChangeArrowheads="1"/>
            </p:cNvSpPr>
            <p:nvPr/>
          </p:nvSpPr>
          <p:spPr bwMode="auto">
            <a:xfrm>
              <a:off x="2400" y="3320"/>
              <a:ext cx="912" cy="192"/>
            </a:xfrm>
            <a:prstGeom prst="rect">
              <a:avLst/>
            </a:prstGeom>
            <a:solidFill>
              <a:srgbClr val="F4F89E"/>
            </a:solidFill>
            <a:ln w="12700">
              <a:solidFill>
                <a:schemeClr val="tx1"/>
              </a:solidFill>
              <a:miter lim="800000"/>
              <a:headEnd type="none" w="sm" len="sm"/>
              <a:tailEnd type="none" w="sm" len="sm"/>
            </a:ln>
          </p:spPr>
          <p:txBody>
            <a:bodyPr wrap="none" anchor="ctr"/>
            <a:lstStyle/>
            <a:p>
              <a:endParaRPr lang="en-GB"/>
            </a:p>
          </p:txBody>
        </p:sp>
        <p:sp>
          <p:nvSpPr>
            <p:cNvPr id="17422" name="Line 8"/>
            <p:cNvSpPr>
              <a:spLocks noChangeShapeType="1"/>
            </p:cNvSpPr>
            <p:nvPr/>
          </p:nvSpPr>
          <p:spPr bwMode="auto">
            <a:xfrm>
              <a:off x="1344" y="2840"/>
              <a:ext cx="0" cy="480"/>
            </a:xfrm>
            <a:prstGeom prst="line">
              <a:avLst/>
            </a:prstGeom>
            <a:noFill/>
            <a:ln w="12700">
              <a:solidFill>
                <a:schemeClr val="tx1"/>
              </a:solidFill>
              <a:round/>
              <a:headEnd type="none" w="sm" len="sm"/>
              <a:tailEnd type="triangle" w="sm" len="sm"/>
            </a:ln>
          </p:spPr>
          <p:txBody>
            <a:bodyPr wrap="none" anchor="ctr"/>
            <a:lstStyle/>
            <a:p>
              <a:endParaRPr lang="en-US"/>
            </a:p>
          </p:txBody>
        </p:sp>
        <p:sp>
          <p:nvSpPr>
            <p:cNvPr id="17423" name="Line 9"/>
            <p:cNvSpPr>
              <a:spLocks noChangeShapeType="1"/>
            </p:cNvSpPr>
            <p:nvPr/>
          </p:nvSpPr>
          <p:spPr bwMode="auto">
            <a:xfrm>
              <a:off x="3120" y="2056"/>
              <a:ext cx="0" cy="336"/>
            </a:xfrm>
            <a:prstGeom prst="line">
              <a:avLst/>
            </a:prstGeom>
            <a:noFill/>
            <a:ln w="12700">
              <a:solidFill>
                <a:schemeClr val="tx1"/>
              </a:solidFill>
              <a:round/>
              <a:headEnd type="none" w="sm" len="sm"/>
              <a:tailEnd type="triangle" w="sm" len="sm"/>
            </a:ln>
          </p:spPr>
          <p:txBody>
            <a:bodyPr wrap="none" anchor="ctr"/>
            <a:lstStyle/>
            <a:p>
              <a:endParaRPr lang="en-US"/>
            </a:p>
          </p:txBody>
        </p:sp>
        <p:sp>
          <p:nvSpPr>
            <p:cNvPr id="17424" name="Line 10"/>
            <p:cNvSpPr>
              <a:spLocks noChangeShapeType="1"/>
            </p:cNvSpPr>
            <p:nvPr/>
          </p:nvSpPr>
          <p:spPr bwMode="auto">
            <a:xfrm>
              <a:off x="3120" y="2840"/>
              <a:ext cx="0" cy="480"/>
            </a:xfrm>
            <a:prstGeom prst="line">
              <a:avLst/>
            </a:prstGeom>
            <a:noFill/>
            <a:ln w="12700">
              <a:solidFill>
                <a:schemeClr val="tx1"/>
              </a:solidFill>
              <a:round/>
              <a:headEnd type="none" w="sm" len="sm"/>
              <a:tailEnd type="triangle" w="sm" len="sm"/>
            </a:ln>
          </p:spPr>
          <p:txBody>
            <a:bodyPr wrap="none" anchor="ctr"/>
            <a:lstStyle/>
            <a:p>
              <a:endParaRPr lang="en-US"/>
            </a:p>
          </p:txBody>
        </p:sp>
        <p:sp>
          <p:nvSpPr>
            <p:cNvPr id="17425" name="Line 11"/>
            <p:cNvSpPr>
              <a:spLocks noChangeShapeType="1"/>
            </p:cNvSpPr>
            <p:nvPr/>
          </p:nvSpPr>
          <p:spPr bwMode="auto">
            <a:xfrm>
              <a:off x="2256" y="2056"/>
              <a:ext cx="0" cy="336"/>
            </a:xfrm>
            <a:prstGeom prst="line">
              <a:avLst/>
            </a:prstGeom>
            <a:noFill/>
            <a:ln w="12700">
              <a:solidFill>
                <a:schemeClr val="tx1"/>
              </a:solidFill>
              <a:round/>
              <a:headEnd type="none" w="sm" len="sm"/>
              <a:tailEnd type="triangle" w="sm" len="sm"/>
            </a:ln>
          </p:spPr>
          <p:txBody>
            <a:bodyPr wrap="none" anchor="ctr"/>
            <a:lstStyle/>
            <a:p>
              <a:endParaRPr lang="en-US"/>
            </a:p>
          </p:txBody>
        </p:sp>
        <p:sp>
          <p:nvSpPr>
            <p:cNvPr id="17426" name="Rectangle 12"/>
            <p:cNvSpPr>
              <a:spLocks noChangeArrowheads="1"/>
            </p:cNvSpPr>
            <p:nvPr/>
          </p:nvSpPr>
          <p:spPr bwMode="auto">
            <a:xfrm>
              <a:off x="1584" y="1960"/>
              <a:ext cx="1344" cy="192"/>
            </a:xfrm>
            <a:prstGeom prst="rect">
              <a:avLst/>
            </a:prstGeom>
            <a:solidFill>
              <a:srgbClr val="F4F89E"/>
            </a:solidFill>
            <a:ln w="12700">
              <a:solidFill>
                <a:schemeClr val="tx1"/>
              </a:solidFill>
              <a:miter lim="800000"/>
              <a:headEnd type="none" w="sm" len="sm"/>
              <a:tailEnd type="none" w="sm" len="sm"/>
            </a:ln>
          </p:spPr>
          <p:txBody>
            <a:bodyPr wrap="none" anchor="ctr"/>
            <a:lstStyle/>
            <a:p>
              <a:endParaRPr lang="en-GB"/>
            </a:p>
          </p:txBody>
        </p:sp>
        <p:sp>
          <p:nvSpPr>
            <p:cNvPr id="17427" name="Rectangle 13"/>
            <p:cNvSpPr>
              <a:spLocks noChangeArrowheads="1"/>
            </p:cNvSpPr>
            <p:nvPr/>
          </p:nvSpPr>
          <p:spPr bwMode="auto">
            <a:xfrm>
              <a:off x="1056" y="2392"/>
              <a:ext cx="672" cy="536"/>
            </a:xfrm>
            <a:prstGeom prst="rect">
              <a:avLst/>
            </a:prstGeom>
            <a:solidFill>
              <a:srgbClr val="990099"/>
            </a:solidFill>
            <a:ln w="12700">
              <a:solidFill>
                <a:schemeClr val="tx1"/>
              </a:solidFill>
              <a:miter lim="800000"/>
              <a:headEnd type="none" w="sm" len="sm"/>
              <a:tailEnd type="none" w="sm" len="sm"/>
            </a:ln>
          </p:spPr>
          <p:txBody>
            <a:bodyPr wrap="none" anchor="ctr"/>
            <a:lstStyle/>
            <a:p>
              <a:endParaRPr lang="en-GB"/>
            </a:p>
          </p:txBody>
        </p:sp>
        <p:sp>
          <p:nvSpPr>
            <p:cNvPr id="17428" name="Line 14"/>
            <p:cNvSpPr>
              <a:spLocks noChangeShapeType="1"/>
            </p:cNvSpPr>
            <p:nvPr/>
          </p:nvSpPr>
          <p:spPr bwMode="auto">
            <a:xfrm>
              <a:off x="1968" y="2840"/>
              <a:ext cx="0" cy="480"/>
            </a:xfrm>
            <a:prstGeom prst="line">
              <a:avLst/>
            </a:prstGeom>
            <a:noFill/>
            <a:ln w="12700">
              <a:solidFill>
                <a:schemeClr val="tx1"/>
              </a:solidFill>
              <a:round/>
              <a:headEnd type="none" w="sm" len="sm"/>
              <a:tailEnd type="triangle" w="sm" len="sm"/>
            </a:ln>
          </p:spPr>
          <p:txBody>
            <a:bodyPr wrap="none" anchor="ctr"/>
            <a:lstStyle/>
            <a:p>
              <a:endParaRPr lang="en-US"/>
            </a:p>
          </p:txBody>
        </p:sp>
        <p:sp>
          <p:nvSpPr>
            <p:cNvPr id="17429" name="Line 15"/>
            <p:cNvSpPr>
              <a:spLocks noChangeShapeType="1"/>
            </p:cNvSpPr>
            <p:nvPr/>
          </p:nvSpPr>
          <p:spPr bwMode="auto">
            <a:xfrm>
              <a:off x="2544" y="2840"/>
              <a:ext cx="0" cy="480"/>
            </a:xfrm>
            <a:prstGeom prst="line">
              <a:avLst/>
            </a:prstGeom>
            <a:noFill/>
            <a:ln w="12700">
              <a:solidFill>
                <a:schemeClr val="tx1"/>
              </a:solidFill>
              <a:round/>
              <a:headEnd type="none" w="sm" len="sm"/>
              <a:tailEnd type="triangle" w="sm" len="sm"/>
            </a:ln>
          </p:spPr>
          <p:txBody>
            <a:bodyPr wrap="none" anchor="ctr"/>
            <a:lstStyle/>
            <a:p>
              <a:endParaRPr lang="en-US"/>
            </a:p>
          </p:txBody>
        </p:sp>
        <p:sp>
          <p:nvSpPr>
            <p:cNvPr id="17430" name="Rectangle 16"/>
            <p:cNvSpPr>
              <a:spLocks noChangeArrowheads="1"/>
            </p:cNvSpPr>
            <p:nvPr/>
          </p:nvSpPr>
          <p:spPr bwMode="auto">
            <a:xfrm>
              <a:off x="1824" y="2392"/>
              <a:ext cx="864" cy="680"/>
            </a:xfrm>
            <a:prstGeom prst="rect">
              <a:avLst/>
            </a:prstGeom>
            <a:solidFill>
              <a:srgbClr val="003399"/>
            </a:solidFill>
            <a:ln w="12700">
              <a:solidFill>
                <a:schemeClr val="tx1"/>
              </a:solidFill>
              <a:miter lim="800000"/>
              <a:headEnd type="none" w="sm" len="sm"/>
              <a:tailEnd type="none" w="sm" len="sm"/>
            </a:ln>
          </p:spPr>
          <p:txBody>
            <a:bodyPr wrap="none" anchor="ctr"/>
            <a:lstStyle/>
            <a:p>
              <a:endParaRPr lang="en-GB"/>
            </a:p>
          </p:txBody>
        </p:sp>
        <p:sp>
          <p:nvSpPr>
            <p:cNvPr id="17431" name="Line 17"/>
            <p:cNvSpPr>
              <a:spLocks noChangeShapeType="1"/>
            </p:cNvSpPr>
            <p:nvPr/>
          </p:nvSpPr>
          <p:spPr bwMode="auto">
            <a:xfrm>
              <a:off x="1632" y="3512"/>
              <a:ext cx="624" cy="144"/>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17432" name="Line 18"/>
            <p:cNvSpPr>
              <a:spLocks noChangeShapeType="1"/>
            </p:cNvSpPr>
            <p:nvPr/>
          </p:nvSpPr>
          <p:spPr bwMode="auto">
            <a:xfrm flipV="1">
              <a:off x="2256" y="3512"/>
              <a:ext cx="672" cy="144"/>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17433" name="Rectangle 19"/>
            <p:cNvSpPr>
              <a:spLocks noChangeArrowheads="1"/>
            </p:cNvSpPr>
            <p:nvPr/>
          </p:nvSpPr>
          <p:spPr bwMode="auto">
            <a:xfrm>
              <a:off x="1872" y="3904"/>
              <a:ext cx="768" cy="192"/>
            </a:xfrm>
            <a:prstGeom prst="rect">
              <a:avLst/>
            </a:prstGeom>
            <a:solidFill>
              <a:srgbClr val="F4F89E"/>
            </a:solidFill>
            <a:ln w="12700">
              <a:solidFill>
                <a:schemeClr val="tx1"/>
              </a:solidFill>
              <a:miter lim="800000"/>
              <a:headEnd type="none" w="sm" len="sm"/>
              <a:tailEnd type="none" w="sm" len="sm"/>
            </a:ln>
          </p:spPr>
          <p:txBody>
            <a:bodyPr wrap="none" anchor="ctr"/>
            <a:lstStyle/>
            <a:p>
              <a:endParaRPr lang="en-GB"/>
            </a:p>
          </p:txBody>
        </p:sp>
        <p:sp>
          <p:nvSpPr>
            <p:cNvPr id="17434" name="Line 20"/>
            <p:cNvSpPr>
              <a:spLocks noChangeShapeType="1"/>
            </p:cNvSpPr>
            <p:nvPr/>
          </p:nvSpPr>
          <p:spPr bwMode="auto">
            <a:xfrm>
              <a:off x="2256" y="3656"/>
              <a:ext cx="0" cy="240"/>
            </a:xfrm>
            <a:prstGeom prst="line">
              <a:avLst/>
            </a:prstGeom>
            <a:noFill/>
            <a:ln w="12700">
              <a:solidFill>
                <a:schemeClr val="tx1"/>
              </a:solidFill>
              <a:round/>
              <a:headEnd type="none" w="sm" len="sm"/>
              <a:tailEnd type="triangle" w="sm" len="sm"/>
            </a:ln>
          </p:spPr>
          <p:txBody>
            <a:bodyPr wrap="none" anchor="ctr"/>
            <a:lstStyle/>
            <a:p>
              <a:endParaRPr lang="en-US"/>
            </a:p>
          </p:txBody>
        </p:sp>
        <p:sp>
          <p:nvSpPr>
            <p:cNvPr id="17435" name="Rectangle 21"/>
            <p:cNvSpPr>
              <a:spLocks noChangeArrowheads="1"/>
            </p:cNvSpPr>
            <p:nvPr/>
          </p:nvSpPr>
          <p:spPr bwMode="auto">
            <a:xfrm>
              <a:off x="2784" y="2392"/>
              <a:ext cx="672" cy="536"/>
            </a:xfrm>
            <a:prstGeom prst="rect">
              <a:avLst/>
            </a:prstGeom>
            <a:solidFill>
              <a:srgbClr val="229828"/>
            </a:solidFill>
            <a:ln w="12700">
              <a:solidFill>
                <a:schemeClr val="tx1"/>
              </a:solidFill>
              <a:miter lim="800000"/>
              <a:headEnd type="none" w="sm" len="sm"/>
              <a:tailEnd type="none" w="sm" len="sm"/>
            </a:ln>
          </p:spPr>
          <p:txBody>
            <a:bodyPr wrap="none" anchor="ctr"/>
            <a:lstStyle/>
            <a:p>
              <a:endParaRPr lang="en-GB"/>
            </a:p>
          </p:txBody>
        </p:sp>
        <p:sp>
          <p:nvSpPr>
            <p:cNvPr id="17436" name="Rectangle 22"/>
            <p:cNvSpPr>
              <a:spLocks noChangeArrowheads="1"/>
            </p:cNvSpPr>
            <p:nvPr/>
          </p:nvSpPr>
          <p:spPr bwMode="auto">
            <a:xfrm>
              <a:off x="1967" y="2496"/>
              <a:ext cx="603" cy="379"/>
            </a:xfrm>
            <a:prstGeom prst="rect">
              <a:avLst/>
            </a:prstGeom>
            <a:noFill/>
            <a:ln w="12700">
              <a:noFill/>
              <a:miter lim="800000"/>
              <a:headEnd type="none" w="sm" len="sm"/>
              <a:tailEnd type="none" w="sm" len="sm"/>
            </a:ln>
          </p:spPr>
          <p:txBody>
            <a:bodyPr wrap="none">
              <a:spAutoFit/>
            </a:bodyPr>
            <a:lstStyle/>
            <a:p>
              <a:pPr algn="ctr" eaLnBrk="0" hangingPunct="0"/>
              <a:r>
                <a:rPr lang="en-US" sz="1400" b="1">
                  <a:solidFill>
                    <a:srgbClr val="FFFFFF"/>
                  </a:solidFill>
                </a:rPr>
                <a:t>Rhythmic</a:t>
              </a:r>
            </a:p>
            <a:p>
              <a:pPr algn="ctr" eaLnBrk="0" hangingPunct="0"/>
              <a:r>
                <a:rPr lang="en-US" sz="1400" b="1">
                  <a:solidFill>
                    <a:srgbClr val="FFFFFF"/>
                  </a:solidFill>
                </a:rPr>
                <a:t>Uterine</a:t>
              </a:r>
            </a:p>
            <a:p>
              <a:pPr algn="ctr" eaLnBrk="0" hangingPunct="0"/>
              <a:r>
                <a:rPr lang="en-US" sz="1400" b="1">
                  <a:solidFill>
                    <a:srgbClr val="FFFFFF"/>
                  </a:solidFill>
                </a:rPr>
                <a:t>Contractions</a:t>
              </a:r>
            </a:p>
          </p:txBody>
        </p:sp>
        <p:sp>
          <p:nvSpPr>
            <p:cNvPr id="17437" name="Rectangle 23"/>
            <p:cNvSpPr>
              <a:spLocks noChangeArrowheads="1"/>
            </p:cNvSpPr>
            <p:nvPr/>
          </p:nvSpPr>
          <p:spPr bwMode="auto">
            <a:xfrm>
              <a:off x="1584" y="1968"/>
              <a:ext cx="1361" cy="158"/>
            </a:xfrm>
            <a:prstGeom prst="rect">
              <a:avLst/>
            </a:prstGeom>
            <a:noFill/>
            <a:ln w="12700">
              <a:noFill/>
              <a:miter lim="800000"/>
              <a:headEnd type="none" w="sm" len="sm"/>
              <a:tailEnd type="none" w="sm" len="sm"/>
            </a:ln>
          </p:spPr>
          <p:txBody>
            <a:bodyPr>
              <a:spAutoFit/>
            </a:bodyPr>
            <a:lstStyle/>
            <a:p>
              <a:pPr algn="ctr" eaLnBrk="0" hangingPunct="0"/>
              <a:r>
                <a:rPr lang="en-US" sz="1400" b="1">
                  <a:solidFill>
                    <a:srgbClr val="000000"/>
                  </a:solidFill>
                </a:rPr>
                <a:t>Progesterone Blockade</a:t>
              </a:r>
            </a:p>
          </p:txBody>
        </p:sp>
        <p:sp>
          <p:nvSpPr>
            <p:cNvPr id="17438" name="Rectangle 24"/>
            <p:cNvSpPr>
              <a:spLocks noChangeArrowheads="1"/>
            </p:cNvSpPr>
            <p:nvPr/>
          </p:nvSpPr>
          <p:spPr bwMode="auto">
            <a:xfrm>
              <a:off x="1166" y="2498"/>
              <a:ext cx="446" cy="257"/>
            </a:xfrm>
            <a:prstGeom prst="rect">
              <a:avLst/>
            </a:prstGeom>
            <a:noFill/>
            <a:ln w="12700">
              <a:noFill/>
              <a:miter lim="800000"/>
              <a:headEnd type="none" w="sm" len="sm"/>
              <a:tailEnd type="none" w="sm" len="sm"/>
            </a:ln>
          </p:spPr>
          <p:txBody>
            <a:bodyPr wrap="none">
              <a:spAutoFit/>
            </a:bodyPr>
            <a:lstStyle/>
            <a:p>
              <a:pPr algn="ctr" eaLnBrk="0" hangingPunct="0">
                <a:lnSpc>
                  <a:spcPct val="90000"/>
                </a:lnSpc>
              </a:pPr>
              <a:r>
                <a:rPr lang="en-US" sz="1400" b="1">
                  <a:solidFill>
                    <a:srgbClr val="FFFFFF"/>
                  </a:solidFill>
                </a:rPr>
                <a:t>Decidual</a:t>
              </a:r>
            </a:p>
            <a:p>
              <a:pPr algn="ctr" eaLnBrk="0" hangingPunct="0"/>
              <a:r>
                <a:rPr lang="en-US" sz="1400" b="1">
                  <a:solidFill>
                    <a:srgbClr val="FFFFFF"/>
                  </a:solidFill>
                </a:rPr>
                <a:t>Necrosis</a:t>
              </a:r>
              <a:endParaRPr lang="en-US" sz="1200" b="1">
                <a:solidFill>
                  <a:srgbClr val="FFFFFF"/>
                </a:solidFill>
              </a:endParaRPr>
            </a:p>
          </p:txBody>
        </p:sp>
        <p:sp>
          <p:nvSpPr>
            <p:cNvPr id="17439" name="Rectangle 25"/>
            <p:cNvSpPr>
              <a:spLocks noChangeArrowheads="1"/>
            </p:cNvSpPr>
            <p:nvPr/>
          </p:nvSpPr>
          <p:spPr bwMode="auto">
            <a:xfrm>
              <a:off x="2894" y="2480"/>
              <a:ext cx="448" cy="268"/>
            </a:xfrm>
            <a:prstGeom prst="rect">
              <a:avLst/>
            </a:prstGeom>
            <a:noFill/>
            <a:ln w="12700">
              <a:noFill/>
              <a:miter lim="800000"/>
              <a:headEnd type="none" w="sm" len="sm"/>
              <a:tailEnd type="none" w="sm" len="sm"/>
            </a:ln>
          </p:spPr>
          <p:txBody>
            <a:bodyPr wrap="none">
              <a:spAutoFit/>
            </a:bodyPr>
            <a:lstStyle/>
            <a:p>
              <a:pPr algn="ctr" eaLnBrk="0" hangingPunct="0"/>
              <a:r>
                <a:rPr lang="en-US" sz="1400" b="1">
                  <a:solidFill>
                    <a:srgbClr val="FFFFFF"/>
                  </a:solidFill>
                </a:rPr>
                <a:t>Cervical</a:t>
              </a:r>
            </a:p>
            <a:p>
              <a:pPr algn="ctr" eaLnBrk="0" hangingPunct="0"/>
              <a:r>
                <a:rPr lang="en-US" sz="1400" b="1">
                  <a:solidFill>
                    <a:srgbClr val="FFFFFF"/>
                  </a:solidFill>
                </a:rPr>
                <a:t>Ripening</a:t>
              </a:r>
            </a:p>
          </p:txBody>
        </p:sp>
        <p:sp>
          <p:nvSpPr>
            <p:cNvPr id="17440" name="Rectangle 26"/>
            <p:cNvSpPr>
              <a:spLocks noChangeArrowheads="1"/>
            </p:cNvSpPr>
            <p:nvPr/>
          </p:nvSpPr>
          <p:spPr bwMode="auto">
            <a:xfrm>
              <a:off x="1200" y="3328"/>
              <a:ext cx="912" cy="158"/>
            </a:xfrm>
            <a:prstGeom prst="rect">
              <a:avLst/>
            </a:prstGeom>
            <a:noFill/>
            <a:ln w="12700">
              <a:noFill/>
              <a:miter lim="800000"/>
              <a:headEnd type="none" w="sm" len="sm"/>
              <a:tailEnd type="none" w="sm" len="sm"/>
            </a:ln>
          </p:spPr>
          <p:txBody>
            <a:bodyPr>
              <a:spAutoFit/>
            </a:bodyPr>
            <a:lstStyle/>
            <a:p>
              <a:pPr algn="ctr" eaLnBrk="0" hangingPunct="0"/>
              <a:r>
                <a:rPr lang="en-US" sz="1400" b="1">
                  <a:solidFill>
                    <a:srgbClr val="000000"/>
                  </a:solidFill>
                </a:rPr>
                <a:t>Detachment</a:t>
              </a:r>
            </a:p>
          </p:txBody>
        </p:sp>
        <p:sp>
          <p:nvSpPr>
            <p:cNvPr id="17441" name="Rectangle 27"/>
            <p:cNvSpPr>
              <a:spLocks noChangeArrowheads="1"/>
            </p:cNvSpPr>
            <p:nvPr/>
          </p:nvSpPr>
          <p:spPr bwMode="auto">
            <a:xfrm>
              <a:off x="2400" y="3328"/>
              <a:ext cx="912" cy="158"/>
            </a:xfrm>
            <a:prstGeom prst="rect">
              <a:avLst/>
            </a:prstGeom>
            <a:noFill/>
            <a:ln w="12700">
              <a:noFill/>
              <a:miter lim="800000"/>
              <a:headEnd type="none" w="sm" len="sm"/>
              <a:tailEnd type="none" w="sm" len="sm"/>
            </a:ln>
          </p:spPr>
          <p:txBody>
            <a:bodyPr>
              <a:spAutoFit/>
            </a:bodyPr>
            <a:lstStyle/>
            <a:p>
              <a:pPr algn="ctr" eaLnBrk="0" hangingPunct="0"/>
              <a:r>
                <a:rPr lang="en-US" sz="1400" b="1" dirty="0">
                  <a:solidFill>
                    <a:srgbClr val="000000"/>
                  </a:solidFill>
                </a:rPr>
                <a:t>Expulsion</a:t>
              </a:r>
            </a:p>
          </p:txBody>
        </p:sp>
        <p:sp>
          <p:nvSpPr>
            <p:cNvPr id="17442" name="Rectangle 28"/>
            <p:cNvSpPr>
              <a:spLocks noChangeArrowheads="1"/>
            </p:cNvSpPr>
            <p:nvPr/>
          </p:nvSpPr>
          <p:spPr bwMode="auto">
            <a:xfrm>
              <a:off x="1824" y="3903"/>
              <a:ext cx="912" cy="158"/>
            </a:xfrm>
            <a:prstGeom prst="rect">
              <a:avLst/>
            </a:prstGeom>
            <a:noFill/>
            <a:ln w="12700">
              <a:noFill/>
              <a:miter lim="800000"/>
              <a:headEnd type="none" w="sm" len="sm"/>
              <a:tailEnd type="none" w="sm" len="sm"/>
            </a:ln>
          </p:spPr>
          <p:txBody>
            <a:bodyPr anchor="ctr">
              <a:spAutoFit/>
            </a:bodyPr>
            <a:lstStyle/>
            <a:p>
              <a:pPr algn="ctr" eaLnBrk="0" hangingPunct="0"/>
              <a:r>
                <a:rPr lang="en-US" sz="1400" b="1">
                  <a:solidFill>
                    <a:srgbClr val="000000"/>
                  </a:solidFill>
                </a:rPr>
                <a:t>Abortion</a:t>
              </a:r>
            </a:p>
          </p:txBody>
        </p:sp>
      </p:grpSp>
      <p:sp>
        <p:nvSpPr>
          <p:cNvPr id="17414" name="Text Box 30"/>
          <p:cNvSpPr txBox="1">
            <a:spLocks noChangeArrowheads="1"/>
          </p:cNvSpPr>
          <p:nvPr/>
        </p:nvSpPr>
        <p:spPr bwMode="auto">
          <a:xfrm>
            <a:off x="9601201" y="5576888"/>
            <a:ext cx="849913" cy="215444"/>
          </a:xfrm>
          <a:prstGeom prst="rect">
            <a:avLst/>
          </a:prstGeom>
          <a:noFill/>
          <a:ln w="12700">
            <a:noFill/>
            <a:miter lim="800000"/>
            <a:headEnd type="none" w="sm" len="sm"/>
            <a:tailEnd type="none" w="sm" len="sm"/>
          </a:ln>
        </p:spPr>
        <p:txBody>
          <a:bodyPr wrap="none">
            <a:spAutoFit/>
          </a:bodyPr>
          <a:lstStyle/>
          <a:p>
            <a:pPr eaLnBrk="0" hangingPunct="0"/>
            <a:r>
              <a:rPr lang="en-US" sz="800" b="1" dirty="0">
                <a:solidFill>
                  <a:srgbClr val="003399"/>
                </a:solidFill>
              </a:rPr>
              <a:t>© Lisa </a:t>
            </a:r>
            <a:r>
              <a:rPr lang="en-US" sz="800" b="1" dirty="0" err="1">
                <a:solidFill>
                  <a:srgbClr val="003399"/>
                </a:solidFill>
              </a:rPr>
              <a:t>Penalver</a:t>
            </a:r>
            <a:endParaRPr lang="en-US" sz="800" b="1" dirty="0"/>
          </a:p>
        </p:txBody>
      </p:sp>
      <p:sp>
        <p:nvSpPr>
          <p:cNvPr id="17416" name="Text Box 32"/>
          <p:cNvSpPr txBox="1">
            <a:spLocks noChangeArrowheads="1"/>
          </p:cNvSpPr>
          <p:nvPr/>
        </p:nvSpPr>
        <p:spPr bwMode="auto">
          <a:xfrm>
            <a:off x="1828801" y="6494463"/>
            <a:ext cx="1201163" cy="338554"/>
          </a:xfrm>
          <a:prstGeom prst="rect">
            <a:avLst/>
          </a:prstGeom>
          <a:noFill/>
          <a:ln w="9525">
            <a:noFill/>
            <a:miter lim="800000"/>
            <a:headEnd/>
            <a:tailEnd/>
          </a:ln>
        </p:spPr>
        <p:txBody>
          <a:bodyPr wrap="none">
            <a:spAutoFit/>
          </a:bodyPr>
          <a:lstStyle/>
          <a:p>
            <a:r>
              <a:rPr lang="fr-FR" sz="1600"/>
              <a:t>Source: NAF</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idx="4294967295"/>
          </p:nvPr>
        </p:nvSpPr>
        <p:spPr>
          <a:xfrm>
            <a:off x="381000" y="457200"/>
            <a:ext cx="11430000" cy="990600"/>
          </a:xfrm>
        </p:spPr>
        <p:txBody>
          <a:bodyPr>
            <a:noAutofit/>
          </a:bodyPr>
          <a:lstStyle/>
          <a:p>
            <a:pPr algn="ctr" eaLnBrk="1" hangingPunct="1"/>
            <a:r>
              <a:rPr lang="en-US" dirty="0" smtClean="0"/>
              <a:t>Indications: </a:t>
            </a:r>
            <a:r>
              <a:rPr lang="en-US" dirty="0" smtClean="0"/>
              <a:t>MA in first trimester</a:t>
            </a:r>
            <a:endParaRPr lang="en-GB" dirty="0" smtClean="0"/>
          </a:p>
        </p:txBody>
      </p:sp>
      <p:sp>
        <p:nvSpPr>
          <p:cNvPr id="31747" name="Content Placeholder 2"/>
          <p:cNvSpPr>
            <a:spLocks noGrp="1"/>
          </p:cNvSpPr>
          <p:nvPr>
            <p:ph idx="4294967295"/>
          </p:nvPr>
        </p:nvSpPr>
        <p:spPr>
          <a:xfrm>
            <a:off x="685800" y="1600200"/>
            <a:ext cx="8153400" cy="4572000"/>
          </a:xfrm>
        </p:spPr>
        <p:txBody>
          <a:bodyPr>
            <a:normAutofit/>
          </a:bodyPr>
          <a:lstStyle/>
          <a:p>
            <a:pPr eaLnBrk="1" hangingPunct="1">
              <a:buFont typeface="Arial" pitchFamily="34" charset="0"/>
              <a:buNone/>
            </a:pPr>
            <a:endParaRPr lang="en-GB" sz="2800" dirty="0" smtClean="0"/>
          </a:p>
          <a:p>
            <a:pPr eaLnBrk="1" hangingPunct="1"/>
            <a:r>
              <a:rPr lang="en-GB" sz="2800" dirty="0" smtClean="0"/>
              <a:t> Pregnancy </a:t>
            </a:r>
            <a:r>
              <a:rPr lang="en-US" sz="2800" dirty="0" smtClean="0"/>
              <a:t>less than nine </a:t>
            </a:r>
            <a:r>
              <a:rPr lang="en-US" sz="2800" dirty="0" smtClean="0"/>
              <a:t>weeks </a:t>
            </a:r>
            <a:r>
              <a:rPr lang="en-US" sz="2800" dirty="0" smtClean="0"/>
              <a:t>since the </a:t>
            </a:r>
            <a:r>
              <a:rPr lang="en-US" sz="2800" dirty="0" smtClean="0"/>
              <a:t>LMP </a:t>
            </a:r>
          </a:p>
          <a:p>
            <a:pPr eaLnBrk="1" hangingPunct="1"/>
            <a:r>
              <a:rPr lang="en-US" sz="2800" dirty="0"/>
              <a:t> </a:t>
            </a:r>
            <a:r>
              <a:rPr lang="en-US" sz="2800" dirty="0" smtClean="0"/>
              <a:t>(</a:t>
            </a:r>
            <a:r>
              <a:rPr lang="en-US" sz="2800" dirty="0" smtClean="0"/>
              <a:t>confirm that the woman is pregnant!)</a:t>
            </a:r>
          </a:p>
          <a:p>
            <a:pPr eaLnBrk="1" hangingPunct="1">
              <a:buFont typeface="Arial" pitchFamily="34" charset="0"/>
              <a:buNone/>
            </a:pPr>
            <a:endParaRPr lang="en-US" sz="2800" dirty="0" smtClean="0"/>
          </a:p>
          <a:p>
            <a:pPr eaLnBrk="1" hangingPunct="1">
              <a:buFont typeface="Arial" pitchFamily="34" charset="0"/>
              <a:buNone/>
            </a:pPr>
            <a:r>
              <a:rPr lang="en-US" sz="2800" dirty="0" smtClean="0"/>
              <a:t>NB: For gestational age &gt;9wks to 12 </a:t>
            </a:r>
            <a:r>
              <a:rPr lang="en-US" sz="2800" dirty="0" err="1" smtClean="0"/>
              <a:t>wks</a:t>
            </a:r>
            <a:r>
              <a:rPr lang="en-US" sz="2800" dirty="0" smtClean="0"/>
              <a:t> </a:t>
            </a:r>
            <a:r>
              <a:rPr lang="en-US" sz="2800" b="1" dirty="0" smtClean="0"/>
              <a:t>DO</a:t>
            </a:r>
            <a:r>
              <a:rPr lang="en-US" sz="2800" dirty="0" smtClean="0"/>
              <a:t> MVA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800" dirty="0" smtClean="0"/>
              <a:t> Allergy for the medications</a:t>
            </a:r>
          </a:p>
          <a:p>
            <a:r>
              <a:rPr lang="en-US" sz="2800" dirty="0" smtClean="0"/>
              <a:t> Hemorrhagic disorder or concurrent anticoagulant therapy</a:t>
            </a:r>
          </a:p>
          <a:p>
            <a:r>
              <a:rPr lang="en-US" sz="2800" dirty="0" smtClean="0"/>
              <a:t> Suspected or confirmed Ectopic pregnancy</a:t>
            </a:r>
          </a:p>
          <a:p>
            <a:r>
              <a:rPr lang="en-US" sz="2800" dirty="0" smtClean="0"/>
              <a:t> Inherited porphyria </a:t>
            </a:r>
          </a:p>
          <a:p>
            <a:endParaRPr lang="en-US" sz="2400" dirty="0"/>
          </a:p>
          <a:p>
            <a:endParaRPr lang="en-US" sz="2400" dirty="0"/>
          </a:p>
          <a:p>
            <a:endParaRPr lang="en-US" sz="2400" dirty="0"/>
          </a:p>
          <a:p>
            <a:endParaRPr lang="en-US" dirty="0"/>
          </a:p>
        </p:txBody>
      </p:sp>
      <p:sp>
        <p:nvSpPr>
          <p:cNvPr id="2" name="Title 1"/>
          <p:cNvSpPr>
            <a:spLocks noGrp="1"/>
          </p:cNvSpPr>
          <p:nvPr>
            <p:ph type="title"/>
          </p:nvPr>
        </p:nvSpPr>
        <p:spPr/>
        <p:txBody>
          <a:bodyPr/>
          <a:lstStyle/>
          <a:p>
            <a:pPr algn="ctr"/>
            <a:r>
              <a:rPr lang="en-US" dirty="0" smtClean="0"/>
              <a:t>Contraindications</a:t>
            </a:r>
            <a:endParaRPr lang="en-US" dirty="0"/>
          </a:p>
        </p:txBody>
      </p:sp>
    </p:spTree>
    <p:extLst>
      <p:ext uri="{BB962C8B-B14F-4D97-AF65-F5344CB8AC3E}">
        <p14:creationId xmlns:p14="http://schemas.microsoft.com/office/powerpoint/2010/main" val="27623500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sz="2800" dirty="0" smtClean="0"/>
              <a:t> Intrauterine </a:t>
            </a:r>
            <a:r>
              <a:rPr lang="en-US" sz="2800" dirty="0"/>
              <a:t>device inside the uterine cavity (can remove prior to medical abortion) </a:t>
            </a:r>
          </a:p>
          <a:p>
            <a:r>
              <a:rPr lang="en-US" sz="2800" dirty="0" smtClean="0"/>
              <a:t> Clinically </a:t>
            </a:r>
            <a:r>
              <a:rPr lang="en-US" sz="2800" dirty="0"/>
              <a:t>unstable</a:t>
            </a:r>
          </a:p>
          <a:p>
            <a:r>
              <a:rPr lang="en-US" sz="2800" dirty="0" smtClean="0"/>
              <a:t> Severe </a:t>
            </a:r>
            <a:r>
              <a:rPr lang="en-US" sz="2800" dirty="0"/>
              <a:t>anemia</a:t>
            </a:r>
          </a:p>
          <a:p>
            <a:r>
              <a:rPr lang="en-US" sz="2800" dirty="0" smtClean="0"/>
              <a:t> Poorly </a:t>
            </a:r>
            <a:r>
              <a:rPr lang="en-US" sz="2800" dirty="0"/>
              <a:t>controlled asthma </a:t>
            </a:r>
          </a:p>
          <a:p>
            <a:r>
              <a:rPr lang="en-US" sz="2800" dirty="0" smtClean="0"/>
              <a:t> Chronic </a:t>
            </a:r>
            <a:r>
              <a:rPr lang="en-US" sz="2800" dirty="0"/>
              <a:t>adrenal failure </a:t>
            </a:r>
          </a:p>
          <a:p>
            <a:pPr>
              <a:buNone/>
            </a:pPr>
            <a:endParaRPr lang="en-US" sz="2400" dirty="0"/>
          </a:p>
          <a:p>
            <a:endParaRPr lang="en-US" sz="2400" dirty="0"/>
          </a:p>
          <a:p>
            <a:endParaRPr lang="en-US" sz="2400" dirty="0"/>
          </a:p>
          <a:p>
            <a:pPr>
              <a:lnSpc>
                <a:spcPct val="90000"/>
              </a:lnSpc>
              <a:buNone/>
            </a:pPr>
            <a:r>
              <a:rPr lang="en-US" sz="1600" dirty="0"/>
              <a:t>			</a:t>
            </a:r>
          </a:p>
          <a:p>
            <a:pPr>
              <a:lnSpc>
                <a:spcPct val="50000"/>
              </a:lnSpc>
              <a:spcBef>
                <a:spcPct val="50000"/>
              </a:spcBef>
              <a:buNone/>
            </a:pPr>
            <a:r>
              <a:rPr lang="en-US" sz="1600" dirty="0"/>
              <a:t>			</a:t>
            </a:r>
            <a:endParaRPr lang="en-US" dirty="0"/>
          </a:p>
        </p:txBody>
      </p:sp>
      <p:sp>
        <p:nvSpPr>
          <p:cNvPr id="2" name="Title 1"/>
          <p:cNvSpPr>
            <a:spLocks noGrp="1"/>
          </p:cNvSpPr>
          <p:nvPr>
            <p:ph type="title"/>
          </p:nvPr>
        </p:nvSpPr>
        <p:spPr/>
        <p:txBody>
          <a:bodyPr/>
          <a:lstStyle/>
          <a:p>
            <a:pPr algn="ctr"/>
            <a:r>
              <a:rPr lang="en-US" dirty="0" smtClean="0"/>
              <a:t>Precautions </a:t>
            </a:r>
            <a:endParaRPr lang="en-US" dirty="0"/>
          </a:p>
        </p:txBody>
      </p:sp>
    </p:spTree>
    <p:extLst>
      <p:ext uri="{BB962C8B-B14F-4D97-AF65-F5344CB8AC3E}">
        <p14:creationId xmlns:p14="http://schemas.microsoft.com/office/powerpoint/2010/main" val="28286642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t> Asthma </a:t>
            </a:r>
            <a:endParaRPr lang="en-US" sz="2800" dirty="0" smtClean="0"/>
          </a:p>
          <a:p>
            <a:r>
              <a:rPr lang="en-US" sz="2800" dirty="0" smtClean="0"/>
              <a:t> STI </a:t>
            </a:r>
            <a:endParaRPr lang="en-US" sz="2800" dirty="0" smtClean="0"/>
          </a:p>
          <a:p>
            <a:r>
              <a:rPr lang="en-US" sz="2800" dirty="0" smtClean="0"/>
              <a:t> HIV</a:t>
            </a:r>
            <a:endParaRPr lang="en-US" sz="2800" dirty="0" smtClean="0"/>
          </a:p>
          <a:p>
            <a:r>
              <a:rPr lang="en-US" sz="2800" dirty="0" smtClean="0"/>
              <a:t> Breast </a:t>
            </a:r>
            <a:r>
              <a:rPr lang="en-US" sz="2800" dirty="0" smtClean="0"/>
              <a:t>feeding </a:t>
            </a:r>
          </a:p>
          <a:p>
            <a:r>
              <a:rPr lang="en-US" sz="2800" dirty="0" smtClean="0"/>
              <a:t> Obese </a:t>
            </a:r>
            <a:endParaRPr lang="en-US" sz="2800" dirty="0" smtClean="0"/>
          </a:p>
          <a:p>
            <a:r>
              <a:rPr lang="en-US" sz="2800" dirty="0" smtClean="0"/>
              <a:t> Multiple </a:t>
            </a:r>
            <a:r>
              <a:rPr lang="en-US" sz="2800" dirty="0" smtClean="0"/>
              <a:t>pregnancy </a:t>
            </a:r>
            <a:endParaRPr lang="en-US" sz="2800" dirty="0"/>
          </a:p>
        </p:txBody>
      </p:sp>
      <p:sp>
        <p:nvSpPr>
          <p:cNvPr id="3" name="Title 2"/>
          <p:cNvSpPr>
            <a:spLocks noGrp="1"/>
          </p:cNvSpPr>
          <p:nvPr>
            <p:ph type="title"/>
          </p:nvPr>
        </p:nvSpPr>
        <p:spPr/>
        <p:txBody>
          <a:bodyPr/>
          <a:lstStyle/>
          <a:p>
            <a:pPr algn="ctr"/>
            <a:r>
              <a:rPr lang="en-US" dirty="0" smtClean="0"/>
              <a:t>Special conditions </a:t>
            </a:r>
            <a:endParaRPr lang="en-US" dirty="0"/>
          </a:p>
        </p:txBody>
      </p:sp>
    </p:spTree>
    <p:extLst>
      <p:ext uri="{BB962C8B-B14F-4D97-AF65-F5344CB8AC3E}">
        <p14:creationId xmlns:p14="http://schemas.microsoft.com/office/powerpoint/2010/main" val="30668692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t> Combination </a:t>
            </a:r>
            <a:r>
              <a:rPr lang="en-US" sz="2800" dirty="0" smtClean="0"/>
              <a:t>regimen is recommended </a:t>
            </a:r>
          </a:p>
          <a:p>
            <a:pPr marL="109728">
              <a:buNone/>
            </a:pPr>
            <a:endParaRPr lang="en-US" sz="2800" dirty="0" smtClean="0"/>
          </a:p>
          <a:p>
            <a:r>
              <a:rPr lang="en-US" sz="2800" dirty="0" smtClean="0"/>
              <a:t> Mifepristone </a:t>
            </a:r>
            <a:r>
              <a:rPr lang="en-US" sz="2800" dirty="0" smtClean="0"/>
              <a:t>is given 200mg oral </a:t>
            </a:r>
          </a:p>
          <a:p>
            <a:pPr marL="109728">
              <a:buNone/>
            </a:pPr>
            <a:endParaRPr lang="en-US" sz="2800" dirty="0" smtClean="0"/>
          </a:p>
          <a:p>
            <a:r>
              <a:rPr lang="en-US" sz="2800" dirty="0" smtClean="0"/>
              <a:t> Misoprostol </a:t>
            </a:r>
            <a:r>
              <a:rPr lang="en-US" sz="2800" dirty="0" smtClean="0"/>
              <a:t>can be given </a:t>
            </a:r>
            <a:r>
              <a:rPr lang="en-US" sz="2800" dirty="0" smtClean="0"/>
              <a:t>orally, </a:t>
            </a:r>
            <a:r>
              <a:rPr lang="en-US" sz="2800" dirty="0" smtClean="0"/>
              <a:t>buccal or sublingually or vaginal </a:t>
            </a:r>
            <a:endParaRPr lang="en-US" sz="2800" dirty="0"/>
          </a:p>
        </p:txBody>
      </p:sp>
      <p:sp>
        <p:nvSpPr>
          <p:cNvPr id="2" name="Title 1"/>
          <p:cNvSpPr>
            <a:spLocks noGrp="1"/>
          </p:cNvSpPr>
          <p:nvPr>
            <p:ph type="title"/>
          </p:nvPr>
        </p:nvSpPr>
        <p:spPr/>
        <p:txBody>
          <a:bodyPr/>
          <a:lstStyle/>
          <a:p>
            <a:pPr algn="ctr"/>
            <a:r>
              <a:rPr lang="en-US" dirty="0" smtClean="0"/>
              <a:t>Regimen: dose</a:t>
            </a:r>
            <a:r>
              <a:rPr lang="en-US" dirty="0" smtClean="0"/>
              <a:t>, </a:t>
            </a:r>
            <a:r>
              <a:rPr lang="en-US" dirty="0" smtClean="0"/>
              <a:t>route </a:t>
            </a:r>
            <a:endParaRPr lang="en-US" dirty="0"/>
          </a:p>
        </p:txBody>
      </p:sp>
    </p:spTree>
    <p:extLst>
      <p:ext uri="{BB962C8B-B14F-4D97-AF65-F5344CB8AC3E}">
        <p14:creationId xmlns:p14="http://schemas.microsoft.com/office/powerpoint/2010/main" val="35151795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457200" indent="-457200"/>
            <a:r>
              <a:rPr lang="en-US" sz="2800" dirty="0" smtClean="0"/>
              <a:t>Day 1: Mifepristone - </a:t>
            </a:r>
            <a:r>
              <a:rPr lang="en-GB" sz="2800" dirty="0" smtClean="0"/>
              <a:t>200mg </a:t>
            </a:r>
            <a:r>
              <a:rPr lang="en-GB" sz="2800" dirty="0" smtClean="0"/>
              <a:t>(1 tab) orally </a:t>
            </a:r>
          </a:p>
          <a:p>
            <a:pPr>
              <a:buNone/>
            </a:pPr>
            <a:endParaRPr lang="en-GB" sz="2800" b="1" dirty="0" smtClean="0"/>
          </a:p>
          <a:p>
            <a:pPr>
              <a:buNone/>
            </a:pPr>
            <a:endParaRPr lang="en-US" sz="2800" dirty="0" smtClean="0"/>
          </a:p>
          <a:p>
            <a:pPr marL="457200" indent="-457200"/>
            <a:r>
              <a:rPr lang="en-US" sz="2800" dirty="0" smtClean="0"/>
              <a:t>Day </a:t>
            </a:r>
            <a:r>
              <a:rPr lang="en-US" sz="2800" dirty="0" smtClean="0"/>
              <a:t>3</a:t>
            </a:r>
            <a:r>
              <a:rPr lang="en-GB" sz="2800" b="1" dirty="0" smtClean="0"/>
              <a:t>: </a:t>
            </a:r>
            <a:r>
              <a:rPr lang="en-US" sz="2800" dirty="0" smtClean="0"/>
              <a:t>Misoprostol - </a:t>
            </a:r>
            <a:r>
              <a:rPr lang="en-GB" sz="2800" dirty="0" smtClean="0"/>
              <a:t>400 </a:t>
            </a:r>
            <a:r>
              <a:rPr lang="en-GB" sz="2800" dirty="0" smtClean="0"/>
              <a:t>(</a:t>
            </a:r>
            <a:r>
              <a:rPr lang="en-GB" sz="2800" dirty="0" smtClean="0"/>
              <a:t>2 tabs</a:t>
            </a:r>
            <a:r>
              <a:rPr lang="en-GB" sz="2800" dirty="0" smtClean="0"/>
              <a:t>) micro gram oral </a:t>
            </a:r>
            <a:endParaRPr lang="en-US" sz="2800" dirty="0" smtClean="0"/>
          </a:p>
          <a:p>
            <a:endParaRPr lang="en-US" dirty="0" smtClean="0"/>
          </a:p>
          <a:p>
            <a:pPr>
              <a:buNone/>
            </a:pPr>
            <a:r>
              <a:rPr lang="en-US" dirty="0" smtClean="0"/>
              <a:t> </a:t>
            </a:r>
            <a:endParaRPr lang="en-US" dirty="0"/>
          </a:p>
        </p:txBody>
      </p:sp>
      <p:sp>
        <p:nvSpPr>
          <p:cNvPr id="2" name="Title 1"/>
          <p:cNvSpPr>
            <a:spLocks noGrp="1"/>
          </p:cNvSpPr>
          <p:nvPr>
            <p:ph type="title"/>
          </p:nvPr>
        </p:nvSpPr>
        <p:spPr/>
        <p:txBody>
          <a:bodyPr/>
          <a:lstStyle/>
          <a:p>
            <a:pPr algn="ctr"/>
            <a:r>
              <a:rPr lang="en-US" dirty="0" smtClean="0"/>
              <a:t>Dose: less </a:t>
            </a:r>
            <a:r>
              <a:rPr lang="en-US" dirty="0" smtClean="0"/>
              <a:t>than 7 weeks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457200" indent="-457200"/>
            <a:r>
              <a:rPr lang="en-US" sz="2800" dirty="0" smtClean="0"/>
              <a:t>Day 1: Mifepristone - </a:t>
            </a:r>
            <a:r>
              <a:rPr lang="en-GB" sz="2800" dirty="0" smtClean="0"/>
              <a:t>200mg </a:t>
            </a:r>
            <a:r>
              <a:rPr lang="en-GB" sz="2800" dirty="0" smtClean="0"/>
              <a:t>(1 tab) orally </a:t>
            </a:r>
          </a:p>
          <a:p>
            <a:pPr>
              <a:buNone/>
            </a:pPr>
            <a:endParaRPr lang="en-GB" sz="2800" b="1" dirty="0" smtClean="0"/>
          </a:p>
          <a:p>
            <a:pPr>
              <a:buNone/>
            </a:pPr>
            <a:endParaRPr lang="en-US" sz="2800" dirty="0" smtClean="0"/>
          </a:p>
          <a:p>
            <a:pPr marL="457200" indent="-457200"/>
            <a:r>
              <a:rPr lang="en-US" sz="2800" dirty="0" smtClean="0"/>
              <a:t>Day </a:t>
            </a:r>
            <a:r>
              <a:rPr lang="en-US" sz="2800" dirty="0" smtClean="0"/>
              <a:t>3</a:t>
            </a:r>
            <a:r>
              <a:rPr lang="en-GB" sz="2800" b="1" dirty="0" smtClean="0"/>
              <a:t>: </a:t>
            </a:r>
            <a:r>
              <a:rPr lang="en-US" sz="2800" dirty="0" smtClean="0"/>
              <a:t>Misoprostol - </a:t>
            </a:r>
            <a:r>
              <a:rPr lang="en-GB" sz="2800" dirty="0" smtClean="0"/>
              <a:t>800 </a:t>
            </a:r>
            <a:r>
              <a:rPr lang="en-GB" sz="2800" dirty="0" smtClean="0"/>
              <a:t>(4 tabs) micro gram vaginal</a:t>
            </a:r>
            <a:endParaRPr lang="en-US" sz="2800" dirty="0" smtClean="0"/>
          </a:p>
          <a:p>
            <a:endParaRPr lang="en-US" dirty="0" smtClean="0"/>
          </a:p>
          <a:p>
            <a:pPr>
              <a:buNone/>
            </a:pPr>
            <a:r>
              <a:rPr lang="en-US" dirty="0" smtClean="0"/>
              <a:t> </a:t>
            </a:r>
            <a:endParaRPr lang="en-US" dirty="0"/>
          </a:p>
        </p:txBody>
      </p:sp>
      <p:sp>
        <p:nvSpPr>
          <p:cNvPr id="2" name="Title 1"/>
          <p:cNvSpPr>
            <a:spLocks noGrp="1"/>
          </p:cNvSpPr>
          <p:nvPr>
            <p:ph type="title"/>
          </p:nvPr>
        </p:nvSpPr>
        <p:spPr/>
        <p:txBody>
          <a:bodyPr/>
          <a:lstStyle/>
          <a:p>
            <a:pPr algn="ctr"/>
            <a:r>
              <a:rPr lang="en-US" dirty="0" smtClean="0"/>
              <a:t>Dose: less </a:t>
            </a:r>
            <a:r>
              <a:rPr lang="en-US" dirty="0" smtClean="0"/>
              <a:t>than 9 weeks </a:t>
            </a:r>
            <a:endParaRPr lang="en-US" dirty="0"/>
          </a:p>
        </p:txBody>
      </p:sp>
    </p:spTree>
    <p:extLst>
      <p:ext uri="{BB962C8B-B14F-4D97-AF65-F5344CB8AC3E}">
        <p14:creationId xmlns:p14="http://schemas.microsoft.com/office/powerpoint/2010/main" val="28743054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p:cNvSpPr>
            <a:spLocks noGrp="1"/>
          </p:cNvSpPr>
          <p:nvPr>
            <p:ph idx="1"/>
          </p:nvPr>
        </p:nvSpPr>
        <p:spPr/>
        <p:txBody>
          <a:bodyPr/>
          <a:lstStyle/>
          <a:p>
            <a:pPr eaLnBrk="1" hangingPunct="1">
              <a:buFontTx/>
              <a:buNone/>
            </a:pPr>
            <a:endParaRPr lang="en-US" dirty="0" smtClean="0">
              <a:solidFill>
                <a:schemeClr val="tx2"/>
              </a:solidFill>
            </a:endParaRPr>
          </a:p>
          <a:p>
            <a:pPr marL="457200" indent="-457200"/>
            <a:r>
              <a:rPr lang="en-US" sz="2800" dirty="0" smtClean="0">
                <a:solidFill>
                  <a:schemeClr val="tx2"/>
                </a:solidFill>
              </a:rPr>
              <a:t>Mifepristone 200mg per </a:t>
            </a:r>
            <a:r>
              <a:rPr lang="en-US" sz="2800" dirty="0" err="1" smtClean="0">
                <a:solidFill>
                  <a:schemeClr val="tx2"/>
                </a:solidFill>
              </a:rPr>
              <a:t>os</a:t>
            </a:r>
            <a:r>
              <a:rPr lang="en-US" sz="2800" dirty="0" smtClean="0">
                <a:solidFill>
                  <a:schemeClr val="tx2"/>
                </a:solidFill>
              </a:rPr>
              <a:t> </a:t>
            </a:r>
          </a:p>
          <a:p>
            <a:pPr marL="457200" indent="-457200"/>
            <a:r>
              <a:rPr lang="en-US" sz="2800" dirty="0" smtClean="0">
                <a:solidFill>
                  <a:schemeClr val="tx2"/>
                </a:solidFill>
              </a:rPr>
              <a:t>followed </a:t>
            </a:r>
            <a:r>
              <a:rPr lang="en-US" sz="2800" dirty="0" smtClean="0">
                <a:solidFill>
                  <a:schemeClr val="tx2"/>
                </a:solidFill>
              </a:rPr>
              <a:t>36-48h later by misoprostol 800 mcg </a:t>
            </a:r>
            <a:r>
              <a:rPr lang="en-US" sz="2800" dirty="0" smtClean="0">
                <a:solidFill>
                  <a:schemeClr val="tx2"/>
                </a:solidFill>
              </a:rPr>
              <a:t>vaginally</a:t>
            </a:r>
          </a:p>
          <a:p>
            <a:pPr marL="457200" indent="-457200"/>
            <a:r>
              <a:rPr lang="en-US" sz="2800" dirty="0" smtClean="0">
                <a:solidFill>
                  <a:schemeClr val="tx2"/>
                </a:solidFill>
              </a:rPr>
              <a:t>then </a:t>
            </a:r>
            <a:r>
              <a:rPr lang="en-US" sz="2800" dirty="0" smtClean="0">
                <a:solidFill>
                  <a:schemeClr val="tx2"/>
                </a:solidFill>
              </a:rPr>
              <a:t>misoprostol 400mcg vaginal </a:t>
            </a:r>
            <a:r>
              <a:rPr lang="en-US" sz="2800" dirty="0" smtClean="0">
                <a:solidFill>
                  <a:schemeClr val="tx2"/>
                </a:solidFill>
              </a:rPr>
              <a:t>or </a:t>
            </a:r>
            <a:r>
              <a:rPr lang="en-US" sz="2800" dirty="0" smtClean="0">
                <a:solidFill>
                  <a:schemeClr val="tx2"/>
                </a:solidFill>
              </a:rPr>
              <a:t>sublingual </a:t>
            </a:r>
            <a:r>
              <a:rPr lang="en-US" sz="2800" dirty="0" smtClean="0">
                <a:solidFill>
                  <a:schemeClr val="tx2"/>
                </a:solidFill>
              </a:rPr>
              <a:t>every </a:t>
            </a:r>
            <a:r>
              <a:rPr lang="en-US" sz="2800" dirty="0" smtClean="0">
                <a:solidFill>
                  <a:schemeClr val="tx2"/>
                </a:solidFill>
              </a:rPr>
              <a:t>3h hours for a total of four doses </a:t>
            </a:r>
          </a:p>
          <a:p>
            <a:pPr eaLnBrk="1" hangingPunct="1"/>
            <a:endParaRPr lang="en-US" dirty="0" smtClean="0"/>
          </a:p>
        </p:txBody>
      </p:sp>
      <p:sp>
        <p:nvSpPr>
          <p:cNvPr id="6146" name="Title 1"/>
          <p:cNvSpPr>
            <a:spLocks noGrp="1"/>
          </p:cNvSpPr>
          <p:nvPr>
            <p:ph type="title"/>
          </p:nvPr>
        </p:nvSpPr>
        <p:spPr/>
        <p:txBody>
          <a:bodyPr/>
          <a:lstStyle/>
          <a:p>
            <a:pPr algn="ctr" eaLnBrk="1" hangingPunct="1"/>
            <a:r>
              <a:rPr lang="en-US" dirty="0" smtClean="0"/>
              <a:t>Dose: 9-12 </a:t>
            </a:r>
            <a:r>
              <a:rPr lang="en-US" dirty="0" smtClean="0"/>
              <a:t>weeks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2"/>
          <p:cNvSpPr>
            <a:spLocks noGrp="1"/>
          </p:cNvSpPr>
          <p:nvPr>
            <p:ph idx="1"/>
          </p:nvPr>
        </p:nvSpPr>
        <p:spPr/>
        <p:txBody>
          <a:bodyPr/>
          <a:lstStyle/>
          <a:p>
            <a:pPr eaLnBrk="1" hangingPunct="1">
              <a:buFontTx/>
              <a:buNone/>
            </a:pPr>
            <a:endParaRPr lang="en-US" sz="2800" dirty="0" smtClean="0">
              <a:solidFill>
                <a:schemeClr val="tx2"/>
              </a:solidFill>
            </a:endParaRPr>
          </a:p>
          <a:p>
            <a:pPr marL="457200" indent="-457200"/>
            <a:r>
              <a:rPr lang="en-US" sz="2800" dirty="0" smtClean="0">
                <a:solidFill>
                  <a:schemeClr val="tx2"/>
                </a:solidFill>
              </a:rPr>
              <a:t>Mifepristone </a:t>
            </a:r>
            <a:r>
              <a:rPr lang="en-US" sz="2800" dirty="0" smtClean="0">
                <a:solidFill>
                  <a:schemeClr val="tx2"/>
                </a:solidFill>
              </a:rPr>
              <a:t>200mg per </a:t>
            </a:r>
            <a:r>
              <a:rPr lang="en-US" sz="2800" dirty="0" err="1" smtClean="0">
                <a:solidFill>
                  <a:schemeClr val="tx2"/>
                </a:solidFill>
              </a:rPr>
              <a:t>os</a:t>
            </a:r>
            <a:r>
              <a:rPr lang="en-US" sz="2800" dirty="0" smtClean="0">
                <a:solidFill>
                  <a:schemeClr val="tx2"/>
                </a:solidFill>
              </a:rPr>
              <a:t>,</a:t>
            </a:r>
          </a:p>
          <a:p>
            <a:pPr marL="457200" indent="-457200"/>
            <a:r>
              <a:rPr lang="en-US" sz="2800" dirty="0" smtClean="0">
                <a:solidFill>
                  <a:schemeClr val="tx2"/>
                </a:solidFill>
              </a:rPr>
              <a:t>followed </a:t>
            </a:r>
            <a:r>
              <a:rPr lang="en-US" sz="2800" dirty="0" smtClean="0">
                <a:solidFill>
                  <a:schemeClr val="tx2"/>
                </a:solidFill>
              </a:rPr>
              <a:t>36-48h later by misoprostol 800 mcg </a:t>
            </a:r>
            <a:r>
              <a:rPr lang="en-US" sz="2800" dirty="0" smtClean="0">
                <a:solidFill>
                  <a:schemeClr val="tx2"/>
                </a:solidFill>
              </a:rPr>
              <a:t>vaginally </a:t>
            </a:r>
            <a:r>
              <a:rPr lang="en-US" sz="2800" dirty="0" smtClean="0">
                <a:solidFill>
                  <a:schemeClr val="tx2"/>
                </a:solidFill>
              </a:rPr>
              <a:t>or 400mcg </a:t>
            </a:r>
            <a:r>
              <a:rPr lang="en-US" sz="2800" dirty="0" smtClean="0">
                <a:solidFill>
                  <a:schemeClr val="tx2"/>
                </a:solidFill>
              </a:rPr>
              <a:t>oral </a:t>
            </a:r>
          </a:p>
          <a:p>
            <a:pPr marL="457200" indent="-457200"/>
            <a:r>
              <a:rPr lang="en-US" sz="2800" dirty="0" smtClean="0">
                <a:solidFill>
                  <a:schemeClr val="tx2"/>
                </a:solidFill>
              </a:rPr>
              <a:t>then </a:t>
            </a:r>
            <a:r>
              <a:rPr lang="en-US" sz="2800" dirty="0" smtClean="0">
                <a:solidFill>
                  <a:schemeClr val="tx2"/>
                </a:solidFill>
              </a:rPr>
              <a:t>misoprostol 400mcg vaginal or sublingual </a:t>
            </a:r>
            <a:r>
              <a:rPr lang="en-US" sz="2800" dirty="0" smtClean="0">
                <a:solidFill>
                  <a:schemeClr val="tx2"/>
                </a:solidFill>
              </a:rPr>
              <a:t>every </a:t>
            </a:r>
            <a:r>
              <a:rPr lang="en-US" sz="2800" dirty="0" smtClean="0">
                <a:solidFill>
                  <a:schemeClr val="tx2"/>
                </a:solidFill>
              </a:rPr>
              <a:t>3h hours for a total of four doses </a:t>
            </a:r>
          </a:p>
          <a:p>
            <a:pPr eaLnBrk="1" hangingPunct="1">
              <a:buFontTx/>
              <a:buNone/>
            </a:pPr>
            <a:r>
              <a:rPr lang="en-US" dirty="0" smtClean="0"/>
              <a:t> </a:t>
            </a:r>
          </a:p>
        </p:txBody>
      </p:sp>
      <p:sp>
        <p:nvSpPr>
          <p:cNvPr id="7170" name="Title 1"/>
          <p:cNvSpPr>
            <a:spLocks noGrp="1"/>
          </p:cNvSpPr>
          <p:nvPr>
            <p:ph type="title"/>
          </p:nvPr>
        </p:nvSpPr>
        <p:spPr/>
        <p:txBody>
          <a:bodyPr/>
          <a:lstStyle/>
          <a:p>
            <a:pPr algn="ctr" eaLnBrk="1" hangingPunct="1"/>
            <a:r>
              <a:rPr lang="en-US" dirty="0" smtClean="0"/>
              <a:t>Dose: 13 </a:t>
            </a:r>
            <a:r>
              <a:rPr lang="en-US" dirty="0" smtClean="0"/>
              <a:t>to 24 weeks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457200" y="277813"/>
            <a:ext cx="11277600" cy="1143000"/>
          </a:xfrm>
        </p:spPr>
        <p:txBody>
          <a:bodyPr>
            <a:normAutofit/>
          </a:bodyPr>
          <a:lstStyle/>
          <a:p>
            <a:pPr algn="ctr" eaLnBrk="1" hangingPunct="1"/>
            <a:r>
              <a:rPr lang="en-US" dirty="0" smtClean="0"/>
              <a:t>Misoprostol for </a:t>
            </a:r>
            <a:r>
              <a:rPr lang="en-US" dirty="0" smtClean="0"/>
              <a:t>missed </a:t>
            </a:r>
            <a:r>
              <a:rPr lang="en-US" dirty="0"/>
              <a:t>a</a:t>
            </a:r>
            <a:r>
              <a:rPr lang="en-US" dirty="0" smtClean="0"/>
              <a:t>bortion</a:t>
            </a:r>
            <a:endParaRPr lang="en-US" dirty="0" smtClean="0"/>
          </a:p>
        </p:txBody>
      </p:sp>
      <p:sp>
        <p:nvSpPr>
          <p:cNvPr id="16387" name="Rectangle 3"/>
          <p:cNvSpPr>
            <a:spLocks noGrp="1" noChangeArrowheads="1"/>
          </p:cNvSpPr>
          <p:nvPr>
            <p:ph type="body" idx="4294967295"/>
          </p:nvPr>
        </p:nvSpPr>
        <p:spPr>
          <a:xfrm>
            <a:off x="685800" y="1676400"/>
            <a:ext cx="11201400" cy="3741738"/>
          </a:xfrm>
        </p:spPr>
        <p:txBody>
          <a:bodyPr>
            <a:normAutofit/>
          </a:bodyPr>
          <a:lstStyle/>
          <a:p>
            <a:pPr eaLnBrk="1" hangingPunct="1"/>
            <a:r>
              <a:rPr lang="en-US" sz="2800" dirty="0" smtClean="0"/>
              <a:t> 800 </a:t>
            </a:r>
            <a:r>
              <a:rPr lang="en-US" sz="2800" dirty="0" smtClean="0"/>
              <a:t>mcg vaginally</a:t>
            </a:r>
          </a:p>
          <a:p>
            <a:pPr eaLnBrk="1" hangingPunct="1"/>
            <a:r>
              <a:rPr lang="en-US" sz="2800" dirty="0" smtClean="0"/>
              <a:t> Administered </a:t>
            </a:r>
            <a:r>
              <a:rPr lang="en-US" sz="2800" dirty="0" smtClean="0"/>
              <a:t>at home or in clinic</a:t>
            </a:r>
          </a:p>
          <a:p>
            <a:pPr eaLnBrk="1" hangingPunct="1"/>
            <a:r>
              <a:rPr lang="en-US" sz="2800" dirty="0" smtClean="0"/>
              <a:t> Success </a:t>
            </a:r>
            <a:r>
              <a:rPr lang="en-US" sz="2800" dirty="0" smtClean="0"/>
              <a:t>rates: 80-90%</a:t>
            </a:r>
          </a:p>
          <a:p>
            <a:pPr eaLnBrk="1" hangingPunct="1">
              <a:buFont typeface="Wingdings" pitchFamily="2" charset="2"/>
              <a:buNone/>
            </a:pPr>
            <a:endParaRPr lang="en-US" sz="2800" dirty="0" smtClean="0"/>
          </a:p>
          <a:p>
            <a:pPr eaLnBrk="1" hangingPunct="1"/>
            <a:endParaRPr lang="en-US" sz="2800" dirty="0" smtClean="0"/>
          </a:p>
          <a:p>
            <a:pPr eaLnBrk="1" hangingPunct="1">
              <a:buFont typeface="Wingdings" pitchFamily="2" charset="2"/>
              <a:buNone/>
            </a:pPr>
            <a:r>
              <a:rPr lang="en-US" sz="2800" dirty="0" smtClean="0"/>
              <a:t>But</a:t>
            </a:r>
            <a:r>
              <a:rPr lang="en-US" sz="2800" dirty="0" smtClean="0">
                <a:sym typeface="Wingdings" pitchFamily="2" charset="2"/>
              </a:rPr>
              <a:t> diagnosis of “missed” abortion depends on access to ultrasound</a:t>
            </a:r>
            <a:endParaRPr lang="en-US" sz="2800" dirty="0" smtClean="0"/>
          </a:p>
          <a:p>
            <a:pPr eaLnBrk="1" hangingPunct="1"/>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533400" y="381000"/>
            <a:ext cx="11277600" cy="1143000"/>
          </a:xfrm>
        </p:spPr>
        <p:txBody>
          <a:bodyPr>
            <a:normAutofit/>
          </a:bodyPr>
          <a:lstStyle/>
          <a:p>
            <a:pPr algn="ctr" eaLnBrk="1" hangingPunct="1"/>
            <a:r>
              <a:rPr lang="en-US" b="1" dirty="0"/>
              <a:t>Misoprostol for Incomplete Abortion</a:t>
            </a:r>
          </a:p>
        </p:txBody>
      </p:sp>
      <p:graphicFrame>
        <p:nvGraphicFramePr>
          <p:cNvPr id="18435" name="Group 3"/>
          <p:cNvGraphicFramePr>
            <a:graphicFrameLocks noGrp="1"/>
          </p:cNvGraphicFramePr>
          <p:nvPr>
            <p:ph idx="4294967295"/>
            <p:extLst>
              <p:ext uri="{D42A27DB-BD31-4B8C-83A1-F6EECF244321}">
                <p14:modId xmlns:p14="http://schemas.microsoft.com/office/powerpoint/2010/main" val="1307065907"/>
              </p:ext>
            </p:extLst>
          </p:nvPr>
        </p:nvGraphicFramePr>
        <p:xfrm>
          <a:off x="1524000" y="1676400"/>
          <a:ext cx="9296400" cy="4541520"/>
        </p:xfrm>
        <a:graphic>
          <a:graphicData uri="http://schemas.openxmlformats.org/drawingml/2006/table">
            <a:tbl>
              <a:tblPr/>
              <a:tblGrid>
                <a:gridCol w="4648200">
                  <a:extLst>
                    <a:ext uri="{9D8B030D-6E8A-4147-A177-3AD203B41FA5}">
                      <a16:colId xmlns:a16="http://schemas.microsoft.com/office/drawing/2014/main" val="20000"/>
                    </a:ext>
                  </a:extLst>
                </a:gridCol>
                <a:gridCol w="4648200">
                  <a:extLst>
                    <a:ext uri="{9D8B030D-6E8A-4147-A177-3AD203B41FA5}">
                      <a16:colId xmlns:a16="http://schemas.microsoft.com/office/drawing/2014/main" val="20001"/>
                    </a:ext>
                  </a:extLst>
                </a:gridCol>
              </a:tblGrid>
              <a:tr h="90366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chemeClr val="tx1"/>
                          </a:solidFill>
                          <a:effectLst/>
                          <a:latin typeface="Trebuchet MS" panose="020B0603020202020204" pitchFamily="34" charset="0"/>
                          <a:cs typeface="Arial" pitchFamily="34" charset="0"/>
                        </a:rPr>
                        <a:t>Regimen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Trebuchet MS" panose="020B0603020202020204" pitchFamily="34" charset="0"/>
                          <a:cs typeface="Arial" pitchFamily="34" charset="0"/>
                        </a:rPr>
                        <a:t>Efficacy (through 12 weeks by uterine size)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6473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Trebuchet MS" panose="020B0603020202020204" pitchFamily="34" charset="0"/>
                          <a:cs typeface="Arial" pitchFamily="34" charset="0"/>
                        </a:rPr>
                        <a:t>600 </a:t>
                      </a:r>
                      <a:r>
                        <a:rPr kumimoji="0" lang="en-US" sz="2800" b="0" i="0" u="none" strike="noStrike" cap="none" normalizeH="0" baseline="0" dirty="0" smtClean="0">
                          <a:ln>
                            <a:noFill/>
                          </a:ln>
                          <a:solidFill>
                            <a:schemeClr val="tx1"/>
                          </a:solidFill>
                          <a:effectLst/>
                          <a:latin typeface="Trebuchet MS" panose="020B0603020202020204" pitchFamily="34" charset="0"/>
                          <a:sym typeface="Symbol" pitchFamily="18" charset="2"/>
                        </a:rPr>
                        <a:t></a:t>
                      </a:r>
                      <a:r>
                        <a:rPr kumimoji="0" lang="en-US" sz="2800" b="0" i="0" u="none" strike="noStrike" cap="none" normalizeH="0" baseline="0" dirty="0" smtClean="0">
                          <a:ln>
                            <a:noFill/>
                          </a:ln>
                          <a:solidFill>
                            <a:schemeClr val="tx1"/>
                          </a:solidFill>
                          <a:effectLst/>
                          <a:latin typeface="Trebuchet MS" panose="020B0603020202020204" pitchFamily="34" charset="0"/>
                        </a:rPr>
                        <a:t>g </a:t>
                      </a:r>
                      <a:r>
                        <a:rPr kumimoji="0" lang="en-US" sz="2800" b="0" i="0" u="none" strike="noStrike" cap="none" normalizeH="0" baseline="0" dirty="0" smtClean="0">
                          <a:ln>
                            <a:noFill/>
                          </a:ln>
                          <a:solidFill>
                            <a:schemeClr val="tx1"/>
                          </a:solidFill>
                          <a:effectLst/>
                          <a:latin typeface="Trebuchet MS" panose="020B0603020202020204" pitchFamily="34" charset="0"/>
                          <a:cs typeface="Arial" pitchFamily="34" charset="0"/>
                        </a:rPr>
                        <a:t>orally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Trebuchet MS" panose="020B0603020202020204" pitchFamily="34" charset="0"/>
                          <a:cs typeface="Arial" pitchFamily="34" charset="0"/>
                        </a:rPr>
                        <a:t>96.3%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Trebuchet MS" panose="020B0603020202020204" pitchFamily="34" charset="0"/>
                          <a:cs typeface="Arial" pitchFamily="34" charset="0"/>
                        </a:rPr>
                        <a:t>Range: 80-90%</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Trebuchet MS" panose="020B0603020202020204"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1" u="none" strike="noStrike" cap="none" normalizeH="0" baseline="0" dirty="0" smtClean="0">
                        <a:ln>
                          <a:noFill/>
                        </a:ln>
                        <a:solidFill>
                          <a:schemeClr val="tx1"/>
                        </a:solidFill>
                        <a:effectLst/>
                        <a:latin typeface="Trebuchet MS" panose="020B0603020202020204"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4750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rebuchet MS" panose="020B0603020202020204" pitchFamily="34" charset="0"/>
                          <a:cs typeface="Arial" pitchFamily="34" charset="0"/>
                        </a:rPr>
                        <a:t>400 </a:t>
                      </a:r>
                      <a:r>
                        <a:rPr kumimoji="0" lang="en-US" sz="2800" b="0" i="0" u="none" strike="noStrike" cap="none" normalizeH="0" baseline="0" smtClean="0">
                          <a:ln>
                            <a:noFill/>
                          </a:ln>
                          <a:solidFill>
                            <a:schemeClr val="tx1"/>
                          </a:solidFill>
                          <a:effectLst/>
                          <a:latin typeface="Trebuchet MS" panose="020B0603020202020204" pitchFamily="34" charset="0"/>
                          <a:sym typeface="Symbol" pitchFamily="18" charset="2"/>
                        </a:rPr>
                        <a:t></a:t>
                      </a:r>
                      <a:r>
                        <a:rPr kumimoji="0" lang="en-US" sz="2800" b="0" i="0" u="none" strike="noStrike" cap="none" normalizeH="0" baseline="0" smtClean="0">
                          <a:ln>
                            <a:noFill/>
                          </a:ln>
                          <a:solidFill>
                            <a:schemeClr val="tx1"/>
                          </a:solidFill>
                          <a:effectLst/>
                          <a:latin typeface="Trebuchet MS" panose="020B0603020202020204" pitchFamily="34" charset="0"/>
                        </a:rPr>
                        <a:t>g </a:t>
                      </a:r>
                      <a:r>
                        <a:rPr kumimoji="0" lang="en-US" sz="2800" b="0" i="0" u="none" strike="noStrike" cap="none" normalizeH="0" baseline="0" smtClean="0">
                          <a:ln>
                            <a:noFill/>
                          </a:ln>
                          <a:solidFill>
                            <a:schemeClr val="tx1"/>
                          </a:solidFill>
                          <a:effectLst/>
                          <a:latin typeface="Trebuchet MS" panose="020B0603020202020204" pitchFamily="34" charset="0"/>
                          <a:cs typeface="Arial" pitchFamily="34" charset="0"/>
                        </a:rPr>
                        <a:t>sublingually</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Trebuchet MS" panose="020B0603020202020204"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rebuchet MS" panose="020B0603020202020204" pitchFamily="34" charset="0"/>
                          <a:cs typeface="Arial"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Trebuchet MS" panose="020B0603020202020204" pitchFamily="34" charset="0"/>
                          <a:cs typeface="Arial" pitchFamily="34" charset="0"/>
                        </a:rPr>
                        <a:t>Limited evidence reports it to be equally effective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r>
              <a:rPr lang="en-US" dirty="0" smtClean="0"/>
              <a:t>29</a:t>
            </a:r>
            <a:endParaRPr lang="en-US" dirty="0"/>
          </a:p>
        </p:txBody>
      </p:sp>
      <p:sp>
        <p:nvSpPr>
          <p:cNvPr id="12290" name="Title 1"/>
          <p:cNvSpPr>
            <a:spLocks noGrp="1"/>
          </p:cNvSpPr>
          <p:nvPr>
            <p:ph type="title" idx="4294967295"/>
          </p:nvPr>
        </p:nvSpPr>
        <p:spPr>
          <a:xfrm>
            <a:off x="457200" y="304800"/>
            <a:ext cx="11201400" cy="990600"/>
          </a:xfrm>
        </p:spPr>
        <p:txBody>
          <a:bodyPr/>
          <a:lstStyle/>
          <a:p>
            <a:pPr algn="ctr" eaLnBrk="1" hangingPunct="1"/>
            <a:r>
              <a:rPr lang="en-US" dirty="0" smtClean="0"/>
              <a:t>Effectiveness of MA</a:t>
            </a:r>
            <a:endParaRPr lang="en-GB" dirty="0" smtClean="0"/>
          </a:p>
        </p:txBody>
      </p:sp>
      <p:sp>
        <p:nvSpPr>
          <p:cNvPr id="12291" name="Content Placeholder 2"/>
          <p:cNvSpPr>
            <a:spLocks noGrp="1"/>
          </p:cNvSpPr>
          <p:nvPr>
            <p:ph idx="4294967295"/>
          </p:nvPr>
        </p:nvSpPr>
        <p:spPr>
          <a:xfrm>
            <a:off x="609600" y="1565212"/>
            <a:ext cx="8153400" cy="4525963"/>
          </a:xfrm>
        </p:spPr>
        <p:txBody>
          <a:bodyPr>
            <a:normAutofit/>
          </a:bodyPr>
          <a:lstStyle/>
          <a:p>
            <a:pPr eaLnBrk="1" hangingPunct="1"/>
            <a:r>
              <a:rPr lang="en-US" sz="2800" dirty="0" smtClean="0"/>
              <a:t> Combination </a:t>
            </a:r>
            <a:r>
              <a:rPr lang="en-US" sz="2800" dirty="0"/>
              <a:t>of two drugs more effective than either used alone.</a:t>
            </a:r>
          </a:p>
          <a:p>
            <a:pPr eaLnBrk="1" hangingPunct="1"/>
            <a:r>
              <a:rPr lang="en-US" sz="2800" dirty="0" smtClean="0"/>
              <a:t> Combined </a:t>
            </a:r>
            <a:r>
              <a:rPr lang="en-US" sz="2800" dirty="0"/>
              <a:t>regimen is 92-98% effective in pregnancies ≤ 9 weeks since </a:t>
            </a:r>
            <a:r>
              <a:rPr lang="en-GB" sz="2800" dirty="0"/>
              <a:t>LMP (Von </a:t>
            </a:r>
            <a:r>
              <a:rPr lang="en-GB" sz="2800" dirty="0" err="1"/>
              <a:t>Hertzen</a:t>
            </a:r>
            <a:r>
              <a:rPr lang="en-GB" sz="2800" dirty="0"/>
              <a:t> et al., 2003).</a:t>
            </a:r>
          </a:p>
          <a:p>
            <a:pPr eaLnBrk="1" hangingPunct="1"/>
            <a:r>
              <a:rPr lang="en-GB" sz="2800" dirty="0" smtClean="0"/>
              <a:t> Miso </a:t>
            </a:r>
            <a:r>
              <a:rPr lang="en-GB" sz="2800" dirty="0" smtClean="0"/>
              <a:t>alone = 85-90% effective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Content Placeholder 2"/>
          <p:cNvSpPr>
            <a:spLocks noGrp="1"/>
          </p:cNvSpPr>
          <p:nvPr>
            <p:ph idx="1"/>
          </p:nvPr>
        </p:nvSpPr>
        <p:spPr/>
        <p:txBody>
          <a:bodyPr>
            <a:normAutofit/>
          </a:bodyPr>
          <a:lstStyle/>
          <a:p>
            <a:pPr eaLnBrk="1" hangingPunct="1">
              <a:lnSpc>
                <a:spcPct val="90000"/>
              </a:lnSpc>
            </a:pPr>
            <a:r>
              <a:rPr lang="en-US" sz="2800" dirty="0" smtClean="0"/>
              <a:t> Pain</a:t>
            </a:r>
            <a:endParaRPr lang="en-US" sz="2800" dirty="0" smtClean="0"/>
          </a:p>
          <a:p>
            <a:pPr eaLnBrk="1" hangingPunct="1">
              <a:lnSpc>
                <a:spcPct val="90000"/>
              </a:lnSpc>
            </a:pPr>
            <a:r>
              <a:rPr lang="en-US" sz="2800" dirty="0" smtClean="0"/>
              <a:t> Bleeding</a:t>
            </a:r>
            <a:endParaRPr lang="en-US" sz="2800" dirty="0" smtClean="0"/>
          </a:p>
          <a:p>
            <a:pPr eaLnBrk="1" hangingPunct="1">
              <a:lnSpc>
                <a:spcPct val="90000"/>
              </a:lnSpc>
            </a:pPr>
            <a:r>
              <a:rPr lang="en-US" sz="2800" dirty="0" smtClean="0"/>
              <a:t> Fever</a:t>
            </a:r>
            <a:r>
              <a:rPr lang="en-US" sz="2800" dirty="0" smtClean="0"/>
              <a:t>, chills, sweating</a:t>
            </a:r>
          </a:p>
          <a:p>
            <a:pPr eaLnBrk="1" hangingPunct="1">
              <a:lnSpc>
                <a:spcPct val="90000"/>
              </a:lnSpc>
            </a:pPr>
            <a:r>
              <a:rPr lang="en-US" sz="2800" dirty="0" smtClean="0"/>
              <a:t> Nausea</a:t>
            </a:r>
            <a:r>
              <a:rPr lang="en-US" sz="2800" dirty="0" smtClean="0"/>
              <a:t>, vomiting</a:t>
            </a:r>
          </a:p>
          <a:p>
            <a:pPr eaLnBrk="1" hangingPunct="1">
              <a:lnSpc>
                <a:spcPct val="90000"/>
              </a:lnSpc>
            </a:pPr>
            <a:r>
              <a:rPr lang="en-US" sz="2800" dirty="0" smtClean="0"/>
              <a:t> Dizziness</a:t>
            </a:r>
            <a:endParaRPr lang="en-US" sz="2800" dirty="0" smtClean="0"/>
          </a:p>
          <a:p>
            <a:pPr eaLnBrk="1" hangingPunct="1">
              <a:lnSpc>
                <a:spcPct val="90000"/>
              </a:lnSpc>
            </a:pPr>
            <a:r>
              <a:rPr lang="en-US" sz="2800" dirty="0" smtClean="0"/>
              <a:t> Diarrhea</a:t>
            </a:r>
            <a:endParaRPr lang="en-US" sz="2800" dirty="0" smtClean="0"/>
          </a:p>
          <a:p>
            <a:pPr eaLnBrk="1" hangingPunct="1">
              <a:lnSpc>
                <a:spcPct val="90000"/>
              </a:lnSpc>
            </a:pPr>
            <a:r>
              <a:rPr lang="en-US" sz="2800" dirty="0" smtClean="0"/>
              <a:t> Skin </a:t>
            </a:r>
            <a:r>
              <a:rPr lang="en-US" sz="2800" dirty="0" smtClean="0"/>
              <a:t>rashes</a:t>
            </a:r>
          </a:p>
          <a:p>
            <a:pPr eaLnBrk="1" hangingPunct="1">
              <a:lnSpc>
                <a:spcPct val="90000"/>
              </a:lnSpc>
            </a:pPr>
            <a:r>
              <a:rPr lang="en-US" sz="2800" dirty="0" smtClean="0"/>
              <a:t> Headache</a:t>
            </a:r>
            <a:endParaRPr lang="en-US" sz="2800" dirty="0" smtClean="0"/>
          </a:p>
        </p:txBody>
      </p:sp>
      <p:sp>
        <p:nvSpPr>
          <p:cNvPr id="4" name="Slide Number Placeholder 3"/>
          <p:cNvSpPr>
            <a:spLocks noGrp="1"/>
          </p:cNvSpPr>
          <p:nvPr>
            <p:ph type="sldNum" sz="quarter" idx="12"/>
          </p:nvPr>
        </p:nvSpPr>
        <p:spPr/>
        <p:txBody>
          <a:bodyPr/>
          <a:lstStyle/>
          <a:p>
            <a:pPr>
              <a:defRPr/>
            </a:pPr>
            <a:endParaRPr lang="en-US" dirty="0"/>
          </a:p>
        </p:txBody>
      </p:sp>
      <p:sp>
        <p:nvSpPr>
          <p:cNvPr id="19458" name="Title 1"/>
          <p:cNvSpPr>
            <a:spLocks noGrp="1"/>
          </p:cNvSpPr>
          <p:nvPr>
            <p:ph type="title"/>
          </p:nvPr>
        </p:nvSpPr>
        <p:spPr>
          <a:xfrm>
            <a:off x="457200" y="304800"/>
            <a:ext cx="11277600" cy="990600"/>
          </a:xfrm>
        </p:spPr>
        <p:txBody>
          <a:bodyPr>
            <a:noAutofit/>
          </a:bodyPr>
          <a:lstStyle/>
          <a:p>
            <a:pPr algn="ctr" eaLnBrk="1" hangingPunct="1"/>
            <a:r>
              <a:rPr lang="en-US" dirty="0" smtClean="0"/>
              <a:t>Expected side effects following MA</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t> Heavy </a:t>
            </a:r>
            <a:r>
              <a:rPr lang="en-US" sz="2800" dirty="0" smtClean="0"/>
              <a:t>bleeding </a:t>
            </a:r>
          </a:p>
          <a:p>
            <a:r>
              <a:rPr lang="en-US" sz="2800" dirty="0" smtClean="0"/>
              <a:t> Ongoing </a:t>
            </a:r>
            <a:r>
              <a:rPr lang="en-US" sz="2800" dirty="0" smtClean="0"/>
              <a:t>pregnancy </a:t>
            </a:r>
          </a:p>
          <a:p>
            <a:r>
              <a:rPr lang="en-US" sz="2800" dirty="0" smtClean="0"/>
              <a:t> Incomplete </a:t>
            </a:r>
            <a:r>
              <a:rPr lang="en-US" sz="2800" dirty="0" smtClean="0"/>
              <a:t>abortion </a:t>
            </a:r>
          </a:p>
          <a:p>
            <a:r>
              <a:rPr lang="en-US" sz="2800" dirty="0" smtClean="0"/>
              <a:t> Infection </a:t>
            </a:r>
            <a:endParaRPr lang="en-US" sz="2800" dirty="0"/>
          </a:p>
        </p:txBody>
      </p:sp>
      <p:sp>
        <p:nvSpPr>
          <p:cNvPr id="3" name="Title 2"/>
          <p:cNvSpPr>
            <a:spLocks noGrp="1"/>
          </p:cNvSpPr>
          <p:nvPr>
            <p:ph type="title"/>
          </p:nvPr>
        </p:nvSpPr>
        <p:spPr/>
        <p:txBody>
          <a:bodyPr/>
          <a:lstStyle/>
          <a:p>
            <a:pPr algn="ctr"/>
            <a:r>
              <a:rPr lang="en-US" dirty="0" smtClean="0"/>
              <a:t>Complications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Content Placeholder 2"/>
          <p:cNvSpPr>
            <a:spLocks noGrp="1"/>
          </p:cNvSpPr>
          <p:nvPr>
            <p:ph idx="1"/>
          </p:nvPr>
        </p:nvSpPr>
        <p:spPr/>
        <p:txBody>
          <a:bodyPr/>
          <a:lstStyle/>
          <a:p>
            <a:pPr marL="457200" indent="-457200">
              <a:spcBef>
                <a:spcPct val="30000"/>
              </a:spcBef>
              <a:buClr>
                <a:schemeClr val="tx1"/>
              </a:buClr>
              <a:buFontTx/>
              <a:buChar char="•"/>
            </a:pPr>
            <a:r>
              <a:rPr lang="en-US" sz="2800" dirty="0"/>
              <a:t>Heavier than normal menstrual bleeding</a:t>
            </a:r>
          </a:p>
          <a:p>
            <a:pPr marL="457200" indent="-457200">
              <a:spcBef>
                <a:spcPct val="30000"/>
              </a:spcBef>
              <a:buClr>
                <a:schemeClr val="tx1"/>
              </a:buClr>
              <a:buFontTx/>
              <a:buChar char="•"/>
            </a:pPr>
            <a:r>
              <a:rPr lang="en-US" sz="2800" dirty="0"/>
              <a:t>Usually begins within 3-4 hours of </a:t>
            </a:r>
            <a:r>
              <a:rPr lang="en-US" sz="2800" dirty="0" err="1"/>
              <a:t>misoprostole</a:t>
            </a:r>
            <a:r>
              <a:rPr lang="en-US" sz="2800" dirty="0"/>
              <a:t> administration</a:t>
            </a:r>
          </a:p>
          <a:p>
            <a:pPr marL="457200" indent="-457200">
              <a:spcBef>
                <a:spcPct val="30000"/>
              </a:spcBef>
              <a:buClr>
                <a:schemeClr val="tx1"/>
              </a:buClr>
              <a:buFontTx/>
              <a:buChar char="•"/>
            </a:pPr>
            <a:r>
              <a:rPr lang="en-US" sz="2800" dirty="0"/>
              <a:t>Average duration: 13 days (from 1 to 60 days) </a:t>
            </a:r>
          </a:p>
          <a:p>
            <a:pPr marL="457200" indent="-457200">
              <a:spcBef>
                <a:spcPct val="30000"/>
              </a:spcBef>
              <a:buClr>
                <a:schemeClr val="tx1"/>
              </a:buClr>
              <a:buFontTx/>
              <a:buChar char="•"/>
            </a:pPr>
            <a:r>
              <a:rPr lang="en-US" sz="2800" dirty="0"/>
              <a:t>Total amount of blood loss related to gestational age </a:t>
            </a:r>
          </a:p>
          <a:p>
            <a:pPr marL="457200" indent="-457200">
              <a:spcBef>
                <a:spcPct val="30000"/>
              </a:spcBef>
              <a:buClr>
                <a:schemeClr val="tx1"/>
              </a:buClr>
              <a:buFontTx/>
              <a:buChar char="•"/>
            </a:pPr>
            <a:r>
              <a:rPr lang="en-US" sz="2800" dirty="0"/>
              <a:t>Keep patient well-informed of expected amount of bleeding</a:t>
            </a:r>
          </a:p>
        </p:txBody>
      </p:sp>
      <p:sp>
        <p:nvSpPr>
          <p:cNvPr id="4" name="Slide Number Placeholder 3"/>
          <p:cNvSpPr>
            <a:spLocks noGrp="1"/>
          </p:cNvSpPr>
          <p:nvPr>
            <p:ph type="sldNum" sz="quarter" idx="12"/>
          </p:nvPr>
        </p:nvSpPr>
        <p:spPr/>
        <p:txBody>
          <a:bodyPr/>
          <a:lstStyle/>
          <a:p>
            <a:pPr>
              <a:defRPr/>
            </a:pPr>
            <a:endParaRPr lang="en-US" dirty="0"/>
          </a:p>
        </p:txBody>
      </p:sp>
      <p:sp>
        <p:nvSpPr>
          <p:cNvPr id="20482" name="Title 1"/>
          <p:cNvSpPr>
            <a:spLocks noGrp="1"/>
          </p:cNvSpPr>
          <p:nvPr>
            <p:ph type="title"/>
          </p:nvPr>
        </p:nvSpPr>
        <p:spPr/>
        <p:txBody>
          <a:bodyPr/>
          <a:lstStyle/>
          <a:p>
            <a:pPr algn="ctr" eaLnBrk="1" hangingPunct="1"/>
            <a:r>
              <a:rPr lang="en-US" dirty="0" smtClean="0"/>
              <a:t>Bleeding</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p:txBody>
          <a:bodyPr>
            <a:normAutofit/>
          </a:bodyPr>
          <a:lstStyle/>
          <a:p>
            <a:pPr eaLnBrk="1" hangingPunct="1">
              <a:lnSpc>
                <a:spcPct val="90000"/>
              </a:lnSpc>
            </a:pPr>
            <a:r>
              <a:rPr lang="en-US" sz="2800" dirty="0" smtClean="0"/>
              <a:t> Aspiration </a:t>
            </a:r>
            <a:r>
              <a:rPr lang="en-US" sz="2800" dirty="0" smtClean="0"/>
              <a:t>(MVA) to stop bleeding (0.4 - 2%) </a:t>
            </a:r>
          </a:p>
          <a:p>
            <a:pPr eaLnBrk="1" hangingPunct="1">
              <a:lnSpc>
                <a:spcPct val="90000"/>
              </a:lnSpc>
            </a:pPr>
            <a:endParaRPr lang="en-US" sz="2800" dirty="0" smtClean="0"/>
          </a:p>
          <a:p>
            <a:pPr eaLnBrk="1" hangingPunct="1">
              <a:lnSpc>
                <a:spcPct val="90000"/>
              </a:lnSpc>
            </a:pPr>
            <a:r>
              <a:rPr lang="en-US" sz="2800" dirty="0" smtClean="0"/>
              <a:t> Transfusion </a:t>
            </a:r>
            <a:r>
              <a:rPr lang="en-US" sz="2800" dirty="0" smtClean="0"/>
              <a:t>required in approximately 0.2% cases</a:t>
            </a:r>
          </a:p>
          <a:p>
            <a:pPr lvl="1" eaLnBrk="1" hangingPunct="1">
              <a:lnSpc>
                <a:spcPct val="90000"/>
              </a:lnSpc>
            </a:pPr>
            <a:r>
              <a:rPr lang="en-US" dirty="0" smtClean="0"/>
              <a:t>For early surgical abortion ~ 0.1%</a:t>
            </a:r>
          </a:p>
          <a:p>
            <a:pPr eaLnBrk="1" hangingPunct="1">
              <a:lnSpc>
                <a:spcPct val="90000"/>
              </a:lnSpc>
            </a:pPr>
            <a:endParaRPr lang="en-US" sz="2800" dirty="0" smtClean="0"/>
          </a:p>
          <a:p>
            <a:pPr eaLnBrk="1" hangingPunct="1">
              <a:lnSpc>
                <a:spcPct val="90000"/>
              </a:lnSpc>
            </a:pPr>
            <a:r>
              <a:rPr lang="en-US" sz="2800" dirty="0" smtClean="0"/>
              <a:t> No </a:t>
            </a:r>
            <a:r>
              <a:rPr lang="en-US" sz="2800" dirty="0" smtClean="0"/>
              <a:t>reports of hysterectomy for hemostasis after MA reported</a:t>
            </a:r>
          </a:p>
        </p:txBody>
      </p:sp>
      <p:sp>
        <p:nvSpPr>
          <p:cNvPr id="23554" name="Title 1"/>
          <p:cNvSpPr>
            <a:spLocks noGrp="1"/>
          </p:cNvSpPr>
          <p:nvPr>
            <p:ph type="title"/>
          </p:nvPr>
        </p:nvSpPr>
        <p:spPr/>
        <p:txBody>
          <a:bodyPr/>
          <a:lstStyle/>
          <a:p>
            <a:pPr algn="ctr" eaLnBrk="1" hangingPunct="1"/>
            <a:r>
              <a:rPr lang="en-US" dirty="0" smtClean="0"/>
              <a:t>Heavy bleeding </a:t>
            </a:r>
            <a:r>
              <a:rPr lang="en-US" dirty="0" smtClean="0"/>
              <a:t>management</a:t>
            </a:r>
            <a:endParaRPr lang="en-US"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Content Placeholder 2"/>
          <p:cNvSpPr>
            <a:spLocks noGrp="1"/>
          </p:cNvSpPr>
          <p:nvPr>
            <p:ph idx="1"/>
          </p:nvPr>
        </p:nvSpPr>
        <p:spPr/>
        <p:txBody>
          <a:bodyPr>
            <a:normAutofit/>
          </a:bodyPr>
          <a:lstStyle/>
          <a:p>
            <a:pPr eaLnBrk="1" hangingPunct="1"/>
            <a:r>
              <a:rPr lang="en-US" sz="2800" dirty="0" smtClean="0"/>
              <a:t> Is </a:t>
            </a:r>
            <a:r>
              <a:rPr lang="en-US" sz="2800" dirty="0" smtClean="0"/>
              <a:t>rare after MA</a:t>
            </a:r>
          </a:p>
          <a:p>
            <a:pPr eaLnBrk="1" hangingPunct="1">
              <a:buFont typeface="Arial" pitchFamily="34" charset="0"/>
              <a:buNone/>
            </a:pPr>
            <a:endParaRPr lang="en-US" sz="2800" dirty="0" smtClean="0"/>
          </a:p>
          <a:p>
            <a:pPr eaLnBrk="1" hangingPunct="1"/>
            <a:r>
              <a:rPr lang="en-US" sz="2800" dirty="0" smtClean="0"/>
              <a:t> Broad </a:t>
            </a:r>
            <a:r>
              <a:rPr lang="en-US" sz="2800" dirty="0" smtClean="0"/>
              <a:t>spectrum antibiotics</a:t>
            </a:r>
          </a:p>
          <a:p>
            <a:pPr eaLnBrk="1" hangingPunct="1"/>
            <a:endParaRPr lang="en-US" sz="2800" dirty="0" smtClean="0"/>
          </a:p>
          <a:p>
            <a:pPr eaLnBrk="1" hangingPunct="1"/>
            <a:r>
              <a:rPr lang="en-US" sz="2800" dirty="0" smtClean="0"/>
              <a:t> MVA </a:t>
            </a:r>
            <a:r>
              <a:rPr lang="en-US" sz="2800" dirty="0" smtClean="0"/>
              <a:t>in case of retained products of conception</a:t>
            </a:r>
          </a:p>
        </p:txBody>
      </p:sp>
      <p:sp>
        <p:nvSpPr>
          <p:cNvPr id="4" name="Slide Number Placeholder 3"/>
          <p:cNvSpPr>
            <a:spLocks noGrp="1"/>
          </p:cNvSpPr>
          <p:nvPr>
            <p:ph type="sldNum" sz="quarter" idx="12"/>
          </p:nvPr>
        </p:nvSpPr>
        <p:spPr/>
        <p:txBody>
          <a:bodyPr/>
          <a:lstStyle/>
          <a:p>
            <a:pPr>
              <a:defRPr/>
            </a:pPr>
            <a:endParaRPr lang="en-US" dirty="0"/>
          </a:p>
        </p:txBody>
      </p:sp>
      <p:sp>
        <p:nvSpPr>
          <p:cNvPr id="24578" name="Title 1"/>
          <p:cNvSpPr>
            <a:spLocks noGrp="1"/>
          </p:cNvSpPr>
          <p:nvPr>
            <p:ph type="title"/>
          </p:nvPr>
        </p:nvSpPr>
        <p:spPr/>
        <p:txBody>
          <a:bodyPr/>
          <a:lstStyle/>
          <a:p>
            <a:pPr algn="ctr" eaLnBrk="1" hangingPunct="1"/>
            <a:r>
              <a:rPr lang="en-US" dirty="0" smtClean="0"/>
              <a:t>Infection</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Content Placeholder 2"/>
          <p:cNvSpPr>
            <a:spLocks noGrp="1"/>
          </p:cNvSpPr>
          <p:nvPr>
            <p:ph idx="1"/>
          </p:nvPr>
        </p:nvSpPr>
        <p:spPr/>
        <p:txBody>
          <a:bodyPr>
            <a:normAutofit/>
          </a:bodyPr>
          <a:lstStyle/>
          <a:p>
            <a:pPr eaLnBrk="1" hangingPunct="1"/>
            <a:r>
              <a:rPr lang="en-US" sz="2800" dirty="0" smtClean="0">
                <a:latin typeface="Arial" pitchFamily="34" charset="0"/>
              </a:rPr>
              <a:t> Persistence </a:t>
            </a:r>
            <a:r>
              <a:rPr lang="en-US" sz="2800" dirty="0" smtClean="0">
                <a:latin typeface="Arial" pitchFamily="34" charset="0"/>
              </a:rPr>
              <a:t>of gestational sac or retention in about 2-5% of MA cases</a:t>
            </a:r>
          </a:p>
          <a:p>
            <a:pPr eaLnBrk="1" hangingPunct="1"/>
            <a:r>
              <a:rPr lang="en-US" sz="2800" dirty="0" smtClean="0">
                <a:latin typeface="Arial" pitchFamily="34" charset="0"/>
              </a:rPr>
              <a:t> Clinical </a:t>
            </a:r>
            <a:r>
              <a:rPr lang="en-US" sz="2800" dirty="0" smtClean="0">
                <a:latin typeface="Arial" pitchFamily="34" charset="0"/>
              </a:rPr>
              <a:t>signs: Vaginal bleeding or spotting with uterine sub-involution and/or cervical opening</a:t>
            </a:r>
          </a:p>
          <a:p>
            <a:pPr eaLnBrk="1" hangingPunct="1"/>
            <a:r>
              <a:rPr lang="en-US" sz="2800" dirty="0" smtClean="0">
                <a:latin typeface="Arial" pitchFamily="34" charset="0"/>
              </a:rPr>
              <a:t> Investigation</a:t>
            </a:r>
            <a:endParaRPr lang="en-US" sz="2800" dirty="0" smtClean="0">
              <a:latin typeface="Arial" pitchFamily="34" charset="0"/>
            </a:endParaRPr>
          </a:p>
          <a:p>
            <a:pPr lvl="1" eaLnBrk="1" hangingPunct="1"/>
            <a:r>
              <a:rPr lang="en-US" sz="2400" dirty="0" smtClean="0">
                <a:latin typeface="Arial" pitchFamily="34" charset="0"/>
              </a:rPr>
              <a:t>Urine HCG and Ultrasound</a:t>
            </a:r>
            <a:endParaRPr lang="el-GR" sz="2400" dirty="0" smtClean="0">
              <a:latin typeface="Arial" pitchFamily="34" charset="0"/>
            </a:endParaRPr>
          </a:p>
        </p:txBody>
      </p:sp>
      <p:sp>
        <p:nvSpPr>
          <p:cNvPr id="4" name="Slide Number Placeholder 3"/>
          <p:cNvSpPr>
            <a:spLocks noGrp="1"/>
          </p:cNvSpPr>
          <p:nvPr>
            <p:ph type="sldNum" sz="quarter" idx="12"/>
          </p:nvPr>
        </p:nvSpPr>
        <p:spPr/>
        <p:txBody>
          <a:bodyPr/>
          <a:lstStyle/>
          <a:p>
            <a:pPr>
              <a:defRPr/>
            </a:pPr>
            <a:endParaRPr lang="en-US" dirty="0"/>
          </a:p>
        </p:txBody>
      </p:sp>
      <p:sp>
        <p:nvSpPr>
          <p:cNvPr id="25602" name="Title 1"/>
          <p:cNvSpPr>
            <a:spLocks noGrp="1"/>
          </p:cNvSpPr>
          <p:nvPr>
            <p:ph type="title"/>
          </p:nvPr>
        </p:nvSpPr>
        <p:spPr/>
        <p:txBody>
          <a:bodyPr/>
          <a:lstStyle/>
          <a:p>
            <a:pPr algn="ctr" eaLnBrk="1" hangingPunct="1"/>
            <a:r>
              <a:rPr lang="en-US" dirty="0" smtClean="0"/>
              <a:t>Incomplete </a:t>
            </a:r>
            <a:r>
              <a:rPr lang="en-US" dirty="0" smtClean="0"/>
              <a:t>abortion</a:t>
            </a:r>
            <a:endParaRPr lang="en-US"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Content Placeholder 2"/>
          <p:cNvSpPr>
            <a:spLocks noGrp="1"/>
          </p:cNvSpPr>
          <p:nvPr>
            <p:ph idx="1"/>
          </p:nvPr>
        </p:nvSpPr>
        <p:spPr>
          <a:xfrm>
            <a:off x="533400" y="1371600"/>
            <a:ext cx="10744200" cy="4495800"/>
          </a:xfrm>
        </p:spPr>
        <p:txBody>
          <a:bodyPr>
            <a:noAutofit/>
          </a:bodyPr>
          <a:lstStyle/>
          <a:p>
            <a:pPr eaLnBrk="1" hangingPunct="1"/>
            <a:r>
              <a:rPr lang="en-US" sz="2800" dirty="0" smtClean="0">
                <a:latin typeface="Arial" pitchFamily="34" charset="0"/>
              </a:rPr>
              <a:t> Depends </a:t>
            </a:r>
            <a:r>
              <a:rPr lang="en-US" sz="2800" dirty="0">
                <a:latin typeface="Arial" pitchFamily="34" charset="0"/>
              </a:rPr>
              <a:t>on patient condition and preferences</a:t>
            </a:r>
          </a:p>
          <a:p>
            <a:pPr eaLnBrk="1" hangingPunct="1"/>
            <a:r>
              <a:rPr lang="en-US" sz="2800" dirty="0" smtClean="0">
                <a:latin typeface="Arial" pitchFamily="34" charset="0"/>
              </a:rPr>
              <a:t> If </a:t>
            </a:r>
            <a:r>
              <a:rPr lang="en-US" sz="2800" dirty="0">
                <a:latin typeface="Arial" pitchFamily="34" charset="0"/>
              </a:rPr>
              <a:t>patient clinically stable (no signs of infection, heavy bleeding):</a:t>
            </a:r>
          </a:p>
          <a:p>
            <a:pPr lvl="1" eaLnBrk="1" hangingPunct="1"/>
            <a:r>
              <a:rPr lang="en-US" sz="2400" dirty="0">
                <a:latin typeface="Arial" pitchFamily="34" charset="0"/>
              </a:rPr>
              <a:t>Provide reassurance, clinical exam and re-evaluate following next menstrual cycle</a:t>
            </a:r>
          </a:p>
          <a:p>
            <a:pPr lvl="1" eaLnBrk="1" hangingPunct="1"/>
            <a:r>
              <a:rPr lang="en-US" sz="2400" dirty="0">
                <a:latin typeface="Arial" pitchFamily="34" charset="0"/>
              </a:rPr>
              <a:t>Additional doses of </a:t>
            </a:r>
            <a:r>
              <a:rPr lang="en-US" sz="2400" dirty="0" err="1">
                <a:latin typeface="Arial" pitchFamily="34" charset="0"/>
              </a:rPr>
              <a:t>misoprostole</a:t>
            </a:r>
            <a:r>
              <a:rPr lang="en-US" sz="2400" dirty="0">
                <a:latin typeface="Arial" pitchFamily="34" charset="0"/>
              </a:rPr>
              <a:t> (as PAC)</a:t>
            </a:r>
          </a:p>
          <a:p>
            <a:pPr lvl="1" eaLnBrk="1" hangingPunct="1"/>
            <a:r>
              <a:rPr lang="en-US" sz="2400" dirty="0">
                <a:latin typeface="Arial" pitchFamily="34" charset="0"/>
              </a:rPr>
              <a:t>MVA</a:t>
            </a:r>
          </a:p>
          <a:p>
            <a:pPr lvl="1" eaLnBrk="1" hangingPunct="1"/>
            <a:r>
              <a:rPr lang="en-US" sz="2400" dirty="0">
                <a:latin typeface="Arial" pitchFamily="34" charset="0"/>
              </a:rPr>
              <a:t>Antibiotics</a:t>
            </a:r>
          </a:p>
          <a:p>
            <a:pPr eaLnBrk="1" hangingPunct="1"/>
            <a:r>
              <a:rPr lang="en-US" sz="2800" dirty="0" smtClean="0">
                <a:latin typeface="Arial" pitchFamily="34" charset="0"/>
              </a:rPr>
              <a:t> If </a:t>
            </a:r>
            <a:r>
              <a:rPr lang="en-US" sz="2800" dirty="0">
                <a:latin typeface="Arial" pitchFamily="34" charset="0"/>
              </a:rPr>
              <a:t>bleeding heavy or detection of infection:</a:t>
            </a:r>
          </a:p>
          <a:p>
            <a:pPr lvl="1" eaLnBrk="1" hangingPunct="1"/>
            <a:r>
              <a:rPr lang="en-US" sz="2400" dirty="0">
                <a:latin typeface="Arial" pitchFamily="34" charset="0"/>
              </a:rPr>
              <a:t>Emergency aspiration with MVA/EVA</a:t>
            </a:r>
          </a:p>
        </p:txBody>
      </p:sp>
      <p:sp>
        <p:nvSpPr>
          <p:cNvPr id="4" name="Slide Number Placeholder 3"/>
          <p:cNvSpPr>
            <a:spLocks noGrp="1"/>
          </p:cNvSpPr>
          <p:nvPr>
            <p:ph type="sldNum" sz="quarter" idx="12"/>
          </p:nvPr>
        </p:nvSpPr>
        <p:spPr/>
        <p:txBody>
          <a:bodyPr/>
          <a:lstStyle/>
          <a:p>
            <a:pPr>
              <a:defRPr/>
            </a:pPr>
            <a:endParaRPr lang="en-US" dirty="0"/>
          </a:p>
        </p:txBody>
      </p:sp>
      <p:sp>
        <p:nvSpPr>
          <p:cNvPr id="26626" name="Title 1"/>
          <p:cNvSpPr>
            <a:spLocks noGrp="1"/>
          </p:cNvSpPr>
          <p:nvPr>
            <p:ph type="title"/>
          </p:nvPr>
        </p:nvSpPr>
        <p:spPr>
          <a:xfrm>
            <a:off x="533400" y="228600"/>
            <a:ext cx="11049000" cy="990600"/>
          </a:xfrm>
        </p:spPr>
        <p:txBody>
          <a:bodyPr>
            <a:normAutofit/>
          </a:bodyPr>
          <a:lstStyle/>
          <a:p>
            <a:pPr algn="ctr" eaLnBrk="1" hangingPunct="1"/>
            <a:r>
              <a:rPr lang="en-US" dirty="0" smtClean="0">
                <a:latin typeface="Arial" pitchFamily="34" charset="0"/>
              </a:rPr>
              <a:t>Incomplete </a:t>
            </a:r>
            <a:r>
              <a:rPr lang="en-US" dirty="0" smtClean="0">
                <a:latin typeface="Arial" pitchFamily="34" charset="0"/>
              </a:rPr>
              <a:t>abortion management</a:t>
            </a:r>
            <a:endParaRPr lang="en-US"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Content Placeholder 2"/>
          <p:cNvSpPr>
            <a:spLocks noGrp="1"/>
          </p:cNvSpPr>
          <p:nvPr>
            <p:ph idx="1"/>
          </p:nvPr>
        </p:nvSpPr>
        <p:spPr/>
        <p:txBody>
          <a:bodyPr>
            <a:noAutofit/>
          </a:bodyPr>
          <a:lstStyle/>
          <a:p>
            <a:pPr marL="457200" indent="-457200"/>
            <a:r>
              <a:rPr lang="en-US" sz="2800" dirty="0" smtClean="0">
                <a:latin typeface="Arial" pitchFamily="34" charset="0"/>
              </a:rPr>
              <a:t>Incidence </a:t>
            </a:r>
            <a:r>
              <a:rPr lang="en-US" sz="2800" dirty="0">
                <a:latin typeface="Arial" pitchFamily="34" charset="0"/>
              </a:rPr>
              <a:t>is 1-2</a:t>
            </a:r>
            <a:r>
              <a:rPr lang="en-US" sz="2800" dirty="0" smtClean="0">
                <a:latin typeface="Arial" pitchFamily="34" charset="0"/>
              </a:rPr>
              <a:t>%; </a:t>
            </a:r>
            <a:r>
              <a:rPr lang="en-US" sz="2800" dirty="0">
                <a:latin typeface="Arial" pitchFamily="34" charset="0"/>
              </a:rPr>
              <a:t>varies by GA and regimen</a:t>
            </a:r>
          </a:p>
          <a:p>
            <a:pPr marL="457200" indent="-457200"/>
            <a:r>
              <a:rPr lang="en-US" sz="2800" dirty="0" smtClean="0">
                <a:latin typeface="Arial" pitchFamily="34" charset="0"/>
              </a:rPr>
              <a:t>Diagnosis</a:t>
            </a:r>
            <a:r>
              <a:rPr lang="en-US" sz="2800" dirty="0">
                <a:latin typeface="Arial" pitchFamily="34" charset="0"/>
              </a:rPr>
              <a:t>:</a:t>
            </a:r>
          </a:p>
          <a:p>
            <a:pPr lvl="1" eaLnBrk="1" hangingPunct="1"/>
            <a:r>
              <a:rPr lang="en-US" sz="2400" dirty="0">
                <a:latin typeface="Arial" pitchFamily="34" charset="0"/>
              </a:rPr>
              <a:t>Clinical examination</a:t>
            </a:r>
          </a:p>
          <a:p>
            <a:pPr lvl="2" eaLnBrk="1" hangingPunct="1"/>
            <a:r>
              <a:rPr lang="en-US" dirty="0" smtClean="0">
                <a:latin typeface="Arial" pitchFamily="34" charset="0"/>
              </a:rPr>
              <a:t>Little or no spotting after MA</a:t>
            </a:r>
          </a:p>
          <a:p>
            <a:pPr lvl="2" eaLnBrk="1" hangingPunct="1"/>
            <a:r>
              <a:rPr lang="en-US" dirty="0" smtClean="0">
                <a:latin typeface="Arial" pitchFamily="34" charset="0"/>
              </a:rPr>
              <a:t>Presence of pregnancy symptoms</a:t>
            </a:r>
          </a:p>
          <a:p>
            <a:pPr lvl="2" eaLnBrk="1" hangingPunct="1"/>
            <a:r>
              <a:rPr lang="en-US" dirty="0" smtClean="0">
                <a:latin typeface="Arial" pitchFamily="34" charset="0"/>
              </a:rPr>
              <a:t>Enlarged uterus upon clinical examination during check-up visit 2 weeks after </a:t>
            </a:r>
            <a:r>
              <a:rPr lang="en-US" dirty="0" err="1" smtClean="0">
                <a:latin typeface="Arial" pitchFamily="34" charset="0"/>
              </a:rPr>
              <a:t>Misoprostole</a:t>
            </a:r>
            <a:endParaRPr lang="en-US" dirty="0" smtClean="0">
              <a:latin typeface="Arial" pitchFamily="34" charset="0"/>
            </a:endParaRPr>
          </a:p>
          <a:p>
            <a:pPr lvl="1" eaLnBrk="1" hangingPunct="1"/>
            <a:r>
              <a:rPr lang="en-US" sz="2400" dirty="0">
                <a:latin typeface="Arial" pitchFamily="34" charset="0"/>
              </a:rPr>
              <a:t>Ultrasound (if available)</a:t>
            </a:r>
          </a:p>
          <a:p>
            <a:pPr lvl="1" eaLnBrk="1" hangingPunct="1"/>
            <a:r>
              <a:rPr lang="en-US" sz="2400" dirty="0">
                <a:latin typeface="Arial" pitchFamily="34" charset="0"/>
              </a:rPr>
              <a:t>Urine HCG </a:t>
            </a:r>
          </a:p>
          <a:p>
            <a:pPr marL="457200" indent="-457200"/>
            <a:r>
              <a:rPr lang="en-US" sz="2800" dirty="0">
                <a:latin typeface="Arial" pitchFamily="34" charset="0"/>
              </a:rPr>
              <a:t>Management</a:t>
            </a:r>
            <a:r>
              <a:rPr lang="en-US" sz="2800" i="1" dirty="0">
                <a:latin typeface="Arial" pitchFamily="34" charset="0"/>
              </a:rPr>
              <a:t>: </a:t>
            </a:r>
            <a:r>
              <a:rPr lang="en-US" sz="2800" dirty="0">
                <a:latin typeface="Arial" pitchFamily="34" charset="0"/>
              </a:rPr>
              <a:t>MVA </a:t>
            </a:r>
            <a:endParaRPr lang="en-US" sz="2800" dirty="0" smtClean="0"/>
          </a:p>
        </p:txBody>
      </p:sp>
      <p:sp>
        <p:nvSpPr>
          <p:cNvPr id="27650" name="Title 1"/>
          <p:cNvSpPr>
            <a:spLocks noGrp="1"/>
          </p:cNvSpPr>
          <p:nvPr>
            <p:ph type="title"/>
          </p:nvPr>
        </p:nvSpPr>
        <p:spPr/>
        <p:txBody>
          <a:bodyPr/>
          <a:lstStyle/>
          <a:p>
            <a:pPr algn="ctr" eaLnBrk="1" hangingPunct="1"/>
            <a:r>
              <a:rPr lang="en-US" dirty="0" smtClean="0"/>
              <a:t>Ongoing pregnancy (Failed MA)</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9600" y="457200"/>
            <a:ext cx="10972800" cy="1143000"/>
          </a:xfrm>
        </p:spPr>
        <p:txBody>
          <a:bodyPr>
            <a:noAutofit/>
          </a:bodyPr>
          <a:lstStyle/>
          <a:p>
            <a:pPr algn="ctr"/>
            <a:r>
              <a:rPr lang="en-US" dirty="0"/>
              <a:t>What to do in suspected/diagnosed ectopic pregnancy</a:t>
            </a:r>
            <a:endParaRPr lang="en-GB" dirty="0"/>
          </a:p>
        </p:txBody>
      </p:sp>
      <p:sp>
        <p:nvSpPr>
          <p:cNvPr id="22531" name="Content Placeholder 2"/>
          <p:cNvSpPr>
            <a:spLocks noGrp="1"/>
          </p:cNvSpPr>
          <p:nvPr>
            <p:ph idx="4294967295"/>
          </p:nvPr>
        </p:nvSpPr>
        <p:spPr>
          <a:xfrm>
            <a:off x="609600" y="1295400"/>
            <a:ext cx="10972800" cy="4495800"/>
          </a:xfrm>
        </p:spPr>
        <p:txBody>
          <a:bodyPr/>
          <a:lstStyle/>
          <a:p>
            <a:pPr>
              <a:lnSpc>
                <a:spcPct val="90000"/>
              </a:lnSpc>
              <a:buNone/>
            </a:pPr>
            <a:endParaRPr lang="en-US" dirty="0"/>
          </a:p>
          <a:p>
            <a:pPr>
              <a:lnSpc>
                <a:spcPct val="90000"/>
              </a:lnSpc>
              <a:buNone/>
            </a:pPr>
            <a:endParaRPr lang="en-US" dirty="0"/>
          </a:p>
          <a:p>
            <a:pPr>
              <a:lnSpc>
                <a:spcPct val="90000"/>
              </a:lnSpc>
              <a:buNone/>
            </a:pPr>
            <a:r>
              <a:rPr lang="en-US" sz="2800" dirty="0"/>
              <a:t>Always refer suspected ectopic pregnancies </a:t>
            </a:r>
            <a:r>
              <a:rPr lang="en-US" sz="2800" dirty="0" smtClean="0"/>
              <a:t>to hospitals </a:t>
            </a:r>
            <a:r>
              <a:rPr lang="en-US" sz="2800" dirty="0"/>
              <a:t>where there is operative facility.  </a:t>
            </a:r>
            <a:endParaRPr lang="en-GB" sz="28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685800"/>
            <a:ext cx="10972800" cy="4525963"/>
          </a:xfrm>
        </p:spPr>
        <p:txBody>
          <a:bodyPr/>
          <a:lstStyle/>
          <a:p>
            <a:endParaRPr lang="en-US" dirty="0" smtClean="0"/>
          </a:p>
          <a:p>
            <a:endParaRPr lang="en-US" dirty="0" smtClean="0"/>
          </a:p>
          <a:p>
            <a:pPr algn="ctr">
              <a:buNone/>
            </a:pPr>
            <a:r>
              <a:rPr lang="en-US" sz="4400" dirty="0" smtClean="0">
                <a:solidFill>
                  <a:srgbClr val="207AAA"/>
                </a:solidFill>
              </a:rPr>
              <a:t>Surgical </a:t>
            </a:r>
            <a:r>
              <a:rPr lang="en-US" sz="4400" dirty="0">
                <a:solidFill>
                  <a:srgbClr val="207AAA"/>
                </a:solidFill>
              </a:rPr>
              <a:t>methods </a:t>
            </a:r>
          </a:p>
        </p:txBody>
      </p:sp>
    </p:spTree>
    <p:extLst>
      <p:ext uri="{BB962C8B-B14F-4D97-AF65-F5344CB8AC3E}">
        <p14:creationId xmlns:p14="http://schemas.microsoft.com/office/powerpoint/2010/main" val="5823549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endParaRPr lang="en-US" dirty="0" smtClean="0"/>
          </a:p>
          <a:p>
            <a:pPr>
              <a:buNone/>
            </a:pPr>
            <a:endParaRPr lang="en-US" dirty="0" smtClean="0"/>
          </a:p>
          <a:p>
            <a:pPr>
              <a:buNone/>
            </a:pPr>
            <a:r>
              <a:rPr lang="en-US" sz="2800" dirty="0" smtClean="0"/>
              <a:t>Vacuum </a:t>
            </a:r>
            <a:r>
              <a:rPr lang="en-US" sz="2800" dirty="0" smtClean="0"/>
              <a:t>aspiration is evacuation of content of the uterus using a flexible cannula and </a:t>
            </a:r>
            <a:r>
              <a:rPr lang="en-US" sz="2800" dirty="0" smtClean="0"/>
              <a:t>syringe.  </a:t>
            </a:r>
            <a:endParaRPr lang="en-US" sz="2800" dirty="0" smtClean="0"/>
          </a:p>
        </p:txBody>
      </p:sp>
      <p:sp>
        <p:nvSpPr>
          <p:cNvPr id="2" name="Title 1"/>
          <p:cNvSpPr>
            <a:spLocks noGrp="1"/>
          </p:cNvSpPr>
          <p:nvPr>
            <p:ph type="title"/>
          </p:nvPr>
        </p:nvSpPr>
        <p:spPr/>
        <p:txBody>
          <a:bodyPr/>
          <a:lstStyle/>
          <a:p>
            <a:pPr algn="ctr"/>
            <a:r>
              <a:rPr lang="en-US" dirty="0" smtClean="0"/>
              <a:t>Surgical: MVA  </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2"/>
          <p:cNvSpPr>
            <a:spLocks noGrp="1"/>
          </p:cNvSpPr>
          <p:nvPr>
            <p:ph idx="1"/>
          </p:nvPr>
        </p:nvSpPr>
        <p:spPr>
          <a:xfrm>
            <a:off x="640080" y="1420687"/>
            <a:ext cx="10942320" cy="4343400"/>
          </a:xfrm>
        </p:spPr>
        <p:txBody>
          <a:bodyPr>
            <a:normAutofit/>
          </a:bodyPr>
          <a:lstStyle/>
          <a:p>
            <a:pPr marL="514350" indent="-514350">
              <a:buFont typeface="Calibri" pitchFamily="34" charset="0"/>
              <a:buAutoNum type="arabicPeriod"/>
            </a:pPr>
            <a:r>
              <a:rPr lang="en-US" sz="2800" dirty="0" smtClean="0"/>
              <a:t>MVA Cylinder</a:t>
            </a:r>
          </a:p>
          <a:p>
            <a:pPr marL="514350" indent="-514350">
              <a:buFont typeface="Calibri" pitchFamily="34" charset="0"/>
              <a:buAutoNum type="arabicPeriod"/>
            </a:pPr>
            <a:r>
              <a:rPr lang="en-US" sz="2800" dirty="0" smtClean="0"/>
              <a:t>Valve</a:t>
            </a:r>
          </a:p>
          <a:p>
            <a:pPr marL="514350" indent="-514350">
              <a:buFont typeface="Calibri" pitchFamily="34" charset="0"/>
              <a:buAutoNum type="arabicPeriod"/>
            </a:pPr>
            <a:r>
              <a:rPr lang="en-US" sz="2800" dirty="0" err="1" smtClean="0"/>
              <a:t>Cannulae</a:t>
            </a:r>
            <a:endParaRPr lang="en-US" sz="2800" dirty="0" smtClean="0"/>
          </a:p>
          <a:p>
            <a:pPr marL="514350" indent="-514350">
              <a:buFont typeface="Calibri" pitchFamily="34" charset="0"/>
              <a:buAutoNum type="arabicPeriod"/>
            </a:pPr>
            <a:endParaRPr lang="en-US" sz="2800" dirty="0" smtClean="0"/>
          </a:p>
          <a:p>
            <a:pPr marL="514350" indent="-514350">
              <a:buNone/>
            </a:pPr>
            <a:r>
              <a:rPr lang="en-US" sz="2800" dirty="0" smtClean="0"/>
              <a:t>NB: 1 &amp; 2 in combination are called MVA aspirator</a:t>
            </a:r>
          </a:p>
        </p:txBody>
      </p:sp>
      <p:sp>
        <p:nvSpPr>
          <p:cNvPr id="7170" name="Title 1"/>
          <p:cNvSpPr>
            <a:spLocks noGrp="1"/>
          </p:cNvSpPr>
          <p:nvPr>
            <p:ph type="title"/>
          </p:nvPr>
        </p:nvSpPr>
        <p:spPr/>
        <p:txBody>
          <a:bodyPr/>
          <a:lstStyle/>
          <a:p>
            <a:pPr algn="ctr" eaLnBrk="1" hangingPunct="1"/>
            <a:r>
              <a:rPr lang="en-US" dirty="0" smtClean="0"/>
              <a:t>MVA: three </a:t>
            </a:r>
            <a:r>
              <a:rPr lang="en-US" dirty="0" smtClean="0"/>
              <a:t>parts</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026"/>
          <p:cNvSpPr>
            <a:spLocks noGrp="1" noChangeArrowheads="1"/>
          </p:cNvSpPr>
          <p:nvPr>
            <p:ph type="title"/>
          </p:nvPr>
        </p:nvSpPr>
        <p:spPr/>
        <p:txBody>
          <a:bodyPr>
            <a:normAutofit/>
          </a:bodyPr>
          <a:lstStyle/>
          <a:p>
            <a:r>
              <a:rPr lang="en-US" dirty="0"/>
              <a:t>Ipas MVA Plus</a:t>
            </a:r>
            <a:r>
              <a:rPr lang="en-US" baseline="30000" dirty="0"/>
              <a:t>®</a:t>
            </a:r>
            <a:r>
              <a:rPr lang="en-US" dirty="0"/>
              <a:t> with Ipas </a:t>
            </a:r>
            <a:r>
              <a:rPr lang="en-US" dirty="0" err="1"/>
              <a:t>EasyGrip</a:t>
            </a:r>
            <a:r>
              <a:rPr lang="en-US" baseline="30000" dirty="0"/>
              <a:t>®</a:t>
            </a:r>
            <a:r>
              <a:rPr lang="en-US" dirty="0"/>
              <a:t> Cannula</a:t>
            </a:r>
          </a:p>
        </p:txBody>
      </p:sp>
      <p:pic>
        <p:nvPicPr>
          <p:cNvPr id="64517" name="Picture 1029" descr="MVAandCann"/>
          <p:cNvPicPr>
            <a:picLocks noChangeAspect="1" noChangeArrowheads="1"/>
          </p:cNvPicPr>
          <p:nvPr/>
        </p:nvPicPr>
        <p:blipFill>
          <a:blip r:embed="rId2" cstate="print"/>
          <a:srcRect/>
          <a:stretch>
            <a:fillRect/>
          </a:stretch>
        </p:blipFill>
        <p:spPr bwMode="auto">
          <a:xfrm>
            <a:off x="3657601" y="2406650"/>
            <a:ext cx="5502275" cy="2927350"/>
          </a:xfrm>
          <a:prstGeom prst="rect">
            <a:avLst/>
          </a:prstGeom>
          <a:noFill/>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eaLnBrk="1" hangingPunct="1"/>
            <a:r>
              <a:rPr lang="en-US" dirty="0" smtClean="0"/>
              <a:t>Parts Assembled</a:t>
            </a:r>
            <a:endParaRPr lang="en-US" sz="2800" dirty="0">
              <a:cs typeface="Times New Roman" pitchFamily="18" charset="0"/>
            </a:endParaRPr>
          </a:p>
        </p:txBody>
      </p:sp>
      <p:pic>
        <p:nvPicPr>
          <p:cNvPr id="11267" name="Picture 5" descr="partsassembled"/>
          <p:cNvPicPr>
            <a:picLocks noChangeAspect="1" noChangeArrowheads="1"/>
          </p:cNvPicPr>
          <p:nvPr/>
        </p:nvPicPr>
        <p:blipFill>
          <a:blip r:embed="rId2" cstate="print"/>
          <a:srcRect/>
          <a:stretch>
            <a:fillRect/>
          </a:stretch>
        </p:blipFill>
        <p:spPr bwMode="auto">
          <a:xfrm>
            <a:off x="3581400" y="1520826"/>
            <a:ext cx="4724400" cy="45751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609600" y="1524000"/>
            <a:ext cx="8229600" cy="4038600"/>
          </a:xfrm>
        </p:spPr>
        <p:txBody>
          <a:bodyPr>
            <a:normAutofit/>
          </a:bodyPr>
          <a:lstStyle/>
          <a:p>
            <a:pPr eaLnBrk="1" hangingPunct="1">
              <a:lnSpc>
                <a:spcPct val="150000"/>
              </a:lnSpc>
            </a:pPr>
            <a:r>
              <a:rPr lang="en-US" sz="2800" dirty="0" smtClean="0"/>
              <a:t> O-ring</a:t>
            </a:r>
            <a:endParaRPr lang="en-US" sz="2800" dirty="0" smtClean="0"/>
          </a:p>
          <a:p>
            <a:pPr eaLnBrk="1" hangingPunct="1">
              <a:lnSpc>
                <a:spcPct val="150000"/>
              </a:lnSpc>
            </a:pPr>
            <a:r>
              <a:rPr lang="en-US" sz="2800" dirty="0" smtClean="0"/>
              <a:t> Collar </a:t>
            </a:r>
            <a:r>
              <a:rPr lang="en-US" sz="2800" dirty="0" smtClean="0"/>
              <a:t>stop</a:t>
            </a:r>
          </a:p>
          <a:p>
            <a:pPr eaLnBrk="1" hangingPunct="1">
              <a:lnSpc>
                <a:spcPct val="150000"/>
              </a:lnSpc>
            </a:pPr>
            <a:r>
              <a:rPr lang="en-US" sz="2800" dirty="0" smtClean="0"/>
              <a:t> Plunger</a:t>
            </a:r>
            <a:endParaRPr lang="en-US" sz="2800" dirty="0" smtClean="0"/>
          </a:p>
          <a:p>
            <a:pPr eaLnBrk="1" hangingPunct="1">
              <a:lnSpc>
                <a:spcPct val="150000"/>
              </a:lnSpc>
            </a:pPr>
            <a:r>
              <a:rPr lang="en-US" sz="2800" dirty="0" smtClean="0"/>
              <a:t> Barrel</a:t>
            </a:r>
            <a:endParaRPr lang="en-US" sz="2800" dirty="0" smtClean="0"/>
          </a:p>
        </p:txBody>
      </p:sp>
      <p:sp>
        <p:nvSpPr>
          <p:cNvPr id="8194" name="Title 1"/>
          <p:cNvSpPr>
            <a:spLocks noGrp="1"/>
          </p:cNvSpPr>
          <p:nvPr>
            <p:ph type="title"/>
          </p:nvPr>
        </p:nvSpPr>
        <p:spPr/>
        <p:txBody>
          <a:bodyPr/>
          <a:lstStyle/>
          <a:p>
            <a:pPr algn="ctr" eaLnBrk="1" hangingPunct="1"/>
            <a:r>
              <a:rPr lang="en-US" dirty="0" smtClean="0"/>
              <a:t>Cylinder contains:</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685800" y="1600200"/>
            <a:ext cx="8229600" cy="3581400"/>
          </a:xfrm>
        </p:spPr>
        <p:txBody>
          <a:bodyPr/>
          <a:lstStyle/>
          <a:p>
            <a:pPr eaLnBrk="1" hangingPunct="1"/>
            <a:r>
              <a:rPr lang="en-US" sz="2800" dirty="0" smtClean="0"/>
              <a:t> Gestational age </a:t>
            </a:r>
            <a:endParaRPr lang="en-US" sz="2800" dirty="0" smtClean="0"/>
          </a:p>
          <a:p>
            <a:pPr eaLnBrk="1" hangingPunct="1"/>
            <a:endParaRPr lang="en-US" sz="2800" dirty="0" smtClean="0"/>
          </a:p>
          <a:p>
            <a:pPr eaLnBrk="1" hangingPunct="1"/>
            <a:r>
              <a:rPr lang="en-US" sz="2800" dirty="0" smtClean="0"/>
              <a:t> Cervical </a:t>
            </a:r>
            <a:r>
              <a:rPr lang="en-US" sz="2800" dirty="0" smtClean="0"/>
              <a:t>dilatation</a:t>
            </a:r>
          </a:p>
          <a:p>
            <a:pPr eaLnBrk="1" hangingPunct="1">
              <a:buFont typeface="Arial" pitchFamily="34" charset="0"/>
              <a:buNone/>
            </a:pPr>
            <a:endParaRPr lang="en-US" dirty="0" smtClean="0"/>
          </a:p>
        </p:txBody>
      </p:sp>
      <p:sp>
        <p:nvSpPr>
          <p:cNvPr id="12290" name="Title 1"/>
          <p:cNvSpPr>
            <a:spLocks noGrp="1"/>
          </p:cNvSpPr>
          <p:nvPr>
            <p:ph type="title"/>
          </p:nvPr>
        </p:nvSpPr>
        <p:spPr/>
        <p:txBody>
          <a:bodyPr>
            <a:normAutofit/>
          </a:bodyPr>
          <a:lstStyle/>
          <a:p>
            <a:pPr algn="ctr" eaLnBrk="1" hangingPunct="1"/>
            <a:r>
              <a:rPr lang="en-US" dirty="0" err="1" smtClean="0"/>
              <a:t>Cannulae</a:t>
            </a:r>
            <a:r>
              <a:rPr lang="en-US" dirty="0" smtClean="0"/>
              <a:t> selection depends </a:t>
            </a:r>
            <a:r>
              <a:rPr lang="en-US" dirty="0" smtClean="0"/>
              <a:t>upon</a:t>
            </a:r>
            <a:r>
              <a:rPr lang="en-US" dirty="0" smtClean="0"/>
              <a:t>:</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609600" y="1752600"/>
            <a:ext cx="10972800" cy="3581400"/>
          </a:xfrm>
        </p:spPr>
        <p:txBody>
          <a:bodyPr/>
          <a:lstStyle/>
          <a:p>
            <a:pPr lvl="1" eaLnBrk="1" hangingPunct="1">
              <a:lnSpc>
                <a:spcPct val="150000"/>
              </a:lnSpc>
              <a:buFont typeface="Arial" pitchFamily="34" charset="0"/>
              <a:buChar char="•"/>
            </a:pPr>
            <a:r>
              <a:rPr lang="en-US" dirty="0" smtClean="0"/>
              <a:t>Uterine size 4–6 weeks LMP: suggest 4–7mm</a:t>
            </a:r>
          </a:p>
          <a:p>
            <a:pPr lvl="1" eaLnBrk="1" hangingPunct="1">
              <a:lnSpc>
                <a:spcPct val="150000"/>
              </a:lnSpc>
              <a:buFont typeface="Arial" pitchFamily="34" charset="0"/>
              <a:buChar char="•"/>
            </a:pPr>
            <a:r>
              <a:rPr lang="en-US" dirty="0" smtClean="0"/>
              <a:t>Uterine size 7–9 weeks LMP: suggest 5–10mm </a:t>
            </a:r>
          </a:p>
          <a:p>
            <a:pPr lvl="1" eaLnBrk="1" hangingPunct="1">
              <a:lnSpc>
                <a:spcPct val="150000"/>
              </a:lnSpc>
              <a:buFont typeface="Arial" pitchFamily="34" charset="0"/>
              <a:buChar char="•"/>
            </a:pPr>
            <a:r>
              <a:rPr lang="en-US" dirty="0" smtClean="0"/>
              <a:t>Uterine size 9–12 weeks LMP: suggest 8–12mm</a:t>
            </a:r>
          </a:p>
          <a:p>
            <a:pPr eaLnBrk="1" hangingPunct="1"/>
            <a:endParaRPr lang="en-US" sz="2600" dirty="0"/>
          </a:p>
        </p:txBody>
      </p:sp>
      <p:sp>
        <p:nvSpPr>
          <p:cNvPr id="13314" name="Rectangle 2"/>
          <p:cNvSpPr>
            <a:spLocks noGrp="1" noChangeArrowheads="1"/>
          </p:cNvSpPr>
          <p:nvPr>
            <p:ph type="title"/>
          </p:nvPr>
        </p:nvSpPr>
        <p:spPr/>
        <p:txBody>
          <a:bodyPr/>
          <a:lstStyle/>
          <a:p>
            <a:pPr algn="ctr" eaLnBrk="1" hangingPunct="1"/>
            <a:r>
              <a:rPr lang="en-US" dirty="0" err="1" smtClean="0"/>
              <a:t>Cannulae</a:t>
            </a:r>
            <a:r>
              <a:rPr lang="en-US" dirty="0" smtClean="0"/>
              <a:t> based on GA</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t> Menstrual </a:t>
            </a:r>
            <a:r>
              <a:rPr lang="en-US" sz="2800" dirty="0" smtClean="0"/>
              <a:t>regulation </a:t>
            </a:r>
          </a:p>
          <a:p>
            <a:endParaRPr lang="en-US" sz="2800" dirty="0" smtClean="0"/>
          </a:p>
          <a:p>
            <a:r>
              <a:rPr lang="en-US" sz="2800" dirty="0" smtClean="0"/>
              <a:t> Abortion </a:t>
            </a:r>
            <a:r>
              <a:rPr lang="en-US" sz="2800" dirty="0" smtClean="0"/>
              <a:t>in first trimester </a:t>
            </a:r>
          </a:p>
          <a:p>
            <a:endParaRPr lang="en-US" sz="2800" dirty="0" smtClean="0"/>
          </a:p>
          <a:p>
            <a:r>
              <a:rPr lang="en-US" sz="2800" dirty="0" smtClean="0"/>
              <a:t> Diagnostic </a:t>
            </a:r>
            <a:r>
              <a:rPr lang="en-US" sz="2800" dirty="0" smtClean="0"/>
              <a:t>procedures </a:t>
            </a:r>
            <a:endParaRPr lang="en-US" sz="2800" dirty="0"/>
          </a:p>
        </p:txBody>
      </p:sp>
      <p:sp>
        <p:nvSpPr>
          <p:cNvPr id="2" name="Title 1"/>
          <p:cNvSpPr>
            <a:spLocks noGrp="1"/>
          </p:cNvSpPr>
          <p:nvPr>
            <p:ph type="title"/>
          </p:nvPr>
        </p:nvSpPr>
        <p:spPr/>
        <p:txBody>
          <a:bodyPr/>
          <a:lstStyle/>
          <a:p>
            <a:pPr algn="ctr"/>
            <a:r>
              <a:rPr lang="en-US" dirty="0" smtClean="0"/>
              <a:t>MVA - indications </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1027"/>
          <p:cNvSpPr>
            <a:spLocks noGrp="1" noChangeArrowheads="1"/>
          </p:cNvSpPr>
          <p:nvPr>
            <p:ph idx="1"/>
          </p:nvPr>
        </p:nvSpPr>
        <p:spPr>
          <a:xfrm>
            <a:off x="609600" y="1438975"/>
            <a:ext cx="10972800" cy="4525963"/>
          </a:xfrm>
        </p:spPr>
        <p:txBody>
          <a:bodyPr>
            <a:normAutofit/>
          </a:bodyPr>
          <a:lstStyle/>
          <a:p>
            <a:pPr eaLnBrk="1" hangingPunct="1">
              <a:buFont typeface="Arial" pitchFamily="34" charset="0"/>
              <a:buNone/>
            </a:pPr>
            <a:r>
              <a:rPr lang="en-US" sz="2800" dirty="0" smtClean="0"/>
              <a:t>MVA is not only used for abortion but also as a diagnostic procedure </a:t>
            </a:r>
            <a:r>
              <a:rPr lang="en-US" sz="2800" dirty="0" smtClean="0"/>
              <a:t>for:</a:t>
            </a:r>
            <a:endParaRPr lang="en-US" sz="2800" dirty="0" smtClean="0"/>
          </a:p>
          <a:p>
            <a:pPr eaLnBrk="1" hangingPunct="1"/>
            <a:r>
              <a:rPr lang="en-US" sz="2800" dirty="0" smtClean="0"/>
              <a:t> Infertility</a:t>
            </a:r>
            <a:endParaRPr lang="en-US" sz="2800" dirty="0" smtClean="0"/>
          </a:p>
          <a:p>
            <a:pPr eaLnBrk="1" hangingPunct="1"/>
            <a:r>
              <a:rPr lang="en-US" sz="2800" dirty="0" smtClean="0"/>
              <a:t> Abnormal </a:t>
            </a:r>
            <a:r>
              <a:rPr lang="en-US" sz="2800" dirty="0" smtClean="0"/>
              <a:t>uterine bleeding</a:t>
            </a:r>
          </a:p>
          <a:p>
            <a:pPr eaLnBrk="1" hangingPunct="1"/>
            <a:r>
              <a:rPr lang="en-US" sz="2800" dirty="0" smtClean="0"/>
              <a:t> Amenorrhea</a:t>
            </a:r>
            <a:endParaRPr lang="en-US" sz="2800" dirty="0" smtClean="0"/>
          </a:p>
          <a:p>
            <a:pPr eaLnBrk="1" hangingPunct="1"/>
            <a:r>
              <a:rPr lang="en-US" sz="2800" dirty="0" smtClean="0"/>
              <a:t> Screening </a:t>
            </a:r>
            <a:r>
              <a:rPr lang="en-US" sz="2800" dirty="0" smtClean="0"/>
              <a:t>for endometrial infections</a:t>
            </a:r>
          </a:p>
          <a:p>
            <a:pPr eaLnBrk="1" hangingPunct="1"/>
            <a:r>
              <a:rPr lang="en-US" sz="2800" dirty="0" smtClean="0"/>
              <a:t> Screening </a:t>
            </a:r>
            <a:r>
              <a:rPr lang="en-US" sz="2800" dirty="0" smtClean="0"/>
              <a:t>for endometrial cancer</a:t>
            </a:r>
          </a:p>
        </p:txBody>
      </p:sp>
      <p:sp>
        <p:nvSpPr>
          <p:cNvPr id="35842" name="Rectangle 1026"/>
          <p:cNvSpPr>
            <a:spLocks noGrp="1" noChangeArrowheads="1"/>
          </p:cNvSpPr>
          <p:nvPr>
            <p:ph type="title"/>
          </p:nvPr>
        </p:nvSpPr>
        <p:spPr/>
        <p:txBody>
          <a:bodyPr/>
          <a:lstStyle/>
          <a:p>
            <a:pPr algn="ctr" eaLnBrk="1" hangingPunct="1"/>
            <a:r>
              <a:rPr lang="en-US" dirty="0" smtClean="0"/>
              <a:t>Diagnostic use of MVA</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9" name="Rectangle 3"/>
          <p:cNvSpPr>
            <a:spLocks noGrp="1" noChangeArrowheads="1"/>
          </p:cNvSpPr>
          <p:nvPr>
            <p:ph idx="1"/>
          </p:nvPr>
        </p:nvSpPr>
        <p:spPr>
          <a:xfrm>
            <a:off x="609600" y="1417639"/>
            <a:ext cx="10972800" cy="4724400"/>
          </a:xfrm>
        </p:spPr>
        <p:txBody>
          <a:bodyPr/>
          <a:lstStyle/>
          <a:p>
            <a:pPr marL="842963" lvl="1" indent="-495300">
              <a:lnSpc>
                <a:spcPct val="90000"/>
              </a:lnSpc>
              <a:spcBef>
                <a:spcPct val="0"/>
              </a:spcBef>
              <a:buNone/>
            </a:pPr>
            <a:r>
              <a:rPr lang="en-US" dirty="0"/>
              <a:t>1.	Prepare </a:t>
            </a:r>
            <a:r>
              <a:rPr lang="en-US" dirty="0" smtClean="0"/>
              <a:t>instruments  </a:t>
            </a:r>
            <a:endParaRPr lang="en-US" dirty="0"/>
          </a:p>
          <a:p>
            <a:pPr marL="842963" lvl="1" indent="-495300">
              <a:lnSpc>
                <a:spcPct val="110000"/>
              </a:lnSpc>
              <a:spcBef>
                <a:spcPct val="0"/>
              </a:spcBef>
              <a:buNone/>
            </a:pPr>
            <a:r>
              <a:rPr lang="en-US" dirty="0"/>
              <a:t>2. 	Prepare the </a:t>
            </a:r>
            <a:r>
              <a:rPr lang="en-US" dirty="0" smtClean="0"/>
              <a:t>woman </a:t>
            </a:r>
            <a:endParaRPr lang="en-US" dirty="0"/>
          </a:p>
          <a:p>
            <a:pPr marL="862013" lvl="1" indent="-514350">
              <a:lnSpc>
                <a:spcPct val="110000"/>
              </a:lnSpc>
              <a:spcBef>
                <a:spcPct val="0"/>
              </a:spcBef>
              <a:buFont typeface="Times" charset="0"/>
              <a:buAutoNum type="arabicPeriod" startAt="3"/>
            </a:pPr>
            <a:r>
              <a:rPr lang="en-US" dirty="0"/>
              <a:t>Perform cervical antiseptic </a:t>
            </a:r>
            <a:r>
              <a:rPr lang="en-US" dirty="0" smtClean="0"/>
              <a:t>prep</a:t>
            </a:r>
            <a:endParaRPr lang="en-US" dirty="0"/>
          </a:p>
          <a:p>
            <a:pPr marL="862013" lvl="1" indent="-514350">
              <a:lnSpc>
                <a:spcPct val="110000"/>
              </a:lnSpc>
              <a:spcBef>
                <a:spcPct val="0"/>
              </a:spcBef>
              <a:buFont typeface="Times" charset="0"/>
              <a:buAutoNum type="arabicPeriod" startAt="3"/>
            </a:pPr>
            <a:r>
              <a:rPr lang="en-US" dirty="0"/>
              <a:t>Dilate </a:t>
            </a:r>
            <a:r>
              <a:rPr lang="en-US" dirty="0" smtClean="0"/>
              <a:t>cervix</a:t>
            </a:r>
            <a:endParaRPr lang="en-US" dirty="0"/>
          </a:p>
          <a:p>
            <a:pPr marL="862013" lvl="1" indent="-514350">
              <a:lnSpc>
                <a:spcPct val="110000"/>
              </a:lnSpc>
              <a:spcBef>
                <a:spcPct val="0"/>
              </a:spcBef>
              <a:buFont typeface="Times" charset="0"/>
              <a:buAutoNum type="arabicPeriod" startAt="3"/>
            </a:pPr>
            <a:r>
              <a:rPr lang="en-US" dirty="0"/>
              <a:t>Insert </a:t>
            </a:r>
            <a:r>
              <a:rPr lang="en-US" dirty="0" smtClean="0"/>
              <a:t>cannula</a:t>
            </a:r>
            <a:endParaRPr lang="en-US" dirty="0"/>
          </a:p>
          <a:p>
            <a:pPr marL="862013" lvl="1" indent="-514350">
              <a:lnSpc>
                <a:spcPct val="110000"/>
              </a:lnSpc>
              <a:spcBef>
                <a:spcPct val="0"/>
              </a:spcBef>
              <a:buFont typeface="Times" charset="0"/>
              <a:buAutoNum type="arabicPeriod" startAt="3"/>
            </a:pPr>
            <a:r>
              <a:rPr lang="en-US" dirty="0"/>
              <a:t>Suction uterine </a:t>
            </a:r>
            <a:r>
              <a:rPr lang="en-US" dirty="0" smtClean="0"/>
              <a:t>contents</a:t>
            </a:r>
            <a:endParaRPr lang="en-US" dirty="0"/>
          </a:p>
          <a:p>
            <a:pPr marL="862013" lvl="1" indent="-514350">
              <a:lnSpc>
                <a:spcPct val="110000"/>
              </a:lnSpc>
              <a:spcBef>
                <a:spcPct val="0"/>
              </a:spcBef>
              <a:buFont typeface="Times" charset="0"/>
              <a:buAutoNum type="arabicPeriod" startAt="3"/>
            </a:pPr>
            <a:r>
              <a:rPr lang="en-US" dirty="0"/>
              <a:t>Inspect </a:t>
            </a:r>
            <a:r>
              <a:rPr lang="en-US" dirty="0" smtClean="0"/>
              <a:t>tissue</a:t>
            </a:r>
            <a:endParaRPr lang="en-US" dirty="0"/>
          </a:p>
          <a:p>
            <a:pPr marL="862013" lvl="1" indent="-514350">
              <a:lnSpc>
                <a:spcPct val="110000"/>
              </a:lnSpc>
              <a:spcBef>
                <a:spcPct val="0"/>
              </a:spcBef>
              <a:buFont typeface="Times" charset="0"/>
              <a:buAutoNum type="arabicPeriod" startAt="3"/>
            </a:pPr>
            <a:r>
              <a:rPr lang="en-US" dirty="0"/>
              <a:t>Perform any concurrent </a:t>
            </a:r>
            <a:r>
              <a:rPr lang="en-US" dirty="0" smtClean="0"/>
              <a:t>procedures</a:t>
            </a:r>
            <a:endParaRPr lang="en-US" dirty="0"/>
          </a:p>
          <a:p>
            <a:pPr marL="862013" lvl="1" indent="-514350">
              <a:lnSpc>
                <a:spcPct val="110000"/>
              </a:lnSpc>
              <a:spcBef>
                <a:spcPct val="0"/>
              </a:spcBef>
              <a:buFont typeface="Times" charset="0"/>
              <a:buAutoNum type="arabicPeriod" startAt="3"/>
            </a:pPr>
            <a:r>
              <a:rPr lang="en-US" dirty="0"/>
              <a:t>Process </a:t>
            </a:r>
            <a:r>
              <a:rPr lang="en-US" dirty="0" smtClean="0"/>
              <a:t>instruments</a:t>
            </a:r>
            <a:endParaRPr lang="en-US" dirty="0"/>
          </a:p>
          <a:p>
            <a:pPr marL="862013" lvl="1" indent="-514350">
              <a:lnSpc>
                <a:spcPct val="110000"/>
              </a:lnSpc>
              <a:spcBef>
                <a:spcPct val="0"/>
              </a:spcBef>
              <a:buFont typeface="Times" charset="0"/>
              <a:buAutoNum type="arabicPeriod" startAt="3"/>
            </a:pPr>
            <a:endParaRPr lang="en-US" dirty="0"/>
          </a:p>
          <a:p>
            <a:pPr marL="533400" indent="-533400">
              <a:lnSpc>
                <a:spcPct val="90000"/>
              </a:lnSpc>
            </a:pPr>
            <a:endParaRPr lang="en-US" dirty="0"/>
          </a:p>
          <a:p>
            <a:pPr marL="533400" indent="-533400">
              <a:lnSpc>
                <a:spcPct val="90000"/>
              </a:lnSpc>
            </a:pPr>
            <a:endParaRPr lang="en-US" dirty="0"/>
          </a:p>
          <a:p>
            <a:pPr marL="533400" indent="-533400">
              <a:lnSpc>
                <a:spcPct val="90000"/>
              </a:lnSpc>
            </a:pPr>
            <a:endParaRPr lang="en-US" dirty="0"/>
          </a:p>
        </p:txBody>
      </p:sp>
      <p:sp>
        <p:nvSpPr>
          <p:cNvPr id="183298" name="Rectangle 2"/>
          <p:cNvSpPr>
            <a:spLocks noGrp="1" noChangeArrowheads="1"/>
          </p:cNvSpPr>
          <p:nvPr>
            <p:ph type="title"/>
          </p:nvPr>
        </p:nvSpPr>
        <p:spPr/>
        <p:txBody>
          <a:bodyPr/>
          <a:lstStyle/>
          <a:p>
            <a:pPr algn="ctr"/>
            <a:r>
              <a:rPr lang="en-US" dirty="0"/>
              <a:t>Steps of the MVA </a:t>
            </a:r>
            <a:r>
              <a:rPr lang="en-US" dirty="0" smtClean="0"/>
              <a:t>procedure</a:t>
            </a:r>
            <a:endParaRPr lang="en-US" dirty="0"/>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srcRect b="2500"/>
          <a:stretch/>
        </p:blipFill>
        <p:spPr>
          <a:xfrm>
            <a:off x="2438400" y="1295400"/>
            <a:ext cx="6523801" cy="4772878"/>
          </a:xfrm>
          <a:prstGeom prst="rect">
            <a:avLst/>
          </a:prstGeom>
        </p:spPr>
      </p:pic>
      <p:sp>
        <p:nvSpPr>
          <p:cNvPr id="4" name="Rectangle 3"/>
          <p:cNvSpPr/>
          <p:nvPr/>
        </p:nvSpPr>
        <p:spPr>
          <a:xfrm>
            <a:off x="3449523" y="304800"/>
            <a:ext cx="4501553" cy="769441"/>
          </a:xfrm>
          <a:prstGeom prst="rect">
            <a:avLst/>
          </a:prstGeom>
        </p:spPr>
        <p:txBody>
          <a:bodyPr wrap="none">
            <a:spAutoFit/>
          </a:bodyPr>
          <a:lstStyle/>
          <a:p>
            <a:r>
              <a:rPr lang="en-US" sz="4400" dirty="0">
                <a:solidFill>
                  <a:srgbClr val="207AAA"/>
                </a:solidFill>
                <a:latin typeface="Trebuchet MS" panose="020B0603020202020204" pitchFamily="34" charset="0"/>
                <a:ea typeface="+mj-ea"/>
                <a:cs typeface="+mj-cs"/>
              </a:rPr>
              <a:t>POC examination</a:t>
            </a:r>
            <a:endParaRPr lang="en-US" dirty="0"/>
          </a:p>
        </p:txBody>
      </p:sp>
    </p:spTree>
    <p:extLst>
      <p:ext uri="{BB962C8B-B14F-4D97-AF65-F5344CB8AC3E}">
        <p14:creationId xmlns:p14="http://schemas.microsoft.com/office/powerpoint/2010/main" val="130931452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t> Ensures </a:t>
            </a:r>
            <a:r>
              <a:rPr lang="en-US" sz="2800" dirty="0"/>
              <a:t>pregnancy was inside the uterus</a:t>
            </a:r>
          </a:p>
          <a:p>
            <a:r>
              <a:rPr lang="en-US" sz="2800" dirty="0" smtClean="0"/>
              <a:t> Gives </a:t>
            </a:r>
            <a:r>
              <a:rPr lang="en-US" sz="2800" dirty="0"/>
              <a:t>provider feedback on pre-procedure evaluation</a:t>
            </a:r>
          </a:p>
          <a:p>
            <a:r>
              <a:rPr lang="en-US" sz="2800" dirty="0" smtClean="0"/>
              <a:t> Helps </a:t>
            </a:r>
            <a:r>
              <a:rPr lang="en-US" sz="2800" dirty="0"/>
              <a:t>provider decide if aspiration was successful</a:t>
            </a:r>
          </a:p>
          <a:p>
            <a:r>
              <a:rPr lang="en-US" sz="2800" dirty="0" smtClean="0"/>
              <a:t> Helps </a:t>
            </a:r>
            <a:r>
              <a:rPr lang="en-US" sz="2800" dirty="0"/>
              <a:t>provider plan for follow-up</a:t>
            </a:r>
          </a:p>
          <a:p>
            <a:r>
              <a:rPr lang="en-US" sz="2800" dirty="0" smtClean="0"/>
              <a:t> Increases </a:t>
            </a:r>
            <a:r>
              <a:rPr lang="en-US" sz="2800" dirty="0"/>
              <a:t>abortion safety</a:t>
            </a:r>
          </a:p>
        </p:txBody>
      </p:sp>
      <p:sp>
        <p:nvSpPr>
          <p:cNvPr id="2" name="Title 1"/>
          <p:cNvSpPr>
            <a:spLocks noGrp="1"/>
          </p:cNvSpPr>
          <p:nvPr>
            <p:ph type="title"/>
          </p:nvPr>
        </p:nvSpPr>
        <p:spPr/>
        <p:txBody>
          <a:bodyPr/>
          <a:lstStyle/>
          <a:p>
            <a:pPr algn="ctr"/>
            <a:r>
              <a:rPr lang="en-US" dirty="0" smtClean="0"/>
              <a:t>Why </a:t>
            </a:r>
            <a:r>
              <a:rPr lang="en-US" dirty="0" smtClean="0"/>
              <a:t>POC examination? </a:t>
            </a:r>
            <a:endParaRPr lang="en-US" dirty="0"/>
          </a:p>
        </p:txBody>
      </p:sp>
    </p:spTree>
    <p:extLst>
      <p:ext uri="{BB962C8B-B14F-4D97-AF65-F5344CB8AC3E}">
        <p14:creationId xmlns:p14="http://schemas.microsoft.com/office/powerpoint/2010/main" val="426122881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3"/>
          <p:cNvSpPr>
            <a:spLocks noGrp="1" noChangeArrowheads="1"/>
          </p:cNvSpPr>
          <p:nvPr>
            <p:ph idx="1"/>
          </p:nvPr>
        </p:nvSpPr>
        <p:spPr/>
        <p:txBody>
          <a:bodyPr/>
          <a:lstStyle/>
          <a:p>
            <a:pPr>
              <a:lnSpc>
                <a:spcPct val="110000"/>
              </a:lnSpc>
            </a:pPr>
            <a:r>
              <a:rPr lang="en-US" sz="2800" dirty="0" smtClean="0"/>
              <a:t> Red </a:t>
            </a:r>
            <a:r>
              <a:rPr lang="en-US" sz="2800" dirty="0"/>
              <a:t>or pink foam without tissue passing through cannula </a:t>
            </a:r>
          </a:p>
          <a:p>
            <a:pPr>
              <a:lnSpc>
                <a:spcPct val="110000"/>
              </a:lnSpc>
            </a:pPr>
            <a:r>
              <a:rPr lang="en-US" sz="2800" dirty="0" smtClean="0"/>
              <a:t> Gritty </a:t>
            </a:r>
            <a:r>
              <a:rPr lang="en-US" sz="2800" dirty="0"/>
              <a:t>sensation over surface of uterus</a:t>
            </a:r>
          </a:p>
          <a:p>
            <a:pPr>
              <a:lnSpc>
                <a:spcPct val="110000"/>
              </a:lnSpc>
            </a:pPr>
            <a:r>
              <a:rPr lang="en-US" sz="2800" dirty="0" smtClean="0"/>
              <a:t> Uterus </a:t>
            </a:r>
            <a:r>
              <a:rPr lang="en-US" sz="2800" dirty="0"/>
              <a:t>contracting around cannula </a:t>
            </a:r>
          </a:p>
          <a:p>
            <a:pPr>
              <a:lnSpc>
                <a:spcPct val="110000"/>
              </a:lnSpc>
            </a:pPr>
            <a:r>
              <a:rPr lang="en-US" sz="2800" dirty="0" smtClean="0"/>
              <a:t> Increased </a:t>
            </a:r>
            <a:r>
              <a:rPr lang="en-US" sz="2800" dirty="0"/>
              <a:t>uterine cramping</a:t>
            </a:r>
          </a:p>
          <a:p>
            <a:endParaRPr lang="en-US" dirty="0"/>
          </a:p>
          <a:p>
            <a:endParaRPr lang="en-US" dirty="0"/>
          </a:p>
        </p:txBody>
      </p:sp>
      <p:sp>
        <p:nvSpPr>
          <p:cNvPr id="116738" name="Rectangle 2"/>
          <p:cNvSpPr>
            <a:spLocks noGrp="1" noChangeArrowheads="1"/>
          </p:cNvSpPr>
          <p:nvPr>
            <p:ph type="title"/>
          </p:nvPr>
        </p:nvSpPr>
        <p:spPr/>
        <p:txBody>
          <a:bodyPr/>
          <a:lstStyle/>
          <a:p>
            <a:pPr algn="ctr"/>
            <a:r>
              <a:rPr lang="en-US" dirty="0"/>
              <a:t>Signs </a:t>
            </a:r>
            <a:r>
              <a:rPr lang="en-US" dirty="0" smtClean="0"/>
              <a:t>of complete evacuation</a:t>
            </a:r>
            <a:endParaRPr lang="en-US" dirty="0"/>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a:xfrm>
            <a:off x="609600" y="1524000"/>
            <a:ext cx="7543800" cy="4267200"/>
          </a:xfrm>
        </p:spPr>
        <p:txBody>
          <a:bodyPr>
            <a:normAutofit/>
          </a:bodyPr>
          <a:lstStyle/>
          <a:p>
            <a:pPr eaLnBrk="1" hangingPunct="1">
              <a:lnSpc>
                <a:spcPct val="110000"/>
              </a:lnSpc>
            </a:pPr>
            <a:r>
              <a:rPr lang="en-US" sz="2800" dirty="0" smtClean="0"/>
              <a:t> Vagal </a:t>
            </a:r>
            <a:r>
              <a:rPr lang="en-US" sz="2800" dirty="0" smtClean="0"/>
              <a:t>reaction </a:t>
            </a:r>
          </a:p>
          <a:p>
            <a:pPr eaLnBrk="1" hangingPunct="1">
              <a:lnSpc>
                <a:spcPct val="110000"/>
              </a:lnSpc>
            </a:pPr>
            <a:r>
              <a:rPr lang="en-US" sz="2800" dirty="0" smtClean="0"/>
              <a:t> Incomplete </a:t>
            </a:r>
            <a:r>
              <a:rPr lang="en-US" sz="2800" dirty="0" smtClean="0"/>
              <a:t>evacuation </a:t>
            </a:r>
            <a:r>
              <a:rPr lang="en-US" sz="2800" dirty="0" smtClean="0"/>
              <a:t> </a:t>
            </a:r>
            <a:endParaRPr lang="en-US" sz="2800" dirty="0" smtClean="0"/>
          </a:p>
          <a:p>
            <a:pPr eaLnBrk="1" hangingPunct="1">
              <a:lnSpc>
                <a:spcPct val="110000"/>
              </a:lnSpc>
            </a:pPr>
            <a:r>
              <a:rPr lang="en-US" sz="2800" dirty="0" smtClean="0"/>
              <a:t> Uterine/cervical </a:t>
            </a:r>
            <a:r>
              <a:rPr lang="en-US" sz="2800" dirty="0" smtClean="0"/>
              <a:t>injury </a:t>
            </a:r>
          </a:p>
          <a:p>
            <a:pPr eaLnBrk="1" hangingPunct="1">
              <a:lnSpc>
                <a:spcPct val="110000"/>
              </a:lnSpc>
            </a:pPr>
            <a:r>
              <a:rPr lang="en-US" sz="2800" dirty="0" smtClean="0"/>
              <a:t> Pelvic </a:t>
            </a:r>
            <a:r>
              <a:rPr lang="en-US" sz="2800" dirty="0" smtClean="0"/>
              <a:t>infection</a:t>
            </a:r>
          </a:p>
          <a:p>
            <a:pPr eaLnBrk="1" hangingPunct="1">
              <a:lnSpc>
                <a:spcPct val="110000"/>
              </a:lnSpc>
            </a:pPr>
            <a:r>
              <a:rPr lang="en-US" sz="2800" dirty="0" smtClean="0"/>
              <a:t> Acute </a:t>
            </a:r>
            <a:r>
              <a:rPr lang="en-US" sz="2800" dirty="0" smtClean="0"/>
              <a:t>hematometra</a:t>
            </a:r>
          </a:p>
        </p:txBody>
      </p:sp>
      <p:sp>
        <p:nvSpPr>
          <p:cNvPr id="37890" name="Rectangle 2"/>
          <p:cNvSpPr>
            <a:spLocks noGrp="1" noChangeArrowheads="1"/>
          </p:cNvSpPr>
          <p:nvPr>
            <p:ph type="title"/>
          </p:nvPr>
        </p:nvSpPr>
        <p:spPr/>
        <p:txBody>
          <a:bodyPr/>
          <a:lstStyle/>
          <a:p>
            <a:pPr algn="ctr" eaLnBrk="1" hangingPunct="1"/>
            <a:r>
              <a:rPr lang="en-US" dirty="0" smtClean="0"/>
              <a:t>Adverse events </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algn="ctr"/>
            <a:r>
              <a:rPr lang="en-US" dirty="0"/>
              <a:t>EVA </a:t>
            </a:r>
            <a:r>
              <a:rPr lang="en-US" dirty="0" smtClean="0"/>
              <a:t>machine </a:t>
            </a:r>
            <a:endParaRPr lang="en-US" dirty="0"/>
          </a:p>
        </p:txBody>
      </p:sp>
      <p:pic>
        <p:nvPicPr>
          <p:cNvPr id="37893" name="Picture 5" descr="EVAmachine"/>
          <p:cNvPicPr>
            <a:picLocks noChangeAspect="1" noChangeArrowheads="1"/>
          </p:cNvPicPr>
          <p:nvPr/>
        </p:nvPicPr>
        <p:blipFill>
          <a:blip r:embed="rId2" cstate="print"/>
          <a:srcRect/>
          <a:stretch>
            <a:fillRect/>
          </a:stretch>
        </p:blipFill>
        <p:spPr bwMode="auto">
          <a:xfrm>
            <a:off x="4372768" y="1445071"/>
            <a:ext cx="3446463" cy="43830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normAutofit/>
          </a:bodyPr>
          <a:lstStyle/>
          <a:p>
            <a:pPr algn="ctr"/>
            <a:r>
              <a:rPr lang="en-US" dirty="0" smtClean="0"/>
              <a:t>Sharp </a:t>
            </a:r>
            <a:r>
              <a:rPr lang="en-US" dirty="0" smtClean="0"/>
              <a:t>metal </a:t>
            </a:r>
            <a:r>
              <a:rPr lang="en-US" dirty="0"/>
              <a:t>c</a:t>
            </a:r>
            <a:r>
              <a:rPr lang="en-US" dirty="0" smtClean="0"/>
              <a:t>urette - D&amp;C, </a:t>
            </a:r>
            <a:r>
              <a:rPr lang="en-US" dirty="0" smtClean="0"/>
              <a:t>E&amp;C</a:t>
            </a:r>
            <a:endParaRPr lang="en-US" dirty="0"/>
          </a:p>
        </p:txBody>
      </p:sp>
      <p:pic>
        <p:nvPicPr>
          <p:cNvPr id="66567" name="Picture 7" descr="metalcurette"/>
          <p:cNvPicPr>
            <a:picLocks noChangeAspect="1" noChangeArrowheads="1"/>
          </p:cNvPicPr>
          <p:nvPr/>
        </p:nvPicPr>
        <p:blipFill>
          <a:blip r:embed="rId2" cstate="print"/>
          <a:srcRect/>
          <a:stretch>
            <a:fillRect/>
          </a:stretch>
        </p:blipFill>
        <p:spPr bwMode="auto">
          <a:xfrm>
            <a:off x="3947318" y="1905000"/>
            <a:ext cx="4297363" cy="3529012"/>
          </a:xfrm>
          <a:prstGeom prst="rect">
            <a:avLst/>
          </a:prstGeom>
          <a:noFill/>
        </p:spPr>
      </p:pic>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t> Complications </a:t>
            </a:r>
            <a:endParaRPr lang="en-US" sz="2800" dirty="0" smtClean="0"/>
          </a:p>
          <a:p>
            <a:r>
              <a:rPr lang="en-US" sz="2800" dirty="0" smtClean="0"/>
              <a:t> Duration </a:t>
            </a:r>
            <a:endParaRPr lang="en-US" sz="2800" dirty="0" smtClean="0"/>
          </a:p>
          <a:p>
            <a:r>
              <a:rPr lang="en-US" sz="2800" dirty="0" smtClean="0"/>
              <a:t> Pain, </a:t>
            </a:r>
            <a:r>
              <a:rPr lang="en-US" sz="2800" dirty="0" smtClean="0"/>
              <a:t>bleeding </a:t>
            </a:r>
          </a:p>
          <a:p>
            <a:r>
              <a:rPr lang="en-US" sz="2800" dirty="0" smtClean="0"/>
              <a:t> Skill </a:t>
            </a:r>
            <a:endParaRPr lang="en-US" sz="2800" dirty="0" smtClean="0"/>
          </a:p>
          <a:p>
            <a:r>
              <a:rPr lang="en-US" sz="2800" dirty="0" smtClean="0"/>
              <a:t> Post </a:t>
            </a:r>
            <a:r>
              <a:rPr lang="en-US" sz="2800" dirty="0" smtClean="0"/>
              <a:t>procedure stay </a:t>
            </a:r>
          </a:p>
          <a:p>
            <a:endParaRPr lang="en-US" dirty="0"/>
          </a:p>
        </p:txBody>
      </p:sp>
      <p:sp>
        <p:nvSpPr>
          <p:cNvPr id="3" name="Title 2"/>
          <p:cNvSpPr>
            <a:spLocks noGrp="1"/>
          </p:cNvSpPr>
          <p:nvPr>
            <p:ph type="title"/>
          </p:nvPr>
        </p:nvSpPr>
        <p:spPr/>
        <p:txBody>
          <a:bodyPr>
            <a:normAutofit/>
          </a:bodyPr>
          <a:lstStyle/>
          <a:p>
            <a:pPr algn="ctr"/>
            <a:r>
              <a:rPr lang="en-US" dirty="0" smtClean="0"/>
              <a:t>Sharp </a:t>
            </a:r>
            <a:r>
              <a:rPr lang="en-US" dirty="0" smtClean="0"/>
              <a:t>metals - E&amp;C </a:t>
            </a:r>
            <a:r>
              <a:rPr lang="en-US" dirty="0" smtClean="0"/>
              <a:t>and D&amp;C</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t> Is </a:t>
            </a:r>
            <a:r>
              <a:rPr lang="en-US" sz="2800" dirty="0" smtClean="0"/>
              <a:t>no </a:t>
            </a:r>
            <a:r>
              <a:rPr lang="en-US" sz="2800" dirty="0" smtClean="0"/>
              <a:t>longer </a:t>
            </a:r>
            <a:r>
              <a:rPr lang="en-US" sz="2800" dirty="0" smtClean="0"/>
              <a:t>recommended </a:t>
            </a:r>
          </a:p>
          <a:p>
            <a:pPr>
              <a:buNone/>
            </a:pPr>
            <a:endParaRPr lang="en-US" sz="2800" dirty="0" smtClean="0"/>
          </a:p>
          <a:p>
            <a:r>
              <a:rPr lang="en-US" sz="2800" dirty="0" smtClean="0"/>
              <a:t> High </a:t>
            </a:r>
            <a:r>
              <a:rPr lang="en-US" sz="2800" dirty="0" smtClean="0"/>
              <a:t>risk of complications </a:t>
            </a:r>
            <a:r>
              <a:rPr lang="en-US" sz="2800" dirty="0" smtClean="0"/>
              <a:t>- bleeding, perforation</a:t>
            </a:r>
            <a:endParaRPr lang="en-US" sz="2800" dirty="0" smtClean="0"/>
          </a:p>
          <a:p>
            <a:pPr>
              <a:buNone/>
            </a:pPr>
            <a:endParaRPr lang="en-US" sz="2800" dirty="0" smtClean="0"/>
          </a:p>
          <a:p>
            <a:r>
              <a:rPr lang="en-US" sz="2800" dirty="0" smtClean="0"/>
              <a:t> Only </a:t>
            </a:r>
            <a:r>
              <a:rPr lang="en-US" sz="2800" dirty="0" smtClean="0"/>
              <a:t>in a place where there is no MVA </a:t>
            </a:r>
            <a:endParaRPr lang="en-US" sz="2800" dirty="0"/>
          </a:p>
        </p:txBody>
      </p:sp>
      <p:sp>
        <p:nvSpPr>
          <p:cNvPr id="2" name="Title 1"/>
          <p:cNvSpPr>
            <a:spLocks noGrp="1"/>
          </p:cNvSpPr>
          <p:nvPr>
            <p:ph type="title"/>
          </p:nvPr>
        </p:nvSpPr>
        <p:spPr/>
        <p:txBody>
          <a:bodyPr/>
          <a:lstStyle/>
          <a:p>
            <a:pPr algn="ctr"/>
            <a:r>
              <a:rPr lang="en-US" dirty="0" smtClean="0"/>
              <a:t>Sharp curate </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83188" y="2705354"/>
            <a:ext cx="329882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4" descr="C:\Users\Hafis\Pictures\curettag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0" y="1356678"/>
            <a:ext cx="2790825" cy="373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Box 9"/>
          <p:cNvSpPr txBox="1">
            <a:spLocks noChangeArrowheads="1"/>
          </p:cNvSpPr>
          <p:nvPr/>
        </p:nvSpPr>
        <p:spPr bwMode="auto">
          <a:xfrm>
            <a:off x="1856978" y="1341438"/>
            <a:ext cx="27344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r>
              <a:rPr lang="en-US" altLang="en-US" sz="2800" b="1" dirty="0">
                <a:latin typeface="Trebuchet MS" panose="020B0603020202020204" pitchFamily="34" charset="0"/>
              </a:rPr>
              <a:t>Ovum Forceps</a:t>
            </a:r>
          </a:p>
        </p:txBody>
      </p:sp>
      <p:sp>
        <p:nvSpPr>
          <p:cNvPr id="11" name="Down Arrow 10"/>
          <p:cNvSpPr/>
          <p:nvPr/>
        </p:nvSpPr>
        <p:spPr>
          <a:xfrm>
            <a:off x="3071813" y="1989138"/>
            <a:ext cx="304800" cy="5334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774" name="TextBox 11"/>
          <p:cNvSpPr txBox="1">
            <a:spLocks noChangeArrowheads="1"/>
          </p:cNvSpPr>
          <p:nvPr/>
        </p:nvSpPr>
        <p:spPr bwMode="auto">
          <a:xfrm>
            <a:off x="6958012" y="5610098"/>
            <a:ext cx="1828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r>
              <a:rPr lang="en-US" altLang="en-US" sz="2800" b="1" dirty="0">
                <a:latin typeface="Trebuchet MS" panose="020B0603020202020204" pitchFamily="34" charset="0"/>
              </a:rPr>
              <a:t>Curette</a:t>
            </a:r>
          </a:p>
        </p:txBody>
      </p:sp>
      <p:sp>
        <p:nvSpPr>
          <p:cNvPr id="13" name="Up Arrow 12"/>
          <p:cNvSpPr/>
          <p:nvPr/>
        </p:nvSpPr>
        <p:spPr>
          <a:xfrm>
            <a:off x="7720012" y="5076698"/>
            <a:ext cx="304800" cy="533400"/>
          </a:xfrm>
          <a:prstGeom prs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62930932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2800" y="762000"/>
            <a:ext cx="5238750"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935704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Content Placeholder 3"/>
          <p:cNvPicPr>
            <a:picLocks noGrp="1"/>
          </p:cNvPicPr>
          <p:nvPr>
            <p:ph idx="1"/>
          </p:nvPr>
        </p:nvPicPr>
        <p:blipFill>
          <a:blip r:embed="rId2" cstate="print"/>
          <a:srcRect/>
          <a:stretch>
            <a:fillRect/>
          </a:stretch>
        </p:blipFill>
        <p:spPr>
          <a:xfrm>
            <a:off x="3429000" y="762000"/>
            <a:ext cx="5472112" cy="5145087"/>
          </a:xfrm>
        </p:spPr>
      </p:pic>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defRPr/>
            </a:pPr>
            <a:endParaRPr lang="en-US" dirty="0" smtClean="0">
              <a:cs typeface="Times New Roman" pitchFamily="18" charset="0"/>
            </a:endParaRPr>
          </a:p>
          <a:p>
            <a:pPr>
              <a:buNone/>
              <a:defRPr/>
            </a:pPr>
            <a:r>
              <a:rPr lang="en-US" sz="2800" dirty="0" smtClean="0">
                <a:cs typeface="Times New Roman" pitchFamily="18" charset="0"/>
              </a:rPr>
              <a:t>Dilatation and Evacuation (D&amp;E) – </a:t>
            </a:r>
            <a:r>
              <a:rPr lang="en-US" sz="2800" dirty="0" smtClean="0">
                <a:cs typeface="Times New Roman" pitchFamily="18" charset="0"/>
              </a:rPr>
              <a:t>A </a:t>
            </a:r>
            <a:r>
              <a:rPr lang="en-US" sz="2800" dirty="0" smtClean="0">
                <a:cs typeface="Times New Roman" pitchFamily="18" charset="0"/>
              </a:rPr>
              <a:t>surgical method of abortion using a combination of cervical dilatation, suction aspiration and specialized forceps to assist in tissue evacuation.</a:t>
            </a:r>
          </a:p>
          <a:p>
            <a:endParaRPr lang="en-US" dirty="0"/>
          </a:p>
        </p:txBody>
      </p:sp>
      <p:sp>
        <p:nvSpPr>
          <p:cNvPr id="2" name="Title 1"/>
          <p:cNvSpPr>
            <a:spLocks noGrp="1"/>
          </p:cNvSpPr>
          <p:nvPr>
            <p:ph type="title"/>
          </p:nvPr>
        </p:nvSpPr>
        <p:spPr/>
        <p:txBody>
          <a:bodyPr/>
          <a:lstStyle/>
          <a:p>
            <a:pPr algn="ctr"/>
            <a:r>
              <a:rPr lang="en-US" dirty="0" smtClean="0"/>
              <a:t>Dilatation and </a:t>
            </a:r>
            <a:r>
              <a:rPr lang="en-US" dirty="0" smtClean="0"/>
              <a:t>evacuation: D&amp;E </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r>
              <a:rPr lang="en-US" sz="2800" dirty="0" smtClean="0"/>
              <a:t> First - MVA </a:t>
            </a:r>
            <a:r>
              <a:rPr lang="en-US" sz="2800" dirty="0" smtClean="0"/>
              <a:t>and MA </a:t>
            </a:r>
          </a:p>
          <a:p>
            <a:endParaRPr lang="en-US" sz="2800" dirty="0" smtClean="0"/>
          </a:p>
          <a:p>
            <a:endParaRPr lang="en-US" sz="2800" dirty="0" smtClean="0"/>
          </a:p>
          <a:p>
            <a:r>
              <a:rPr lang="en-US" sz="2800" dirty="0" smtClean="0"/>
              <a:t> Second - D&amp;E </a:t>
            </a:r>
            <a:r>
              <a:rPr lang="en-US" sz="2800" dirty="0" smtClean="0"/>
              <a:t>and MA </a:t>
            </a:r>
            <a:endParaRPr lang="en-US" sz="2800" dirty="0"/>
          </a:p>
        </p:txBody>
      </p:sp>
      <p:sp>
        <p:nvSpPr>
          <p:cNvPr id="2" name="Title 1"/>
          <p:cNvSpPr>
            <a:spLocks noGrp="1"/>
          </p:cNvSpPr>
          <p:nvPr>
            <p:ph type="title"/>
          </p:nvPr>
        </p:nvSpPr>
        <p:spPr/>
        <p:txBody>
          <a:bodyPr>
            <a:normAutofit/>
          </a:bodyPr>
          <a:lstStyle/>
          <a:p>
            <a:pPr algn="ctr"/>
            <a:r>
              <a:rPr lang="en-US" dirty="0" smtClean="0"/>
              <a:t>Appropriate </a:t>
            </a:r>
            <a:r>
              <a:rPr lang="en-US" dirty="0" smtClean="0"/>
              <a:t>technology – WHO, 2012 </a:t>
            </a: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t> Methods </a:t>
            </a:r>
            <a:endParaRPr lang="en-US" sz="2800" dirty="0" smtClean="0"/>
          </a:p>
          <a:p>
            <a:r>
              <a:rPr lang="en-US" sz="2800" dirty="0" smtClean="0"/>
              <a:t> Early </a:t>
            </a:r>
            <a:r>
              <a:rPr lang="en-US" sz="2800" dirty="0" smtClean="0"/>
              <a:t>complications: </a:t>
            </a:r>
            <a:r>
              <a:rPr lang="en-US" sz="2800" dirty="0" smtClean="0"/>
              <a:t>perforation</a:t>
            </a:r>
            <a:r>
              <a:rPr lang="en-US" sz="2800" dirty="0" smtClean="0"/>
              <a:t>, sepsis ,acute </a:t>
            </a:r>
            <a:r>
              <a:rPr lang="en-US" sz="2800" dirty="0" err="1" smtClean="0"/>
              <a:t>hematometra</a:t>
            </a:r>
            <a:r>
              <a:rPr lang="en-US" sz="2800" dirty="0" smtClean="0"/>
              <a:t>, bowel </a:t>
            </a:r>
            <a:r>
              <a:rPr lang="en-US" sz="2800" dirty="0" smtClean="0"/>
              <a:t>injury </a:t>
            </a:r>
            <a:r>
              <a:rPr lang="en-US" sz="2800" dirty="0" smtClean="0"/>
              <a:t>bleeding, </a:t>
            </a:r>
            <a:r>
              <a:rPr lang="en-US" sz="2800" dirty="0" smtClean="0"/>
              <a:t>death </a:t>
            </a:r>
          </a:p>
          <a:p>
            <a:r>
              <a:rPr lang="en-US" sz="2800" dirty="0" smtClean="0"/>
              <a:t> Delayed/late complications: </a:t>
            </a:r>
            <a:r>
              <a:rPr lang="en-US" sz="2800" dirty="0" smtClean="0"/>
              <a:t>preterm </a:t>
            </a:r>
            <a:r>
              <a:rPr lang="en-US" sz="2800" dirty="0" smtClean="0"/>
              <a:t>labor, </a:t>
            </a:r>
            <a:r>
              <a:rPr lang="en-US" sz="2800" dirty="0" smtClean="0"/>
              <a:t>chronic  pelvic </a:t>
            </a:r>
            <a:r>
              <a:rPr lang="en-US" sz="2800" dirty="0" smtClean="0"/>
              <a:t>pain, infertility, </a:t>
            </a:r>
            <a:r>
              <a:rPr lang="en-US" sz="2800" dirty="0" smtClean="0"/>
              <a:t>recurrent abortion </a:t>
            </a:r>
            <a:endParaRPr lang="en-US" sz="2800" dirty="0"/>
          </a:p>
        </p:txBody>
      </p:sp>
      <p:sp>
        <p:nvSpPr>
          <p:cNvPr id="3" name="Title 2"/>
          <p:cNvSpPr>
            <a:spLocks noGrp="1"/>
          </p:cNvSpPr>
          <p:nvPr>
            <p:ph type="title"/>
          </p:nvPr>
        </p:nvSpPr>
        <p:spPr/>
        <p:txBody>
          <a:bodyPr/>
          <a:lstStyle/>
          <a:p>
            <a:pPr algn="ctr"/>
            <a:r>
              <a:rPr lang="en-US" dirty="0" smtClean="0"/>
              <a:t>Complications </a:t>
            </a:r>
            <a:endParaRPr lang="en-US" dirty="0"/>
          </a:p>
        </p:txBody>
      </p:sp>
    </p:spTree>
    <p:extLst>
      <p:ext uri="{BB962C8B-B14F-4D97-AF65-F5344CB8AC3E}">
        <p14:creationId xmlns:p14="http://schemas.microsoft.com/office/powerpoint/2010/main" val="188463996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t> WHO</a:t>
            </a:r>
            <a:r>
              <a:rPr lang="en-US" sz="2800" dirty="0" smtClean="0"/>
              <a:t>, </a:t>
            </a:r>
            <a:r>
              <a:rPr lang="en-US" sz="2800" dirty="0" smtClean="0"/>
              <a:t>“Safe Abortion: </a:t>
            </a:r>
            <a:r>
              <a:rPr lang="en-US" sz="2800" dirty="0" smtClean="0"/>
              <a:t>Technical and policy guidance for </a:t>
            </a:r>
            <a:r>
              <a:rPr lang="en-US" sz="2800" dirty="0"/>
              <a:t>h</a:t>
            </a:r>
            <a:r>
              <a:rPr lang="en-US" sz="2800" dirty="0" smtClean="0"/>
              <a:t>ealth systems,” </a:t>
            </a:r>
            <a:r>
              <a:rPr lang="en-US" sz="2800" dirty="0"/>
              <a:t>s</a:t>
            </a:r>
            <a:r>
              <a:rPr lang="en-US" sz="2800" dirty="0" smtClean="0"/>
              <a:t>econd edition, </a:t>
            </a:r>
            <a:r>
              <a:rPr lang="en-US" sz="2800" dirty="0" smtClean="0"/>
              <a:t>2012 </a:t>
            </a:r>
          </a:p>
          <a:p>
            <a:r>
              <a:rPr lang="en-US" sz="2800" dirty="0" smtClean="0"/>
              <a:t> Ipas, “Clinical </a:t>
            </a:r>
            <a:r>
              <a:rPr lang="en-US" sz="2800" dirty="0" smtClean="0"/>
              <a:t>updates in </a:t>
            </a:r>
            <a:r>
              <a:rPr lang="en-US" sz="2800" dirty="0" smtClean="0"/>
              <a:t>reproductive health,” January </a:t>
            </a:r>
            <a:r>
              <a:rPr lang="en-US" sz="2800" dirty="0" smtClean="0"/>
              <a:t>2016</a:t>
            </a:r>
          </a:p>
          <a:p>
            <a:r>
              <a:rPr lang="en-US" sz="2800" dirty="0" smtClean="0"/>
              <a:t> FMOH, “Technical </a:t>
            </a:r>
            <a:r>
              <a:rPr lang="en-US" sz="2800" dirty="0" smtClean="0"/>
              <a:t>and procedural </a:t>
            </a:r>
            <a:r>
              <a:rPr lang="en-US" sz="2800" dirty="0" smtClean="0"/>
              <a:t>guideline </a:t>
            </a:r>
            <a:r>
              <a:rPr lang="en-US" sz="2800" dirty="0" smtClean="0"/>
              <a:t>for safe </a:t>
            </a:r>
            <a:r>
              <a:rPr lang="en-US" sz="2800" dirty="0" smtClean="0"/>
              <a:t>abortion </a:t>
            </a:r>
            <a:r>
              <a:rPr lang="en-US" sz="2800" dirty="0" smtClean="0"/>
              <a:t>service in </a:t>
            </a:r>
            <a:r>
              <a:rPr lang="en-US" sz="2800" dirty="0" smtClean="0"/>
              <a:t>Ethiopia,” </a:t>
            </a:r>
            <a:r>
              <a:rPr lang="en-US" sz="2800" dirty="0"/>
              <a:t>s</a:t>
            </a:r>
            <a:r>
              <a:rPr lang="en-US" sz="2800" dirty="0" smtClean="0"/>
              <a:t>econd edition, </a:t>
            </a:r>
            <a:r>
              <a:rPr lang="en-US" sz="2800" dirty="0" smtClean="0"/>
              <a:t>June </a:t>
            </a:r>
            <a:r>
              <a:rPr lang="en-US" sz="2800" dirty="0" smtClean="0"/>
              <a:t>2014 </a:t>
            </a:r>
            <a:endParaRPr lang="en-US" sz="2800" dirty="0" smtClean="0"/>
          </a:p>
          <a:p>
            <a:r>
              <a:rPr lang="en-US" sz="2800" dirty="0" smtClean="0"/>
              <a:t> Reproductive </a:t>
            </a:r>
            <a:r>
              <a:rPr lang="en-US" sz="2800" dirty="0"/>
              <a:t>H</a:t>
            </a:r>
            <a:r>
              <a:rPr lang="en-US" sz="2800" dirty="0" smtClean="0"/>
              <a:t>ealth </a:t>
            </a:r>
            <a:r>
              <a:rPr lang="en-US" sz="2800" dirty="0" smtClean="0"/>
              <a:t>M</a:t>
            </a:r>
            <a:r>
              <a:rPr lang="en-US" sz="2800" dirty="0" smtClean="0"/>
              <a:t>atters, “Second </a:t>
            </a:r>
            <a:r>
              <a:rPr lang="en-US" sz="2800" dirty="0" smtClean="0"/>
              <a:t>trimester </a:t>
            </a:r>
            <a:r>
              <a:rPr lang="en-US" sz="2800" dirty="0" smtClean="0"/>
              <a:t>abortion,” </a:t>
            </a:r>
            <a:r>
              <a:rPr lang="en-US" sz="2800" dirty="0" err="1" smtClean="0"/>
              <a:t>vol</a:t>
            </a:r>
            <a:r>
              <a:rPr lang="en-US" sz="2800" dirty="0" smtClean="0"/>
              <a:t> 16, no 31 supplement, </a:t>
            </a:r>
            <a:r>
              <a:rPr lang="en-US" sz="2800" dirty="0" smtClean="0"/>
              <a:t>May 2008</a:t>
            </a:r>
          </a:p>
          <a:p>
            <a:pPr lvl="0"/>
            <a:r>
              <a:rPr lang="en-US" sz="2800" dirty="0" smtClean="0"/>
              <a:t> Standard </a:t>
            </a:r>
            <a:r>
              <a:rPr lang="en-US" sz="2800" dirty="0" smtClean="0"/>
              <a:t>text books </a:t>
            </a:r>
            <a:endParaRPr lang="en-US" sz="2800" dirty="0"/>
          </a:p>
        </p:txBody>
      </p:sp>
      <p:sp>
        <p:nvSpPr>
          <p:cNvPr id="2" name="Title 1"/>
          <p:cNvSpPr>
            <a:spLocks noGrp="1"/>
          </p:cNvSpPr>
          <p:nvPr>
            <p:ph type="title"/>
          </p:nvPr>
        </p:nvSpPr>
        <p:spPr/>
        <p:txBody>
          <a:bodyPr/>
          <a:lstStyle/>
          <a:p>
            <a:pPr algn="ctr"/>
            <a:r>
              <a:rPr lang="en-US" dirty="0" smtClean="0"/>
              <a:t>References </a:t>
            </a:r>
            <a:endParaRPr lang="en-US" dirty="0"/>
          </a:p>
        </p:txBody>
      </p:sp>
    </p:spTree>
    <p:extLst>
      <p:ext uri="{BB962C8B-B14F-4D97-AF65-F5344CB8AC3E}">
        <p14:creationId xmlns:p14="http://schemas.microsoft.com/office/powerpoint/2010/main" val="285216710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Content Placeholder 2"/>
          <p:cNvSpPr>
            <a:spLocks noGrp="1"/>
          </p:cNvSpPr>
          <p:nvPr>
            <p:ph idx="1"/>
          </p:nvPr>
        </p:nvSpPr>
        <p:spPr>
          <a:xfrm>
            <a:off x="533400" y="1219200"/>
            <a:ext cx="10972800" cy="4525963"/>
          </a:xfrm>
        </p:spPr>
        <p:txBody>
          <a:bodyPr/>
          <a:lstStyle/>
          <a:p>
            <a:pPr algn="ctr">
              <a:buFontTx/>
              <a:buNone/>
            </a:pPr>
            <a:r>
              <a:rPr lang="en-US" sz="8800" dirty="0" smtClean="0">
                <a:solidFill>
                  <a:srgbClr val="207AAA"/>
                </a:solidFill>
              </a:rPr>
              <a:t>Thank </a:t>
            </a:r>
            <a:r>
              <a:rPr lang="en-US" sz="8800" dirty="0">
                <a:solidFill>
                  <a:srgbClr val="207AAA"/>
                </a:solidFill>
              </a:rPr>
              <a:t>You </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PTXSS_ORIGINAL" val="1489929,Rectangle 9,366,Slide111"/>
  <p:tag name="PPTXSS_SETTINGS" val="5197647,10,10,150,40,3,False,False"/>
</p:tagLst>
</file>

<file path=ppt/theme/theme1.xml><?xml version="1.0" encoding="utf-8"?>
<a:theme xmlns:a="http://schemas.openxmlformats.org/drawingml/2006/main" name="CIRHT PowerPoint Template ppt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CIRHT_Template_Cover Page Option 2</Template>
  <TotalTime>2613</TotalTime>
  <Words>2024</Words>
  <Application>Microsoft Office PowerPoint</Application>
  <PresentationFormat>Widescreen</PresentationFormat>
  <Paragraphs>376</Paragraphs>
  <Slides>65</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65</vt:i4>
      </vt:variant>
    </vt:vector>
  </HeadingPairs>
  <TitlesOfParts>
    <vt:vector size="74" baseType="lpstr">
      <vt:lpstr>MS PGothic</vt:lpstr>
      <vt:lpstr>Arial</vt:lpstr>
      <vt:lpstr>Calibri</vt:lpstr>
      <vt:lpstr>Symbol</vt:lpstr>
      <vt:lpstr>Times</vt:lpstr>
      <vt:lpstr>Times New Roman</vt:lpstr>
      <vt:lpstr>Trebuchet MS</vt:lpstr>
      <vt:lpstr>Wingdings</vt:lpstr>
      <vt:lpstr>CIRHT PowerPoint Template pptx</vt:lpstr>
      <vt:lpstr>COMPREHENSIVE ABORTION CARE PART II - Methods of termination of pregnancy YONAS GETACHEW, MD CLINICAL ADVISOR, CIRHT ASS’T PROFESSOR, OB-GYN, ADDIS ABABA UNIVERSITY</vt:lpstr>
      <vt:lpstr>Objectives </vt:lpstr>
      <vt:lpstr>Outline </vt:lpstr>
      <vt:lpstr>Methods of termination</vt:lpstr>
      <vt:lpstr>Methods of termination</vt:lpstr>
      <vt:lpstr>Choice depends on: </vt:lpstr>
      <vt:lpstr>Medical </vt:lpstr>
      <vt:lpstr>Surgical </vt:lpstr>
      <vt:lpstr>PowerPoint Presentation</vt:lpstr>
      <vt:lpstr>PowerPoint Presentation</vt:lpstr>
      <vt:lpstr>Medical methods </vt:lpstr>
      <vt:lpstr>Medication - Abortion Pills</vt:lpstr>
      <vt:lpstr>The Drugs</vt:lpstr>
      <vt:lpstr>Mifepristone </vt:lpstr>
      <vt:lpstr>Mifepristone - mechanism of action</vt:lpstr>
      <vt:lpstr>Misoprostol </vt:lpstr>
      <vt:lpstr>Mechanism of Action:  Mifepristone + Misoprostol</vt:lpstr>
      <vt:lpstr>Indications: MA in first trimester</vt:lpstr>
      <vt:lpstr>Contraindications</vt:lpstr>
      <vt:lpstr>Precautions </vt:lpstr>
      <vt:lpstr>Special conditions </vt:lpstr>
      <vt:lpstr>Regimen: dose, route </vt:lpstr>
      <vt:lpstr>Dose: less than 7 weeks </vt:lpstr>
      <vt:lpstr>Dose: less than 9 weeks </vt:lpstr>
      <vt:lpstr>Dose: 9-12 weeks </vt:lpstr>
      <vt:lpstr>Dose: 13 to 24 weeks </vt:lpstr>
      <vt:lpstr>Misoprostol for missed abortion</vt:lpstr>
      <vt:lpstr>Misoprostol for Incomplete Abortion</vt:lpstr>
      <vt:lpstr>Effectiveness of MA</vt:lpstr>
      <vt:lpstr>Expected side effects following MA</vt:lpstr>
      <vt:lpstr>Complications </vt:lpstr>
      <vt:lpstr>Bleeding</vt:lpstr>
      <vt:lpstr>Heavy bleeding management</vt:lpstr>
      <vt:lpstr>Infection</vt:lpstr>
      <vt:lpstr>Incomplete abortion</vt:lpstr>
      <vt:lpstr>Incomplete abortion management</vt:lpstr>
      <vt:lpstr>Ongoing pregnancy (Failed MA)</vt:lpstr>
      <vt:lpstr>What to do in suspected/diagnosed ectopic pregnancy</vt:lpstr>
      <vt:lpstr>PowerPoint Presentation</vt:lpstr>
      <vt:lpstr>Surgical: MVA  </vt:lpstr>
      <vt:lpstr>MVA: three parts</vt:lpstr>
      <vt:lpstr>Ipas MVA Plus® with Ipas EasyGrip® Cannula</vt:lpstr>
      <vt:lpstr>Parts Assembled</vt:lpstr>
      <vt:lpstr>Cylinder contains:</vt:lpstr>
      <vt:lpstr>Cannulae selection depends upon:</vt:lpstr>
      <vt:lpstr>Cannulae based on GA</vt:lpstr>
      <vt:lpstr>MVA - indications </vt:lpstr>
      <vt:lpstr>Diagnostic use of MVA</vt:lpstr>
      <vt:lpstr>Steps of the MVA procedure</vt:lpstr>
      <vt:lpstr>PowerPoint Presentation</vt:lpstr>
      <vt:lpstr>Why POC examination? </vt:lpstr>
      <vt:lpstr>Signs of complete evacuation</vt:lpstr>
      <vt:lpstr>Adverse events </vt:lpstr>
      <vt:lpstr>EVA machine </vt:lpstr>
      <vt:lpstr>Sharp metal curette - D&amp;C, E&amp;C</vt:lpstr>
      <vt:lpstr>Sharp metals - E&amp;C and D&amp;C</vt:lpstr>
      <vt:lpstr>Sharp curate </vt:lpstr>
      <vt:lpstr>PowerPoint Presentation</vt:lpstr>
      <vt:lpstr>PowerPoint Presentation</vt:lpstr>
      <vt:lpstr>PowerPoint Presentation</vt:lpstr>
      <vt:lpstr>Dilatation and evacuation: D&amp;E </vt:lpstr>
      <vt:lpstr>Appropriate technology – WHO, 2012 </vt:lpstr>
      <vt:lpstr>Complications </vt:lpstr>
      <vt:lpstr>References </vt:lpstr>
      <vt:lpstr>PowerPoint Presentation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Abortion</dc:title>
  <dc:creator>toshiba</dc:creator>
  <cp:lastModifiedBy>Rivkin, Daniel</cp:lastModifiedBy>
  <cp:revision>115</cp:revision>
  <dcterms:created xsi:type="dcterms:W3CDTF">2014-05-10T15:17:46Z</dcterms:created>
  <dcterms:modified xsi:type="dcterms:W3CDTF">2017-06-19T19:49:28Z</dcterms:modified>
</cp:coreProperties>
</file>