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96" r:id="rId1"/>
  </p:sldMasterIdLst>
  <p:notesMasterIdLst>
    <p:notesMasterId r:id="rId80"/>
  </p:notesMasterIdLst>
  <p:sldIdLst>
    <p:sldId id="257" r:id="rId2"/>
    <p:sldId id="335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7" r:id="rId7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207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88" autoAdjust="0"/>
    <p:restoredTop sz="94660"/>
  </p:normalViewPr>
  <p:slideViewPr>
    <p:cSldViewPr snapToGrid="0">
      <p:cViewPr varScale="1">
        <p:scale>
          <a:sx n="66" d="100"/>
          <a:sy n="66" d="100"/>
        </p:scale>
        <p:origin x="754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81395-97B7-41FF-9B91-313D62D0F88C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0339B-2FBD-4901-A32D-C5D319118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28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6524-A92A-4303-B580-961711785F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521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r" rtl="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</a:pPr>
            <a:fld id="{666EE07F-0AD3-4FE0-B59A-347FF3727059}" type="slidenum">
              <a:rPr lang="en-US" altLang="en-US" smtClean="0">
                <a:latin typeface="Arial" charset="0"/>
                <a:cs typeface="Arial" charset="0"/>
              </a:rPr>
              <a:pPr algn="l" rtl="0" eaLnBrk="1" hangingPunct="1">
                <a:spcBef>
                  <a:spcPct val="0"/>
                </a:spcBef>
              </a:pPr>
              <a:t>41</a:t>
            </a:fld>
            <a:endParaRPr lang="en-US" alt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271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dation_bar_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9616"/>
            <a:ext cx="9144000" cy="48388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09700" y="1691640"/>
            <a:ext cx="8048500" cy="2066264"/>
          </a:xfrm>
        </p:spPr>
        <p:txBody>
          <a:bodyPr lIns="0" rIns="0"/>
          <a:lstStyle>
            <a:lvl1pPr algn="l">
              <a:defRPr>
                <a:solidFill>
                  <a:srgbClr val="001B36"/>
                </a:solidFill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25963"/>
          </a:xfrm>
          <a:prstGeom prst="rect">
            <a:avLst/>
          </a:prstGeom>
          <a:solidFill>
            <a:srgbClr val="207AA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IRHT_CMYK_maize_tag_block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00" y="666750"/>
            <a:ext cx="3609987" cy="89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40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dation_bar_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9616"/>
            <a:ext cx="9144000" cy="483883"/>
          </a:xfrm>
          <a:prstGeom prst="rect">
            <a:avLst/>
          </a:prstGeom>
        </p:spPr>
      </p:pic>
      <p:pic>
        <p:nvPicPr>
          <p:cNvPr id="12" name="Picture 11" descr="CIRHT_CMYK_maize_tag_block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00" y="4168315"/>
            <a:ext cx="1322019" cy="32941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0"/>
            <a:ext cx="9144000" cy="125963"/>
          </a:xfrm>
          <a:prstGeom prst="rect">
            <a:avLst/>
          </a:prstGeom>
          <a:solidFill>
            <a:srgbClr val="207AA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1522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solidFill>
                  <a:srgbClr val="001B3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9701" y="4767263"/>
            <a:ext cx="7362700" cy="273844"/>
          </a:xfrm>
          <a:prstGeom prst="rect">
            <a:avLst/>
          </a:prstGeom>
        </p:spPr>
        <p:txBody>
          <a:bodyPr lIns="0" rIns="0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 smtClean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8429" y="4767263"/>
            <a:ext cx="731651" cy="273844"/>
          </a:xfrm>
          <a:prstGeom prst="rect">
            <a:avLst/>
          </a:prstGeom>
        </p:spPr>
        <p:txBody>
          <a:bodyPr lIns="0" rIns="0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AF88E988-FB04-AB4E-BE5A-59F242AF7F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2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04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3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596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  <a:lvl2pPr marL="557213" indent="-214313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6AE6-1661-438E-9D39-2B4E05C8D6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7467600" cy="273844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99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6AE6-1661-438E-9D39-2B4E05C8D6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767264"/>
            <a:ext cx="5562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31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4" y="77391"/>
            <a:ext cx="8243887" cy="985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0"/>
            <a:ext cx="4038600" cy="3342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42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08B5-C2E8-224D-AE04-6E328F1C0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26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 descr="gradation_bar_ART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9616"/>
            <a:ext cx="9144000" cy="483883"/>
          </a:xfrm>
          <a:prstGeom prst="rect">
            <a:avLst/>
          </a:prstGeom>
        </p:spPr>
      </p:pic>
      <p:pic>
        <p:nvPicPr>
          <p:cNvPr id="5" name="Picture 4" descr="CIRHT_CMYK_maize_tag_block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457" y="4249604"/>
            <a:ext cx="1384663" cy="3450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25963"/>
          </a:xfrm>
          <a:prstGeom prst="rect">
            <a:avLst/>
          </a:prstGeom>
          <a:solidFill>
            <a:srgbClr val="207AA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7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7" r:id="rId1"/>
    <p:sldLayoutId id="2147493498" r:id="rId2"/>
    <p:sldLayoutId id="2147493499" r:id="rId3"/>
    <p:sldLayoutId id="2147493500" r:id="rId4"/>
    <p:sldLayoutId id="2147493501" r:id="rId5"/>
    <p:sldLayoutId id="2147493503" r:id="rId6"/>
    <p:sldLayoutId id="2147493504" r:id="rId7"/>
    <p:sldLayoutId id="2147493505" r:id="rId8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926" y="1456607"/>
            <a:ext cx="9144000" cy="406086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207AAA"/>
                </a:solidFill>
                <a:cs typeface="Times New Roman" pitchFamily="18" charset="0"/>
              </a:rPr>
              <a:t>COMPREHENSIVE ABORTION CARE</a:t>
            </a:r>
            <a:br>
              <a:rPr lang="en-US" dirty="0" smtClean="0">
                <a:solidFill>
                  <a:srgbClr val="207AAA"/>
                </a:solidFill>
                <a:cs typeface="Times New Roman" pitchFamily="18" charset="0"/>
              </a:rPr>
            </a:br>
            <a: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  <a:t>PART I - INTRODUCTION</a:t>
            </a:r>
            <a:b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</a:br>
            <a: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</a:br>
            <a: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  <a:t>YONAS GETACHEW, MD</a:t>
            </a:r>
            <a:b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</a:br>
            <a: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  <a:t>CLINICAL ADVISOR, CIRHT</a:t>
            </a:r>
            <a:b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</a:br>
            <a: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  <a:t>ASS’T PROFESSOR, OB-GYN, ADDIS ABABA UNIVERSITY</a:t>
            </a:r>
            <a:r>
              <a:rPr lang="en-US" sz="3600" dirty="0" smtClean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en-US" sz="3600" dirty="0" smtClean="0">
                <a:solidFill>
                  <a:schemeClr val="tx1"/>
                </a:solidFill>
                <a:cs typeface="Times New Roman" pitchFamily="18" charset="0"/>
              </a:rPr>
            </a:br>
            <a:endParaRPr lang="en-US" sz="36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09956"/>
            <a:ext cx="8229600" cy="101462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/>
              <a:t>Introduction</a:t>
            </a:r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Part I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8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 Define abortion </a:t>
            </a:r>
          </a:p>
          <a:p>
            <a:r>
              <a:rPr lang="en-US" sz="2400" dirty="0" smtClean="0"/>
              <a:t> Describe global, </a:t>
            </a:r>
            <a:r>
              <a:rPr lang="en-US" sz="2400" dirty="0" smtClean="0">
                <a:solidFill>
                  <a:srgbClr val="595959"/>
                </a:solidFill>
              </a:rPr>
              <a:t>regional and national picture</a:t>
            </a:r>
          </a:p>
          <a:p>
            <a:r>
              <a:rPr lang="en-US" sz="2400" dirty="0" smtClean="0"/>
              <a:t> Identify etiologies of abortion </a:t>
            </a:r>
          </a:p>
          <a:p>
            <a:r>
              <a:rPr lang="en-US" sz="2400" dirty="0" smtClean="0"/>
              <a:t> Describe the different clinical categories of spontaneous abortion </a:t>
            </a:r>
          </a:p>
          <a:p>
            <a:r>
              <a:rPr lang="en-US" sz="2400" dirty="0" smtClean="0"/>
              <a:t> Evaluation of clients with abortion </a:t>
            </a:r>
          </a:p>
          <a:p>
            <a:r>
              <a:rPr lang="en-US" sz="2400" dirty="0" smtClean="0"/>
              <a:t> Describe induced abortion and post-abortion care (PAC) </a:t>
            </a:r>
          </a:p>
          <a:p>
            <a:r>
              <a:rPr lang="en-US" sz="2400" dirty="0" smtClean="0"/>
              <a:t> Describe Ethiopian Law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Objectives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36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Definitions </a:t>
            </a:r>
          </a:p>
          <a:p>
            <a:r>
              <a:rPr lang="en-US" sz="2400" dirty="0" smtClean="0"/>
              <a:t> Overview</a:t>
            </a:r>
          </a:p>
          <a:p>
            <a:r>
              <a:rPr lang="en-US" sz="2400" dirty="0" smtClean="0"/>
              <a:t> Classifications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Spontaneous abortion, etiology, </a:t>
            </a:r>
            <a:r>
              <a:rPr lang="en-US" sz="2400" dirty="0"/>
              <a:t>c</a:t>
            </a:r>
            <a:r>
              <a:rPr lang="en-US" sz="2400" dirty="0" smtClean="0"/>
              <a:t>linical types</a:t>
            </a:r>
          </a:p>
          <a:p>
            <a:r>
              <a:rPr lang="en-US" sz="2400" dirty="0" smtClean="0"/>
              <a:t> Induced abortion and PAC </a:t>
            </a:r>
          </a:p>
          <a:p>
            <a:r>
              <a:rPr lang="en-US" sz="2400" dirty="0" smtClean="0"/>
              <a:t> Abortion laws 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Outline 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8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1807"/>
            <a:ext cx="8229600" cy="339447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595959"/>
                </a:solidFill>
              </a:rPr>
              <a:t>Pregnancy (gestation) is the maternal condition of having a developing fetus in the body </a:t>
            </a:r>
          </a:p>
          <a:p>
            <a:r>
              <a:rPr lang="en-US" sz="2400" dirty="0" smtClean="0">
                <a:solidFill>
                  <a:srgbClr val="595959"/>
                </a:solidFill>
              </a:rPr>
              <a:t> Every pregnancy has a risk </a:t>
            </a:r>
          </a:p>
          <a:p>
            <a:r>
              <a:rPr lang="en-US" sz="2400" dirty="0" smtClean="0">
                <a:solidFill>
                  <a:srgbClr val="595959"/>
                </a:solidFill>
              </a:rPr>
              <a:t> </a:t>
            </a:r>
            <a:r>
              <a:rPr lang="en-US" sz="2400" dirty="0">
                <a:solidFill>
                  <a:srgbClr val="595959"/>
                </a:solidFill>
              </a:rPr>
              <a:t>A</a:t>
            </a:r>
            <a:r>
              <a:rPr lang="en-US" sz="2400" dirty="0" smtClean="0">
                <a:solidFill>
                  <a:srgbClr val="595959"/>
                </a:solidFill>
              </a:rPr>
              <a:t>lso referred to as “miscarriage, early fetal loss”</a:t>
            </a:r>
          </a:p>
          <a:p>
            <a:r>
              <a:rPr lang="en-US" sz="2400" dirty="0" smtClean="0">
                <a:solidFill>
                  <a:srgbClr val="595959"/>
                </a:solidFill>
              </a:rPr>
              <a:t> Can happen spontaneously or intentionally </a:t>
            </a:r>
          </a:p>
          <a:p>
            <a:pPr>
              <a:buNone/>
            </a:pPr>
            <a:endParaRPr lang="en-US" altLang="ko-KR" b="1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Abortion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6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Abortion is termination of pregnancy before viability 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595959"/>
                </a:solidFill>
              </a:rPr>
              <a:t>Viability means is the gestational age (GA) at which the fetus is sufficiently </a:t>
            </a:r>
            <a:r>
              <a:rPr lang="en-US" sz="2400" dirty="0" smtClean="0"/>
              <a:t>developed to survive extra uterine life</a:t>
            </a:r>
          </a:p>
          <a:p>
            <a:endParaRPr lang="en-US" sz="2400" dirty="0"/>
          </a:p>
          <a:p>
            <a:r>
              <a:rPr lang="en-US" sz="2400" dirty="0" smtClean="0"/>
              <a:t> In most countries, the GA for viability is 20 weeks or birth weight of </a:t>
            </a:r>
            <a:r>
              <a:rPr lang="en-US" sz="3600" dirty="0" smtClean="0"/>
              <a:t>≥</a:t>
            </a:r>
            <a:r>
              <a:rPr lang="en-US" sz="2400" dirty="0" smtClean="0"/>
              <a:t>500gm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207AAA"/>
                </a:solidFill>
              </a:rPr>
              <a:t>Definitions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7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In USA, abortion sometimes defined as termination of pregnancy at GA of less than 20 weeks or a birth weight of less than 500gm</a:t>
            </a:r>
          </a:p>
          <a:p>
            <a:endParaRPr lang="en-US" sz="2400" dirty="0" smtClean="0"/>
          </a:p>
          <a:p>
            <a:r>
              <a:rPr lang="en-US" sz="2400" dirty="0" smtClean="0"/>
              <a:t> Most Countries abortion is defined as termination of pregnancy before GA 28 weeks or birth weight of less than 1000gm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207AAA"/>
                </a:solidFill>
              </a:rPr>
              <a:t>Definitions 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7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WHO:</a:t>
            </a:r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r>
              <a:rPr lang="en-US" sz="2400" dirty="0" smtClean="0"/>
              <a:t> Abortion is referred as termination of pregnancy before or at GA of 22 weeks or weight less than 500gm (WHO, 2003) </a:t>
            </a:r>
          </a:p>
          <a:p>
            <a:endParaRPr lang="en-US" sz="2400" dirty="0" smtClean="0"/>
          </a:p>
          <a:p>
            <a:r>
              <a:rPr lang="en-US" sz="2400" dirty="0" smtClean="0"/>
              <a:t> Viability, no upper GA limits, which depends on various factors in each country (WHO, 2012)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Definitions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65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595959"/>
                </a:solidFill>
              </a:rPr>
              <a:t>Ethiopia: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Abortion is the termination of pregnancy before fetal viability, which is to be less than 28 weeks from the last menstrual period (LMP). If the LMP is not known, a birth weight of less than 1000gm is considered abortion. (TPGL, page 5)</a:t>
            </a:r>
          </a:p>
          <a:p>
            <a:pPr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207AAA"/>
                </a:solidFill>
              </a:rPr>
              <a:t>Definitions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40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 </a:t>
            </a:r>
          </a:p>
          <a:p>
            <a:r>
              <a:rPr lang="en-US" sz="2400" dirty="0" smtClean="0"/>
              <a:t> 208 million pregnancies annually </a:t>
            </a:r>
          </a:p>
          <a:p>
            <a:r>
              <a:rPr lang="en-US" sz="2400" dirty="0" smtClean="0"/>
              <a:t> 123m (59%) planned, 85 (41%) unplanned</a:t>
            </a:r>
          </a:p>
          <a:p>
            <a:r>
              <a:rPr lang="en-US" sz="2400" dirty="0" smtClean="0"/>
              <a:t> 22m (49%) unsafe abortion </a:t>
            </a:r>
          </a:p>
          <a:p>
            <a:r>
              <a:rPr lang="en-US" sz="2400" dirty="0" smtClean="0"/>
              <a:t> 47,000 deaths related to abortion </a:t>
            </a:r>
          </a:p>
          <a:p>
            <a:r>
              <a:rPr lang="en-US" sz="2400" dirty="0" smtClean="0"/>
              <a:t> 5m disabilities associated with unsafe abortion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Global 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01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 4 million pregnancies annually  </a:t>
            </a:r>
          </a:p>
          <a:p>
            <a:r>
              <a:rPr lang="en-US" sz="2400" dirty="0" smtClean="0"/>
              <a:t> 500,000 induced abortions </a:t>
            </a:r>
          </a:p>
          <a:p>
            <a:r>
              <a:rPr lang="en-US" sz="2400" dirty="0" smtClean="0"/>
              <a:t> One of the common indications for all gynecological admissions </a:t>
            </a:r>
          </a:p>
          <a:p>
            <a:r>
              <a:rPr lang="en-US" sz="2400" dirty="0" smtClean="0"/>
              <a:t> 7% of maternal deaths (MOH report, 2014) </a:t>
            </a:r>
          </a:p>
          <a:p>
            <a:r>
              <a:rPr lang="en-US" sz="2400" dirty="0" smtClean="0"/>
              <a:t> One of the five major causes of maternal death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Ethiopia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3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7347"/>
            <a:ext cx="8229600" cy="3394472"/>
          </a:xfrm>
        </p:spPr>
        <p:txBody>
          <a:bodyPr>
            <a:noAutofit/>
          </a:bodyPr>
          <a:lstStyle/>
          <a:p>
            <a:r>
              <a:rPr lang="en-US" sz="2400" dirty="0" smtClean="0"/>
              <a:t> WHO: “safe” or “unsafe” </a:t>
            </a:r>
          </a:p>
          <a:p>
            <a:r>
              <a:rPr lang="en-US" sz="2400" dirty="0" smtClean="0"/>
              <a:t> GA: first or second trimester </a:t>
            </a:r>
          </a:p>
          <a:p>
            <a:r>
              <a:rPr lang="en-US" sz="2400" dirty="0" smtClean="0"/>
              <a:t> Cause: spontaneous or induced </a:t>
            </a:r>
          </a:p>
          <a:p>
            <a:r>
              <a:rPr lang="en-US" sz="2400" dirty="0" smtClean="0"/>
              <a:t> Clinical (spontaneous): threatened, inevitable, complete, incomplete or missed </a:t>
            </a:r>
          </a:p>
          <a:p>
            <a:r>
              <a:rPr lang="en-US" sz="2400" dirty="0" smtClean="0"/>
              <a:t> Law: legal, therapeutic or criminal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Classifications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57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2400" dirty="0" smtClean="0"/>
              <a:t>“Unsafe” </a:t>
            </a:r>
            <a:r>
              <a:rPr lang="en-US" sz="2400" dirty="0"/>
              <a:t>abortion</a:t>
            </a:r>
            <a:endParaRPr lang="en-US" sz="2400" dirty="0" smtClean="0"/>
          </a:p>
          <a:p>
            <a:pPr>
              <a:buFont typeface="Wingdings" pitchFamily="2" charset="2"/>
              <a:buNone/>
              <a:defRPr/>
            </a:pPr>
            <a:r>
              <a:rPr lang="en-US" sz="2400" dirty="0" smtClean="0"/>
              <a:t>Procedure </a:t>
            </a:r>
            <a:r>
              <a:rPr lang="en-US" sz="2400" dirty="0"/>
              <a:t>for </a:t>
            </a:r>
            <a:r>
              <a:rPr lang="en-US" sz="2400" dirty="0" smtClean="0"/>
              <a:t>terminating unwanted </a:t>
            </a:r>
            <a:r>
              <a:rPr lang="en-US" sz="2400" dirty="0"/>
              <a:t>pregnancy </a:t>
            </a:r>
            <a:r>
              <a:rPr lang="en-US" sz="2400" dirty="0" smtClean="0"/>
              <a:t>by:</a:t>
            </a:r>
          </a:p>
          <a:p>
            <a:pPr marL="342900" indent="-342900">
              <a:defRPr/>
            </a:pPr>
            <a:r>
              <a:rPr lang="en-US" sz="2400" dirty="0" smtClean="0"/>
              <a:t>persons </a:t>
            </a:r>
            <a:r>
              <a:rPr lang="en-US" sz="2400" dirty="0"/>
              <a:t>lacking </a:t>
            </a:r>
            <a:r>
              <a:rPr lang="en-US" sz="2400" dirty="0" smtClean="0"/>
              <a:t>the </a:t>
            </a:r>
            <a:r>
              <a:rPr lang="en-US" sz="2400" dirty="0"/>
              <a:t>necessary </a:t>
            </a:r>
            <a:r>
              <a:rPr lang="en-US" sz="2400" dirty="0" smtClean="0"/>
              <a:t>skills</a:t>
            </a:r>
          </a:p>
          <a:p>
            <a:pPr marL="342900" indent="-342900">
              <a:defRPr/>
            </a:pPr>
            <a:r>
              <a:rPr lang="en-US" sz="2400" dirty="0" smtClean="0"/>
              <a:t>in </a:t>
            </a:r>
            <a:r>
              <a:rPr lang="en-US" sz="2400" dirty="0"/>
              <a:t>an environment </a:t>
            </a:r>
            <a:r>
              <a:rPr lang="en-US" sz="2400" dirty="0" smtClean="0"/>
              <a:t>lacking </a:t>
            </a:r>
            <a:r>
              <a:rPr lang="en-US" sz="2400" dirty="0"/>
              <a:t>minimal medical </a:t>
            </a:r>
            <a:r>
              <a:rPr lang="en-US" sz="2400" dirty="0" smtClean="0"/>
              <a:t>standards  </a:t>
            </a:r>
          </a:p>
          <a:p>
            <a:pPr marL="342900" indent="-342900">
              <a:defRPr/>
            </a:pPr>
            <a:r>
              <a:rPr lang="en-US" sz="2400" dirty="0" smtClean="0"/>
              <a:t>or both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WHO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11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Spontaneous abortion (miscarriage) occurs not as a result of medical or mechanical intervention </a:t>
            </a:r>
          </a:p>
          <a:p>
            <a:pPr marL="82296">
              <a:buNone/>
            </a:pPr>
            <a:endParaRPr lang="en-US" sz="2400" dirty="0" smtClean="0"/>
          </a:p>
          <a:p>
            <a:r>
              <a:rPr lang="en-US" sz="2400" dirty="0" smtClean="0"/>
              <a:t> Induced abortion is intentional termination of pregnancy for medical or other indications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207AAA"/>
                </a:solidFill>
              </a:rPr>
              <a:t>Cause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1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78274"/>
            <a:ext cx="9144000" cy="2716157"/>
          </a:xfrm>
        </p:spPr>
        <p:txBody>
          <a:bodyPr/>
          <a:lstStyle/>
          <a:p>
            <a:pPr>
              <a:buNone/>
            </a:pPr>
            <a:endParaRPr lang="en-US" sz="1200" dirty="0"/>
          </a:p>
          <a:p>
            <a:pPr>
              <a:buNone/>
            </a:pPr>
            <a:endParaRPr lang="en-US" sz="4500" dirty="0"/>
          </a:p>
          <a:p>
            <a:pPr algn="ctr">
              <a:buNone/>
            </a:pPr>
            <a:r>
              <a:rPr lang="en-US" sz="4400" dirty="0">
                <a:solidFill>
                  <a:srgbClr val="207AAA"/>
                </a:solidFill>
              </a:rPr>
              <a:t>Spontaneous abortion</a:t>
            </a:r>
          </a:p>
        </p:txBody>
      </p:sp>
    </p:spTree>
    <p:extLst>
      <p:ext uri="{BB962C8B-B14F-4D97-AF65-F5344CB8AC3E}">
        <p14:creationId xmlns:p14="http://schemas.microsoft.com/office/powerpoint/2010/main" val="25786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Abortion occurring without medical or mechanical means to empty the uterus </a:t>
            </a:r>
          </a:p>
          <a:p>
            <a:r>
              <a:rPr lang="en-US" sz="2400" dirty="0" smtClean="0"/>
              <a:t> Commonly called “miscarriage” or “early fetal loss” </a:t>
            </a:r>
          </a:p>
          <a:p>
            <a:r>
              <a:rPr lang="en-US" sz="2400" dirty="0" smtClean="0"/>
              <a:t> Some cases are not detected clinically </a:t>
            </a:r>
          </a:p>
          <a:p>
            <a:r>
              <a:rPr lang="en-US" sz="2400" dirty="0" smtClean="0"/>
              <a:t> 80% occur in the first trimester </a:t>
            </a:r>
          </a:p>
          <a:p>
            <a:r>
              <a:rPr lang="en-US" sz="2400" dirty="0" smtClean="0"/>
              <a:t> Difficult to know the exact incidence because of pre clinical abortion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Spontaneous abortion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52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4900"/>
            <a:ext cx="8229600" cy="339447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Hemorrhage in to the decidua basalis </a:t>
            </a:r>
          </a:p>
          <a:p>
            <a:r>
              <a:rPr lang="en-US" sz="2400" dirty="0" smtClean="0"/>
              <a:t> Necrosis of tissues </a:t>
            </a:r>
          </a:p>
          <a:p>
            <a:r>
              <a:rPr lang="en-US" sz="2400" dirty="0" smtClean="0"/>
              <a:t> Ovum detachment, fetal death </a:t>
            </a:r>
          </a:p>
          <a:p>
            <a:r>
              <a:rPr lang="en-US" sz="2400" dirty="0" smtClean="0"/>
              <a:t> Uterine contraction, cervical dilatation </a:t>
            </a:r>
          </a:p>
          <a:p>
            <a:r>
              <a:rPr lang="en-US" sz="2400" dirty="0" smtClean="0"/>
              <a:t> Fetal expulsion: complete or incomplete </a:t>
            </a:r>
          </a:p>
          <a:p>
            <a:r>
              <a:rPr lang="en-US" sz="2400" dirty="0" smtClean="0"/>
              <a:t> Blighted ovum (sac with no embryo)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Pathology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98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27" y="862555"/>
            <a:ext cx="2057400" cy="253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522" y="857250"/>
            <a:ext cx="2116931" cy="245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448" y="886687"/>
            <a:ext cx="2114550" cy="238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00659" y="194934"/>
            <a:ext cx="8571252" cy="69175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400" dirty="0" smtClean="0">
                <a:solidFill>
                  <a:srgbClr val="207AAA"/>
                </a:solidFill>
                <a:ea typeface="+mj-ea"/>
                <a:cs typeface="+mj-cs"/>
              </a:rPr>
              <a:t>Pathology</a:t>
            </a:r>
            <a:endParaRPr lang="en-US" sz="3300" dirty="0"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0246" name="TextBox 5"/>
          <p:cNvSpPr txBox="1">
            <a:spLocks noChangeArrowheads="1"/>
          </p:cNvSpPr>
          <p:nvPr/>
        </p:nvSpPr>
        <p:spPr bwMode="auto">
          <a:xfrm>
            <a:off x="340803" y="3392634"/>
            <a:ext cx="225804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+mn-lt"/>
              </a:rPr>
              <a:t>Hemorrhage occurs in the decidua basalis </a:t>
            </a:r>
            <a:r>
              <a:rPr lang="en-US" altLang="en-US" sz="1400" dirty="0" smtClean="0">
                <a:latin typeface="+mn-lt"/>
              </a:rPr>
              <a:t>leading </a:t>
            </a:r>
            <a:r>
              <a:rPr lang="en-US" altLang="en-US" sz="1400" dirty="0">
                <a:latin typeface="+mn-lt"/>
              </a:rPr>
              <a:t>to </a:t>
            </a:r>
            <a:r>
              <a:rPr lang="en-US" altLang="en-US" sz="1400" dirty="0" smtClean="0">
                <a:latin typeface="+mn-lt"/>
              </a:rPr>
              <a:t>local necrosis </a:t>
            </a:r>
            <a:r>
              <a:rPr lang="en-US" altLang="en-US" sz="1400" dirty="0">
                <a:latin typeface="+mn-lt"/>
              </a:rPr>
              <a:t>and </a:t>
            </a:r>
            <a:r>
              <a:rPr lang="en-US" altLang="en-US" sz="1400" dirty="0" smtClean="0">
                <a:latin typeface="+mn-lt"/>
              </a:rPr>
              <a:t>inflammation.</a:t>
            </a:r>
            <a:endParaRPr lang="en-US" altLang="en-US" sz="1400" dirty="0">
              <a:latin typeface="+mn-lt"/>
            </a:endParaRPr>
          </a:p>
        </p:txBody>
      </p:sp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3295236" y="3392634"/>
            <a:ext cx="2353501" cy="1331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+mn-lt"/>
              </a:rPr>
              <a:t>The POC, partly or wholly detached, acts as a foreign body and initiates uterine contractions. The cervix begins to dilate.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50" i="1" dirty="0">
              <a:latin typeface="Bookman Old Style" pitchFamily="18" charset="0"/>
            </a:endParaRPr>
          </a:p>
        </p:txBody>
      </p:sp>
      <p:sp>
        <p:nvSpPr>
          <p:cNvPr id="10248" name="TextBox 7"/>
          <p:cNvSpPr txBox="1">
            <a:spLocks noChangeArrowheads="1"/>
          </p:cNvSpPr>
          <p:nvPr/>
        </p:nvSpPr>
        <p:spPr bwMode="auto">
          <a:xfrm>
            <a:off x="6090326" y="3392634"/>
            <a:ext cx="282172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+mn-lt"/>
              </a:rPr>
              <a:t>Expulsion complete. The decidua is shed during the next few days in the lochial flow</a:t>
            </a:r>
            <a:r>
              <a:rPr lang="en-US" altLang="en-US" sz="1400" i="1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387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 </a:t>
            </a:r>
            <a:r>
              <a:rPr lang="en-US" sz="2400" dirty="0" smtClean="0"/>
              <a:t>Maceration: retained dead fetus, degenerated internal organs, skin softens and easily peels off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 Fetal compresses: no amniotic fluid, fetus compressed and desiccated</a:t>
            </a:r>
          </a:p>
          <a:p>
            <a:endParaRPr lang="en-US" sz="2400" dirty="0" smtClean="0"/>
          </a:p>
          <a:p>
            <a:r>
              <a:rPr lang="en-US" sz="2400" dirty="0" smtClean="0"/>
              <a:t> Fetal papyraceous: dry compressed fetus resembling parchment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Late pregnancy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61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852" y="1063229"/>
            <a:ext cx="8546295" cy="339447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Exact cause of spontaneous abortion are not always clear </a:t>
            </a:r>
          </a:p>
          <a:p>
            <a:endParaRPr lang="en-US" sz="2400" dirty="0"/>
          </a:p>
          <a:p>
            <a:r>
              <a:rPr lang="en-US" sz="2400" dirty="0" smtClean="0"/>
              <a:t> Half are due to chromosomal anomalies </a:t>
            </a:r>
          </a:p>
          <a:p>
            <a:endParaRPr lang="en-US" sz="2400" dirty="0"/>
          </a:p>
          <a:p>
            <a:r>
              <a:rPr lang="en-US" sz="2400" dirty="0" smtClean="0"/>
              <a:t> The incidence of chromosomal anomaly is less in late gestations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Etiology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58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965"/>
            <a:ext cx="8229600" cy="3394472"/>
          </a:xfrm>
        </p:spPr>
        <p:txBody>
          <a:bodyPr>
            <a:noAutofit/>
          </a:bodyPr>
          <a:lstStyle/>
          <a:p>
            <a:r>
              <a:rPr lang="en-US" sz="2400" dirty="0" smtClean="0"/>
              <a:t> Advanced maternal age (over 40) </a:t>
            </a:r>
          </a:p>
          <a:p>
            <a:r>
              <a:rPr lang="en-US" sz="2400" dirty="0" smtClean="0"/>
              <a:t> Advanced paternal age  </a:t>
            </a:r>
          </a:p>
          <a:p>
            <a:r>
              <a:rPr lang="en-US" sz="2400" dirty="0" smtClean="0"/>
              <a:t> Higher parity</a:t>
            </a:r>
          </a:p>
          <a:p>
            <a:r>
              <a:rPr lang="en-US" sz="2400" dirty="0" smtClean="0"/>
              <a:t> Prior spontaneous abortions </a:t>
            </a:r>
          </a:p>
          <a:p>
            <a:r>
              <a:rPr lang="en-US" sz="2400" dirty="0" smtClean="0"/>
              <a:t> Inter pregnancy interval of less than 3 months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Risk factors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82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83" name="Object 10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451160"/>
              </p:ext>
            </p:extLst>
          </p:nvPr>
        </p:nvGraphicFramePr>
        <p:xfrm>
          <a:off x="1811725" y="924643"/>
          <a:ext cx="5520549" cy="3680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Graphique" r:id="rId3" imgW="6615000" imgH="4410000" progId="">
                  <p:embed/>
                </p:oleObj>
              </mc:Choice>
              <mc:Fallback>
                <p:oleObj name="Graphique" r:id="rId3" imgW="6615000" imgH="4410000" progId="">
                  <p:embed/>
                  <p:pic>
                    <p:nvPicPr>
                      <p:cNvPr id="122883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1725" y="924643"/>
                        <a:ext cx="5520549" cy="36803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207AAA"/>
                </a:solidFill>
              </a:rPr>
              <a:t>Risk factors – maternal age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43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2288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504" name="Object 20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1780143"/>
              </p:ext>
            </p:extLst>
          </p:nvPr>
        </p:nvGraphicFramePr>
        <p:xfrm>
          <a:off x="1668780" y="971789"/>
          <a:ext cx="5806440" cy="361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Graphique" r:id="rId3" imgW="7773840" imgH="4488840" progId="">
                  <p:embed/>
                </p:oleObj>
              </mc:Choice>
              <mc:Fallback>
                <p:oleObj name="Graphique" r:id="rId3" imgW="7773840" imgH="4488840" progId="">
                  <p:embed/>
                  <p:pic>
                    <p:nvPicPr>
                      <p:cNvPr id="277504" name="Object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8780" y="971789"/>
                        <a:ext cx="5806440" cy="361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207AAA"/>
                </a:solidFill>
              </a:rPr>
              <a:t>Risk factors – previous abortions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7781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7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7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7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7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7750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 Fetal: embryo, fertilization, implantation </a:t>
            </a:r>
          </a:p>
          <a:p>
            <a:endParaRPr lang="en-US" sz="2400" dirty="0" smtClean="0"/>
          </a:p>
          <a:p>
            <a:r>
              <a:rPr lang="en-US" sz="2400" dirty="0" smtClean="0"/>
              <a:t> Maternal </a:t>
            </a:r>
          </a:p>
          <a:p>
            <a:endParaRPr lang="en-US" sz="2400" dirty="0" smtClean="0"/>
          </a:p>
          <a:p>
            <a:r>
              <a:rPr lang="en-US" sz="2400" dirty="0" smtClean="0"/>
              <a:t> Paternal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Major causes of abortion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486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sz="2400" dirty="0" smtClean="0"/>
              <a:t>Abnormal zygote development (zygote, embryo, early fetus or placenta )</a:t>
            </a:r>
          </a:p>
          <a:p>
            <a:endParaRPr lang="en-US" sz="2400" dirty="0" smtClean="0"/>
          </a:p>
          <a:p>
            <a:r>
              <a:rPr lang="en-US" sz="2400" dirty="0" smtClean="0"/>
              <a:t> 40% of spontaneous abortion in less than 20 weeks have morphologic abnormality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07AAA"/>
                </a:solidFill>
              </a:rPr>
              <a:t>F</a:t>
            </a:r>
            <a:r>
              <a:rPr lang="en-US" dirty="0" smtClean="0">
                <a:solidFill>
                  <a:srgbClr val="207AAA"/>
                </a:solidFill>
              </a:rPr>
              <a:t>etal factors 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84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Autosomal trisomy </a:t>
            </a:r>
            <a:endParaRPr lang="en-US" sz="2400" dirty="0"/>
          </a:p>
          <a:p>
            <a:r>
              <a:rPr lang="en-US" sz="2400" dirty="0" smtClean="0"/>
              <a:t> Monosomy </a:t>
            </a:r>
          </a:p>
          <a:p>
            <a:r>
              <a:rPr lang="en-US" sz="2400" dirty="0" smtClean="0"/>
              <a:t> Polyploidy </a:t>
            </a:r>
          </a:p>
          <a:p>
            <a:r>
              <a:rPr lang="en-US" sz="2400" dirty="0" smtClean="0"/>
              <a:t> Chromosomal structural abnormalities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Fetal factors: Aneuploidy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16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Scan002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 b="3593"/>
          <a:stretch/>
        </p:blipFill>
        <p:spPr>
          <a:xfrm>
            <a:off x="1088679" y="981748"/>
            <a:ext cx="6966643" cy="3239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124498"/>
            <a:ext cx="8229600" cy="857250"/>
          </a:xfrm>
        </p:spPr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Aneuploidy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23601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 Most common chromosomal anomaly in early pregnancy loss</a:t>
            </a:r>
          </a:p>
          <a:p>
            <a:endParaRPr lang="en-US" sz="2400" dirty="0" smtClean="0"/>
          </a:p>
          <a:p>
            <a:r>
              <a:rPr lang="en-US" sz="2400" dirty="0" smtClean="0"/>
              <a:t> 75% occur in less than 8 weeks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 Most </a:t>
            </a:r>
            <a:r>
              <a:rPr lang="en-US" sz="2400" dirty="0" err="1" smtClean="0"/>
              <a:t>trisomies</a:t>
            </a:r>
            <a:r>
              <a:rPr lang="en-US" sz="2400" dirty="0" smtClean="0"/>
              <a:t> result from isolated non disjunction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 13, 16, 18, 21, 22 autosom 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207AAA"/>
                </a:solidFill>
              </a:rPr>
              <a:t>F</a:t>
            </a:r>
            <a:r>
              <a:rPr lang="en-US" dirty="0" smtClean="0">
                <a:solidFill>
                  <a:srgbClr val="207AAA"/>
                </a:solidFill>
              </a:rPr>
              <a:t>etal factors: Autosomal trisomy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928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Second most common chromosomal anomaly </a:t>
            </a:r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Cause late abortion </a:t>
            </a:r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r>
              <a:rPr lang="en-US" sz="2400" dirty="0" smtClean="0"/>
              <a:t> It is not compatible with life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07AAA"/>
                </a:solidFill>
              </a:rPr>
              <a:t>F</a:t>
            </a:r>
            <a:r>
              <a:rPr lang="en-US" dirty="0" smtClean="0">
                <a:solidFill>
                  <a:srgbClr val="207AAA"/>
                </a:solidFill>
              </a:rPr>
              <a:t>etal factors: Monosomy X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596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Triploidy</a:t>
            </a:r>
            <a:r>
              <a:rPr lang="en-US" sz="2400" dirty="0" smtClean="0"/>
              <a:t>: associated with </a:t>
            </a:r>
            <a:r>
              <a:rPr lang="en-US" sz="2400" dirty="0" err="1" smtClean="0"/>
              <a:t>hydatidiform</a:t>
            </a:r>
            <a:r>
              <a:rPr lang="en-US" sz="2400" dirty="0" smtClean="0"/>
              <a:t> (molar pregnancy) </a:t>
            </a:r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 smtClean="0"/>
              <a:t>Tetraploidy</a:t>
            </a:r>
            <a:r>
              <a:rPr lang="en-US" sz="2400" dirty="0" smtClean="0"/>
              <a:t>: rare but may be born alive 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07AAA"/>
                </a:solidFill>
              </a:rPr>
              <a:t>F</a:t>
            </a:r>
            <a:r>
              <a:rPr lang="en-US" dirty="0" smtClean="0">
                <a:solidFill>
                  <a:srgbClr val="207AAA"/>
                </a:solidFill>
              </a:rPr>
              <a:t>etal factors: Polyploidy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9565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Cause late abortion </a:t>
            </a:r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r>
              <a:rPr lang="en-US" sz="2400" dirty="0" smtClean="0"/>
              <a:t> Peak gestational age is 13 weeks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 Incidence increases with maternal age above 35 years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07AAA"/>
                </a:solidFill>
              </a:rPr>
              <a:t>F</a:t>
            </a:r>
            <a:r>
              <a:rPr lang="en-US" dirty="0" smtClean="0">
                <a:solidFill>
                  <a:srgbClr val="207AAA"/>
                </a:solidFill>
              </a:rPr>
              <a:t>etal factors: </a:t>
            </a:r>
            <a:r>
              <a:rPr lang="en-US" dirty="0" err="1" smtClean="0">
                <a:solidFill>
                  <a:srgbClr val="207AAA"/>
                </a:solidFill>
              </a:rPr>
              <a:t>Euploid</a:t>
            </a:r>
            <a:r>
              <a:rPr lang="en-US" dirty="0" err="1">
                <a:solidFill>
                  <a:srgbClr val="207AAA"/>
                </a:solidFill>
              </a:rPr>
              <a:t>y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2918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>
              <a:buNone/>
            </a:pPr>
            <a:r>
              <a:rPr lang="en-US" altLang="ko-KR" sz="2800" dirty="0" smtClean="0"/>
              <a:t>Can cause abortion or congenital anomaly </a:t>
            </a:r>
          </a:p>
          <a:p>
            <a:pPr marL="425196" indent="-342900"/>
            <a:r>
              <a:rPr lang="en-US" altLang="ko-KR" sz="2400" dirty="0" smtClean="0"/>
              <a:t>Listeria </a:t>
            </a:r>
            <a:r>
              <a:rPr lang="en-US" altLang="ko-KR" sz="2400" dirty="0" err="1"/>
              <a:t>monocytogenes</a:t>
            </a:r>
            <a:r>
              <a:rPr lang="en-US" altLang="ko-KR" sz="2400" dirty="0"/>
              <a:t> </a:t>
            </a:r>
            <a:endParaRPr lang="en-US" altLang="ko-KR" sz="2400" dirty="0" smtClean="0"/>
          </a:p>
          <a:p>
            <a:pPr marL="425196" indent="-342900"/>
            <a:r>
              <a:rPr lang="en-US" altLang="ko-KR" sz="2400" dirty="0" smtClean="0"/>
              <a:t>Chlamydia trachomatis</a:t>
            </a:r>
          </a:p>
          <a:p>
            <a:pPr marL="425196" indent="-342900"/>
            <a:r>
              <a:rPr lang="en-US" altLang="ko-KR" sz="2400" dirty="0" smtClean="0"/>
              <a:t>Mycoplasma </a:t>
            </a:r>
            <a:r>
              <a:rPr lang="en-US" altLang="ko-KR" sz="2400" dirty="0" err="1" smtClean="0"/>
              <a:t>hominis</a:t>
            </a:r>
            <a:endParaRPr lang="en-US" altLang="ko-KR" sz="2400" dirty="0" smtClean="0"/>
          </a:p>
          <a:p>
            <a:pPr marL="425196" indent="-342900"/>
            <a:r>
              <a:rPr lang="en-US" altLang="ko-KR" sz="2400" dirty="0" err="1" smtClean="0"/>
              <a:t>Ureaplasma</a:t>
            </a:r>
            <a:r>
              <a:rPr lang="en-US" altLang="ko-KR" sz="2400" dirty="0" smtClean="0"/>
              <a:t> </a:t>
            </a:r>
            <a:r>
              <a:rPr lang="en-US" altLang="ko-KR" sz="2400" dirty="0" err="1" smtClean="0"/>
              <a:t>urealyticum</a:t>
            </a:r>
            <a:endParaRPr lang="en-US" altLang="ko-KR" sz="2400" dirty="0" smtClean="0"/>
          </a:p>
          <a:p>
            <a:pPr marL="425196" indent="-342900"/>
            <a:r>
              <a:rPr lang="en-US" altLang="ko-KR" sz="2400" dirty="0" smtClean="0"/>
              <a:t>Toxoplasma </a:t>
            </a:r>
            <a:r>
              <a:rPr lang="en-US" altLang="ko-KR" sz="2400" dirty="0"/>
              <a:t>gondii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Maternal factors: Infections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586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2800" dirty="0" smtClean="0"/>
              <a:t>Chronic debilitating diseases</a:t>
            </a:r>
          </a:p>
          <a:p>
            <a:pPr marL="342900" indent="-342900"/>
            <a:r>
              <a:rPr lang="en-US" altLang="ko-KR" sz="2400" dirty="0" smtClean="0">
                <a:solidFill>
                  <a:srgbClr val="595959"/>
                </a:solidFill>
              </a:rPr>
              <a:t>Tuberculosis</a:t>
            </a:r>
          </a:p>
          <a:p>
            <a:pPr marL="342900" indent="-342900"/>
            <a:r>
              <a:rPr lang="en-US" altLang="ko-KR" sz="2400" dirty="0" smtClean="0">
                <a:solidFill>
                  <a:srgbClr val="595959"/>
                </a:solidFill>
              </a:rPr>
              <a:t>Cancer</a:t>
            </a:r>
          </a:p>
          <a:p>
            <a:pPr marL="342900" indent="-342900"/>
            <a:r>
              <a:rPr lang="en-US" altLang="ko-KR" sz="2400" dirty="0" smtClean="0">
                <a:solidFill>
                  <a:srgbClr val="595959"/>
                </a:solidFill>
              </a:rPr>
              <a:t>Celiac sprue</a:t>
            </a:r>
          </a:p>
          <a:p>
            <a:pPr>
              <a:buNone/>
            </a:pPr>
            <a:r>
              <a:rPr lang="en-US" altLang="ko-KR" dirty="0" smtClean="0"/>
              <a:t> 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07AAA"/>
                </a:solidFill>
              </a:rPr>
              <a:t>Maternal factors: Chronic illness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2076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57175" lvl="1" indent="-257175"/>
            <a:endParaRPr lang="en-US" sz="2400" dirty="0" smtClean="0"/>
          </a:p>
          <a:p>
            <a:pPr marL="257175" lvl="1" indent="-257175"/>
            <a:r>
              <a:rPr lang="en-US" sz="2400" dirty="0" smtClean="0"/>
              <a:t>Hypothyroidism </a:t>
            </a:r>
          </a:p>
          <a:p>
            <a:pPr marL="257175" lvl="1" indent="-257175"/>
            <a:r>
              <a:rPr lang="en-US" sz="2400" dirty="0" smtClean="0"/>
              <a:t>Diabetes mellitus</a:t>
            </a:r>
          </a:p>
          <a:p>
            <a:pPr marL="257175" lvl="1" indent="-257175"/>
            <a:r>
              <a:rPr lang="en-US" sz="2400" dirty="0" smtClean="0"/>
              <a:t>Progesterone deficiency: luteal phase defect</a:t>
            </a:r>
          </a:p>
          <a:p>
            <a:pPr marL="257175" lvl="1" indent="-257175"/>
            <a:r>
              <a:rPr lang="en-US" sz="2400" dirty="0" smtClean="0"/>
              <a:t>POC  </a:t>
            </a:r>
            <a:r>
              <a:rPr lang="en-US" altLang="ko-KR" sz="2400" b="1" dirty="0"/>
              <a:t>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Maternal factors: Endocrine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84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 Auto immune antibody</a:t>
            </a:r>
          </a:p>
          <a:p>
            <a:r>
              <a:rPr lang="en-US" sz="2400" dirty="0" smtClean="0"/>
              <a:t> Antiphospholipid antibodies </a:t>
            </a:r>
          </a:p>
          <a:p>
            <a:r>
              <a:rPr lang="en-US" sz="2400" dirty="0" smtClean="0"/>
              <a:t> </a:t>
            </a:r>
            <a:r>
              <a:rPr lang="en-US" sz="2400" dirty="0" err="1" smtClean="0"/>
              <a:t>Prostacyclines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 Thromboxane A2 </a:t>
            </a:r>
          </a:p>
          <a:p>
            <a:r>
              <a:rPr lang="en-US" sz="2400" dirty="0" smtClean="0"/>
              <a:t> </a:t>
            </a:r>
            <a:r>
              <a:rPr lang="en-US" sz="2400" dirty="0" err="1" smtClean="0"/>
              <a:t>Anticardiolipin</a:t>
            </a:r>
            <a:r>
              <a:rPr lang="en-US" sz="2400" dirty="0" smtClean="0"/>
              <a:t> AB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Maternal factors: Immunologic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663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Tobacco: 14 cigarettes per day - 2x</a:t>
            </a:r>
          </a:p>
          <a:p>
            <a:r>
              <a:rPr lang="en-US" sz="2400" dirty="0" smtClean="0"/>
              <a:t> Alcohol: three x per week - alcohol fetal syndrome - 3x</a:t>
            </a:r>
          </a:p>
          <a:p>
            <a:r>
              <a:rPr lang="en-US" sz="2400" dirty="0" smtClean="0"/>
              <a:t> Coffee: four coffee cups per day</a:t>
            </a:r>
            <a:r>
              <a:rPr lang="en-US" sz="2400" dirty="0"/>
              <a:t> </a:t>
            </a:r>
            <a:r>
              <a:rPr lang="en-US" sz="2400" dirty="0" smtClean="0"/>
              <a:t>- slightly increased</a:t>
            </a:r>
          </a:p>
          <a:p>
            <a:r>
              <a:rPr lang="en-US" sz="2400" dirty="0" smtClean="0"/>
              <a:t> Radiation</a:t>
            </a:r>
          </a:p>
          <a:p>
            <a:r>
              <a:rPr lang="en-US" sz="2400" dirty="0" smtClean="0"/>
              <a:t> Drugs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29" y="205979"/>
            <a:ext cx="8682273" cy="85725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207AAA"/>
                </a:solidFill>
              </a:rPr>
              <a:t>Maternal factors: Environmental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189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Congenital: </a:t>
            </a:r>
            <a:r>
              <a:rPr lang="en-US" sz="2400" dirty="0" err="1" smtClean="0"/>
              <a:t>septeted</a:t>
            </a:r>
            <a:r>
              <a:rPr lang="en-US" sz="2400" dirty="0" smtClean="0"/>
              <a:t>, </a:t>
            </a:r>
            <a:r>
              <a:rPr lang="en-US" sz="2400" dirty="0" err="1" smtClean="0"/>
              <a:t>unicornate</a:t>
            </a:r>
            <a:r>
              <a:rPr lang="en-US" sz="2400" dirty="0" smtClean="0"/>
              <a:t>, bicornate 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 Acquired: uterine </a:t>
            </a:r>
            <a:r>
              <a:rPr lang="en-US" sz="2400" dirty="0" err="1" smtClean="0"/>
              <a:t>synechie</a:t>
            </a:r>
            <a:r>
              <a:rPr lang="en-US" sz="2400" dirty="0" smtClean="0"/>
              <a:t>, </a:t>
            </a:r>
            <a:r>
              <a:rPr lang="en-US" sz="2400" dirty="0" err="1" smtClean="0"/>
              <a:t>Asherman</a:t>
            </a:r>
            <a:r>
              <a:rPr lang="en-US" sz="2400" dirty="0" smtClean="0"/>
              <a:t> syndrome, </a:t>
            </a:r>
            <a:r>
              <a:rPr lang="en-US" sz="2400" dirty="0"/>
              <a:t>i</a:t>
            </a:r>
            <a:r>
              <a:rPr lang="en-US" sz="2400" dirty="0" smtClean="0"/>
              <a:t>ncompetent cervix, Myoma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NB: </a:t>
            </a:r>
            <a:r>
              <a:rPr lang="en-US" sz="2400" dirty="0" err="1" smtClean="0"/>
              <a:t>Myoma</a:t>
            </a:r>
            <a:r>
              <a:rPr lang="en-US" sz="2400" dirty="0" smtClean="0"/>
              <a:t> rarely causes abortion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649" y="205979"/>
            <a:ext cx="8732067" cy="85725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207AAA"/>
                </a:solidFill>
              </a:rPr>
              <a:t>Maternal factors: Uterine defects 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7700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Physical trauma </a:t>
            </a:r>
          </a:p>
          <a:p>
            <a:r>
              <a:rPr lang="en-US" sz="2400" dirty="0" smtClean="0"/>
              <a:t> Psychological problems </a:t>
            </a:r>
          </a:p>
          <a:p>
            <a:r>
              <a:rPr lang="en-US" sz="2400" dirty="0" smtClean="0"/>
              <a:t> Advanced age</a:t>
            </a:r>
          </a:p>
          <a:p>
            <a:r>
              <a:rPr lang="en-US" sz="2400" dirty="0" smtClean="0"/>
              <a:t> Malnutrition </a:t>
            </a:r>
          </a:p>
          <a:p>
            <a:r>
              <a:rPr lang="en-US" sz="2400" dirty="0" smtClean="0"/>
              <a:t> Surgery - </a:t>
            </a:r>
            <a:r>
              <a:rPr lang="en-US" sz="2400" dirty="0" err="1" smtClean="0"/>
              <a:t>Laparatomy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 Stress </a:t>
            </a:r>
          </a:p>
          <a:p>
            <a:r>
              <a:rPr lang="en-US" sz="2400" dirty="0" smtClean="0"/>
              <a:t> Contraception - IUCD 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Maternal factors: Other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860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Little is known in the genetics of spontaneous abortion </a:t>
            </a:r>
          </a:p>
          <a:p>
            <a:endParaRPr lang="en-US" sz="2400" dirty="0"/>
          </a:p>
          <a:p>
            <a:r>
              <a:rPr lang="en-US" sz="2400" dirty="0" smtClean="0"/>
              <a:t> Defective gametogenesis is seen in 5% of cases </a:t>
            </a:r>
          </a:p>
          <a:p>
            <a:endParaRPr lang="en-US" sz="2400" dirty="0" smtClean="0"/>
          </a:p>
          <a:p>
            <a:r>
              <a:rPr lang="en-US" sz="2400" dirty="0" smtClean="0"/>
              <a:t> Chromosomal translocations in sperm can lead to spontaneous abortions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Paternal factors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1068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Threatened</a:t>
            </a:r>
          </a:p>
          <a:p>
            <a:r>
              <a:rPr lang="en-US" sz="2400" dirty="0" smtClean="0"/>
              <a:t> Inevitable </a:t>
            </a:r>
          </a:p>
          <a:p>
            <a:r>
              <a:rPr lang="en-US" sz="2400" dirty="0" smtClean="0"/>
              <a:t> Incomplete </a:t>
            </a:r>
          </a:p>
          <a:p>
            <a:r>
              <a:rPr lang="en-US" sz="2400" dirty="0" smtClean="0"/>
              <a:t> Complete </a:t>
            </a:r>
          </a:p>
          <a:p>
            <a:r>
              <a:rPr lang="en-US" sz="2400" dirty="0" smtClean="0"/>
              <a:t> Missed </a:t>
            </a:r>
          </a:p>
          <a:p>
            <a:r>
              <a:rPr lang="en-US" sz="2400" dirty="0" smtClean="0"/>
              <a:t> Septic  </a:t>
            </a:r>
          </a:p>
          <a:p>
            <a:r>
              <a:rPr lang="en-US" sz="2400" dirty="0" smtClean="0"/>
              <a:t> Recurrent/habitual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207AAA"/>
                </a:solidFill>
              </a:rPr>
              <a:t>Stages of spontaneous abortion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18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Diagram 1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955" y="683537"/>
            <a:ext cx="5890079" cy="40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8764" y="93054"/>
            <a:ext cx="84604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207AAA"/>
                </a:solidFill>
                <a:ea typeface="+mj-ea"/>
                <a:cs typeface="+mj-cs"/>
              </a:rPr>
              <a:t>Stages of spontaneous abortion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0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600" dirty="0" smtClean="0"/>
          </a:p>
          <a:p>
            <a:r>
              <a:rPr lang="en-US" sz="2600" dirty="0" smtClean="0"/>
              <a:t> </a:t>
            </a:r>
            <a:r>
              <a:rPr lang="en-US" sz="2600" dirty="0"/>
              <a:t>C</a:t>
            </a:r>
            <a:r>
              <a:rPr lang="en-US" sz="2600" dirty="0" smtClean="0"/>
              <a:t>haracterized by lower cramp and vaginal spotting </a:t>
            </a:r>
          </a:p>
          <a:p>
            <a:endParaRPr lang="en-US" sz="2600" dirty="0" smtClean="0"/>
          </a:p>
          <a:p>
            <a:r>
              <a:rPr lang="en-US" sz="2600" dirty="0" smtClean="0"/>
              <a:t> The pregnancy can continue till term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Threatened abortion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09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>
                <a:solidFill>
                  <a:srgbClr val="595959"/>
                </a:solidFill>
                <a:latin typeface="Trebuchet MS"/>
                <a:ea typeface="+mj-ea"/>
                <a:cs typeface="+mj-cs"/>
              </a:rPr>
              <a:t>Sign and Symptoms </a:t>
            </a:r>
            <a:endParaRPr lang="en-US" sz="2800" dirty="0" smtClean="0">
              <a:solidFill>
                <a:srgbClr val="595959"/>
              </a:solidFill>
              <a:latin typeface="Trebuchet MS"/>
              <a:ea typeface="+mj-ea"/>
              <a:cs typeface="+mj-cs"/>
            </a:endParaRPr>
          </a:p>
          <a:p>
            <a:r>
              <a:rPr lang="en-US" sz="2400" dirty="0" smtClean="0"/>
              <a:t> Minimal vaginal bleeding </a:t>
            </a:r>
          </a:p>
          <a:p>
            <a:r>
              <a:rPr lang="en-US" sz="2400" dirty="0" smtClean="0"/>
              <a:t> Minimal lower abdominal cramp </a:t>
            </a:r>
          </a:p>
          <a:p>
            <a:r>
              <a:rPr lang="en-US" sz="2400" dirty="0" smtClean="0"/>
              <a:t> Stable vital sign </a:t>
            </a:r>
          </a:p>
          <a:p>
            <a:r>
              <a:rPr lang="en-US" sz="2400" dirty="0" smtClean="0"/>
              <a:t> Cervix closed </a:t>
            </a:r>
          </a:p>
          <a:p>
            <a:r>
              <a:rPr lang="en-US" sz="2400" dirty="0" smtClean="0"/>
              <a:t> Symptoms resolve in a few days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07AAA"/>
                </a:solidFill>
              </a:rPr>
              <a:t>Threatened abortion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81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000" dirty="0">
                <a:solidFill>
                  <a:srgbClr val="595959"/>
                </a:solidFill>
                <a:latin typeface="Trebuchet MS"/>
                <a:ea typeface="+mj-ea"/>
                <a:cs typeface="+mj-cs"/>
              </a:rPr>
              <a:t>Management</a:t>
            </a:r>
            <a:r>
              <a:rPr lang="en-US" sz="4400" dirty="0">
                <a:solidFill>
                  <a:prstClr val="black"/>
                </a:solidFill>
                <a:latin typeface="Trebuchet MS"/>
                <a:ea typeface="+mj-ea"/>
                <a:cs typeface="+mj-cs"/>
              </a:rPr>
              <a:t> </a:t>
            </a:r>
            <a:endParaRPr lang="en-US" dirty="0" smtClean="0"/>
          </a:p>
          <a:p>
            <a:r>
              <a:rPr lang="en-US" sz="2600" dirty="0" smtClean="0"/>
              <a:t> Almost 50% ends in abortion </a:t>
            </a:r>
          </a:p>
          <a:p>
            <a:r>
              <a:rPr lang="en-US" sz="2600" dirty="0" smtClean="0"/>
              <a:t> </a:t>
            </a:r>
            <a:r>
              <a:rPr lang="en-US" sz="2600" dirty="0"/>
              <a:t>H</a:t>
            </a:r>
            <a:r>
              <a:rPr lang="en-US" sz="2600" dirty="0" smtClean="0"/>
              <a:t>igh risk of preterm labor and birth</a:t>
            </a:r>
          </a:p>
          <a:p>
            <a:r>
              <a:rPr lang="en-US" sz="2600" dirty="0" smtClean="0"/>
              <a:t> No effective treatment </a:t>
            </a:r>
          </a:p>
          <a:p>
            <a:r>
              <a:rPr lang="en-US" sz="2600" dirty="0" smtClean="0"/>
              <a:t> Bed rest, analgesia, sedation, avoid sex, avoid douche, heavy activities </a:t>
            </a:r>
          </a:p>
          <a:p>
            <a:r>
              <a:rPr lang="en-US" sz="2600" dirty="0" smtClean="0"/>
              <a:t> Serial beta HCG, progesterone, US, U/A, CBC, BG RH, </a:t>
            </a:r>
            <a:r>
              <a:rPr lang="en-US" sz="2600" dirty="0"/>
              <a:t>c</a:t>
            </a:r>
            <a:r>
              <a:rPr lang="en-US" sz="2600" dirty="0" smtClean="0"/>
              <a:t>ulture and sensitivity </a:t>
            </a:r>
            <a:endParaRPr lang="en-US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07AAA"/>
                </a:solidFill>
              </a:rPr>
              <a:t>Threatened abortion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68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 Continuous bleeding and cramp leading to cervical dilatation and effacement but no expulsion of fetus or placenta  </a:t>
            </a:r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Pregnancy is unlikely to continue 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Inevitable abortion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84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595959"/>
                </a:solidFill>
                <a:latin typeface="Trebuchet MS"/>
                <a:ea typeface="+mj-ea"/>
                <a:cs typeface="+mj-cs"/>
              </a:rPr>
              <a:t>Sign, symptoms</a:t>
            </a:r>
            <a:endParaRPr lang="en-US" sz="2800" dirty="0" smtClean="0">
              <a:solidFill>
                <a:srgbClr val="595959"/>
              </a:solidFill>
            </a:endParaRPr>
          </a:p>
          <a:p>
            <a:r>
              <a:rPr lang="en-US" sz="2400" dirty="0" smtClean="0"/>
              <a:t> Bleeding for more than three days </a:t>
            </a:r>
          </a:p>
          <a:p>
            <a:r>
              <a:rPr lang="en-US" sz="2400" dirty="0" smtClean="0"/>
              <a:t> Lower abdominal pain of more than seven days </a:t>
            </a:r>
          </a:p>
          <a:p>
            <a:r>
              <a:rPr lang="en-US" sz="2400" dirty="0" smtClean="0"/>
              <a:t> Cervical dilatation of more than 3 cm </a:t>
            </a:r>
          </a:p>
          <a:p>
            <a:r>
              <a:rPr lang="en-US" sz="2400" dirty="0" smtClean="0"/>
              <a:t> Effacement more than 80%</a:t>
            </a:r>
          </a:p>
          <a:p>
            <a:r>
              <a:rPr lang="en-US" sz="2400" dirty="0" smtClean="0"/>
              <a:t> Membranes may be ruptured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07AAA"/>
                </a:solidFill>
              </a:rPr>
              <a:t>Inevitable abortion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5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595959"/>
                </a:solidFill>
                <a:latin typeface="Trebuchet MS"/>
                <a:ea typeface="+mj-ea"/>
                <a:cs typeface="+mj-cs"/>
              </a:rPr>
              <a:t>Management</a:t>
            </a:r>
            <a:endParaRPr lang="en-US" sz="2800" dirty="0" smtClean="0">
              <a:solidFill>
                <a:srgbClr val="595959"/>
              </a:solidFill>
            </a:endParaRPr>
          </a:p>
          <a:p>
            <a:r>
              <a:rPr lang="en-US" sz="2400" dirty="0" smtClean="0"/>
              <a:t> Proper clinical assessment </a:t>
            </a:r>
          </a:p>
          <a:p>
            <a:r>
              <a:rPr lang="en-US" sz="2400" dirty="0" smtClean="0"/>
              <a:t> Hg, beta HCG, WBC, US </a:t>
            </a:r>
          </a:p>
          <a:p>
            <a:r>
              <a:rPr lang="en-US" sz="2400" dirty="0" smtClean="0"/>
              <a:t> Manage emergency conditions </a:t>
            </a:r>
          </a:p>
          <a:p>
            <a:r>
              <a:rPr lang="en-US" sz="2400" dirty="0" smtClean="0"/>
              <a:t> Evacuate </a:t>
            </a:r>
          </a:p>
          <a:p>
            <a:pPr lvl="1"/>
            <a:r>
              <a:rPr lang="en-US" sz="2200" dirty="0" smtClean="0"/>
              <a:t>medical </a:t>
            </a:r>
            <a:endParaRPr lang="en-US" sz="2200" dirty="0"/>
          </a:p>
          <a:p>
            <a:pPr lvl="1"/>
            <a:r>
              <a:rPr lang="en-US" sz="2200" dirty="0" smtClean="0"/>
              <a:t>surgical </a:t>
            </a: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49883"/>
            <a:ext cx="82295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207AAA"/>
                </a:solidFill>
                <a:ea typeface="+mj-ea"/>
                <a:cs typeface="+mj-cs"/>
              </a:rPr>
              <a:t>Inevitable abortion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46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/>
              <a:t> Passage </a:t>
            </a:r>
            <a:r>
              <a:rPr lang="en-US" sz="2400" dirty="0"/>
              <a:t>of some products of conception or placental tissue from the uterine cavity</a:t>
            </a:r>
          </a:p>
          <a:p>
            <a:pPr>
              <a:defRPr/>
            </a:pPr>
            <a:r>
              <a:rPr lang="en-US" sz="2400" dirty="0" smtClean="0"/>
              <a:t> Typically </a:t>
            </a:r>
            <a:r>
              <a:rPr lang="en-US" sz="2400" dirty="0"/>
              <a:t>present with bleeding that can produce hemodynamic instability</a:t>
            </a:r>
          </a:p>
          <a:p>
            <a:pPr>
              <a:defRPr/>
            </a:pPr>
            <a:r>
              <a:rPr lang="en-US" sz="2400" dirty="0" smtClean="0"/>
              <a:t> Usually </a:t>
            </a:r>
            <a:r>
              <a:rPr lang="en-US" sz="2400" dirty="0"/>
              <a:t>there is no viable conceptus </a:t>
            </a:r>
            <a:endParaRPr lang="fa-I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Incomplete abortion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38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US" sz="2400" dirty="0" smtClean="0"/>
              <a:t> </a:t>
            </a:r>
          </a:p>
          <a:p>
            <a:pPr>
              <a:defRPr/>
            </a:pPr>
            <a:r>
              <a:rPr lang="en-US" sz="2400" dirty="0" smtClean="0"/>
              <a:t> All </a:t>
            </a:r>
            <a:r>
              <a:rPr lang="en-US" sz="2400" dirty="0"/>
              <a:t>products of conception have been expelled. </a:t>
            </a:r>
          </a:p>
          <a:p>
            <a:pPr>
              <a:defRPr/>
            </a:pPr>
            <a:r>
              <a:rPr lang="en-US" sz="2400" dirty="0" smtClean="0"/>
              <a:t> Once all </a:t>
            </a:r>
            <a:r>
              <a:rPr lang="en-US" sz="2400" dirty="0"/>
              <a:t>products of conception have passed, pain and bleeding soon cease.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Complete abortion 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4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74955" y="1200151"/>
            <a:ext cx="8322814" cy="3394472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 Fetal </a:t>
            </a:r>
            <a:r>
              <a:rPr lang="en-US" sz="2400" dirty="0"/>
              <a:t>death without expulsion of any fetal or maternal tissue for at least 4 weeks thereafter.</a:t>
            </a:r>
          </a:p>
          <a:p>
            <a:pPr>
              <a:defRPr/>
            </a:pPr>
            <a:r>
              <a:rPr lang="en-US" sz="2400" dirty="0" smtClean="0"/>
              <a:t> There </a:t>
            </a:r>
            <a:r>
              <a:rPr lang="en-US" sz="2400" dirty="0"/>
              <a:t>may or may not be vaginal bleeding .</a:t>
            </a:r>
          </a:p>
          <a:p>
            <a:pPr>
              <a:defRPr/>
            </a:pPr>
            <a:r>
              <a:rPr lang="en-US" sz="2400" dirty="0" smtClean="0"/>
              <a:t> Pregnancy </a:t>
            </a:r>
            <a:r>
              <a:rPr lang="en-US" sz="2400" dirty="0"/>
              <a:t>symptoms regress </a:t>
            </a:r>
            <a:endParaRPr lang="fa-IR" sz="2400" dirty="0"/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74955" y="201539"/>
            <a:ext cx="8322814" cy="8572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rgbClr val="207AAA"/>
                </a:solidFill>
              </a:rPr>
              <a:t>Missed abortion</a:t>
            </a:r>
            <a:endParaRPr lang="fa-IR" dirty="0" smtClean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58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Ammenoric</a:t>
            </a:r>
            <a:r>
              <a:rPr lang="en-US" sz="2400" dirty="0" smtClean="0"/>
              <a:t>, dark bleeding </a:t>
            </a:r>
          </a:p>
          <a:p>
            <a:r>
              <a:rPr lang="en-US" sz="2400" dirty="0" smtClean="0"/>
              <a:t> Regression of pregnancy symptoms</a:t>
            </a:r>
          </a:p>
          <a:p>
            <a:r>
              <a:rPr lang="en-US" sz="2400" dirty="0" smtClean="0"/>
              <a:t> Negative gestational age discrepancy with LNMP </a:t>
            </a:r>
          </a:p>
          <a:p>
            <a:r>
              <a:rPr lang="en-US" sz="2400" dirty="0" smtClean="0"/>
              <a:t> Can be expelled spontaneously </a:t>
            </a:r>
          </a:p>
          <a:p>
            <a:r>
              <a:rPr lang="en-US" sz="2400" dirty="0" smtClean="0"/>
              <a:t> Can cause coagulation defect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540"/>
            <a:ext cx="8229600" cy="857250"/>
          </a:xfrm>
        </p:spPr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Missed abortion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72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30568" y="1200151"/>
            <a:ext cx="8429346" cy="339447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/>
              <a:t> Any type of abortion that is accompanied by uterine infection.</a:t>
            </a:r>
          </a:p>
          <a:p>
            <a:pPr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Endometritis</a:t>
            </a:r>
            <a:r>
              <a:rPr lang="en-US" sz="2400" dirty="0" smtClean="0"/>
              <a:t> is the most common manifestation </a:t>
            </a:r>
          </a:p>
          <a:p>
            <a:pPr lvl="1">
              <a:defRPr/>
            </a:pPr>
            <a:r>
              <a:rPr lang="en-US" sz="2200" dirty="0" err="1" smtClean="0"/>
              <a:t>parametritis</a:t>
            </a:r>
            <a:r>
              <a:rPr lang="en-US" sz="2200" dirty="0" smtClean="0"/>
              <a:t> </a:t>
            </a:r>
          </a:p>
          <a:p>
            <a:pPr lvl="1">
              <a:defRPr/>
            </a:pPr>
            <a:r>
              <a:rPr lang="en-US" sz="2200" dirty="0" smtClean="0"/>
              <a:t>peritonitis </a:t>
            </a:r>
          </a:p>
          <a:p>
            <a:pPr>
              <a:defRPr/>
            </a:pPr>
            <a:r>
              <a:rPr lang="en-US" sz="2400" dirty="0" smtClean="0"/>
              <a:t> Septicemia and shock may occur if the local infection is left untreated. </a:t>
            </a:r>
            <a:endParaRPr lang="fa-IR" sz="2400" dirty="0" smtClean="0"/>
          </a:p>
        </p:txBody>
      </p:sp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30568" y="201542"/>
            <a:ext cx="8429346" cy="8572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rgbClr val="207AAA"/>
                </a:solidFill>
              </a:rPr>
              <a:t>Septic abortion</a:t>
            </a:r>
            <a:endParaRPr lang="fa-IR" dirty="0" smtClean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56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History: amenorrhea, bleeding, pain </a:t>
            </a:r>
          </a:p>
          <a:p>
            <a:endParaRPr lang="en-US" sz="2400" dirty="0"/>
          </a:p>
          <a:p>
            <a:r>
              <a:rPr lang="en-US" sz="2400" dirty="0" smtClean="0"/>
              <a:t> Physical examinations: pelvic, bimanual, speculum  </a:t>
            </a:r>
          </a:p>
          <a:p>
            <a:pPr marL="82296">
              <a:buNone/>
            </a:pPr>
            <a:endParaRPr lang="en-US" sz="2400" dirty="0"/>
          </a:p>
          <a:p>
            <a:r>
              <a:rPr lang="en-US" sz="2400" dirty="0" smtClean="0"/>
              <a:t> Investigations: blood, urine, ultrasonography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Clinical assessment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51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Ectopic pregnancy </a:t>
            </a:r>
          </a:p>
          <a:p>
            <a:r>
              <a:rPr lang="en-US" sz="2400" dirty="0" smtClean="0">
                <a:solidFill>
                  <a:srgbClr val="595959"/>
                </a:solidFill>
              </a:rPr>
              <a:t> </a:t>
            </a:r>
            <a:r>
              <a:rPr lang="en-US" sz="2400" dirty="0">
                <a:solidFill>
                  <a:srgbClr val="595959"/>
                </a:solidFill>
              </a:rPr>
              <a:t>Gestational trophoblastic disease </a:t>
            </a:r>
            <a:r>
              <a:rPr lang="en-US" sz="2400" dirty="0" smtClean="0">
                <a:solidFill>
                  <a:srgbClr val="595959"/>
                </a:solidFill>
              </a:rPr>
              <a:t>(GTD) </a:t>
            </a:r>
          </a:p>
          <a:p>
            <a:r>
              <a:rPr lang="en-US" sz="2400" dirty="0" smtClean="0"/>
              <a:t> Appendicitis </a:t>
            </a:r>
          </a:p>
          <a:p>
            <a:r>
              <a:rPr lang="en-US" sz="2400" dirty="0" smtClean="0"/>
              <a:t> Cervicitis </a:t>
            </a:r>
          </a:p>
          <a:p>
            <a:r>
              <a:rPr lang="en-US" sz="2400" dirty="0" smtClean="0"/>
              <a:t> UTI, vaginities </a:t>
            </a:r>
          </a:p>
          <a:p>
            <a:r>
              <a:rPr lang="en-US" sz="2400" dirty="0" smtClean="0"/>
              <a:t> Dysfunctional uterine bleeding </a:t>
            </a:r>
          </a:p>
          <a:p>
            <a:r>
              <a:rPr lang="en-US" sz="2400" dirty="0" smtClean="0"/>
              <a:t> Ovarian cyst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Differential diagnoses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4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Expectant </a:t>
            </a:r>
          </a:p>
          <a:p>
            <a:endParaRPr lang="en-US" sz="2400" dirty="0" smtClean="0"/>
          </a:p>
          <a:p>
            <a:r>
              <a:rPr lang="en-US" sz="2400" dirty="0" smtClean="0"/>
              <a:t> Medical evacuation  </a:t>
            </a:r>
          </a:p>
          <a:p>
            <a:endParaRPr lang="en-US" sz="2400" dirty="0" smtClean="0"/>
          </a:p>
          <a:p>
            <a:r>
              <a:rPr lang="en-US" sz="2400" dirty="0" smtClean="0"/>
              <a:t> Surgical evacuation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Management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20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Pre procedure: Counseling, prophylactic antibiotics </a:t>
            </a:r>
          </a:p>
          <a:p>
            <a:endParaRPr lang="en-US" sz="2400" dirty="0"/>
          </a:p>
          <a:p>
            <a:r>
              <a:rPr lang="en-US" sz="2400" dirty="0" smtClean="0"/>
              <a:t> Intra procedure care: pain management </a:t>
            </a:r>
          </a:p>
          <a:p>
            <a:endParaRPr lang="en-US" sz="2400" dirty="0"/>
          </a:p>
          <a:p>
            <a:r>
              <a:rPr lang="en-US" sz="2400" dirty="0" smtClean="0"/>
              <a:t> Post procedure care: pain, discharge instructions, PAFP, follow up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Management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36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solidFill>
                  <a:srgbClr val="207AAA"/>
                </a:solidFill>
              </a:rPr>
              <a:t>Three Sources of Pain 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200150"/>
            <a:ext cx="7772400" cy="3394075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sz="2400" dirty="0" smtClean="0">
                <a:solidFill>
                  <a:srgbClr val="595959"/>
                </a:solidFill>
                <a:latin typeface="+mn-lt"/>
              </a:rPr>
              <a:t>Psychological pain due to anxiety, fear, apprehension 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dirty="0" smtClean="0">
                <a:solidFill>
                  <a:srgbClr val="595959"/>
                </a:solidFill>
                <a:latin typeface="+mn-lt"/>
              </a:rPr>
              <a:t>Physical pain due to cervical dilatation 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dirty="0" smtClean="0">
                <a:solidFill>
                  <a:srgbClr val="595959"/>
                </a:solidFill>
                <a:latin typeface="+mn-lt"/>
              </a:rPr>
              <a:t>Uterine cramping due to manipulation or contraction of uterus 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6688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0982"/>
            <a:ext cx="8229600" cy="3314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buNone/>
            </a:pPr>
            <a:r>
              <a:rPr lang="en-US" sz="2400" dirty="0" smtClean="0"/>
              <a:t> </a:t>
            </a:r>
          </a:p>
          <a:p>
            <a:pPr eaLnBrk="1" hangingPunct="1">
              <a:lnSpc>
                <a:spcPct val="110000"/>
              </a:lnSpc>
            </a:pPr>
            <a:r>
              <a:rPr lang="en-US" sz="2600" dirty="0" smtClean="0">
                <a:latin typeface="+mn-lt"/>
              </a:rPr>
              <a:t> Gentle, respectful interaction and communication </a:t>
            </a:r>
          </a:p>
          <a:p>
            <a:pPr eaLnBrk="1" hangingPunct="1">
              <a:lnSpc>
                <a:spcPct val="110000"/>
              </a:lnSpc>
            </a:pPr>
            <a:r>
              <a:rPr lang="en-US" sz="2600" dirty="0" smtClean="0">
                <a:latin typeface="+mn-lt"/>
              </a:rPr>
              <a:t> Verbal support and reassurance </a:t>
            </a:r>
          </a:p>
          <a:p>
            <a:pPr eaLnBrk="1" hangingPunct="1">
              <a:lnSpc>
                <a:spcPct val="110000"/>
              </a:lnSpc>
            </a:pPr>
            <a:r>
              <a:rPr lang="en-US" sz="2600" dirty="0" smtClean="0">
                <a:latin typeface="+mn-lt"/>
              </a:rPr>
              <a:t> Gentle, smooth operative technique 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5827"/>
            <a:ext cx="8229600" cy="85725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>
                <a:solidFill>
                  <a:srgbClr val="207AAA"/>
                </a:solidFill>
              </a:rPr>
              <a:t>Non-pharmacological </a:t>
            </a:r>
            <a:r>
              <a:rPr lang="en-US" dirty="0">
                <a:solidFill>
                  <a:srgbClr val="207AAA"/>
                </a:solidFill>
              </a:rPr>
              <a:t>m</a:t>
            </a:r>
            <a:r>
              <a:rPr lang="en-US" dirty="0" smtClean="0">
                <a:solidFill>
                  <a:srgbClr val="207AAA"/>
                </a:solidFill>
              </a:rPr>
              <a:t>ethods for relieving </a:t>
            </a:r>
            <a:r>
              <a:rPr lang="en-US" dirty="0">
                <a:solidFill>
                  <a:srgbClr val="207AAA"/>
                </a:solidFill>
              </a:rPr>
              <a:t>p</a:t>
            </a:r>
            <a:r>
              <a:rPr lang="en-US" dirty="0" smtClean="0">
                <a:solidFill>
                  <a:srgbClr val="207AAA"/>
                </a:solidFill>
              </a:rPr>
              <a:t>sychological </a:t>
            </a:r>
            <a:r>
              <a:rPr lang="en-US" dirty="0">
                <a:solidFill>
                  <a:srgbClr val="207AAA"/>
                </a:solidFill>
              </a:rPr>
              <a:t>p</a:t>
            </a:r>
            <a:r>
              <a:rPr lang="en-US" dirty="0" smtClean="0">
                <a:solidFill>
                  <a:srgbClr val="207AAA"/>
                </a:solidFill>
              </a:rPr>
              <a:t>ain</a:t>
            </a:r>
          </a:p>
        </p:txBody>
      </p:sp>
    </p:spTree>
    <p:extLst>
      <p:ext uri="{BB962C8B-B14F-4D97-AF65-F5344CB8AC3E}">
        <p14:creationId xmlns:p14="http://schemas.microsoft.com/office/powerpoint/2010/main" val="2362149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92205"/>
            <a:ext cx="8229600" cy="3310261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buNone/>
            </a:pPr>
            <a:endParaRPr lang="en-US" sz="3800" dirty="0" smtClean="0">
              <a:latin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sz="2400" dirty="0" smtClean="0">
                <a:solidFill>
                  <a:srgbClr val="595959"/>
                </a:solidFill>
                <a:latin typeface="+mn-lt"/>
              </a:rPr>
              <a:t> NSAIDs (diclofenac, ibuprofen) can effectively relieve pain effectively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dirty="0" smtClean="0">
                <a:solidFill>
                  <a:srgbClr val="595959"/>
                </a:solidFill>
                <a:latin typeface="+mn-lt"/>
              </a:rPr>
              <a:t> Narcotic analgesia 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dirty="0" smtClean="0">
                <a:solidFill>
                  <a:srgbClr val="595959"/>
                </a:solidFill>
                <a:latin typeface="+mn-lt"/>
              </a:rPr>
              <a:t> Anesthetic: </a:t>
            </a:r>
            <a:r>
              <a:rPr lang="en-US" sz="2400" dirty="0" err="1" smtClean="0">
                <a:solidFill>
                  <a:srgbClr val="595959"/>
                </a:solidFill>
                <a:latin typeface="+mn-lt"/>
              </a:rPr>
              <a:t>paracervical</a:t>
            </a:r>
            <a:r>
              <a:rPr lang="en-US" sz="2400" dirty="0" smtClean="0">
                <a:solidFill>
                  <a:srgbClr val="595959"/>
                </a:solidFill>
                <a:latin typeface="+mn-lt"/>
              </a:rPr>
              <a:t> block using lidocaine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dirty="0" smtClean="0">
                <a:solidFill>
                  <a:srgbClr val="595959"/>
                </a:solidFill>
                <a:latin typeface="+mn-lt"/>
              </a:rPr>
              <a:t> General anesthesia should be reserved for extreme cases</a:t>
            </a:r>
          </a:p>
          <a:p>
            <a:pPr eaLnBrk="1" hangingPunct="1">
              <a:buFont typeface="Arial" pitchFamily="34" charset="0"/>
              <a:buNone/>
            </a:pPr>
            <a:endParaRPr lang="en-US" dirty="0" smtClean="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4602"/>
            <a:ext cx="8229600" cy="85725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>
                <a:solidFill>
                  <a:srgbClr val="207AAA"/>
                </a:solidFill>
              </a:rPr>
              <a:t>Pharmacological Means of Addressing Psychological Pain </a:t>
            </a:r>
          </a:p>
        </p:txBody>
      </p:sp>
    </p:spTree>
    <p:extLst>
      <p:ext uri="{BB962C8B-B14F-4D97-AF65-F5344CB8AC3E}">
        <p14:creationId xmlns:p14="http://schemas.microsoft.com/office/powerpoint/2010/main" val="2558102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403932" y="1149914"/>
            <a:ext cx="8349449" cy="3314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</a:pPr>
            <a:r>
              <a:rPr lang="en-US" sz="2400" dirty="0" smtClean="0"/>
              <a:t> Inject 1–2mL of lidocaine where </a:t>
            </a:r>
            <a:r>
              <a:rPr lang="en-US" sz="2400" dirty="0" err="1" smtClean="0"/>
              <a:t>tenaculum</a:t>
            </a:r>
            <a:r>
              <a:rPr lang="en-US" sz="2400" dirty="0" smtClean="0"/>
              <a:t> will be placed</a:t>
            </a:r>
            <a:endParaRPr lang="en-US" sz="2400" dirty="0" smtClean="0">
              <a:latin typeface="SymbolMT"/>
            </a:endParaRPr>
          </a:p>
          <a:p>
            <a:pPr eaLnBrk="1" hangingPunct="1">
              <a:lnSpc>
                <a:spcPct val="105000"/>
              </a:lnSpc>
            </a:pPr>
            <a:r>
              <a:rPr lang="en-US" sz="2400" dirty="0" smtClean="0"/>
              <a:t> Place </a:t>
            </a:r>
            <a:r>
              <a:rPr lang="en-US" sz="2400" dirty="0" err="1" smtClean="0"/>
              <a:t>tenaculum</a:t>
            </a:r>
            <a:r>
              <a:rPr lang="en-US" sz="2400" dirty="0" smtClean="0"/>
              <a:t> </a:t>
            </a:r>
            <a:endParaRPr lang="en-US" sz="2400" dirty="0" smtClean="0">
              <a:latin typeface="SymbolMT"/>
            </a:endParaRPr>
          </a:p>
          <a:p>
            <a:pPr eaLnBrk="1" hangingPunct="1">
              <a:lnSpc>
                <a:spcPct val="105000"/>
              </a:lnSpc>
            </a:pPr>
            <a:r>
              <a:rPr lang="en-US" sz="2400" dirty="0" smtClean="0"/>
              <a:t> Apply slight traction to move cervix, exposing transition from cervical to vaginal tissue</a:t>
            </a:r>
            <a:endParaRPr lang="en-US" sz="2400" dirty="0" smtClean="0">
              <a:latin typeface="SymbolMT"/>
            </a:endParaRPr>
          </a:p>
          <a:p>
            <a:pPr eaLnBrk="1" hangingPunct="1">
              <a:lnSpc>
                <a:spcPct val="105000"/>
              </a:lnSpc>
            </a:pPr>
            <a:r>
              <a:rPr lang="en-US" sz="2400" dirty="0" smtClean="0"/>
              <a:t> Slowly inject 2–5mL of lidocaine into this tissue to depth of 1–1.5 inches at 3, 5, 7 and 9 o’clock</a:t>
            </a:r>
          </a:p>
          <a:p>
            <a:pPr eaLnBrk="1" hangingPunct="1"/>
            <a:endParaRPr lang="en-US" dirty="0" smtClean="0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6279" y="205979"/>
            <a:ext cx="8544757" cy="85725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>
                <a:solidFill>
                  <a:srgbClr val="207AAA"/>
                </a:solidFill>
              </a:rPr>
              <a:t>Administering </a:t>
            </a:r>
            <a:r>
              <a:rPr lang="en-US" dirty="0" err="1">
                <a:solidFill>
                  <a:srgbClr val="207AAA"/>
                </a:solidFill>
              </a:rPr>
              <a:t>p</a:t>
            </a:r>
            <a:r>
              <a:rPr lang="en-US" dirty="0" err="1" smtClean="0">
                <a:solidFill>
                  <a:srgbClr val="207AAA"/>
                </a:solidFill>
              </a:rPr>
              <a:t>aracervical</a:t>
            </a:r>
            <a:r>
              <a:rPr lang="en-US" dirty="0" smtClean="0">
                <a:solidFill>
                  <a:srgbClr val="207AAA"/>
                </a:solidFill>
              </a:rPr>
              <a:t> block</a:t>
            </a:r>
          </a:p>
        </p:txBody>
      </p:sp>
    </p:spTree>
    <p:extLst>
      <p:ext uri="{BB962C8B-B14F-4D97-AF65-F5344CB8AC3E}">
        <p14:creationId xmlns:p14="http://schemas.microsoft.com/office/powerpoint/2010/main" val="1852168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solidFill>
                  <a:srgbClr val="207AAA"/>
                </a:solidFill>
              </a:rPr>
              <a:t>Paracervical</a:t>
            </a:r>
            <a:r>
              <a:rPr lang="en-US" dirty="0" smtClean="0">
                <a:solidFill>
                  <a:srgbClr val="207AAA"/>
                </a:solidFill>
              </a:rPr>
              <a:t> Block</a:t>
            </a:r>
          </a:p>
        </p:txBody>
      </p:sp>
      <p:pic>
        <p:nvPicPr>
          <p:cNvPr id="51203" name="Picture 5" descr="paracervicalbl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1700" y="1314450"/>
            <a:ext cx="46863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0574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847817"/>
            <a:ext cx="9144000" cy="297402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4400" dirty="0" smtClean="0">
                <a:solidFill>
                  <a:srgbClr val="207AAA"/>
                </a:solidFill>
              </a:rPr>
              <a:t>Recurrent </a:t>
            </a:r>
            <a:r>
              <a:rPr lang="en-US" sz="4400" dirty="0">
                <a:solidFill>
                  <a:srgbClr val="207AAA"/>
                </a:solidFill>
              </a:rPr>
              <a:t>abortion</a:t>
            </a:r>
          </a:p>
        </p:txBody>
      </p:sp>
    </p:spTree>
    <p:extLst>
      <p:ext uri="{BB962C8B-B14F-4D97-AF65-F5344CB8AC3E}">
        <p14:creationId xmlns:p14="http://schemas.microsoft.com/office/powerpoint/2010/main" val="157949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Occurrence of three or more consecutive spontaneous abortions </a:t>
            </a:r>
          </a:p>
          <a:p>
            <a:r>
              <a:rPr lang="en-US" sz="2400" dirty="0" smtClean="0"/>
              <a:t> The prognosis depends on the cause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Types </a:t>
            </a:r>
            <a:endParaRPr lang="en-US" sz="2400" dirty="0"/>
          </a:p>
          <a:p>
            <a:pPr lvl="1"/>
            <a:r>
              <a:rPr lang="en-US" sz="2200" dirty="0" smtClean="0"/>
              <a:t>Primary: no prior child </a:t>
            </a:r>
          </a:p>
          <a:p>
            <a:pPr lvl="1"/>
            <a:r>
              <a:rPr lang="en-US" sz="2200" dirty="0" smtClean="0"/>
              <a:t>Secondary: at least one prior child </a:t>
            </a:r>
            <a:endParaRPr lang="en-US" sz="2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Recurrent abortion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21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32913" y="950466"/>
            <a:ext cx="8371642" cy="41576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000" dirty="0" smtClean="0"/>
              <a:t> Parental chromosomal abnormalities</a:t>
            </a:r>
          </a:p>
          <a:p>
            <a:pPr>
              <a:defRPr/>
            </a:pPr>
            <a:r>
              <a:rPr lang="en-US" sz="2000" dirty="0" smtClean="0"/>
              <a:t> Structural Uterine Defects</a:t>
            </a:r>
          </a:p>
          <a:p>
            <a:pPr>
              <a:defRPr/>
            </a:pPr>
            <a:r>
              <a:rPr lang="en-US" sz="2000" dirty="0" smtClean="0"/>
              <a:t> Immunological Factors</a:t>
            </a:r>
          </a:p>
          <a:p>
            <a:pPr lvl="1">
              <a:defRPr/>
            </a:pPr>
            <a:r>
              <a:rPr lang="en-US" sz="1600" dirty="0" smtClean="0"/>
              <a:t>Autoimmune </a:t>
            </a:r>
            <a:r>
              <a:rPr lang="en-US" sz="1600" dirty="0"/>
              <a:t>Factors</a:t>
            </a:r>
          </a:p>
          <a:p>
            <a:pPr lvl="2">
              <a:defRPr/>
            </a:pPr>
            <a:r>
              <a:rPr lang="en-US" sz="1600" dirty="0"/>
              <a:t>Lupus erythematosus</a:t>
            </a:r>
          </a:p>
          <a:p>
            <a:pPr lvl="2">
              <a:defRPr/>
            </a:pPr>
            <a:r>
              <a:rPr lang="en-US" sz="1600" dirty="0"/>
              <a:t>Antiphospholipid syndrome</a:t>
            </a:r>
          </a:p>
          <a:p>
            <a:pPr>
              <a:defRPr/>
            </a:pPr>
            <a:r>
              <a:rPr lang="en-US" sz="2000" dirty="0" smtClean="0"/>
              <a:t> </a:t>
            </a:r>
            <a:r>
              <a:rPr lang="en-US" sz="2000" dirty="0" err="1" smtClean="0"/>
              <a:t>Endocrinological</a:t>
            </a:r>
            <a:r>
              <a:rPr lang="en-US" sz="2000" dirty="0" smtClean="0"/>
              <a:t> Factors</a:t>
            </a:r>
          </a:p>
          <a:p>
            <a:pPr lvl="1">
              <a:defRPr/>
            </a:pPr>
            <a:r>
              <a:rPr lang="en-US" sz="1600" dirty="0"/>
              <a:t>Luteal phase defect</a:t>
            </a:r>
          </a:p>
          <a:p>
            <a:pPr lvl="1">
              <a:defRPr/>
            </a:pPr>
            <a:r>
              <a:rPr lang="en-US" sz="1600" dirty="0"/>
              <a:t>Polycystic Ovarian Syndrome</a:t>
            </a:r>
          </a:p>
          <a:p>
            <a:pPr lvl="1">
              <a:defRPr/>
            </a:pPr>
            <a:r>
              <a:rPr lang="en-US" sz="1600" dirty="0"/>
              <a:t>Diabetes Mellitus</a:t>
            </a:r>
          </a:p>
          <a:p>
            <a:pPr>
              <a:defRPr/>
            </a:pPr>
            <a:r>
              <a:rPr lang="en-US" sz="2000" dirty="0" smtClean="0"/>
              <a:t> </a:t>
            </a:r>
            <a:r>
              <a:rPr lang="en-US" sz="2000" dirty="0" err="1" smtClean="0"/>
              <a:t>Thrombophilic</a:t>
            </a:r>
            <a:r>
              <a:rPr lang="en-US" sz="2000" dirty="0" smtClean="0"/>
              <a:t> Disorders</a:t>
            </a:r>
          </a:p>
        </p:txBody>
      </p:sp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32913" y="164237"/>
            <a:ext cx="8371642" cy="8572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700" dirty="0"/>
              <a:t> </a:t>
            </a:r>
            <a:r>
              <a:rPr lang="en-US" dirty="0">
                <a:solidFill>
                  <a:srgbClr val="207AAA"/>
                </a:solidFill>
              </a:rPr>
              <a:t>Causes of recurrent abortion </a:t>
            </a:r>
          </a:p>
        </p:txBody>
      </p:sp>
    </p:spTree>
    <p:extLst>
      <p:ext uri="{BB962C8B-B14F-4D97-AF65-F5344CB8AC3E}">
        <p14:creationId xmlns:p14="http://schemas.microsoft.com/office/powerpoint/2010/main" val="398653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034" y="1200151"/>
            <a:ext cx="8424909" cy="339447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/>
              <a:t> Pregnancy loss by painless cervical dilatation in the second trimester</a:t>
            </a:r>
          </a:p>
          <a:p>
            <a:pPr lvl="2">
              <a:defRPr/>
            </a:pPr>
            <a:r>
              <a:rPr lang="en-US" sz="2200" dirty="0" smtClean="0"/>
              <a:t>Prolapse </a:t>
            </a:r>
            <a:r>
              <a:rPr lang="en-US" sz="2200" dirty="0"/>
              <a:t>of membranes into the vagina</a:t>
            </a:r>
          </a:p>
          <a:p>
            <a:pPr lvl="2">
              <a:defRPr/>
            </a:pPr>
            <a:r>
              <a:rPr lang="en-US" sz="2200" dirty="0"/>
              <a:t>Expulsion of an immature fetus</a:t>
            </a:r>
          </a:p>
          <a:p>
            <a:pPr>
              <a:defRPr/>
            </a:pPr>
            <a:r>
              <a:rPr lang="en-US" sz="2400" dirty="0" smtClean="0"/>
              <a:t> This sequence may repeat in future pregnancies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35" y="205979"/>
            <a:ext cx="8424909" cy="8572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rgbClr val="207AAA"/>
                </a:solidFill>
              </a:rPr>
              <a:t>Incompetent Cervix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14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904" y="1200151"/>
            <a:ext cx="8265111" cy="3394472"/>
          </a:xfrm>
        </p:spPr>
        <p:txBody>
          <a:bodyPr>
            <a:normAutofit lnSpcReduction="10000"/>
          </a:bodyPr>
          <a:lstStyle/>
          <a:p>
            <a:pPr>
              <a:buNone/>
              <a:defRPr/>
            </a:pPr>
            <a:r>
              <a:rPr lang="en-US" sz="3000" dirty="0">
                <a:solidFill>
                  <a:srgbClr val="595959"/>
                </a:solidFill>
              </a:rPr>
              <a:t>Etiology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400" dirty="0" smtClean="0">
                <a:solidFill>
                  <a:srgbClr val="595959"/>
                </a:solidFill>
              </a:rPr>
              <a:t>The cause of cervical incompetence is obscure.</a:t>
            </a:r>
          </a:p>
          <a:p>
            <a:pPr>
              <a:defRPr/>
            </a:pPr>
            <a:r>
              <a:rPr lang="en-US" sz="2400" dirty="0" smtClean="0">
                <a:solidFill>
                  <a:srgbClr val="595959"/>
                </a:solidFill>
              </a:rPr>
              <a:t> In utero DES exposure </a:t>
            </a:r>
          </a:p>
          <a:p>
            <a:pPr>
              <a:defRPr/>
            </a:pPr>
            <a:r>
              <a:rPr lang="en-US" sz="2400" dirty="0" smtClean="0">
                <a:solidFill>
                  <a:srgbClr val="595959"/>
                </a:solidFill>
              </a:rPr>
              <a:t> Trauma to the cervix </a:t>
            </a:r>
          </a:p>
          <a:p>
            <a:pPr lvl="1">
              <a:defRPr/>
            </a:pPr>
            <a:r>
              <a:rPr lang="en-US" sz="2200" dirty="0">
                <a:solidFill>
                  <a:srgbClr val="595959"/>
                </a:solidFill>
              </a:rPr>
              <a:t>D&amp;C</a:t>
            </a:r>
          </a:p>
          <a:p>
            <a:pPr lvl="1">
              <a:defRPr/>
            </a:pPr>
            <a:r>
              <a:rPr lang="en-US" sz="2200" dirty="0">
                <a:solidFill>
                  <a:srgbClr val="595959"/>
                </a:solidFill>
              </a:rPr>
              <a:t>Conization </a:t>
            </a:r>
          </a:p>
          <a:p>
            <a:pPr lvl="1">
              <a:defRPr/>
            </a:pPr>
            <a:r>
              <a:rPr lang="en-US" sz="2200" dirty="0">
                <a:solidFill>
                  <a:srgbClr val="595959"/>
                </a:solidFill>
              </a:rPr>
              <a:t>Cauterization  </a:t>
            </a:r>
          </a:p>
          <a:p>
            <a:pPr lvl="1">
              <a:defRPr/>
            </a:pPr>
            <a:r>
              <a:rPr lang="en-US" sz="2200" dirty="0">
                <a:solidFill>
                  <a:srgbClr val="595959"/>
                </a:solidFill>
              </a:rPr>
              <a:t>Amputation of the cervix </a:t>
            </a:r>
          </a:p>
          <a:p>
            <a:pPr lvl="1">
              <a:buNone/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475" y="205979"/>
            <a:ext cx="8451542" cy="85725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07AAA"/>
                </a:solidFill>
              </a:rPr>
              <a:t>Incompetent </a:t>
            </a:r>
            <a:r>
              <a:rPr lang="en-US" dirty="0" smtClean="0">
                <a:solidFill>
                  <a:srgbClr val="207AAA"/>
                </a:solidFill>
              </a:rPr>
              <a:t>Cervix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45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3229"/>
            <a:ext cx="8229600" cy="339447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000" dirty="0" smtClean="0"/>
              <a:t>Diagnosis</a:t>
            </a:r>
            <a:endParaRPr lang="en-US" sz="3000" dirty="0"/>
          </a:p>
          <a:p>
            <a:r>
              <a:rPr lang="en-US" dirty="0"/>
              <a:t> </a:t>
            </a:r>
            <a:r>
              <a:rPr lang="en-US" sz="2600" dirty="0" smtClean="0"/>
              <a:t>US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Hysterogram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Balloon catheter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000" dirty="0" smtClean="0"/>
              <a:t>Treatment</a:t>
            </a:r>
            <a:r>
              <a:rPr lang="en-US" dirty="0" smtClean="0"/>
              <a:t>   </a:t>
            </a:r>
          </a:p>
          <a:p>
            <a:r>
              <a:rPr lang="en-US" dirty="0" smtClean="0"/>
              <a:t> </a:t>
            </a:r>
            <a:r>
              <a:rPr lang="en-US" sz="2600" dirty="0" smtClean="0"/>
              <a:t>Prophylactic </a:t>
            </a:r>
            <a:r>
              <a:rPr lang="en-US" sz="2600" dirty="0" err="1" smtClean="0"/>
              <a:t>cerclage</a:t>
            </a:r>
            <a:r>
              <a:rPr lang="en-US" sz="2600" dirty="0" smtClean="0"/>
              <a:t> </a:t>
            </a:r>
          </a:p>
          <a:p>
            <a:pPr lvl="1"/>
            <a:r>
              <a:rPr lang="en-US" sz="2400" dirty="0" smtClean="0"/>
              <a:t>McDonald </a:t>
            </a:r>
          </a:p>
          <a:p>
            <a:pPr lvl="1"/>
            <a:r>
              <a:rPr lang="en-US" sz="2400" dirty="0" smtClean="0"/>
              <a:t>Modified </a:t>
            </a:r>
            <a:r>
              <a:rPr lang="en-US" sz="2400" dirty="0" err="1"/>
              <a:t>S</a:t>
            </a:r>
            <a:r>
              <a:rPr lang="en-US" sz="2400" dirty="0" err="1" smtClean="0"/>
              <a:t>hirodkar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740" y="205979"/>
            <a:ext cx="8305060" cy="8572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07AAA"/>
                </a:solidFill>
              </a:rPr>
              <a:t>Incompetent Cervix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0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229" y="1059657"/>
            <a:ext cx="8402715" cy="1079897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sz="2400" dirty="0" smtClean="0"/>
              <a:t>Treatment: Elective cerclage generally is performed between 12 and 16 weeks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229" y="205979"/>
            <a:ext cx="8402715" cy="8572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r>
              <a:rPr lang="en-US" dirty="0">
                <a:solidFill>
                  <a:srgbClr val="207AAA"/>
                </a:solidFill>
              </a:rPr>
              <a:t>Incompetent Cervix</a:t>
            </a:r>
            <a:endParaRPr lang="en-US" dirty="0"/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3318" y="1722616"/>
            <a:ext cx="2917031" cy="284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1255" y="1815831"/>
            <a:ext cx="2807494" cy="284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229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7571"/>
            <a:ext cx="8229600" cy="33944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Partial or complete adhesion of uterine cavity </a:t>
            </a:r>
          </a:p>
          <a:p>
            <a:r>
              <a:rPr lang="en-US" sz="3100" dirty="0" smtClean="0"/>
              <a:t> </a:t>
            </a:r>
            <a:r>
              <a:rPr lang="en-US" sz="2800" dirty="0" smtClean="0"/>
              <a:t>Etiology: Curettage </a:t>
            </a:r>
          </a:p>
          <a:p>
            <a:r>
              <a:rPr lang="en-US" sz="2800" dirty="0" smtClean="0"/>
              <a:t> Diagnosis: US, hysterogram, multiple filling defect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Treatment: hysteroscopy, lysis  </a:t>
            </a:r>
          </a:p>
          <a:p>
            <a:pPr lvl="1"/>
            <a:r>
              <a:rPr lang="en-US" sz="2400" dirty="0" smtClean="0"/>
              <a:t>IUCD </a:t>
            </a:r>
            <a:endParaRPr lang="en-US" sz="2400" dirty="0"/>
          </a:p>
          <a:p>
            <a:pPr lvl="1"/>
            <a:r>
              <a:rPr lang="en-US" sz="2400" dirty="0" smtClean="0"/>
              <a:t>Endometrial </a:t>
            </a:r>
            <a:r>
              <a:rPr lang="en-US" sz="2400" dirty="0" smtClean="0"/>
              <a:t>proliferation</a:t>
            </a:r>
          </a:p>
          <a:p>
            <a:pPr lvl="1"/>
            <a:r>
              <a:rPr lang="en-US" sz="2400" dirty="0" smtClean="0"/>
              <a:t>Estrogen 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63684"/>
            <a:ext cx="9143999" cy="85725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207AAA"/>
                </a:solidFill>
              </a:rPr>
              <a:t>Uterine synechie / Asherman syndrome   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09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303930"/>
            <a:ext cx="9144000" cy="3452738"/>
          </a:xfrm>
        </p:spPr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sz="4400" dirty="0" smtClean="0">
                <a:solidFill>
                  <a:srgbClr val="207AAA"/>
                </a:solidFill>
              </a:rPr>
              <a:t>Post </a:t>
            </a:r>
            <a:r>
              <a:rPr lang="en-US" sz="4400" dirty="0">
                <a:solidFill>
                  <a:srgbClr val="207AAA"/>
                </a:solidFill>
              </a:rPr>
              <a:t>abortion care (PAC)</a:t>
            </a:r>
          </a:p>
        </p:txBody>
      </p:sp>
    </p:spTree>
    <p:extLst>
      <p:ext uri="{BB962C8B-B14F-4D97-AF65-F5344CB8AC3E}">
        <p14:creationId xmlns:p14="http://schemas.microsoft.com/office/powerpoint/2010/main" val="125955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 Post abortion care is a medical service and related interventions designed to manage incomplete, unsafe abortions and their complications</a:t>
            </a:r>
          </a:p>
          <a:p>
            <a:pPr>
              <a:buNone/>
            </a:pPr>
            <a:endParaRPr lang="en-US" dirty="0" smtClean="0"/>
          </a:p>
          <a:p>
            <a:r>
              <a:rPr lang="en-US" sz="2600" dirty="0" smtClean="0"/>
              <a:t> Include management of complications, PAFP and other RH problems  </a:t>
            </a:r>
            <a:endParaRPr lang="en-US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PAC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29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 Treatment of abortion and abortion related compilations </a:t>
            </a:r>
          </a:p>
          <a:p>
            <a:r>
              <a:rPr lang="en-US" sz="2600" dirty="0" smtClean="0"/>
              <a:t> Counseling </a:t>
            </a:r>
          </a:p>
          <a:p>
            <a:r>
              <a:rPr lang="en-US" sz="2600" dirty="0" smtClean="0"/>
              <a:t> Contraceptive and family planning services</a:t>
            </a:r>
          </a:p>
          <a:p>
            <a:r>
              <a:rPr lang="en-US" sz="2600" dirty="0" smtClean="0"/>
              <a:t> Reproductive and other health services </a:t>
            </a:r>
          </a:p>
          <a:p>
            <a:r>
              <a:rPr lang="en-US" sz="2600" dirty="0" smtClean="0"/>
              <a:t> Community and service provider partnership </a:t>
            </a:r>
            <a:endParaRPr lang="en-US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Elements of PAC 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11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0151"/>
            <a:ext cx="9144000" cy="2720618"/>
          </a:xfrm>
        </p:spPr>
        <p:txBody>
          <a:bodyPr/>
          <a:lstStyle/>
          <a:p>
            <a:pPr>
              <a:buNone/>
            </a:pPr>
            <a:r>
              <a:rPr lang="en-US" sz="4500" dirty="0"/>
              <a:t>     </a:t>
            </a:r>
          </a:p>
          <a:p>
            <a:pPr algn="ctr">
              <a:buNone/>
            </a:pPr>
            <a:r>
              <a:rPr lang="en-US" sz="4400" dirty="0">
                <a:solidFill>
                  <a:srgbClr val="207AAA"/>
                </a:solidFill>
              </a:rPr>
              <a:t>Induced </a:t>
            </a:r>
            <a:r>
              <a:rPr lang="en-US" sz="4400" dirty="0" smtClean="0">
                <a:solidFill>
                  <a:srgbClr val="207AAA"/>
                </a:solidFill>
              </a:rPr>
              <a:t>abortion</a:t>
            </a:r>
            <a:endParaRPr lang="en-US" sz="4400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74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 Intentional medical or surgical termination of pregnancy </a:t>
            </a:r>
          </a:p>
          <a:p>
            <a:pPr>
              <a:buNone/>
            </a:pPr>
            <a:r>
              <a:rPr lang="en-US" sz="2600" dirty="0"/>
              <a:t> </a:t>
            </a:r>
            <a:endParaRPr lang="en-US" sz="2600" dirty="0" smtClean="0"/>
          </a:p>
          <a:p>
            <a:r>
              <a:rPr lang="en-US" sz="2600" dirty="0" smtClean="0"/>
              <a:t> Elective/voluntary abortion; done by the will of the woman </a:t>
            </a:r>
            <a:endParaRPr lang="en-US" sz="2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Induced abortion 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05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Guidelines</a:t>
            </a:r>
            <a:endParaRPr lang="en-US" dirty="0">
              <a:solidFill>
                <a:srgbClr val="207AAA"/>
              </a:solidFill>
            </a:endParaRPr>
          </a:p>
        </p:txBody>
      </p:sp>
      <p:pic>
        <p:nvPicPr>
          <p:cNvPr id="5" name="Picture 7" descr="Pictu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13614" y="1225272"/>
            <a:ext cx="2260023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6914" name="Picture 2" descr="C:\Users\toshiba\Desktop\20150429_0358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3051" y="1200150"/>
            <a:ext cx="2857499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501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Clr>
                <a:schemeClr val="accent3"/>
              </a:buClr>
              <a:buNone/>
              <a:defRPr/>
            </a:pPr>
            <a:r>
              <a:rPr lang="en-US" dirty="0" smtClean="0"/>
              <a:t>TOP by a recognized medical institution with in the period permitted by the profession is not punishable where:</a:t>
            </a:r>
          </a:p>
          <a:p>
            <a:pPr marL="468059" indent="-385763"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595959"/>
                </a:solidFill>
              </a:rPr>
              <a:t>The pregnancy is the result of rape or </a:t>
            </a:r>
            <a:r>
              <a:rPr lang="en-US" dirty="0">
                <a:solidFill>
                  <a:srgbClr val="595959"/>
                </a:solidFill>
              </a:rPr>
              <a:t>i</a:t>
            </a:r>
            <a:r>
              <a:rPr lang="en-US" dirty="0" smtClean="0">
                <a:solidFill>
                  <a:srgbClr val="595959"/>
                </a:solidFill>
              </a:rPr>
              <a:t>ncest</a:t>
            </a:r>
          </a:p>
          <a:p>
            <a:pPr marL="468059" indent="-385763"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595959"/>
                </a:solidFill>
              </a:rPr>
              <a:t>Pregnancy endangers the life of the mother or the child or the health of the mother, or where the birth of the child is a risk to the life or health of the mother</a:t>
            </a:r>
          </a:p>
          <a:p>
            <a:pPr marL="468059" indent="-385763"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595959"/>
                </a:solidFill>
              </a:rPr>
              <a:t>Fetal Deformity</a:t>
            </a:r>
          </a:p>
          <a:p>
            <a:pPr marL="468059" indent="-385763"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595959"/>
                </a:solidFill>
              </a:rPr>
              <a:t>Unable to raise child due to physical and mental disability or being a minor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07AAA"/>
                </a:solidFill>
              </a:rPr>
              <a:t>Ethiopian law: penal code </a:t>
            </a:r>
            <a:endParaRPr lang="en-US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85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6600" dirty="0" smtClean="0">
                <a:solidFill>
                  <a:srgbClr val="207AAA"/>
                </a:solidFill>
              </a:rPr>
              <a:t>Thank You</a:t>
            </a:r>
            <a:endParaRPr lang="en-US" sz="6600" dirty="0">
              <a:solidFill>
                <a:srgbClr val="207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83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926" y="1456607"/>
            <a:ext cx="9144000" cy="406086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207AAA"/>
                </a:solidFill>
                <a:cs typeface="Times New Roman" pitchFamily="18" charset="0"/>
              </a:rPr>
              <a:t>COMPREHENSIVE ABORTION CARE</a:t>
            </a:r>
            <a:br>
              <a:rPr lang="en-US" dirty="0" smtClean="0">
                <a:solidFill>
                  <a:srgbClr val="207AAA"/>
                </a:solidFill>
                <a:cs typeface="Times New Roman" pitchFamily="18" charset="0"/>
              </a:rPr>
            </a:br>
            <a: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  <a:t>PART I - INTRODUCTION</a:t>
            </a:r>
            <a:b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</a:br>
            <a: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</a:br>
            <a: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  <a:t>YONAS GETACHEW, MD</a:t>
            </a:r>
            <a:b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</a:br>
            <a: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  <a:t>CLINICAL ADVISOR, CIRHT</a:t>
            </a:r>
            <a:b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</a:br>
            <a:r>
              <a:rPr lang="en-US" sz="3200" dirty="0" smtClean="0">
                <a:solidFill>
                  <a:srgbClr val="207AAA"/>
                </a:solidFill>
                <a:cs typeface="Times New Roman" pitchFamily="18" charset="0"/>
              </a:rPr>
              <a:t>ASS’T PROFESSOR, OB-GYN, ADDIS ABABA UNIVERSITY</a:t>
            </a:r>
            <a:r>
              <a:rPr lang="en-US" sz="3600" dirty="0" smtClean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en-US" sz="3600" dirty="0" smtClean="0">
                <a:solidFill>
                  <a:schemeClr val="tx1"/>
                </a:solidFill>
                <a:cs typeface="Times New Roman" pitchFamily="18" charset="0"/>
              </a:rPr>
            </a:br>
            <a:endParaRPr lang="en-US" sz="36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40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4B53D3A4-6382-4331-B98D-89F3DDF3B8AD}" vid="{68B98C73-5A0E-4831-A89F-327756DE96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CIRHT_temp</Template>
  <TotalTime>2021</TotalTime>
  <Words>2131</Words>
  <Application>Microsoft Office PowerPoint</Application>
  <PresentationFormat>On-screen Show (16:9)</PresentationFormat>
  <Paragraphs>411</Paragraphs>
  <Slides>78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91" baseType="lpstr">
      <vt:lpstr>Arial</vt:lpstr>
      <vt:lpstr>Bookman Old Style</vt:lpstr>
      <vt:lpstr>Calibri</vt:lpstr>
      <vt:lpstr>HY그래픽M</vt:lpstr>
      <vt:lpstr>HY그래픽B</vt:lpstr>
      <vt:lpstr>SymbolMT</vt:lpstr>
      <vt:lpstr>Tahoma</vt:lpstr>
      <vt:lpstr>Times New Roman</vt:lpstr>
      <vt:lpstr>Trebuchet MS</vt:lpstr>
      <vt:lpstr>Wingdings</vt:lpstr>
      <vt:lpstr>Wingdings 2</vt:lpstr>
      <vt:lpstr>Theme1</vt:lpstr>
      <vt:lpstr>Graphique</vt:lpstr>
      <vt:lpstr>COMPREHENSIVE ABORTION CARE PART I - INTRODUCTION  YONAS GETACHEW, MD CLINICAL ADVISOR, CIRHT ASS’T PROFESSOR, OB-GYN, ADDIS ABABA UNIVERSITY </vt:lpstr>
      <vt:lpstr>Part I</vt:lpstr>
      <vt:lpstr>Objectives</vt:lpstr>
      <vt:lpstr>Outline </vt:lpstr>
      <vt:lpstr>Abortion </vt:lpstr>
      <vt:lpstr>Definitions</vt:lpstr>
      <vt:lpstr>Definitions </vt:lpstr>
      <vt:lpstr>Definitions </vt:lpstr>
      <vt:lpstr>Definitions</vt:lpstr>
      <vt:lpstr>Global </vt:lpstr>
      <vt:lpstr>Ethiopia </vt:lpstr>
      <vt:lpstr>Classifications </vt:lpstr>
      <vt:lpstr>WHO</vt:lpstr>
      <vt:lpstr>Cause</vt:lpstr>
      <vt:lpstr>PowerPoint Presentation</vt:lpstr>
      <vt:lpstr>Spontaneous abortion</vt:lpstr>
      <vt:lpstr>Pathology</vt:lpstr>
      <vt:lpstr>PowerPoint Presentation</vt:lpstr>
      <vt:lpstr>Late pregnancy</vt:lpstr>
      <vt:lpstr>Etiology </vt:lpstr>
      <vt:lpstr>Risk factors</vt:lpstr>
      <vt:lpstr>PowerPoint Presentation</vt:lpstr>
      <vt:lpstr>PowerPoint Presentation</vt:lpstr>
      <vt:lpstr>Major causes of abortion</vt:lpstr>
      <vt:lpstr>Fetal factors </vt:lpstr>
      <vt:lpstr>Fetal factors: Aneuploidy</vt:lpstr>
      <vt:lpstr>Aneuploidy</vt:lpstr>
      <vt:lpstr>Fetal factors: Autosomal trisomy</vt:lpstr>
      <vt:lpstr>Fetal factors: Monosomy X</vt:lpstr>
      <vt:lpstr>Fetal factors: Polyploidy</vt:lpstr>
      <vt:lpstr>Fetal factors: Euploidy</vt:lpstr>
      <vt:lpstr>Maternal factors: Infections</vt:lpstr>
      <vt:lpstr>Maternal factors: Chronic illness</vt:lpstr>
      <vt:lpstr>Maternal factors: Endocrine</vt:lpstr>
      <vt:lpstr>Maternal factors: Immunologic</vt:lpstr>
      <vt:lpstr>Maternal factors: Environmental</vt:lpstr>
      <vt:lpstr>Maternal factors: Uterine defects </vt:lpstr>
      <vt:lpstr>Maternal factors: Other</vt:lpstr>
      <vt:lpstr>Paternal factors</vt:lpstr>
      <vt:lpstr>Stages of spontaneous abortion</vt:lpstr>
      <vt:lpstr>PowerPoint Presentation</vt:lpstr>
      <vt:lpstr>Threatened abortion</vt:lpstr>
      <vt:lpstr>Threatened abortion</vt:lpstr>
      <vt:lpstr>Threatened abortion</vt:lpstr>
      <vt:lpstr>Inevitable abortion</vt:lpstr>
      <vt:lpstr>Inevitable abortion</vt:lpstr>
      <vt:lpstr> </vt:lpstr>
      <vt:lpstr>Incomplete abortion</vt:lpstr>
      <vt:lpstr>Complete abortion </vt:lpstr>
      <vt:lpstr>Missed abortion</vt:lpstr>
      <vt:lpstr>Missed abortion</vt:lpstr>
      <vt:lpstr>Septic abortion</vt:lpstr>
      <vt:lpstr>Clinical assessment</vt:lpstr>
      <vt:lpstr>Differential diagnoses</vt:lpstr>
      <vt:lpstr>Management </vt:lpstr>
      <vt:lpstr>Management </vt:lpstr>
      <vt:lpstr>Three Sources of Pain </vt:lpstr>
      <vt:lpstr>Non-pharmacological methods for relieving psychological pain</vt:lpstr>
      <vt:lpstr>Pharmacological Means of Addressing Psychological Pain </vt:lpstr>
      <vt:lpstr>Administering paracervical block</vt:lpstr>
      <vt:lpstr>Paracervical Block</vt:lpstr>
      <vt:lpstr>PowerPoint Presentation</vt:lpstr>
      <vt:lpstr>Recurrent abortion</vt:lpstr>
      <vt:lpstr> Causes of recurrent abortion </vt:lpstr>
      <vt:lpstr>Incompetent Cervix</vt:lpstr>
      <vt:lpstr>Incompetent Cervix</vt:lpstr>
      <vt:lpstr>Incompetent Cervix</vt:lpstr>
      <vt:lpstr> Incompetent Cervix</vt:lpstr>
      <vt:lpstr>Uterine synechie / Asherman syndrome   </vt:lpstr>
      <vt:lpstr>PowerPoint Presentation</vt:lpstr>
      <vt:lpstr>PAC </vt:lpstr>
      <vt:lpstr>Elements of PAC </vt:lpstr>
      <vt:lpstr>PowerPoint Presentation</vt:lpstr>
      <vt:lpstr>Induced abortion </vt:lpstr>
      <vt:lpstr>Guidelines</vt:lpstr>
      <vt:lpstr>Ethiopian law: penal code </vt:lpstr>
      <vt:lpstr>PowerPoint Presentation</vt:lpstr>
      <vt:lpstr>COMPREHENSIVE ABORTION CARE PART I - INTRODUCTION  YONAS GETACHEW, MD CLINICAL ADVISOR, CIRHT ASS’T PROFESSOR, OB-GYN, ADDIS ABABA UNIVERSITY </vt:lpstr>
    </vt:vector>
  </TitlesOfParts>
  <Company>University of Michigan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Comprehensive Abortion care   Yonas GETACHEW (md ,obgyn)</dc:title>
  <dc:creator>Rivkin, Daniel</dc:creator>
  <cp:lastModifiedBy>Rivkin, Daniel</cp:lastModifiedBy>
  <cp:revision>40</cp:revision>
  <dcterms:created xsi:type="dcterms:W3CDTF">2017-04-03T06:37:34Z</dcterms:created>
  <dcterms:modified xsi:type="dcterms:W3CDTF">2017-06-13T19:11:13Z</dcterms:modified>
</cp:coreProperties>
</file>