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sldIdLst>
    <p:sldId id="257" r:id="rId2"/>
    <p:sldId id="318" r:id="rId3"/>
    <p:sldId id="267" r:id="rId4"/>
    <p:sldId id="275" r:id="rId5"/>
    <p:sldId id="304" r:id="rId6"/>
    <p:sldId id="382" r:id="rId7"/>
    <p:sldId id="376" r:id="rId8"/>
    <p:sldId id="259" r:id="rId9"/>
    <p:sldId id="319" r:id="rId10"/>
    <p:sldId id="306" r:id="rId11"/>
    <p:sldId id="307" r:id="rId12"/>
    <p:sldId id="308" r:id="rId13"/>
    <p:sldId id="309" r:id="rId14"/>
    <p:sldId id="310" r:id="rId15"/>
    <p:sldId id="311" r:id="rId16"/>
    <p:sldId id="313" r:id="rId17"/>
    <p:sldId id="326" r:id="rId18"/>
    <p:sldId id="278" r:id="rId19"/>
    <p:sldId id="279" r:id="rId20"/>
    <p:sldId id="321" r:id="rId21"/>
    <p:sldId id="322" r:id="rId22"/>
    <p:sldId id="280" r:id="rId23"/>
    <p:sldId id="323" r:id="rId24"/>
    <p:sldId id="388" r:id="rId25"/>
    <p:sldId id="324" r:id="rId26"/>
    <p:sldId id="389" r:id="rId27"/>
    <p:sldId id="390" r:id="rId28"/>
    <p:sldId id="281" r:id="rId29"/>
    <p:sldId id="325" r:id="rId30"/>
    <p:sldId id="282" r:id="rId31"/>
    <p:sldId id="284" r:id="rId32"/>
    <p:sldId id="287" r:id="rId33"/>
    <p:sldId id="333" r:id="rId34"/>
    <p:sldId id="262" r:id="rId35"/>
    <p:sldId id="384" r:id="rId36"/>
    <p:sldId id="392" r:id="rId37"/>
    <p:sldId id="351" r:id="rId38"/>
    <p:sldId id="369" r:id="rId39"/>
    <p:sldId id="370" r:id="rId40"/>
    <p:sldId id="378" r:id="rId41"/>
    <p:sldId id="386" r:id="rId42"/>
    <p:sldId id="391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0" autoAdjust="0"/>
    <p:restoredTop sz="94624" autoAdjust="0"/>
  </p:normalViewPr>
  <p:slideViewPr>
    <p:cSldViewPr snapToGrid="0">
      <p:cViewPr varScale="1">
        <p:scale>
          <a:sx n="64" d="100"/>
          <a:sy n="64" d="100"/>
        </p:scale>
        <p:origin x="374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12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3508D-A57B-49AD-A059-52F7F8AAF9A8}" type="doc">
      <dgm:prSet loTypeId="urn:microsoft.com/office/officeart/2005/8/layout/vList5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D38C82F-9F9D-4649-A5AD-C64905494B94}">
      <dgm:prSet phldrT="[Text]" custT="1"/>
      <dgm:spPr/>
      <dgm:t>
        <a:bodyPr/>
        <a:lstStyle/>
        <a:p>
          <a:r>
            <a:rPr lang="en-US" sz="2000" dirty="0"/>
            <a:t>Treatment of incomplete abortion</a:t>
          </a:r>
        </a:p>
      </dgm:t>
    </dgm:pt>
    <dgm:pt modelId="{88297EC1-247F-4B4E-9B4B-A0F9AE5CC582}" type="parTrans" cxnId="{2381BDF7-1832-4FE3-A49D-8B814CC8DC80}">
      <dgm:prSet/>
      <dgm:spPr/>
      <dgm:t>
        <a:bodyPr/>
        <a:lstStyle/>
        <a:p>
          <a:endParaRPr lang="en-US"/>
        </a:p>
      </dgm:t>
    </dgm:pt>
    <dgm:pt modelId="{E1ADCA8D-42A5-4D4F-A95A-ABB714E71C10}" type="sibTrans" cxnId="{2381BDF7-1832-4FE3-A49D-8B814CC8DC80}">
      <dgm:prSet/>
      <dgm:spPr/>
      <dgm:t>
        <a:bodyPr/>
        <a:lstStyle/>
        <a:p>
          <a:endParaRPr lang="en-US"/>
        </a:p>
      </dgm:t>
    </dgm:pt>
    <dgm:pt modelId="{805F4EBB-3210-4A29-BD75-0AD8FD6C8942}">
      <dgm:prSet phldrT="[Text]" custT="1"/>
      <dgm:spPr/>
      <dgm:t>
        <a:bodyPr/>
        <a:lstStyle/>
        <a:p>
          <a:r>
            <a:rPr lang="en-US" sz="1800" u="none" dirty="0">
              <a:latin typeface="+mj-lt"/>
            </a:rPr>
            <a:t>Use safe and effective treatment methods</a:t>
          </a:r>
          <a:endParaRPr lang="en-US" sz="1800" b="0" u="sng" dirty="0">
            <a:latin typeface="+mj-lt"/>
          </a:endParaRPr>
        </a:p>
      </dgm:t>
    </dgm:pt>
    <dgm:pt modelId="{F517BB1A-58DB-4634-A598-D05B72590011}" type="parTrans" cxnId="{1208E97A-A395-48AA-8CBC-42D3037D7CAB}">
      <dgm:prSet/>
      <dgm:spPr/>
      <dgm:t>
        <a:bodyPr/>
        <a:lstStyle/>
        <a:p>
          <a:endParaRPr lang="en-US"/>
        </a:p>
      </dgm:t>
    </dgm:pt>
    <dgm:pt modelId="{A8FB5F87-01CF-4CDB-B304-325729911D3F}" type="sibTrans" cxnId="{1208E97A-A395-48AA-8CBC-42D3037D7CAB}">
      <dgm:prSet/>
      <dgm:spPr/>
      <dgm:t>
        <a:bodyPr/>
        <a:lstStyle/>
        <a:p>
          <a:endParaRPr lang="en-US"/>
        </a:p>
      </dgm:t>
    </dgm:pt>
    <dgm:pt modelId="{1EF87817-F54D-4009-BE78-F66F6A19A013}">
      <dgm:prSet phldrT="[Text]" custT="1"/>
      <dgm:spPr/>
      <dgm:t>
        <a:bodyPr/>
        <a:lstStyle/>
        <a:p>
          <a:pPr algn="l"/>
          <a:r>
            <a:rPr lang="en-US" sz="2000" dirty="0"/>
            <a:t>Family planning services</a:t>
          </a:r>
        </a:p>
      </dgm:t>
    </dgm:pt>
    <dgm:pt modelId="{D2E373B1-CE72-4C7C-88B6-EE00BB6E5DE8}" type="parTrans" cxnId="{859D3298-9C6A-4902-A861-38F29B2F6C04}">
      <dgm:prSet/>
      <dgm:spPr/>
      <dgm:t>
        <a:bodyPr/>
        <a:lstStyle/>
        <a:p>
          <a:endParaRPr lang="en-US"/>
        </a:p>
      </dgm:t>
    </dgm:pt>
    <dgm:pt modelId="{619560F3-C7CE-4A95-8275-C7D09F6D548A}" type="sibTrans" cxnId="{859D3298-9C6A-4902-A861-38F29B2F6C04}">
      <dgm:prSet/>
      <dgm:spPr/>
      <dgm:t>
        <a:bodyPr/>
        <a:lstStyle/>
        <a:p>
          <a:endParaRPr lang="en-US"/>
        </a:p>
      </dgm:t>
    </dgm:pt>
    <dgm:pt modelId="{E952A21B-6D8A-4FF1-8CC8-4C035463189D}">
      <dgm:prSet custT="1"/>
      <dgm:spPr/>
      <dgm:t>
        <a:bodyPr/>
        <a:lstStyle/>
        <a:p>
          <a:pPr algn="l"/>
          <a:r>
            <a:rPr lang="en-US" sz="2000" dirty="0"/>
            <a:t>Counseling</a:t>
          </a:r>
        </a:p>
      </dgm:t>
    </dgm:pt>
    <dgm:pt modelId="{7576750D-FB05-4B31-9E98-651ECF2C9665}" type="parTrans" cxnId="{DB79EBE2-04BB-446D-BF46-E8865C2E2DE5}">
      <dgm:prSet/>
      <dgm:spPr/>
      <dgm:t>
        <a:bodyPr/>
        <a:lstStyle/>
        <a:p>
          <a:endParaRPr lang="en-US"/>
        </a:p>
      </dgm:t>
    </dgm:pt>
    <dgm:pt modelId="{87F4E89C-D459-4D14-B99B-4E55C2F12564}" type="sibTrans" cxnId="{DB79EBE2-04BB-446D-BF46-E8865C2E2DE5}">
      <dgm:prSet/>
      <dgm:spPr/>
      <dgm:t>
        <a:bodyPr/>
        <a:lstStyle/>
        <a:p>
          <a:endParaRPr lang="en-US"/>
        </a:p>
      </dgm:t>
    </dgm:pt>
    <dgm:pt modelId="{7A8D36AA-A8A5-4755-83E8-3F0079CF280E}">
      <dgm:prSet custT="1"/>
      <dgm:spPr/>
      <dgm:t>
        <a:bodyPr/>
        <a:lstStyle/>
        <a:p>
          <a:r>
            <a:rPr lang="en-US" sz="2000" dirty="0"/>
            <a:t>Identify and respond to women’s emotional and physical health needs </a:t>
          </a:r>
        </a:p>
      </dgm:t>
    </dgm:pt>
    <dgm:pt modelId="{10201600-AB84-4A7B-BD96-8016C592BFC1}" type="parTrans" cxnId="{B0CE3925-BDD7-49B8-80AD-D137D22F1118}">
      <dgm:prSet/>
      <dgm:spPr/>
      <dgm:t>
        <a:bodyPr/>
        <a:lstStyle/>
        <a:p>
          <a:endParaRPr lang="en-US"/>
        </a:p>
      </dgm:t>
    </dgm:pt>
    <dgm:pt modelId="{4FFB9C77-2F8E-4DD3-AF45-DD2F5E8349C5}" type="sibTrans" cxnId="{B0CE3925-BDD7-49B8-80AD-D137D22F1118}">
      <dgm:prSet/>
      <dgm:spPr/>
      <dgm:t>
        <a:bodyPr/>
        <a:lstStyle/>
        <a:p>
          <a:endParaRPr lang="en-US"/>
        </a:p>
      </dgm:t>
    </dgm:pt>
    <dgm:pt modelId="{A1F8EB2A-2762-47FC-970D-552DCD8E74B5}">
      <dgm:prSet phldrT="[Text]" custT="1"/>
      <dgm:spPr/>
      <dgm:t>
        <a:bodyPr/>
        <a:lstStyle/>
        <a:p>
          <a:r>
            <a:rPr lang="en-US" sz="2000" dirty="0"/>
            <a:t>Help women prevent an unwanted pregnancy or practice birth spacing</a:t>
          </a:r>
        </a:p>
      </dgm:t>
    </dgm:pt>
    <dgm:pt modelId="{76D7563A-5A7C-4BFF-87B7-47A6FF90CBFD}" type="parTrans" cxnId="{28DDBF3B-8697-440E-B7A5-058E0BC4E211}">
      <dgm:prSet/>
      <dgm:spPr/>
      <dgm:t>
        <a:bodyPr/>
        <a:lstStyle/>
        <a:p>
          <a:endParaRPr lang="en-US"/>
        </a:p>
      </dgm:t>
    </dgm:pt>
    <dgm:pt modelId="{8192DD89-828E-4759-8B7B-971E5D998E25}" type="sibTrans" cxnId="{28DDBF3B-8697-440E-B7A5-058E0BC4E211}">
      <dgm:prSet/>
      <dgm:spPr/>
      <dgm:t>
        <a:bodyPr/>
        <a:lstStyle/>
        <a:p>
          <a:endParaRPr lang="en-US"/>
        </a:p>
      </dgm:t>
    </dgm:pt>
    <dgm:pt modelId="{EDA0994E-1772-4858-AB7F-814710C4FFA7}">
      <dgm:prSet custT="1"/>
      <dgm:spPr/>
      <dgm:t>
        <a:bodyPr/>
        <a:lstStyle/>
        <a:p>
          <a:pPr algn="l"/>
          <a:r>
            <a:rPr lang="en-US" sz="2000" dirty="0"/>
            <a:t>Reproductive and other health services</a:t>
          </a:r>
        </a:p>
      </dgm:t>
    </dgm:pt>
    <dgm:pt modelId="{457D15D9-80E2-45E2-889E-FD9D2F18F109}" type="parTrans" cxnId="{65C1F6F8-C9A0-45AA-AF2C-FBE1BA0835D2}">
      <dgm:prSet/>
      <dgm:spPr/>
      <dgm:t>
        <a:bodyPr/>
        <a:lstStyle/>
        <a:p>
          <a:endParaRPr lang="en-US"/>
        </a:p>
      </dgm:t>
    </dgm:pt>
    <dgm:pt modelId="{6056C58D-C70F-4DB7-B220-08D801004D99}" type="sibTrans" cxnId="{65C1F6F8-C9A0-45AA-AF2C-FBE1BA0835D2}">
      <dgm:prSet/>
      <dgm:spPr/>
      <dgm:t>
        <a:bodyPr/>
        <a:lstStyle/>
        <a:p>
          <a:endParaRPr lang="en-US"/>
        </a:p>
      </dgm:t>
    </dgm:pt>
    <dgm:pt modelId="{48396DDD-31D6-4A85-80BC-198BC460FF95}">
      <dgm:prSet custT="1"/>
      <dgm:spPr/>
      <dgm:t>
        <a:bodyPr/>
        <a:lstStyle/>
        <a:p>
          <a:r>
            <a:rPr lang="en-US" sz="2000" dirty="0"/>
            <a:t>Preferably provided on site or via referrals to other accessible facilities</a:t>
          </a:r>
        </a:p>
      </dgm:t>
    </dgm:pt>
    <dgm:pt modelId="{890B907F-D7A8-478F-BD05-BF46DE990690}" type="parTrans" cxnId="{7D1C4167-1106-420A-A1DF-1ABE64E45DB2}">
      <dgm:prSet/>
      <dgm:spPr/>
      <dgm:t>
        <a:bodyPr/>
        <a:lstStyle/>
        <a:p>
          <a:endParaRPr lang="en-US"/>
        </a:p>
      </dgm:t>
    </dgm:pt>
    <dgm:pt modelId="{C179CE26-81DD-4EAF-8183-4EB059D8FF16}" type="sibTrans" cxnId="{7D1C4167-1106-420A-A1DF-1ABE64E45DB2}">
      <dgm:prSet/>
      <dgm:spPr/>
      <dgm:t>
        <a:bodyPr/>
        <a:lstStyle/>
        <a:p>
          <a:endParaRPr lang="en-US"/>
        </a:p>
      </dgm:t>
    </dgm:pt>
    <dgm:pt modelId="{845BEEE2-AC71-4CB6-A8BA-6B9A64FD29EB}">
      <dgm:prSet custT="1"/>
      <dgm:spPr/>
      <dgm:t>
        <a:bodyPr/>
        <a:lstStyle/>
        <a:p>
          <a:pPr algn="l"/>
          <a:r>
            <a:rPr lang="en-US" sz="2000" dirty="0"/>
            <a:t>Community and service provider partnerships</a:t>
          </a:r>
        </a:p>
      </dgm:t>
    </dgm:pt>
    <dgm:pt modelId="{8C692013-88AC-42EE-9E93-9E02262A7FB8}" type="parTrans" cxnId="{4627C8AA-CDEC-47FE-A9F7-B2EEDB8B77BF}">
      <dgm:prSet/>
      <dgm:spPr/>
      <dgm:t>
        <a:bodyPr/>
        <a:lstStyle/>
        <a:p>
          <a:endParaRPr lang="en-US"/>
        </a:p>
      </dgm:t>
    </dgm:pt>
    <dgm:pt modelId="{1FFE1134-3401-4512-9955-3CCB105B3501}" type="sibTrans" cxnId="{4627C8AA-CDEC-47FE-A9F7-B2EEDB8B77BF}">
      <dgm:prSet/>
      <dgm:spPr/>
      <dgm:t>
        <a:bodyPr/>
        <a:lstStyle/>
        <a:p>
          <a:endParaRPr lang="en-US"/>
        </a:p>
      </dgm:t>
    </dgm:pt>
    <dgm:pt modelId="{D0080D78-DDB5-495B-BC4E-48473156A1BC}">
      <dgm:prSet/>
      <dgm:spPr/>
      <dgm:t>
        <a:bodyPr/>
        <a:lstStyle/>
        <a:p>
          <a:r>
            <a:rPr lang="en-US" dirty="0"/>
            <a:t>To prevent unwanted pregnancies and unsafe abortion, mobilize women to help receive care for complications from unsafe abortion, and ensure health services meet needs</a:t>
          </a:r>
        </a:p>
      </dgm:t>
    </dgm:pt>
    <dgm:pt modelId="{88CA22C0-5E53-4BA9-B654-6157DC89BADC}" type="parTrans" cxnId="{467C8FCB-88B5-4C69-8288-10A0CF959450}">
      <dgm:prSet/>
      <dgm:spPr/>
      <dgm:t>
        <a:bodyPr/>
        <a:lstStyle/>
        <a:p>
          <a:endParaRPr lang="en-US"/>
        </a:p>
      </dgm:t>
    </dgm:pt>
    <dgm:pt modelId="{CCB03DBD-F773-4A8E-A1E4-5AD8A984F497}" type="sibTrans" cxnId="{467C8FCB-88B5-4C69-8288-10A0CF959450}">
      <dgm:prSet/>
      <dgm:spPr/>
      <dgm:t>
        <a:bodyPr/>
        <a:lstStyle/>
        <a:p>
          <a:endParaRPr lang="en-US"/>
        </a:p>
      </dgm:t>
    </dgm:pt>
    <dgm:pt modelId="{D92705F4-82BB-4D14-8540-C0F2E659E989}" type="pres">
      <dgm:prSet presAssocID="{7EE3508D-A57B-49AD-A059-52F7F8AAF9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B65614-0B62-4809-8A02-16F489F072E2}" type="pres">
      <dgm:prSet presAssocID="{9D38C82F-9F9D-4649-A5AD-C64905494B94}" presName="linNode" presStyleCnt="0"/>
      <dgm:spPr/>
    </dgm:pt>
    <dgm:pt modelId="{6B59F754-BC09-4092-A303-FB2012D7758B}" type="pres">
      <dgm:prSet presAssocID="{9D38C82F-9F9D-4649-A5AD-C64905494B94}" presName="parentText" presStyleLbl="node1" presStyleIdx="0" presStyleCnt="5" custScaleX="91505" custScaleY="82161" custLinFactNeighborX="-12" custLinFactNeighborY="-1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4985BB-0CBC-44ED-8EF6-333A1F1F5FF7}" type="pres">
      <dgm:prSet presAssocID="{9D38C82F-9F9D-4649-A5AD-C64905494B94}" presName="descendantText" presStyleLbl="alignAccFollowNode1" presStyleIdx="0" presStyleCnt="5" custScaleX="108680" custScaleY="91115" custLinFactNeighborX="2351" custLinFactNeighborY="30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9FD42-2D7A-4190-B6C8-02FC6CE1475E}" type="pres">
      <dgm:prSet presAssocID="{E1ADCA8D-42A5-4D4F-A95A-ABB714E71C10}" presName="sp" presStyleCnt="0"/>
      <dgm:spPr/>
    </dgm:pt>
    <dgm:pt modelId="{6F5BC9F2-67FF-4282-A17E-369B74AC0AB6}" type="pres">
      <dgm:prSet presAssocID="{E952A21B-6D8A-4FF1-8CC8-4C035463189D}" presName="linNode" presStyleCnt="0"/>
      <dgm:spPr/>
    </dgm:pt>
    <dgm:pt modelId="{CB1CA059-2228-4CDA-8672-7B0094E65E0D}" type="pres">
      <dgm:prSet presAssocID="{E952A21B-6D8A-4FF1-8CC8-4C035463189D}" presName="parentText" presStyleLbl="node1" presStyleIdx="1" presStyleCnt="5" custScaleX="91322" custScaleY="72664" custLinFactNeighborX="-1273" custLinFactNeighborY="-14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FDF2D7-2BA5-4A7F-88AB-15AB66D98E57}" type="pres">
      <dgm:prSet presAssocID="{E952A21B-6D8A-4FF1-8CC8-4C035463189D}" presName="descendantText" presStyleLbl="alignAccFollowNode1" presStyleIdx="1" presStyleCnt="5" custScaleX="108378" custScaleY="92879" custLinFactNeighborX="2351" custLinFactNeighborY="-1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1CC61-2AE2-4960-AD6E-32942FF3DE10}" type="pres">
      <dgm:prSet presAssocID="{87F4E89C-D459-4D14-B99B-4E55C2F12564}" presName="sp" presStyleCnt="0"/>
      <dgm:spPr/>
    </dgm:pt>
    <dgm:pt modelId="{B1CAC8F6-DD0F-4198-B530-8918828AFDD8}" type="pres">
      <dgm:prSet presAssocID="{1EF87817-F54D-4009-BE78-F66F6A19A013}" presName="linNode" presStyleCnt="0"/>
      <dgm:spPr/>
    </dgm:pt>
    <dgm:pt modelId="{914962FA-ACD2-489F-B618-C04D35F29561}" type="pres">
      <dgm:prSet presAssocID="{1EF87817-F54D-4009-BE78-F66F6A19A013}" presName="parentText" presStyleLbl="node1" presStyleIdx="2" presStyleCnt="5" custScaleX="91505" custLinFactNeighborX="-56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BF2B8-974C-40A2-B3C5-C2D389654508}" type="pres">
      <dgm:prSet presAssocID="{1EF87817-F54D-4009-BE78-F66F6A19A013}" presName="descendantText" presStyleLbl="alignAccFollowNode1" presStyleIdx="2" presStyleCnt="5" custScaleX="108680" custScaleY="118823" custLinFactNeighborX="2351" custLinFactNeighborY="4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03B3F0-D747-4D11-B42C-6D39D79B04AD}" type="pres">
      <dgm:prSet presAssocID="{619560F3-C7CE-4A95-8275-C7D09F6D548A}" presName="sp" presStyleCnt="0"/>
      <dgm:spPr/>
    </dgm:pt>
    <dgm:pt modelId="{3475F6FE-2D55-4AC8-A97F-48B1C61F1855}" type="pres">
      <dgm:prSet presAssocID="{EDA0994E-1772-4858-AB7F-814710C4FFA7}" presName="linNode" presStyleCnt="0"/>
      <dgm:spPr/>
    </dgm:pt>
    <dgm:pt modelId="{09878FB3-0057-4C66-9DBE-CA4E0F206893}" type="pres">
      <dgm:prSet presAssocID="{EDA0994E-1772-4858-AB7F-814710C4FFA7}" presName="parentText" presStyleLbl="node1" presStyleIdx="3" presStyleCnt="5" custScaleX="120080" custLinFactNeighborX="1958" custLinFactNeighborY="-1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FB158-1825-4AFF-A8CE-B2765D88D6A0}" type="pres">
      <dgm:prSet presAssocID="{EDA0994E-1772-4858-AB7F-814710C4FFA7}" presName="descendantText" presStyleLbl="alignAccFollowNode1" presStyleIdx="3" presStyleCnt="5" custScaleX="142677" custScaleY="128594" custLinFactNeighborX="1112" custLinFactNeighborY="1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1D596-E2E7-420B-A2BC-EE464FD54C1E}" type="pres">
      <dgm:prSet presAssocID="{6056C58D-C70F-4DB7-B220-08D801004D99}" presName="sp" presStyleCnt="0"/>
      <dgm:spPr/>
    </dgm:pt>
    <dgm:pt modelId="{9D47A081-7ADE-420E-9DCC-C9CA148A1E53}" type="pres">
      <dgm:prSet presAssocID="{845BEEE2-AC71-4CB6-A8BA-6B9A64FD29EB}" presName="linNode" presStyleCnt="0"/>
      <dgm:spPr/>
    </dgm:pt>
    <dgm:pt modelId="{BE4E4A3B-6647-47D5-AF6F-B926DDA74156}" type="pres">
      <dgm:prSet presAssocID="{845BEEE2-AC71-4CB6-A8BA-6B9A64FD29EB}" presName="parentText" presStyleLbl="node1" presStyleIdx="4" presStyleCnt="5" custScaleX="940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6A8DE-CCF1-4550-9B49-9A882AF71487}" type="pres">
      <dgm:prSet presAssocID="{845BEEE2-AC71-4CB6-A8BA-6B9A64FD29EB}" presName="descendantText" presStyleLbl="alignAccFollowNode1" presStyleIdx="4" presStyleCnt="5" custScaleX="107702" custScaleY="107255" custLinFactNeighborX="23351" custLinFactNeighborY="1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9D3298-9C6A-4902-A861-38F29B2F6C04}" srcId="{7EE3508D-A57B-49AD-A059-52F7F8AAF9A8}" destId="{1EF87817-F54D-4009-BE78-F66F6A19A013}" srcOrd="2" destOrd="0" parTransId="{D2E373B1-CE72-4C7C-88B6-EE00BB6E5DE8}" sibTransId="{619560F3-C7CE-4A95-8275-C7D09F6D548A}"/>
    <dgm:cxn modelId="{B7EAFEE0-4B1B-4532-A9DA-6C8129D31FCE}" type="presOf" srcId="{7EE3508D-A57B-49AD-A059-52F7F8AAF9A8}" destId="{D92705F4-82BB-4D14-8540-C0F2E659E989}" srcOrd="0" destOrd="0" presId="urn:microsoft.com/office/officeart/2005/8/layout/vList5"/>
    <dgm:cxn modelId="{FEDF882E-BAED-4A4F-93B4-04B35FBE000C}" type="presOf" srcId="{E952A21B-6D8A-4FF1-8CC8-4C035463189D}" destId="{CB1CA059-2228-4CDA-8672-7B0094E65E0D}" srcOrd="0" destOrd="0" presId="urn:microsoft.com/office/officeart/2005/8/layout/vList5"/>
    <dgm:cxn modelId="{4627C8AA-CDEC-47FE-A9F7-B2EEDB8B77BF}" srcId="{7EE3508D-A57B-49AD-A059-52F7F8AAF9A8}" destId="{845BEEE2-AC71-4CB6-A8BA-6B9A64FD29EB}" srcOrd="4" destOrd="0" parTransId="{8C692013-88AC-42EE-9E93-9E02262A7FB8}" sibTransId="{1FFE1134-3401-4512-9955-3CCB105B3501}"/>
    <dgm:cxn modelId="{E84D3C2E-8DF3-42E0-B199-B888F0D94805}" type="presOf" srcId="{9D38C82F-9F9D-4649-A5AD-C64905494B94}" destId="{6B59F754-BC09-4092-A303-FB2012D7758B}" srcOrd="0" destOrd="0" presId="urn:microsoft.com/office/officeart/2005/8/layout/vList5"/>
    <dgm:cxn modelId="{FCA14C77-BDBB-4234-BC2B-654246C85B99}" type="presOf" srcId="{D0080D78-DDB5-495B-BC4E-48473156A1BC}" destId="{77B6A8DE-CCF1-4550-9B49-9A882AF71487}" srcOrd="0" destOrd="0" presId="urn:microsoft.com/office/officeart/2005/8/layout/vList5"/>
    <dgm:cxn modelId="{BB939C76-E87C-469E-8A09-CF9F6D00844E}" type="presOf" srcId="{EDA0994E-1772-4858-AB7F-814710C4FFA7}" destId="{09878FB3-0057-4C66-9DBE-CA4E0F206893}" srcOrd="0" destOrd="0" presId="urn:microsoft.com/office/officeart/2005/8/layout/vList5"/>
    <dgm:cxn modelId="{1208E97A-A395-48AA-8CBC-42D3037D7CAB}" srcId="{9D38C82F-9F9D-4649-A5AD-C64905494B94}" destId="{805F4EBB-3210-4A29-BD75-0AD8FD6C8942}" srcOrd="0" destOrd="0" parTransId="{F517BB1A-58DB-4634-A598-D05B72590011}" sibTransId="{A8FB5F87-01CF-4CDB-B304-325729911D3F}"/>
    <dgm:cxn modelId="{2E52968F-019A-44AB-B4A1-44E6AF614387}" type="presOf" srcId="{A1F8EB2A-2762-47FC-970D-552DCD8E74B5}" destId="{062BF2B8-974C-40A2-B3C5-C2D389654508}" srcOrd="0" destOrd="0" presId="urn:microsoft.com/office/officeart/2005/8/layout/vList5"/>
    <dgm:cxn modelId="{2381BDF7-1832-4FE3-A49D-8B814CC8DC80}" srcId="{7EE3508D-A57B-49AD-A059-52F7F8AAF9A8}" destId="{9D38C82F-9F9D-4649-A5AD-C64905494B94}" srcOrd="0" destOrd="0" parTransId="{88297EC1-247F-4B4E-9B4B-A0F9AE5CC582}" sibTransId="{E1ADCA8D-42A5-4D4F-A95A-ABB714E71C10}"/>
    <dgm:cxn modelId="{65C1F6F8-C9A0-45AA-AF2C-FBE1BA0835D2}" srcId="{7EE3508D-A57B-49AD-A059-52F7F8AAF9A8}" destId="{EDA0994E-1772-4858-AB7F-814710C4FFA7}" srcOrd="3" destOrd="0" parTransId="{457D15D9-80E2-45E2-889E-FD9D2F18F109}" sibTransId="{6056C58D-C70F-4DB7-B220-08D801004D99}"/>
    <dgm:cxn modelId="{467C8FCB-88B5-4C69-8288-10A0CF959450}" srcId="{845BEEE2-AC71-4CB6-A8BA-6B9A64FD29EB}" destId="{D0080D78-DDB5-495B-BC4E-48473156A1BC}" srcOrd="0" destOrd="0" parTransId="{88CA22C0-5E53-4BA9-B654-6157DC89BADC}" sibTransId="{CCB03DBD-F773-4A8E-A1E4-5AD8A984F497}"/>
    <dgm:cxn modelId="{28DDBF3B-8697-440E-B7A5-058E0BC4E211}" srcId="{1EF87817-F54D-4009-BE78-F66F6A19A013}" destId="{A1F8EB2A-2762-47FC-970D-552DCD8E74B5}" srcOrd="0" destOrd="0" parTransId="{76D7563A-5A7C-4BFF-87B7-47A6FF90CBFD}" sibTransId="{8192DD89-828E-4759-8B7B-971E5D998E25}"/>
    <dgm:cxn modelId="{B8B4DDE7-DE31-4C5F-AB9F-A59DA13CA12C}" type="presOf" srcId="{845BEEE2-AC71-4CB6-A8BA-6B9A64FD29EB}" destId="{BE4E4A3B-6647-47D5-AF6F-B926DDA74156}" srcOrd="0" destOrd="0" presId="urn:microsoft.com/office/officeart/2005/8/layout/vList5"/>
    <dgm:cxn modelId="{E02C55B2-1DB4-494A-B130-D017AB8903FB}" type="presOf" srcId="{805F4EBB-3210-4A29-BD75-0AD8FD6C8942}" destId="{9F4985BB-0CBC-44ED-8EF6-333A1F1F5FF7}" srcOrd="0" destOrd="0" presId="urn:microsoft.com/office/officeart/2005/8/layout/vList5"/>
    <dgm:cxn modelId="{B0CE3925-BDD7-49B8-80AD-D137D22F1118}" srcId="{E952A21B-6D8A-4FF1-8CC8-4C035463189D}" destId="{7A8D36AA-A8A5-4755-83E8-3F0079CF280E}" srcOrd="0" destOrd="0" parTransId="{10201600-AB84-4A7B-BD96-8016C592BFC1}" sibTransId="{4FFB9C77-2F8E-4DD3-AF45-DD2F5E8349C5}"/>
    <dgm:cxn modelId="{C3CA7BD1-7834-4054-9102-0B3F848F1652}" type="presOf" srcId="{7A8D36AA-A8A5-4755-83E8-3F0079CF280E}" destId="{73FDF2D7-2BA5-4A7F-88AB-15AB66D98E57}" srcOrd="0" destOrd="0" presId="urn:microsoft.com/office/officeart/2005/8/layout/vList5"/>
    <dgm:cxn modelId="{7D1C4167-1106-420A-A1DF-1ABE64E45DB2}" srcId="{EDA0994E-1772-4858-AB7F-814710C4FFA7}" destId="{48396DDD-31D6-4A85-80BC-198BC460FF95}" srcOrd="0" destOrd="0" parTransId="{890B907F-D7A8-478F-BD05-BF46DE990690}" sibTransId="{C179CE26-81DD-4EAF-8183-4EB059D8FF16}"/>
    <dgm:cxn modelId="{FEA95C9D-35A4-45CE-9661-C1137E1A41A9}" type="presOf" srcId="{1EF87817-F54D-4009-BE78-F66F6A19A013}" destId="{914962FA-ACD2-489F-B618-C04D35F29561}" srcOrd="0" destOrd="0" presId="urn:microsoft.com/office/officeart/2005/8/layout/vList5"/>
    <dgm:cxn modelId="{DB79EBE2-04BB-446D-BF46-E8865C2E2DE5}" srcId="{7EE3508D-A57B-49AD-A059-52F7F8AAF9A8}" destId="{E952A21B-6D8A-4FF1-8CC8-4C035463189D}" srcOrd="1" destOrd="0" parTransId="{7576750D-FB05-4B31-9E98-651ECF2C9665}" sibTransId="{87F4E89C-D459-4D14-B99B-4E55C2F12564}"/>
    <dgm:cxn modelId="{B0CD08D8-C93D-428B-8096-7BED377E2FD0}" type="presOf" srcId="{48396DDD-31D6-4A85-80BC-198BC460FF95}" destId="{EDAFB158-1825-4AFF-A8CE-B2765D88D6A0}" srcOrd="0" destOrd="0" presId="urn:microsoft.com/office/officeart/2005/8/layout/vList5"/>
    <dgm:cxn modelId="{EFB8E534-A4A6-4561-9613-315AD8996986}" type="presParOf" srcId="{D92705F4-82BB-4D14-8540-C0F2E659E989}" destId="{2DB65614-0B62-4809-8A02-16F489F072E2}" srcOrd="0" destOrd="0" presId="urn:microsoft.com/office/officeart/2005/8/layout/vList5"/>
    <dgm:cxn modelId="{AB3B59E3-8354-48C8-9673-0F2FC82D3330}" type="presParOf" srcId="{2DB65614-0B62-4809-8A02-16F489F072E2}" destId="{6B59F754-BC09-4092-A303-FB2012D7758B}" srcOrd="0" destOrd="0" presId="urn:microsoft.com/office/officeart/2005/8/layout/vList5"/>
    <dgm:cxn modelId="{48E0768F-34CF-473F-9A00-6DE6E40B8438}" type="presParOf" srcId="{2DB65614-0B62-4809-8A02-16F489F072E2}" destId="{9F4985BB-0CBC-44ED-8EF6-333A1F1F5FF7}" srcOrd="1" destOrd="0" presId="urn:microsoft.com/office/officeart/2005/8/layout/vList5"/>
    <dgm:cxn modelId="{460DE51F-7BFB-4067-B3E2-9F6E0013E5D0}" type="presParOf" srcId="{D92705F4-82BB-4D14-8540-C0F2E659E989}" destId="{10D9FD42-2D7A-4190-B6C8-02FC6CE1475E}" srcOrd="1" destOrd="0" presId="urn:microsoft.com/office/officeart/2005/8/layout/vList5"/>
    <dgm:cxn modelId="{22BB5FAA-D6CD-41C8-8C16-6652AF42A77B}" type="presParOf" srcId="{D92705F4-82BB-4D14-8540-C0F2E659E989}" destId="{6F5BC9F2-67FF-4282-A17E-369B74AC0AB6}" srcOrd="2" destOrd="0" presId="urn:microsoft.com/office/officeart/2005/8/layout/vList5"/>
    <dgm:cxn modelId="{A9492516-6C0F-4D5D-AE4D-3985C9C5A00B}" type="presParOf" srcId="{6F5BC9F2-67FF-4282-A17E-369B74AC0AB6}" destId="{CB1CA059-2228-4CDA-8672-7B0094E65E0D}" srcOrd="0" destOrd="0" presId="urn:microsoft.com/office/officeart/2005/8/layout/vList5"/>
    <dgm:cxn modelId="{188E717A-EDD4-406F-A482-99756E79445E}" type="presParOf" srcId="{6F5BC9F2-67FF-4282-A17E-369B74AC0AB6}" destId="{73FDF2D7-2BA5-4A7F-88AB-15AB66D98E57}" srcOrd="1" destOrd="0" presId="urn:microsoft.com/office/officeart/2005/8/layout/vList5"/>
    <dgm:cxn modelId="{499B61EE-5C82-451D-A327-43F47EB5601A}" type="presParOf" srcId="{D92705F4-82BB-4D14-8540-C0F2E659E989}" destId="{0131CC61-2AE2-4960-AD6E-32942FF3DE10}" srcOrd="3" destOrd="0" presId="urn:microsoft.com/office/officeart/2005/8/layout/vList5"/>
    <dgm:cxn modelId="{8694A128-714E-4C22-877C-955C2846BF37}" type="presParOf" srcId="{D92705F4-82BB-4D14-8540-C0F2E659E989}" destId="{B1CAC8F6-DD0F-4198-B530-8918828AFDD8}" srcOrd="4" destOrd="0" presId="urn:microsoft.com/office/officeart/2005/8/layout/vList5"/>
    <dgm:cxn modelId="{E4044657-BEFC-4F80-AB5C-21868FE6266E}" type="presParOf" srcId="{B1CAC8F6-DD0F-4198-B530-8918828AFDD8}" destId="{914962FA-ACD2-489F-B618-C04D35F29561}" srcOrd="0" destOrd="0" presId="urn:microsoft.com/office/officeart/2005/8/layout/vList5"/>
    <dgm:cxn modelId="{9018B161-979D-488C-B97C-20CF5C23AA8F}" type="presParOf" srcId="{B1CAC8F6-DD0F-4198-B530-8918828AFDD8}" destId="{062BF2B8-974C-40A2-B3C5-C2D389654508}" srcOrd="1" destOrd="0" presId="urn:microsoft.com/office/officeart/2005/8/layout/vList5"/>
    <dgm:cxn modelId="{DF860554-9014-426F-AF8A-CB84401D9E77}" type="presParOf" srcId="{D92705F4-82BB-4D14-8540-C0F2E659E989}" destId="{8603B3F0-D747-4D11-B42C-6D39D79B04AD}" srcOrd="5" destOrd="0" presId="urn:microsoft.com/office/officeart/2005/8/layout/vList5"/>
    <dgm:cxn modelId="{A38BBFC2-DA79-46AD-A3F8-65AE6119FD31}" type="presParOf" srcId="{D92705F4-82BB-4D14-8540-C0F2E659E989}" destId="{3475F6FE-2D55-4AC8-A97F-48B1C61F1855}" srcOrd="6" destOrd="0" presId="urn:microsoft.com/office/officeart/2005/8/layout/vList5"/>
    <dgm:cxn modelId="{85ADDB4F-642F-46E3-A1FA-EA676441F168}" type="presParOf" srcId="{3475F6FE-2D55-4AC8-A97F-48B1C61F1855}" destId="{09878FB3-0057-4C66-9DBE-CA4E0F206893}" srcOrd="0" destOrd="0" presId="urn:microsoft.com/office/officeart/2005/8/layout/vList5"/>
    <dgm:cxn modelId="{3D9A8B4C-73FE-4C0C-AA97-09FE202CE099}" type="presParOf" srcId="{3475F6FE-2D55-4AC8-A97F-48B1C61F1855}" destId="{EDAFB158-1825-4AFF-A8CE-B2765D88D6A0}" srcOrd="1" destOrd="0" presId="urn:microsoft.com/office/officeart/2005/8/layout/vList5"/>
    <dgm:cxn modelId="{CADF2A55-C053-4547-B242-05BDDD9210E5}" type="presParOf" srcId="{D92705F4-82BB-4D14-8540-C0F2E659E989}" destId="{3F21D596-E2E7-420B-A2BC-EE464FD54C1E}" srcOrd="7" destOrd="0" presId="urn:microsoft.com/office/officeart/2005/8/layout/vList5"/>
    <dgm:cxn modelId="{879CDFB9-0915-4B99-B4B7-ECF9790FD67B}" type="presParOf" srcId="{D92705F4-82BB-4D14-8540-C0F2E659E989}" destId="{9D47A081-7ADE-420E-9DCC-C9CA148A1E53}" srcOrd="8" destOrd="0" presId="urn:microsoft.com/office/officeart/2005/8/layout/vList5"/>
    <dgm:cxn modelId="{C45D7447-A2FD-4C60-9B11-A26FBDA96A38}" type="presParOf" srcId="{9D47A081-7ADE-420E-9DCC-C9CA148A1E53}" destId="{BE4E4A3B-6647-47D5-AF6F-B926DDA74156}" srcOrd="0" destOrd="0" presId="urn:microsoft.com/office/officeart/2005/8/layout/vList5"/>
    <dgm:cxn modelId="{FD1F7FCE-0BB6-4D8B-AB2B-BDE926641A2A}" type="presParOf" srcId="{9D47A081-7ADE-420E-9DCC-C9CA148A1E53}" destId="{77B6A8DE-CCF1-4550-9B49-9A882AF7148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985BB-0CBC-44ED-8EF6-333A1F1F5FF7}">
      <dsp:nvSpPr>
        <dsp:cNvPr id="0" name=""/>
        <dsp:cNvSpPr/>
      </dsp:nvSpPr>
      <dsp:spPr>
        <a:xfrm rot="5400000">
          <a:off x="7394874" y="-3510592"/>
          <a:ext cx="839111" cy="802561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u="none" kern="1200" dirty="0">
              <a:latin typeface="+mj-lt"/>
            </a:rPr>
            <a:t>Use safe and effective treatment methods</a:t>
          </a:r>
          <a:endParaRPr lang="en-US" sz="1800" b="0" u="sng" kern="1200" dirty="0">
            <a:latin typeface="+mj-lt"/>
          </a:endParaRPr>
        </a:p>
      </dsp:txBody>
      <dsp:txXfrm rot="-5400000">
        <a:off x="3801620" y="123624"/>
        <a:ext cx="7984657" cy="757187"/>
      </dsp:txXfrm>
    </dsp:sp>
    <dsp:sp modelId="{6B59F754-BC09-4092-A303-FB2012D7758B}">
      <dsp:nvSpPr>
        <dsp:cNvPr id="0" name=""/>
        <dsp:cNvSpPr/>
      </dsp:nvSpPr>
      <dsp:spPr>
        <a:xfrm>
          <a:off x="0" y="229"/>
          <a:ext cx="3800985" cy="94581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Treatment of incomplete abortion</a:t>
          </a:r>
        </a:p>
      </dsp:txBody>
      <dsp:txXfrm>
        <a:off x="46171" y="46400"/>
        <a:ext cx="3708643" cy="853471"/>
      </dsp:txXfrm>
    </dsp:sp>
    <dsp:sp modelId="{73FDF2D7-2BA5-4A7F-88AB-15AB66D98E57}">
      <dsp:nvSpPr>
        <dsp:cNvPr id="0" name=""/>
        <dsp:cNvSpPr/>
      </dsp:nvSpPr>
      <dsp:spPr>
        <a:xfrm rot="5400000">
          <a:off x="7389891" y="-2590015"/>
          <a:ext cx="855356" cy="801934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Identify and respond to women’s emotional and physical health needs </a:t>
          </a:r>
        </a:p>
      </dsp:txBody>
      <dsp:txXfrm rot="-5400000">
        <a:off x="3807900" y="1033731"/>
        <a:ext cx="7977585" cy="771846"/>
      </dsp:txXfrm>
    </dsp:sp>
    <dsp:sp modelId="{CB1CA059-2228-4CDA-8672-7B0094E65E0D}">
      <dsp:nvSpPr>
        <dsp:cNvPr id="0" name=""/>
        <dsp:cNvSpPr/>
      </dsp:nvSpPr>
      <dsp:spPr>
        <a:xfrm>
          <a:off x="0" y="998163"/>
          <a:ext cx="3800978" cy="8364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Counseling</a:t>
          </a:r>
        </a:p>
      </dsp:txBody>
      <dsp:txXfrm>
        <a:off x="40834" y="1038997"/>
        <a:ext cx="3719310" cy="754818"/>
      </dsp:txXfrm>
    </dsp:sp>
    <dsp:sp modelId="{062BF2B8-974C-40A2-B3C5-C2D389654508}">
      <dsp:nvSpPr>
        <dsp:cNvPr id="0" name=""/>
        <dsp:cNvSpPr/>
      </dsp:nvSpPr>
      <dsp:spPr>
        <a:xfrm rot="5400000">
          <a:off x="7267288" y="-1481718"/>
          <a:ext cx="1094284" cy="802561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Help women prevent an unwanted pregnancy or practice birth spacing</a:t>
          </a:r>
        </a:p>
      </dsp:txBody>
      <dsp:txXfrm rot="-5400000">
        <a:off x="3801621" y="2037368"/>
        <a:ext cx="7972200" cy="987446"/>
      </dsp:txXfrm>
    </dsp:sp>
    <dsp:sp modelId="{914962FA-ACD2-489F-B618-C04D35F29561}">
      <dsp:nvSpPr>
        <dsp:cNvPr id="0" name=""/>
        <dsp:cNvSpPr/>
      </dsp:nvSpPr>
      <dsp:spPr>
        <a:xfrm>
          <a:off x="0" y="1917932"/>
          <a:ext cx="3800985" cy="11511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Family planning services</a:t>
          </a:r>
        </a:p>
      </dsp:txBody>
      <dsp:txXfrm>
        <a:off x="56195" y="1974127"/>
        <a:ext cx="3688595" cy="1038780"/>
      </dsp:txXfrm>
    </dsp:sp>
    <dsp:sp modelId="{EDAFB158-1825-4AFF-A8CE-B2765D88D6A0}">
      <dsp:nvSpPr>
        <dsp:cNvPr id="0" name=""/>
        <dsp:cNvSpPr/>
      </dsp:nvSpPr>
      <dsp:spPr>
        <a:xfrm rot="5400000">
          <a:off x="7222078" y="-279634"/>
          <a:ext cx="1184268" cy="802605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Preferably provided on site or via referrals to other accessible facilities</a:t>
          </a:r>
        </a:p>
      </dsp:txBody>
      <dsp:txXfrm rot="-5400000">
        <a:off x="3801186" y="3199069"/>
        <a:ext cx="7968242" cy="1068646"/>
      </dsp:txXfrm>
    </dsp:sp>
    <dsp:sp modelId="{09878FB3-0057-4C66-9DBE-CA4E0F206893}">
      <dsp:nvSpPr>
        <dsp:cNvPr id="0" name=""/>
        <dsp:cNvSpPr/>
      </dsp:nvSpPr>
      <dsp:spPr>
        <a:xfrm>
          <a:off x="110461" y="3141253"/>
          <a:ext cx="3799629" cy="11511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Reproductive and other health services</a:t>
          </a:r>
        </a:p>
      </dsp:txBody>
      <dsp:txXfrm>
        <a:off x="166656" y="3197448"/>
        <a:ext cx="3687239" cy="1038780"/>
      </dsp:txXfrm>
    </dsp:sp>
    <dsp:sp modelId="{77B6A8DE-CCF1-4550-9B49-9A882AF71487}">
      <dsp:nvSpPr>
        <dsp:cNvPr id="0" name=""/>
        <dsp:cNvSpPr/>
      </dsp:nvSpPr>
      <dsp:spPr>
        <a:xfrm rot="5400000">
          <a:off x="7368608" y="993010"/>
          <a:ext cx="987750" cy="7929513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To prevent unwanted pregnancies and unsafe abortion, mobilize women to help receive care for complications from unsafe abortion, and ensure health services meet needs</a:t>
          </a:r>
        </a:p>
      </dsp:txBody>
      <dsp:txXfrm rot="-5400000">
        <a:off x="3897727" y="4512109"/>
        <a:ext cx="7881295" cy="891314"/>
      </dsp:txXfrm>
    </dsp:sp>
    <dsp:sp modelId="{BE4E4A3B-6647-47D5-AF6F-B926DDA74156}">
      <dsp:nvSpPr>
        <dsp:cNvPr id="0" name=""/>
        <dsp:cNvSpPr/>
      </dsp:nvSpPr>
      <dsp:spPr>
        <a:xfrm>
          <a:off x="317" y="4368488"/>
          <a:ext cx="3894182" cy="11511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Community and service provider partnerships</a:t>
          </a:r>
        </a:p>
      </dsp:txBody>
      <dsp:txXfrm>
        <a:off x="56512" y="4424683"/>
        <a:ext cx="3781792" cy="1038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5B759-5C4F-44B1-8589-E83F837F878C}" type="datetimeFigureOut">
              <a:rPr lang="en-US" smtClean="0"/>
              <a:pPr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253F0-47C7-4F6F-AE4D-76044503D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718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Viability means the gestational age (GA) at which the fetus is sufficiently developed to survive extra uterine life.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253F0-47C7-4F6F-AE4D-76044503D2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75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253F0-47C7-4F6F-AE4D-76044503D2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57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D8BBCD1-75F6-431E-8B3E-B35F146615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5CF305-11A5-4490-8316-EE4A52A4F8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x-none" dirty="0"/>
              <a:t>Do it in the safest way</a:t>
            </a:r>
            <a:endParaRPr lang="x-none" altLang="x-none" dirty="0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92F623C5-E17B-4EF3-B373-C0076079A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4352D91-2697-407E-8130-B6BD059AD5FA}" type="slidenum">
              <a:rPr lang="en-US" altLang="x-none">
                <a:latin typeface="Times" panose="02020603050405020304" pitchFamily="18" charset="0"/>
              </a:rPr>
              <a:pPr/>
              <a:t>34</a:t>
            </a:fld>
            <a:endParaRPr lang="en-US" altLang="x-none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what is safe, less safe and least safe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253F0-47C7-4F6F-AE4D-76044503D227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6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307323-EFA7-409F-8D99-C9CC77C1C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212" y="112593"/>
            <a:ext cx="4408784" cy="1098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C4609-F60B-49B2-9C01-38BDAC063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" y="88780"/>
            <a:ext cx="3422332" cy="1244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BAF8E4-FE5A-4267-9B86-BC0036F7F9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39750"/>
            <a:ext cx="12192001" cy="222056"/>
          </a:xfrm>
          <a:prstGeom prst="rect">
            <a:avLst/>
          </a:prstGeom>
        </p:spPr>
      </p:pic>
      <p:pic>
        <p:nvPicPr>
          <p:cNvPr id="11" name="Picture 10" descr="No automatic alt text available.">
            <a:extLst>
              <a:ext uri="{FF2B5EF4-FFF2-40B4-BE49-F238E27FC236}">
                <a16:creationId xmlns:a16="http://schemas.microsoft.com/office/drawing/2014/main" id="{72916393-A89C-4A9E-AD30-9999571698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t="4983" r="6970" b="5694"/>
          <a:stretch/>
        </p:blipFill>
        <p:spPr bwMode="auto">
          <a:xfrm>
            <a:off x="4674522" y="88781"/>
            <a:ext cx="1271849" cy="1292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18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60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89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17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87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575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45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02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56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301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6E221F-ADE1-4970-8D12-EE95FB7799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85385" y="6767513"/>
            <a:ext cx="18473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4CC59-80EA-4743-926C-C1BE0731FF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AB32D55-3799-42EB-866B-7B8DE07A9050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6A01CF21-E496-4A96-A811-DCB182C2CBE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rtlCol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8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E31DD5-01FE-41CD-9539-33CDB30BA86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39750"/>
            <a:ext cx="12192001" cy="2220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C003A-5F48-4BB7-BC6B-4864D04696AD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2601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DE55E-4BF4-42AD-9F97-A8156390F5E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E69C5-EA3A-4DED-BE91-B6D227E456CE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870707" y="6379142"/>
            <a:ext cx="1321292" cy="478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5FBA38-0A4F-4033-AB8A-359884A4BA9D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2" y="6447807"/>
            <a:ext cx="1648816" cy="41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1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0"/>
          <p:cNvSpPr txBox="1">
            <a:spLocks/>
          </p:cNvSpPr>
          <p:nvPr/>
        </p:nvSpPr>
        <p:spPr>
          <a:xfrm>
            <a:off x="1655333" y="3927761"/>
            <a:ext cx="8534400" cy="1617895"/>
          </a:xfrm>
          <a:prstGeom prst="rect">
            <a:avLst/>
          </a:prstGeom>
          <a:noFill/>
          <a:ln>
            <a:noFill/>
          </a:ln>
        </p:spPr>
        <p:txBody>
          <a:bodyPr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21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21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55333" y="1924898"/>
            <a:ext cx="8881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COMPREHENSIVE ABORTION CARE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85" y="6541477"/>
            <a:ext cx="11884652" cy="216458"/>
          </a:xfrm>
          <a:prstGeom prst="rect">
            <a:avLst/>
          </a:prstGeom>
        </p:spPr>
      </p:pic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524000" y="4121047"/>
            <a:ext cx="9144000" cy="1617895"/>
          </a:xfrm>
        </p:spPr>
        <p:txBody>
          <a:bodyPr>
            <a:norm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Diomede NTASUMBUMUYANGE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Senior Lecturer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UR/CMHS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7371" y="237306"/>
            <a:ext cx="4117258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Session Objectives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3677"/>
            <a:ext cx="10515600" cy="4351338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Define abortion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Explain magnitude of abortion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Discuss legality of abortion for safe abortion in Rwanda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Identify causes/risk factor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Classify abortion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Identify differential diagnosis of abortion 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Manage abortion based on its classification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Identify uterine evacuation methods</a:t>
            </a:r>
          </a:p>
          <a:p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Provide post abortal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096" y="323801"/>
            <a:ext cx="2551471" cy="403788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Definitions</a:t>
            </a:r>
            <a:r>
              <a:rPr lang="en-U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chemeClr val="accent4"/>
                </a:solidFill>
              </a:rPr>
              <a:t/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600" dirty="0">
                <a:solidFill>
                  <a:schemeClr val="accent4"/>
                </a:solidFill>
              </a:rPr>
              <a:t/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en-US" sz="2800" dirty="0"/>
              <a:t> 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469" y="1439197"/>
            <a:ext cx="11680723" cy="460272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/>
              <a:t>•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Abortion (Miscarriage) is termination of pregnancy before viability</a:t>
            </a:r>
          </a:p>
          <a:p>
            <a:pPr algn="just">
              <a:buNone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USA, abortion sometimes defined as termination of pregnancy at GA of less than 20 weeks or a birth weight of less than 500gm</a:t>
            </a:r>
          </a:p>
          <a:p>
            <a:pPr algn="just"/>
            <a:endParaRPr lang="en-US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most Developing Countries abortion is defined as termination of pregnancy before GA 28 weeks or birth weight of less than1000gm </a:t>
            </a:r>
          </a:p>
          <a:p>
            <a:pPr algn="just"/>
            <a:endParaRPr lang="en-US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Rwanda?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602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chemeClr val="accent4"/>
                </a:solidFill>
              </a:rPr>
              <a:t> 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600" dirty="0">
                <a:solidFill>
                  <a:schemeClr val="accent4"/>
                </a:solidFill>
              </a:rPr>
              <a:t/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en-US" sz="2800" dirty="0"/>
              <a:t> 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981" y="412955"/>
            <a:ext cx="11341509" cy="6091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  </a:t>
            </a: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Definition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•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Abortion is referred as termination of pregnancy before or at GA of 22 weeks or weight less than 500gm (WHO, 2003)</a:t>
            </a:r>
          </a:p>
          <a:p>
            <a:pPr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• Viability depends on various factors in each country (WHO, 2012)</a:t>
            </a:r>
          </a:p>
          <a:p>
            <a:pPr>
              <a:buNone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  <a:p>
            <a:pPr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				 </a:t>
            </a:r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1862" y="306132"/>
            <a:ext cx="3027970" cy="401791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Magnitude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2197"/>
            <a:ext cx="10270524" cy="5040849"/>
          </a:xfrm>
        </p:spPr>
        <p:txBody>
          <a:bodyPr>
            <a:normAutofit/>
          </a:bodyPr>
          <a:lstStyle/>
          <a:p>
            <a:endParaRPr lang="en-US" dirty="0">
              <a:sym typeface="+mn-ea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Globally, 213 million pregnancy annually (&gt;40% unplanned: 85 Million)</a:t>
            </a:r>
          </a:p>
          <a:p>
            <a:pPr marL="0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+mn-ea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Currently,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estimated 55.9 million abortions occur each year—49.3 million in developing regions and 6.6 million in developed regions ( Singh, Remez,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Sedgh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Kwok &amp;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2017)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+mn-ea"/>
            </a:endParaRPr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17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286C-4E74-4DA1-AFA2-C92F0663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0500"/>
          </a:xfrm>
        </p:spPr>
        <p:txBody>
          <a:bodyPr/>
          <a:lstStyle/>
          <a:p>
            <a:pPr algn="ctr"/>
            <a:r>
              <a:rPr lang="en-US" dirty="0"/>
              <a:t>  </a:t>
            </a:r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Abortion rate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159CAA-D967-4C6F-AA79-EF5EA2A28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35625" t="16184" r="24008" b="16921"/>
          <a:stretch/>
        </p:blipFill>
        <p:spPr>
          <a:xfrm>
            <a:off x="0" y="580104"/>
            <a:ext cx="12192000" cy="591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6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AA7CD-B26F-4815-8B83-31F8CFCB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70B781-3C52-4E51-BFF3-148F7B90F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7188" t="19429" r="50000" b="9425"/>
          <a:stretch/>
        </p:blipFill>
        <p:spPr>
          <a:xfrm>
            <a:off x="134911" y="339212"/>
            <a:ext cx="11218889" cy="63270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81779" y="-1"/>
            <a:ext cx="30135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Abortion rate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328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4605F2-A580-4392-B8AB-71222CF91F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1" t="40736" r="49792" b="14427"/>
          <a:stretch/>
        </p:blipFill>
        <p:spPr>
          <a:xfrm>
            <a:off x="0" y="334296"/>
            <a:ext cx="11976100" cy="60919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52689" y="41908"/>
            <a:ext cx="29225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Abortion rate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10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1690" y="188144"/>
            <a:ext cx="6528620" cy="930275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Legality of Abortion in Rwanda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/>
          </a:bodyPr>
          <a:lstStyle/>
          <a:p>
            <a:r>
              <a:rPr lang="en-GB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Abortion in Rwanda is governed by organic Law 01/2012/OL of 02/05/2012</a:t>
            </a:r>
          </a:p>
          <a:p>
            <a:pPr marL="0" indent="0">
              <a:buNone/>
            </a:pPr>
            <a:endParaRPr lang="en-GB" alt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Exemptions from criminal liability for abortion were specified in articles 162 through 167 of the Penal Code: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Rape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Incest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Forced marriage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Risk to the health of the woman or the fetus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3062" y="177512"/>
            <a:ext cx="5375787" cy="112446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Classification of Abortion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42" y="1223320"/>
            <a:ext cx="11842229" cy="5402332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WHO classification 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Safe abortion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Unsafe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 abortion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“Less safe”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“Least safe”</a:t>
            </a: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Based on gestational age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First trimester abortion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Second trimester abortion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924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85131" y="217106"/>
            <a:ext cx="4746523" cy="6672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/>
            </a:r>
            <a:b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</a:b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Classification (</a:t>
            </a:r>
            <a:r>
              <a:rPr lang="en-US" sz="3600" b="1" dirty="0" err="1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con’d</a:t>
            </a: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)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99607" y="1075037"/>
            <a:ext cx="11317573" cy="5634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Based on occurrence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Spontaneous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Induced</a:t>
            </a:r>
          </a:p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Based on clinical stages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Threatened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Inevitable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Incomplete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Complete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Missed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Anembryonic pregnancy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Septic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Recurrent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84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283" y="325796"/>
            <a:ext cx="4916129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Spontaneous Abortion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219" y="1556951"/>
            <a:ext cx="11356258" cy="46200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Definition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Abortion occurring without any medical or surgical means to empty the uterus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Incidence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>
              <a:buFont typeface="Wingdings" panose="05000000000000000000" charset="0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At least 15% of clinically evident pregnancies end up in spontaneous abortion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anose="05000000000000000000" charset="0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80% of spontaneous abortion occur before 12 weeks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281"/>
            <a:ext cx="10515600" cy="1124465"/>
          </a:xfrm>
        </p:spPr>
        <p:txBody>
          <a:bodyPr>
            <a:normAutofit fontScale="90000"/>
          </a:bodyPr>
          <a:lstStyle/>
          <a:p>
            <a:r>
              <a:rPr lang="en-US" dirty="0">
                <a:sym typeface="+mn-ea"/>
              </a:rPr>
              <a:t/>
            </a:r>
            <a:br>
              <a:rPr lang="en-US" dirty="0">
                <a:sym typeface="+mn-ea"/>
              </a:rPr>
            </a:br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Etiology/Risk factor of spontaneous abortion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097" y="1272746"/>
            <a:ext cx="4785520" cy="4904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Fetal factors:</a:t>
            </a:r>
          </a:p>
          <a:p>
            <a:pPr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Chromosomal abnormalities (60%)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Aneuploidy(Monosomy X )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Autosomal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Trisomies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 (T-16 )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Polyploidy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Defective implantation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Defects in the placenta or embryo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>
              <a:sym typeface="+mn-ea"/>
            </a:endParaRPr>
          </a:p>
          <a:p>
            <a:endParaRPr lang="en-US" dirty="0"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7675" y="2199503"/>
            <a:ext cx="49921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Accidental injuries to the fetus</a:t>
            </a:r>
          </a:p>
          <a:p>
            <a:pPr marL="457200" indent="-457200">
              <a:buFont typeface="Wingdings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Aging of the gametes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Failure of hormonal mechanisms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Exposure of the embryo to various viruses, chemicals or irradiation</a:t>
            </a: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7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538" y="324117"/>
            <a:ext cx="3908987" cy="827405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Etiologies (</a:t>
            </a:r>
            <a:r>
              <a:rPr lang="en-US" sz="3200" b="1" dirty="0" err="1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con’d</a:t>
            </a:r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)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265" y="1297460"/>
            <a:ext cx="9543535" cy="5414492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  <a:sym typeface="+mn-ea"/>
            </a:endParaRPr>
          </a:p>
          <a:p>
            <a:pPr marL="0" indent="0"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Maternal factors: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Infections (Bacterial, Viral, protozoal 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Endocrine disorders (Hypothyroidism, DM)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Cardiovascular disorders (HTN, Renal disease)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Malnutrition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2013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15580" y="234602"/>
            <a:ext cx="3913239" cy="9906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ym typeface="+mn-ea"/>
              </a:rPr>
              <a:t/>
            </a:r>
            <a:br>
              <a:rPr lang="en-US" sz="3600" b="1" dirty="0">
                <a:sym typeface="+mn-ea"/>
              </a:rPr>
            </a:b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Etiologies (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con’d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)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Drugs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Tobacco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Alcohol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Caffeine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Radiation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  <a:sym typeface="+mn-ea"/>
            </a:endParaRPr>
          </a:p>
          <a:p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Paternal factors?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Environmental toxins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Immunologic factors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Thrombophilias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Maternal surgery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Trauma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Uterine defects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b="1" dirty="0">
              <a:sym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8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2743200" cy="320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143000"/>
            <a:ext cx="2822575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151" y="1212850"/>
            <a:ext cx="28194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4020224" y="139785"/>
            <a:ext cx="4383327" cy="852402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  <a:sym typeface="+mn-ea"/>
              </a:rPr>
              <a:t>Mechanism of Abortion</a:t>
            </a:r>
            <a:endParaRPr lang="en-US" sz="32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1752600" y="4365523"/>
            <a:ext cx="2819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i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Hemorrhage occurs in the </a:t>
            </a:r>
            <a:r>
              <a:rPr lang="en-US" altLang="en-US" sz="2400" b="1" i="1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decidua</a:t>
            </a:r>
            <a:r>
              <a:rPr lang="en-US" altLang="en-US" sz="2400" b="1" i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b="1" i="1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basalis</a:t>
            </a:r>
            <a:r>
              <a:rPr lang="en-US" altLang="en-US" sz="2400" b="1" i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leading to local necrosis and inflammation.</a:t>
            </a: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4876800" y="4572001"/>
            <a:ext cx="28956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The POC, partly or wholly detached, acts as a foreign body and initiates uterine contractions. The cervix begins to dilate.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4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7967664" y="4508501"/>
            <a:ext cx="24923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Expulsion complete. The decidua is shed during the next few days in the </a:t>
            </a:r>
            <a:r>
              <a:rPr lang="en-US" altLang="en-US" sz="20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lochial</a:t>
            </a:r>
            <a:r>
              <a:rPr lang="en-US" altLang="en-US" sz="20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flow.</a:t>
            </a:r>
          </a:p>
        </p:txBody>
      </p:sp>
    </p:spTree>
    <p:extLst>
      <p:ext uri="{BB962C8B-B14F-4D97-AF65-F5344CB8AC3E}">
        <p14:creationId xmlns:p14="http://schemas.microsoft.com/office/powerpoint/2010/main" val="3182329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3911" y="0"/>
            <a:ext cx="4756355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15" y="1825625"/>
            <a:ext cx="11444749" cy="4191717"/>
          </a:xfrm>
        </p:spPr>
        <p:txBody>
          <a:bodyPr/>
          <a:lstStyle/>
          <a:p>
            <a:endParaRPr lang="en-US" dirty="0"/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Ectopic pregnancy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Molar pregnancy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Local lesions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Polyps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36540" y="0"/>
            <a:ext cx="2979175" cy="864973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</a:t>
            </a:r>
            <a:r>
              <a:rPr lang="en-US" alt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</a:t>
            </a:r>
            <a:br>
              <a:rPr lang="en-US" alt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alt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n-US" altLang="en-US" sz="3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06477" y="963829"/>
            <a:ext cx="11839302" cy="54959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Threatened abortion</a:t>
            </a:r>
          </a:p>
          <a:p>
            <a:pPr marL="0" indent="0">
              <a:buNone/>
            </a:pPr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Medical treatment usually not necessary.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Advise woman to avoid strenuous activity and sexual intercourse; bed rest not necessary.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If bleeding stops, follow up in antenatal clinic.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Reassess if bleeding recurs.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If bleeding persists, assess for fetal viability (pregnancy test/ultrasound) or ectopic pregnancy (ultrasound). 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Persistent bleeding, esp. in the presence of uterus larger than expected may indicate twins or molar pregnancy. 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Treat if anaemia or in hypovolemic shock.</a:t>
            </a:r>
          </a:p>
          <a:p>
            <a:pPr eaLnBrk="1" hangingPunct="1"/>
            <a:endParaRPr lang="en-GB" altLang="en-US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dirty="0">
                <a:solidFill>
                  <a:srgbClr val="FF0000"/>
                </a:solidFill>
              </a:rPr>
              <a:t> 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11435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67928" y="1923560"/>
            <a:ext cx="11341510" cy="4718866"/>
          </a:xfrm>
        </p:spPr>
        <p:txBody>
          <a:bodyPr/>
          <a:lstStyle/>
          <a:p>
            <a:pPr lvl="1" eaLnBrk="1" hangingPunct="1"/>
            <a:endParaRPr lang="en-US" alt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 eaLnBrk="1" hangingPunct="1"/>
            <a:endParaRPr lang="en-US" alt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Mild to sever vaginal bleeding with no expulsion of products of conception</a:t>
            </a:r>
          </a:p>
          <a:p>
            <a:pPr lvl="1" eaLnBrk="1" hangingPunct="1"/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Crampy abdominal pain</a:t>
            </a:r>
          </a:p>
          <a:p>
            <a:pPr lvl="1" eaLnBrk="1" hangingPunct="1"/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Effacement &amp; dilatation of cx</a:t>
            </a:r>
          </a:p>
          <a:p>
            <a:pPr lvl="1" eaLnBrk="1" hangingPunct="1"/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Rupture of membrane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092807" y="132253"/>
            <a:ext cx="753443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3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of Inevitable Abortion</a:t>
            </a:r>
            <a:endParaRPr lang="en-US" sz="28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7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185" y="70157"/>
            <a:ext cx="774782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of Inevitable Abortion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973" y="1825625"/>
            <a:ext cx="11474245" cy="4351338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If pregnancy is less than 12 weeks, plan for evacuation of uterine contents. If evacuation not immediately possible: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misoprostol 400 mcg by mouth (repeated once after 4 hours if necessary);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Arrange for evacuation as soon as possible.</a:t>
            </a:r>
          </a:p>
          <a:p>
            <a:pPr marL="457200" lvl="1" indent="0">
              <a:buNone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Ensure follow-up after treatment.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6981" y="465138"/>
            <a:ext cx="10870432" cy="5711825"/>
          </a:xfrm>
        </p:spPr>
        <p:txBody>
          <a:bodyPr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3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of Inevitable Abortion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If pregnancy is greater than 12 weeks: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Await spontaneous expulsion of products of conception and then evacuate uterus to remove any remaining products of conception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If necessary, infuse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oxytocin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40 units in 1 L IV fluids at 40 drops/min to help expulsion of products of conception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781348" y="0"/>
            <a:ext cx="441791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Incomplete Abortion</a:t>
            </a:r>
            <a:endParaRPr lang="en-GB" alt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32503" y="1327552"/>
            <a:ext cx="10515600" cy="494587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None/>
            </a:pPr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The expulsion of some but not all of the products of conception.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dirty="0"/>
          </a:p>
          <a:p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Symptoms &amp; sign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Placental tissue is in uterine cavity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Cervix is open &amp; visible or palpable RPC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Pain with profuse vaginal bleeding </a:t>
            </a:r>
          </a:p>
        </p:txBody>
      </p:sp>
    </p:spTree>
    <p:extLst>
      <p:ext uri="{BB962C8B-B14F-4D97-AF65-F5344CB8AC3E}">
        <p14:creationId xmlns:p14="http://schemas.microsoft.com/office/powerpoint/2010/main" val="890285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745" y="0"/>
            <a:ext cx="791251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of Incomplete Abortion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Less than 12 weeks:</a:t>
            </a:r>
            <a:endParaRPr lang="en-US" dirty="0"/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If bleeding light to moderate, use fingers or ring (or sponge) forceps to remove products of conception protruding through cervix.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If bleeding heavy, evacuate uterus: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Manual vacuum aspiration (MVA) is preferred method. 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EVA should only be done if MVA not available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Ensure follow-up of the woman after treatment.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CC8DA2-9BE4-4AC3-8386-25031561D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134" t="16740" r="30233" b="27780"/>
          <a:stretch/>
        </p:blipFill>
        <p:spPr>
          <a:xfrm>
            <a:off x="267129" y="458183"/>
            <a:ext cx="11815656" cy="58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72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9577" y="0"/>
            <a:ext cx="7892845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of Incomplete Abortion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Greater than 12 weeks: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Infuse oxytocin 40 units in 1 L IV fluids at 40 drops/min. until expulsion of POC occurs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Evacuate any remaining products of conception from uterus by evacuation and curettage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If necessary, give misoprostol 200 mcg vaginally every 4 hours until expulsion, but do not administer more than 800 mcg.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Antibiotic therapy.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Ensure follow-up of the woman after treatment.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CC8DA2-9BE4-4AC3-8386-25031561D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134" t="16740" r="30233" b="27780"/>
          <a:stretch/>
        </p:blipFill>
        <p:spPr>
          <a:xfrm>
            <a:off x="267129" y="458183"/>
            <a:ext cx="11815656" cy="58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7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Mifepristone Misoprostol Protocol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7DDA5E0-6292-4795-86EE-2EF22EB8A0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899451"/>
              </p:ext>
            </p:extLst>
          </p:nvPr>
        </p:nvGraphicFramePr>
        <p:xfrm>
          <a:off x="152400" y="1856104"/>
          <a:ext cx="11734800" cy="4300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0">
                  <a:extLst>
                    <a:ext uri="{9D8B030D-6E8A-4147-A177-3AD203B41FA5}">
                      <a16:colId xmlns:a16="http://schemas.microsoft.com/office/drawing/2014/main" val="1015474801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964427622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899806216"/>
                    </a:ext>
                  </a:extLst>
                </a:gridCol>
              </a:tblGrid>
              <a:tr h="10035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FDA regimen 2016</a:t>
                      </a:r>
                    </a:p>
                    <a:p>
                      <a:r>
                        <a:rPr lang="en-US" dirty="0"/>
                        <a:t>Buccal Misoprostol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Alternative: Vaginal </a:t>
                      </a:r>
                      <a:r>
                        <a:rPr lang="en-US" dirty="0" err="1"/>
                        <a:t>Msoprostol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71586"/>
                  </a:ext>
                </a:extLst>
              </a:tr>
              <a:tr h="573447">
                <a:tc>
                  <a:txBody>
                    <a:bodyPr/>
                    <a:lstStyle/>
                    <a:p>
                      <a:r>
                        <a:rPr lang="en-US" dirty="0"/>
                        <a:t>Maximum 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 days from LMP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70 days from LMP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94255"/>
                  </a:ext>
                </a:extLst>
              </a:tr>
              <a:tr h="573447">
                <a:tc>
                  <a:txBody>
                    <a:bodyPr/>
                    <a:lstStyle/>
                    <a:p>
                      <a:r>
                        <a:rPr lang="en-US" dirty="0"/>
                        <a:t>Mifepristone dose/location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 mg orally. Dispensed in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 mg orally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95197"/>
                  </a:ext>
                </a:extLst>
              </a:tr>
              <a:tr h="1003533">
                <a:tc>
                  <a:txBody>
                    <a:bodyPr/>
                    <a:lstStyle/>
                    <a:p>
                      <a:r>
                        <a:rPr lang="en-US" dirty="0"/>
                        <a:t>Misoprostol dose/route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 mcg buccally (4 tablets)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800 mcg buccally (4 tablets)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77605"/>
                  </a:ext>
                </a:extLst>
              </a:tr>
              <a:tr h="573447">
                <a:tc>
                  <a:txBody>
                    <a:bodyPr/>
                    <a:lstStyle/>
                    <a:p>
                      <a:r>
                        <a:rPr lang="en-US" dirty="0"/>
                        <a:t>Misoprostol 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24-48 hours after Mifepristone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6-72 hours after mifepristone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1614"/>
                  </a:ext>
                </a:extLst>
              </a:tr>
              <a:tr h="573447">
                <a:tc>
                  <a:txBody>
                    <a:bodyPr/>
                    <a:lstStyle/>
                    <a:p>
                      <a:r>
                        <a:rPr lang="en-US" dirty="0"/>
                        <a:t>Misoprostol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6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07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617" y="0"/>
            <a:ext cx="4156587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Abortion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973111" y="1885586"/>
            <a:ext cx="10515600" cy="4351338"/>
          </a:xfrm>
        </p:spPr>
        <p:txBody>
          <a:bodyPr/>
          <a:lstStyle/>
          <a:p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Definition: The whole products of conception is expelled.</a:t>
            </a:r>
          </a:p>
          <a:p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Symptoms &amp; Sign: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uterus is small and well contracted,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Closed cervix,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Scant vaginal bleeding,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only mild cramping</a:t>
            </a:r>
            <a:endParaRPr lang="en-GB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91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138" y="0"/>
            <a:ext cx="7489723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 of Complete Abortion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Evacuation of the uterus usually not necessary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Observe for heavy bleeding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follow-up of woman after treatment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3684" y="0"/>
            <a:ext cx="382229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Missed Abortion</a:t>
            </a:r>
            <a:endParaRPr lang="en-GB" alt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80767" y="1383956"/>
            <a:ext cx="10510019" cy="4973981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Definition: Retention of dead products of conception in utero for several weeks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Signs and symptoms: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Regression of symptoms and signs of pregnancy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Persistent amenorrhea, brownish vaginal discharge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Uterine size regress &amp; cervix is closed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Management:</a:t>
            </a:r>
            <a:endParaRPr lang="en-GB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Counseling for uterine evacuation 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Clotting profile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abortion care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6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600" b="1" dirty="0"/>
              <a:t>	</a:t>
            </a:r>
            <a:endParaRPr lang="en-GB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866216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34016" y="0"/>
            <a:ext cx="3723968" cy="6542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Septic Abortion</a:t>
            </a:r>
            <a:endParaRPr lang="en-GB" alt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99213"/>
            <a:ext cx="10515600" cy="49777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en-US" altLang="en-US" sz="2600" b="1" dirty="0"/>
          </a:p>
          <a:p>
            <a:r>
              <a:rPr lang="en-US" alt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Definition: any of the types of abortion complicated by pelvic infection.</a:t>
            </a:r>
          </a:p>
          <a:p>
            <a:r>
              <a:rPr lang="en-US" alt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Etiology: Polymicrobial</a:t>
            </a:r>
          </a:p>
          <a:p>
            <a:pPr>
              <a:buNone/>
            </a:pP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Symptoms &amp; Sign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Fever, shivering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Restlessness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Abdominal pain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Malodorous vaginal discharge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 BP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Tachypnea &amp; tachycardia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Guarding &amp; rebound tenderness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Cervical motion tenderness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Peritonitis</a:t>
            </a:r>
            <a:endParaRPr lang="en-US" alt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54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98675" y="304801"/>
            <a:ext cx="7458280" cy="8921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 of Septic Abortion</a:t>
            </a:r>
            <a:endParaRPr lang="en-GB" alt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51470" y="1196975"/>
            <a:ext cx="9259330" cy="49291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b="1" dirty="0"/>
              <a:t>  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Fluid resuscitation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Broad spectrum Antibiotics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 uterine evacuation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 up of treatment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/>
              <a:t>	            </a:t>
            </a:r>
            <a:endParaRPr lang="en-GB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80812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0" y="0"/>
            <a:ext cx="4953000" cy="785249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Which Method Is Best?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of a certain method depends on:</a:t>
            </a:r>
          </a:p>
          <a:p>
            <a:pPr lvl="1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Safety, efficacy and cost 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 skills 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Equipment, supplies, drugs available 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Woman’s clinical condition 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Woman’s personal preference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8C3317C-CC13-470B-B752-7C0C1D0BE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38438" y="-21977"/>
            <a:ext cx="6467168" cy="92343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x-none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Methods of uterine evacuation </a:t>
            </a:r>
          </a:p>
        </p:txBody>
      </p:sp>
      <p:sp>
        <p:nvSpPr>
          <p:cNvPr id="24585" name="Slide Number Placeholder 3">
            <a:extLst>
              <a:ext uri="{FF2B5EF4-FFF2-40B4-BE49-F238E27FC236}">
                <a16:creationId xmlns:a16="http://schemas.microsoft.com/office/drawing/2014/main" id="{84EDBA36-AA80-4680-935F-DE6722C04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E12511C-A366-46D7-AE03-02EEC1871902}" type="slidenum">
              <a:rPr lang="en-US" altLang="x-none" sz="1400">
                <a:solidFill>
                  <a:schemeClr val="bg1"/>
                </a:solidFill>
                <a:latin typeface="Calibri" panose="020F0502020204030204" pitchFamily="34" charset="0"/>
              </a:rPr>
              <a:pPr/>
              <a:t>34</a:t>
            </a:fld>
            <a:endParaRPr lang="en-US" altLang="x-none" sz="1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28991F6C-2246-4DF2-8C39-316B97E34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2512">
            <a:off x="2687638" y="1034897"/>
            <a:ext cx="2043112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 descr="F:\Images\Photos0001\Photo0057.jpg">
            <a:extLst>
              <a:ext uri="{FF2B5EF4-FFF2-40B4-BE49-F238E27FC236}">
                <a16:creationId xmlns:a16="http://schemas.microsoft.com/office/drawing/2014/main" id="{02077175-8371-433F-8E4A-DE65B5FCF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940" y="3806032"/>
            <a:ext cx="32258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1" name="Group 10">
            <a:extLst>
              <a:ext uri="{FF2B5EF4-FFF2-40B4-BE49-F238E27FC236}">
                <a16:creationId xmlns:a16="http://schemas.microsoft.com/office/drawing/2014/main" id="{DA438A21-F2B2-4C15-87EE-3F775AF698B6}"/>
              </a:ext>
            </a:extLst>
          </p:cNvPr>
          <p:cNvGrpSpPr>
            <a:grpSpLocks/>
          </p:cNvGrpSpPr>
          <p:nvPr/>
        </p:nvGrpSpPr>
        <p:grpSpPr bwMode="auto">
          <a:xfrm>
            <a:off x="2486730" y="3730625"/>
            <a:ext cx="2033587" cy="2400300"/>
            <a:chOff x="54284" y="187525"/>
            <a:chExt cx="2441575" cy="3148739"/>
          </a:xfrm>
        </p:grpSpPr>
        <p:sp>
          <p:nvSpPr>
            <p:cNvPr id="24590" name="Text Box 1620">
              <a:extLst>
                <a:ext uri="{FF2B5EF4-FFF2-40B4-BE49-F238E27FC236}">
                  <a16:creationId xmlns:a16="http://schemas.microsoft.com/office/drawing/2014/main" id="{86F6B2BE-3E7F-4A0E-B2C5-C577F2772C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84" y="2923929"/>
              <a:ext cx="2441575" cy="41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r>
                <a:rPr lang="en-US" altLang="x-none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Electric vacuum aspiration</a:t>
              </a:r>
            </a:p>
          </p:txBody>
        </p:sp>
        <p:pic>
          <p:nvPicPr>
            <p:cNvPr id="24591" name="Picture 14">
              <a:extLst>
                <a:ext uri="{FF2B5EF4-FFF2-40B4-BE49-F238E27FC236}">
                  <a16:creationId xmlns:a16="http://schemas.microsoft.com/office/drawing/2014/main" id="{3585F957-3B8F-43B0-8701-59F4EE41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9" y="187525"/>
              <a:ext cx="2324085" cy="282041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582" name="Group 15">
            <a:extLst>
              <a:ext uri="{FF2B5EF4-FFF2-40B4-BE49-F238E27FC236}">
                <a16:creationId xmlns:a16="http://schemas.microsoft.com/office/drawing/2014/main" id="{A297FD88-E953-4D93-857E-A62835CE8B74}"/>
              </a:ext>
            </a:extLst>
          </p:cNvPr>
          <p:cNvGrpSpPr>
            <a:grpSpLocks/>
          </p:cNvGrpSpPr>
          <p:nvPr/>
        </p:nvGrpSpPr>
        <p:grpSpPr bwMode="auto">
          <a:xfrm>
            <a:off x="6545416" y="906113"/>
            <a:ext cx="2660190" cy="2765401"/>
            <a:chOff x="-1" y="0"/>
            <a:chExt cx="2270761" cy="2644282"/>
          </a:xfrm>
        </p:grpSpPr>
        <p:grpSp>
          <p:nvGrpSpPr>
            <p:cNvPr id="24586" name="Group 16">
              <a:extLst>
                <a:ext uri="{FF2B5EF4-FFF2-40B4-BE49-F238E27FC236}">
                  <a16:creationId xmlns:a16="http://schemas.microsoft.com/office/drawing/2014/main" id="{F44CA768-16BA-4A3C-83B3-04F9F9E5F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270760" cy="2347595"/>
              <a:chOff x="0" y="0"/>
              <a:chExt cx="2270760" cy="2347595"/>
            </a:xfrm>
          </p:grpSpPr>
          <p:sp>
            <p:nvSpPr>
              <p:cNvPr id="24588" name="Text Box 628">
                <a:extLst>
                  <a:ext uri="{FF2B5EF4-FFF2-40B4-BE49-F238E27FC236}">
                    <a16:creationId xmlns:a16="http://schemas.microsoft.com/office/drawing/2014/main" id="{C01E2DA9-3E74-4DB7-9479-EB095F9BB8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270760" cy="23475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just" eaLnBrk="1" hangingPunct="1">
                  <a:lnSpc>
                    <a:spcPct val="115000"/>
                  </a:lnSpc>
                </a:pPr>
                <a:r>
                  <a:rPr lang="en-US" altLang="x-none" sz="1100">
                    <a:latin typeface="Tahoma" panose="020B060403050404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pic>
            <p:nvPicPr>
              <p:cNvPr id="24589" name="Picture 19">
                <a:extLst>
                  <a:ext uri="{FF2B5EF4-FFF2-40B4-BE49-F238E27FC236}">
                    <a16:creationId xmlns:a16="http://schemas.microsoft.com/office/drawing/2014/main" id="{2B30FF4B-F628-484E-8E8E-DFC501F090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30" y="66040"/>
                <a:ext cx="2183130" cy="2230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" name="Text Box 1618">
              <a:extLst>
                <a:ext uri="{FF2B5EF4-FFF2-40B4-BE49-F238E27FC236}">
                  <a16:creationId xmlns:a16="http://schemas.microsoft.com/office/drawing/2014/main" id="{027157C8-0BAF-4E83-92B2-4AEC500DE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" y="2282175"/>
              <a:ext cx="2269121" cy="362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upright="1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en-US" spc="-1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Foot pump</a:t>
              </a:r>
              <a:endPara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177" name="TextBox 1">
            <a:extLst>
              <a:ext uri="{FF2B5EF4-FFF2-40B4-BE49-F238E27FC236}">
                <a16:creationId xmlns:a16="http://schemas.microsoft.com/office/drawing/2014/main" id="{4BC066BD-0A5F-4472-B913-17A0F14B1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415" y="2969765"/>
            <a:ext cx="1941512" cy="6461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Medication methods</a:t>
            </a:r>
          </a:p>
        </p:txBody>
      </p:sp>
      <p:sp>
        <p:nvSpPr>
          <p:cNvPr id="17416" name="TextBox 18">
            <a:extLst>
              <a:ext uri="{FF2B5EF4-FFF2-40B4-BE49-F238E27FC236}">
                <a16:creationId xmlns:a16="http://schemas.microsoft.com/office/drawing/2014/main" id="{2BEC748D-B251-4EB5-8BA1-F5DCAAE47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372" y="6225382"/>
            <a:ext cx="1006475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MVA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C8C1-8333-493F-B113-22BDA57F4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50" y="70157"/>
            <a:ext cx="11002297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Distribution of abortion safety categories worldwide and by region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B09774-C0AC-4449-B0BC-4D584D34CA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3624" t="24641" r="6876" b="10869"/>
          <a:stretch/>
        </p:blipFill>
        <p:spPr>
          <a:xfrm>
            <a:off x="0" y="1199535"/>
            <a:ext cx="12191999" cy="491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15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Unsafe Abortion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CF129-0683-46BA-9911-C06631C58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Every year, 68 000 women die ,about eight per hour</a:t>
            </a:r>
          </a:p>
          <a:p>
            <a:r>
              <a:rPr lang="en-US" dirty="0"/>
              <a:t>Unsafe abortions when performed under least safe conditions can lead to: </a:t>
            </a:r>
          </a:p>
          <a:p>
            <a:r>
              <a:rPr lang="en-US" dirty="0"/>
              <a:t>Incomplete abortion </a:t>
            </a:r>
          </a:p>
          <a:p>
            <a:r>
              <a:rPr lang="en-US" dirty="0"/>
              <a:t>Heavy </a:t>
            </a:r>
            <a:r>
              <a:rPr lang="en-US" dirty="0" smtClean="0"/>
              <a:t>bleeding                         </a:t>
            </a:r>
            <a:endParaRPr lang="en-US" dirty="0"/>
          </a:p>
          <a:p>
            <a:r>
              <a:rPr lang="en-US" dirty="0"/>
              <a:t>Infection                                       </a:t>
            </a:r>
          </a:p>
          <a:p>
            <a:r>
              <a:rPr lang="en-US" dirty="0"/>
              <a:t>uterine perforation</a:t>
            </a:r>
          </a:p>
          <a:p>
            <a:r>
              <a:rPr lang="en-US" dirty="0"/>
              <a:t>Damage to the genital tract and internal organs.</a:t>
            </a:r>
          </a:p>
          <a:p>
            <a:r>
              <a:rPr lang="en-US" dirty="0"/>
              <a:t>Death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4F0B864-BF34-47D5-9326-24FF7E150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305" t="34046" r="27749" b="28479"/>
          <a:stretch/>
        </p:blipFill>
        <p:spPr>
          <a:xfrm>
            <a:off x="8138160" y="2773680"/>
            <a:ext cx="4053840" cy="353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980403" y="0"/>
            <a:ext cx="6231194" cy="93273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Effective CAC Counselling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Explores feelings, coping, decisions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Identifies special needs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Improves woman-provider relationships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Facilitates less painful procedure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Creates greater satisfaction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9698" name="Picture 2" descr="Image result for african Woman with miscarri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8827" y="1268361"/>
            <a:ext cx="5193173" cy="504394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03074" y="0"/>
            <a:ext cx="4785852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to Terminate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Confidentiality of care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Length of pregnancy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Abortion methods available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Pain medications available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other tests that may be done 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applicable, fetal anomalies or other medical indications detected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to treat a complication if necessary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73461" y="1"/>
            <a:ext cx="4245077" cy="114054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Procedure Choice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Explain differences between methods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will be done during and after the procedure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she is likely to experience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long it will take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Side-effects, risks and potential complications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Aftercare and follow-up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4202" y="0"/>
            <a:ext cx="6438678" cy="89916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SUMMARY: </a:t>
            </a:r>
            <a:r>
              <a:rPr lang="en-US" sz="3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Abortion Care</a:t>
            </a: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409091"/>
              </p:ext>
            </p:extLst>
          </p:nvPr>
        </p:nvGraphicFramePr>
        <p:xfrm>
          <a:off x="119921" y="899161"/>
          <a:ext cx="11827240" cy="5521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56566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365125"/>
            <a:ext cx="10271759" cy="6082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Summary (cont’d)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4DE9D1-C102-4CCF-97F3-75EBF8FA8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9000" t="15761" r="23875" b="11092"/>
          <a:stretch/>
        </p:blipFill>
        <p:spPr>
          <a:xfrm>
            <a:off x="432619" y="845574"/>
            <a:ext cx="11459988" cy="557489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3242" y="2587216"/>
            <a:ext cx="4117258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Thank You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847160"/>
      </p:ext>
    </p:extLst>
  </p:cSld>
  <p:clrMapOvr>
    <a:masterClrMapping/>
  </p:clrMapOvr>
</p:sld>
</file>

<file path=ppt/theme/theme1.xml><?xml version="1.0" encoding="utf-8"?>
<a:theme xmlns:a="http://schemas.openxmlformats.org/drawingml/2006/main" name="RW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-Theme" id="{DF6ABFB5-C743-4F04-AF47-F4A6CB38DA51}" vid="{44B90678-17E8-424A-8C60-649A6572E0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RW-Theme</Template>
  <TotalTime>2615</TotalTime>
  <Words>1462</Words>
  <Application>Microsoft Office PowerPoint</Application>
  <PresentationFormat>Widescreen</PresentationFormat>
  <Paragraphs>325</Paragraphs>
  <Slides>42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ＭＳ Ｐゴシック</vt:lpstr>
      <vt:lpstr>ＭＳ Ｐゴシック</vt:lpstr>
      <vt:lpstr>Arial</vt:lpstr>
      <vt:lpstr>Bookman Old Style</vt:lpstr>
      <vt:lpstr>Calibri</vt:lpstr>
      <vt:lpstr>Calibri Light</vt:lpstr>
      <vt:lpstr>Tahoma</vt:lpstr>
      <vt:lpstr>Times</vt:lpstr>
      <vt:lpstr>Times New Roman</vt:lpstr>
      <vt:lpstr>Wingdings</vt:lpstr>
      <vt:lpstr>RW-Theme</vt:lpstr>
      <vt:lpstr>PowerPoint Presentation</vt:lpstr>
      <vt:lpstr>Session Objectives </vt:lpstr>
      <vt:lpstr>     Definitions      </vt:lpstr>
      <vt:lpstr>           </vt:lpstr>
      <vt:lpstr>                  Magnitude </vt:lpstr>
      <vt:lpstr>  Abortion rate</vt:lpstr>
      <vt:lpstr>PowerPoint Presentation</vt:lpstr>
      <vt:lpstr>PowerPoint Presentation</vt:lpstr>
      <vt:lpstr>Legality of Abortion in Rwanda </vt:lpstr>
      <vt:lpstr>Classification of Abortion</vt:lpstr>
      <vt:lpstr> Classification (con’d) </vt:lpstr>
      <vt:lpstr>Spontaneous Abortion</vt:lpstr>
      <vt:lpstr> Etiology/Risk factor of spontaneous abortion </vt:lpstr>
      <vt:lpstr>Etiologies (con’d)</vt:lpstr>
      <vt:lpstr> Etiologies (con’d) </vt:lpstr>
      <vt:lpstr>PowerPoint Presentation</vt:lpstr>
      <vt:lpstr>Differential Diagnosis</vt:lpstr>
      <vt:lpstr>                        Management   </vt:lpstr>
      <vt:lpstr>PowerPoint Presentation</vt:lpstr>
      <vt:lpstr>Management of Inevitable Abortion</vt:lpstr>
      <vt:lpstr>PowerPoint Presentation</vt:lpstr>
      <vt:lpstr>Incomplete Abortion</vt:lpstr>
      <vt:lpstr>Management of Incomplete Abortion</vt:lpstr>
      <vt:lpstr>PowerPoint Presentation</vt:lpstr>
      <vt:lpstr>Management of Incomplete Abortion</vt:lpstr>
      <vt:lpstr>PowerPoint Presentation</vt:lpstr>
      <vt:lpstr>Mifepristone Misoprostol Protocol</vt:lpstr>
      <vt:lpstr>Complete Abortion</vt:lpstr>
      <vt:lpstr>Management of Complete Abortion</vt:lpstr>
      <vt:lpstr>Missed Abortion</vt:lpstr>
      <vt:lpstr>Septic Abortion</vt:lpstr>
      <vt:lpstr>Management of Septic Abortion</vt:lpstr>
      <vt:lpstr>Which Method Is Best?</vt:lpstr>
      <vt:lpstr>Methods of uterine evacuation </vt:lpstr>
      <vt:lpstr>Distribution of abortion safety categories worldwide and by region</vt:lpstr>
      <vt:lpstr>Unsafe Abortion consequences</vt:lpstr>
      <vt:lpstr>Effective CAC Counselling</vt:lpstr>
      <vt:lpstr>Decision to Terminate</vt:lpstr>
      <vt:lpstr>Procedure Choice</vt:lpstr>
      <vt:lpstr>SUMMARY: Post Abortion Care</vt:lpstr>
      <vt:lpstr>Summary (cont’d) </vt:lpstr>
      <vt:lpstr>Thank You </vt:lpstr>
    </vt:vector>
  </TitlesOfParts>
  <Company>CtrlSoft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Rivkin, Daniel</cp:lastModifiedBy>
  <cp:revision>85</cp:revision>
  <dcterms:created xsi:type="dcterms:W3CDTF">2017-03-08T12:31:57Z</dcterms:created>
  <dcterms:modified xsi:type="dcterms:W3CDTF">2018-10-26T20:48:57Z</dcterms:modified>
</cp:coreProperties>
</file>