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30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10" r:id="rId42"/>
    <p:sldId id="311" r:id="rId43"/>
    <p:sldId id="312" r:id="rId44"/>
    <p:sldId id="296" r:id="rId45"/>
    <p:sldId id="297" r:id="rId46"/>
    <p:sldId id="298" r:id="rId47"/>
    <p:sldId id="299" r:id="rId48"/>
    <p:sldId id="300" r:id="rId49"/>
    <p:sldId id="301" r:id="rId50"/>
    <p:sldId id="302" r:id="rId51"/>
    <p:sldId id="303" r:id="rId52"/>
    <p:sldId id="304" r:id="rId53"/>
    <p:sldId id="305" r:id="rId54"/>
    <p:sldId id="306" r:id="rId55"/>
    <p:sldId id="308" r:id="rId56"/>
    <p:sldId id="356" r:id="rId57"/>
    <p:sldId id="327" r:id="rId58"/>
    <p:sldId id="328" r:id="rId59"/>
    <p:sldId id="329" r:id="rId60"/>
    <p:sldId id="330" r:id="rId61"/>
    <p:sldId id="331" r:id="rId62"/>
    <p:sldId id="332" r:id="rId63"/>
    <p:sldId id="333" r:id="rId64"/>
    <p:sldId id="334" r:id="rId65"/>
    <p:sldId id="337" r:id="rId66"/>
    <p:sldId id="338" r:id="rId67"/>
    <p:sldId id="339" r:id="rId68"/>
    <p:sldId id="340" r:id="rId69"/>
    <p:sldId id="341" r:id="rId70"/>
    <p:sldId id="342" r:id="rId71"/>
    <p:sldId id="343" r:id="rId72"/>
    <p:sldId id="344" r:id="rId73"/>
    <p:sldId id="345" r:id="rId74"/>
    <p:sldId id="346" r:id="rId75"/>
    <p:sldId id="347" r:id="rId76"/>
    <p:sldId id="348" r:id="rId77"/>
    <p:sldId id="349" r:id="rId78"/>
    <p:sldId id="350" r:id="rId79"/>
    <p:sldId id="351" r:id="rId80"/>
    <p:sldId id="352" r:id="rId81"/>
    <p:sldId id="353" r:id="rId82"/>
    <p:sldId id="354" r:id="rId83"/>
    <p:sldId id="355" r:id="rId84"/>
    <p:sldId id="313" r:id="rId85"/>
    <p:sldId id="307"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1" autoAdjust="0"/>
    <p:restoredTop sz="94660"/>
  </p:normalViewPr>
  <p:slideViewPr>
    <p:cSldViewPr snapToGrid="0">
      <p:cViewPr varScale="1">
        <p:scale>
          <a:sx n="75" d="100"/>
          <a:sy n="75" d="100"/>
        </p:scale>
        <p:origin x="176" y="6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884EF2-944B-0546-9558-7C1985ABE7FF}" type="datetimeFigureOut">
              <a:rPr lang="en-US" smtClean="0"/>
              <a:t>9/27/18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C6F132-0CE6-2441-8417-EF451F7A0388}" type="slidenum">
              <a:rPr lang="en-US" smtClean="0"/>
              <a:t>‹#›</a:t>
            </a:fld>
            <a:endParaRPr lang="en-US"/>
          </a:p>
        </p:txBody>
      </p:sp>
    </p:spTree>
    <p:extLst>
      <p:ext uri="{BB962C8B-B14F-4D97-AF65-F5344CB8AC3E}">
        <p14:creationId xmlns:p14="http://schemas.microsoft.com/office/powerpoint/2010/main" val="2344113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10"/>
          </p:nvPr>
        </p:nvSpPr>
        <p:spPr/>
        <p:txBody>
          <a:bodyPr/>
          <a:lstStyle/>
          <a:p>
            <a:fld id="{70A488ED-9C9A-44E2-A640-CA637EB589CC}" type="slidenum">
              <a:rPr lang="am-ET" smtClean="0"/>
              <a:t>78</a:t>
            </a:fld>
            <a:endParaRPr lang="am-ET"/>
          </a:p>
        </p:txBody>
      </p:sp>
    </p:spTree>
    <p:extLst>
      <p:ext uri="{BB962C8B-B14F-4D97-AF65-F5344CB8AC3E}">
        <p14:creationId xmlns:p14="http://schemas.microsoft.com/office/powerpoint/2010/main" val="2537728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ption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33600" y="2616200"/>
            <a:ext cx="9192427" cy="3251200"/>
          </a:xfrm>
        </p:spPr>
        <p:txBody>
          <a:bodyPr anchor="t"/>
          <a:lstStyle>
            <a:lvl1pPr algn="l">
              <a:defRPr cap="all" baseline="0">
                <a:solidFill>
                  <a:srgbClr val="207AAA"/>
                </a:solidFill>
                <a:latin typeface="Trebuchet MS" panose="020B0603020202020204" pitchFamily="34" charset="0"/>
              </a:defRPr>
            </a:lvl1pPr>
          </a:lstStyle>
          <a:p>
            <a:r>
              <a:rPr lang="en-US" dirty="0"/>
              <a:t>CLICK TO EDIT MASTER TITLE STYLE</a:t>
            </a:r>
          </a:p>
        </p:txBody>
      </p:sp>
      <p:pic>
        <p:nvPicPr>
          <p:cNvPr id="9" name="Picture 8" descr="CIRHT_CMYK_maize_tag_block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267" y="685801"/>
            <a:ext cx="4813316" cy="1199348"/>
          </a:xfrm>
          <a:prstGeom prst="rect">
            <a:avLst/>
          </a:prstGeom>
        </p:spPr>
      </p:pic>
    </p:spTree>
    <p:extLst>
      <p:ext uri="{BB962C8B-B14F-4D97-AF65-F5344CB8AC3E}">
        <p14:creationId xmlns:p14="http://schemas.microsoft.com/office/powerpoint/2010/main" val="1434370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ption 2">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2006600"/>
            <a:ext cx="9700427" cy="3048000"/>
          </a:xfrm>
        </p:spPr>
        <p:txBody>
          <a:bodyPr anchor="t"/>
          <a:lstStyle>
            <a:lvl1pPr algn="l">
              <a:defRPr>
                <a:solidFill>
                  <a:srgbClr val="207AAA"/>
                </a:solidFill>
                <a:latin typeface="Trebuchet MS" panose="020B0603020202020204" pitchFamily="34" charset="0"/>
              </a:defRPr>
            </a:lvl1pPr>
          </a:lstStyle>
          <a:p>
            <a:r>
              <a:rPr lang="en-US"/>
              <a:t>Click to edit Master title style</a:t>
            </a:r>
            <a:endParaRPr lang="en-US" dirty="0"/>
          </a:p>
        </p:txBody>
      </p:sp>
      <p:pic>
        <p:nvPicPr>
          <p:cNvPr id="7" name="Picture 6" descr="CIRHT_CMYK_maize_tag_block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267" y="5205583"/>
            <a:ext cx="3176055" cy="791387"/>
          </a:xfrm>
          <a:prstGeom prst="rect">
            <a:avLst/>
          </a:prstGeom>
        </p:spPr>
      </p:pic>
    </p:spTree>
    <p:extLst>
      <p:ext uri="{BB962C8B-B14F-4D97-AF65-F5344CB8AC3E}">
        <p14:creationId xmlns:p14="http://schemas.microsoft.com/office/powerpoint/2010/main" val="189482851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Font typeface="Arial" panose="020B0604020202020204" pitchFamily="34" charset="0"/>
              <a:buChar char="•"/>
              <a:defRPr>
                <a:solidFill>
                  <a:schemeClr val="tx1">
                    <a:lumMod val="65000"/>
                    <a:lumOff val="35000"/>
                  </a:schemeClr>
                </a:solidFill>
                <a:latin typeface="Trebuchet MS" panose="020B0603020202020204" pitchFamily="34" charset="0"/>
              </a:defRPr>
            </a:lvl1pPr>
            <a:lvl2pPr marL="990575" indent="-380990">
              <a:buFont typeface="Arial" panose="020B0604020202020204" pitchFamily="34" charset="0"/>
              <a:buChar char="•"/>
              <a:defRPr>
                <a:solidFill>
                  <a:schemeClr val="tx1">
                    <a:lumMod val="65000"/>
                    <a:lumOff val="35000"/>
                  </a:schemeClr>
                </a:solidFill>
                <a:latin typeface="Trebuchet MS" panose="020B0603020202020204" pitchFamily="34" charset="0"/>
              </a:defRPr>
            </a:lvl2pPr>
            <a:lvl3pPr>
              <a:defRPr>
                <a:solidFill>
                  <a:schemeClr val="tx1">
                    <a:lumMod val="65000"/>
                    <a:lumOff val="35000"/>
                  </a:schemeClr>
                </a:solidFill>
                <a:latin typeface="Trebuchet MS" panose="020B0603020202020204" pitchFamily="34" charset="0"/>
              </a:defRPr>
            </a:lvl3pPr>
            <a:lvl4pPr>
              <a:defRPr>
                <a:solidFill>
                  <a:schemeClr val="tx1">
                    <a:lumMod val="65000"/>
                    <a:lumOff val="35000"/>
                  </a:schemeClr>
                </a:solidFill>
                <a:latin typeface="Trebuchet MS" panose="020B0603020202020204" pitchFamily="34" charset="0"/>
              </a:defRPr>
            </a:lvl4pPr>
            <a:lvl5pPr>
              <a:defRPr>
                <a:solidFill>
                  <a:schemeClr val="tx1">
                    <a:lumMod val="65000"/>
                    <a:lumOff val="35000"/>
                  </a:schemeClr>
                </a:solidFill>
                <a:latin typeface="Trebuchet MS" panose="020B0603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10" name="Title 9"/>
          <p:cNvSpPr>
            <a:spLocks noGrp="1"/>
          </p:cNvSpPr>
          <p:nvPr>
            <p:ph type="title"/>
          </p:nvPr>
        </p:nvSpPr>
        <p:spPr/>
        <p:txBody>
          <a:bodyPr/>
          <a:lstStyle/>
          <a:p>
            <a:r>
              <a:rPr lang="en-US"/>
              <a:t>Click to edit Master title style</a:t>
            </a:r>
          </a:p>
        </p:txBody>
      </p:sp>
      <p:sp>
        <p:nvSpPr>
          <p:cNvPr id="11" name="Footer Placeholder 4"/>
          <p:cNvSpPr>
            <a:spLocks noGrp="1"/>
          </p:cNvSpPr>
          <p:nvPr>
            <p:ph type="ftr" sz="quarter" idx="3"/>
          </p:nvPr>
        </p:nvSpPr>
        <p:spPr>
          <a:xfrm>
            <a:off x="609600" y="6356351"/>
            <a:ext cx="9956800" cy="365125"/>
          </a:xfrm>
          <a:prstGeom prst="rect">
            <a:avLst/>
          </a:prstGeom>
        </p:spPr>
        <p:txBody>
          <a:bodyPr/>
          <a:lstStyle>
            <a:lvl1pPr>
              <a:defRPr sz="1867">
                <a:solidFill>
                  <a:schemeClr val="bg1"/>
                </a:solidFill>
                <a:latin typeface="Trebuchet MS" panose="020B0603020202020204" pitchFamily="34" charset="0"/>
              </a:defRPr>
            </a:lvl1pPr>
          </a:lstStyle>
          <a:p>
            <a:endParaRPr lang="en-US"/>
          </a:p>
        </p:txBody>
      </p:sp>
      <p:pic>
        <p:nvPicPr>
          <p:cNvPr id="8" name="Picture 7" descr="CIRHT_CMYK_maize_tag_block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8109" y="5551002"/>
            <a:ext cx="1762692" cy="439215"/>
          </a:xfrm>
          <a:prstGeom prst="rect">
            <a:avLst/>
          </a:prstGeom>
        </p:spPr>
      </p:pic>
    </p:spTree>
    <p:extLst>
      <p:ext uri="{BB962C8B-B14F-4D97-AF65-F5344CB8AC3E}">
        <p14:creationId xmlns:p14="http://schemas.microsoft.com/office/powerpoint/2010/main" val="27843460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8" name="Footer Placeholder 4"/>
          <p:cNvSpPr>
            <a:spLocks noGrp="1"/>
          </p:cNvSpPr>
          <p:nvPr>
            <p:ph type="ftr" sz="quarter" idx="3"/>
          </p:nvPr>
        </p:nvSpPr>
        <p:spPr>
          <a:xfrm>
            <a:off x="609600" y="6356351"/>
            <a:ext cx="9956800" cy="365125"/>
          </a:xfrm>
          <a:prstGeom prst="rect">
            <a:avLst/>
          </a:prstGeom>
        </p:spPr>
        <p:txBody>
          <a:bodyPr/>
          <a:lstStyle>
            <a:lvl1pPr>
              <a:defRPr sz="1867">
                <a:solidFill>
                  <a:schemeClr val="bg1"/>
                </a:solidFill>
                <a:latin typeface="Trebuchet MS" panose="020B0603020202020204" pitchFamily="34" charset="0"/>
              </a:defRPr>
            </a:lvl1pPr>
          </a:lstStyle>
          <a:p>
            <a:endParaRPr lang="en-US"/>
          </a:p>
        </p:txBody>
      </p:sp>
    </p:spTree>
    <p:extLst>
      <p:ext uri="{BB962C8B-B14F-4D97-AF65-F5344CB8AC3E}">
        <p14:creationId xmlns:p14="http://schemas.microsoft.com/office/powerpoint/2010/main" val="1050888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609600" y="6356351"/>
            <a:ext cx="7416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601631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89698506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5"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2108685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8"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3444087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8"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478210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7"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269012528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7"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181440754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m-ET"/>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m-ET"/>
          </a:p>
        </p:txBody>
      </p:sp>
      <p:sp>
        <p:nvSpPr>
          <p:cNvPr id="4" name="Date Placeholder 3"/>
          <p:cNvSpPr>
            <a:spLocks noGrp="1"/>
          </p:cNvSpPr>
          <p:nvPr>
            <p:ph type="dt" sz="half" idx="10"/>
          </p:nvPr>
        </p:nvSpPr>
        <p:spPr/>
        <p:txBody>
          <a:bodyPr/>
          <a:lstStyle/>
          <a:p>
            <a:fld id="{DF2F4902-57CE-47BA-8100-FD9ED6FA7E3E}" type="datetimeFigureOut">
              <a:rPr lang="am-ET" smtClean="0"/>
              <a:t>27/09/2018</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F8DEF931-CF37-4A01-B700-529394A03745}" type="slidenum">
              <a:rPr lang="am-ET" smtClean="0"/>
              <a:t>‹#›</a:t>
            </a:fld>
            <a:endParaRPr lang="am-ET"/>
          </a:p>
        </p:txBody>
      </p:sp>
    </p:spTree>
    <p:extLst>
      <p:ext uri="{BB962C8B-B14F-4D97-AF65-F5344CB8AC3E}">
        <p14:creationId xmlns:p14="http://schemas.microsoft.com/office/powerpoint/2010/main" val="1603436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gradation_bar_ART.jp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6212822"/>
            <a:ext cx="12192000" cy="645177"/>
          </a:xfrm>
          <a:prstGeom prst="rect">
            <a:avLst/>
          </a:prstGeom>
        </p:spPr>
      </p:pic>
      <p:sp>
        <p:nvSpPr>
          <p:cNvPr id="10" name="Rectangle 9"/>
          <p:cNvSpPr/>
          <p:nvPr/>
        </p:nvSpPr>
        <p:spPr>
          <a:xfrm>
            <a:off x="0" y="1"/>
            <a:ext cx="12192000" cy="167951"/>
          </a:xfrm>
          <a:prstGeom prst="rect">
            <a:avLst/>
          </a:prstGeom>
          <a:solidFill>
            <a:srgbClr val="207AAA"/>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769600" y="6356351"/>
            <a:ext cx="812800" cy="365125"/>
          </a:xfrm>
          <a:prstGeom prst="rect">
            <a:avLst/>
          </a:prstGeom>
        </p:spPr>
        <p:txBody>
          <a:bodyPr vert="horz" lIns="91440" tIns="45720" rIns="91440" bIns="45720" rtlCol="0" anchor="ctr"/>
          <a:lstStyle>
            <a:lvl1pPr algn="r">
              <a:defRPr sz="1600">
                <a:solidFill>
                  <a:schemeClr val="bg1"/>
                </a:solidFill>
                <a:latin typeface="Trebuchet MS" panose="020B0603020202020204" pitchFamily="34" charset="0"/>
              </a:defRPr>
            </a:lvl1p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12" name="Footer Placeholder 4"/>
          <p:cNvSpPr>
            <a:spLocks noGrp="1"/>
          </p:cNvSpPr>
          <p:nvPr>
            <p:ph type="ftr" sz="quarter" idx="3"/>
          </p:nvPr>
        </p:nvSpPr>
        <p:spPr>
          <a:xfrm>
            <a:off x="609600" y="6356351"/>
            <a:ext cx="9956800" cy="365125"/>
          </a:xfrm>
          <a:prstGeom prst="rect">
            <a:avLst/>
          </a:prstGeom>
        </p:spPr>
        <p:txBody>
          <a:bodyPr/>
          <a:lstStyle>
            <a:lvl1pPr>
              <a:defRPr sz="1867">
                <a:solidFill>
                  <a:schemeClr val="bg1"/>
                </a:solidFill>
                <a:latin typeface="Trebuchet MS" panose="020B0603020202020204" pitchFamily="34" charset="0"/>
              </a:defRPr>
            </a:lvl1pPr>
          </a:lstStyle>
          <a:p>
            <a:endParaRPr lang="en-US"/>
          </a:p>
        </p:txBody>
      </p:sp>
    </p:spTree>
    <p:extLst>
      <p:ext uri="{BB962C8B-B14F-4D97-AF65-F5344CB8AC3E}">
        <p14:creationId xmlns:p14="http://schemas.microsoft.com/office/powerpoint/2010/main" val="4084606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1219170" rtl="0" eaLnBrk="1" latinLnBrk="0" hangingPunct="1">
        <a:spcBef>
          <a:spcPct val="0"/>
        </a:spcBef>
        <a:buNone/>
        <a:defRPr sz="5867" kern="1200">
          <a:solidFill>
            <a:srgbClr val="207AAA"/>
          </a:solidFill>
          <a:latin typeface="Trebuchet MS" panose="020B0603020202020204" pitchFamily="34" charset="0"/>
          <a:ea typeface="+mj-ea"/>
          <a:cs typeface="+mj-cs"/>
        </a:defRPr>
      </a:lvl1pPr>
    </p:titleStyle>
    <p:bodyStyle>
      <a:lvl1pPr marL="0" indent="0" algn="l" defTabSz="1219170" rtl="0" eaLnBrk="1" latinLnBrk="0" hangingPunct="1">
        <a:spcBef>
          <a:spcPct val="20000"/>
        </a:spcBef>
        <a:buClr>
          <a:srgbClr val="595959"/>
        </a:buClr>
        <a:buFont typeface="Arial" panose="020B0604020202020204" pitchFamily="34" charset="0"/>
        <a:buChar char="•"/>
        <a:defRPr sz="4267" kern="1200">
          <a:solidFill>
            <a:schemeClr val="tx1">
              <a:lumMod val="65000"/>
              <a:lumOff val="35000"/>
            </a:schemeClr>
          </a:solidFill>
          <a:latin typeface="Trebuchet MS" panose="020B0603020202020204" pitchFamily="34" charset="0"/>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lumMod val="65000"/>
              <a:lumOff val="35000"/>
            </a:schemeClr>
          </a:solidFill>
          <a:latin typeface="Trebuchet MS" panose="020B0603020202020204" pitchFamily="34" charset="0"/>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lumMod val="65000"/>
              <a:lumOff val="35000"/>
            </a:schemeClr>
          </a:solidFill>
          <a:latin typeface="Trebuchet MS" panose="020B0603020202020204" pitchFamily="34" charset="0"/>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lumMod val="65000"/>
              <a:lumOff val="35000"/>
            </a:schemeClr>
          </a:solidFill>
          <a:latin typeface="Trebuchet MS" panose="020B0603020202020204" pitchFamily="34" charset="0"/>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lumMod val="65000"/>
              <a:lumOff val="35000"/>
            </a:schemeClr>
          </a:solidFill>
          <a:latin typeface="Trebuchet MS" panose="020B0603020202020204" pitchFamily="34" charset="0"/>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70200"/>
            <a:ext cx="9144000" cy="2387600"/>
          </a:xfrm>
        </p:spPr>
        <p:txBody>
          <a:bodyPr>
            <a:normAutofit fontScale="90000"/>
          </a:bodyPr>
          <a:lstStyle/>
          <a:p>
            <a:br>
              <a:rPr lang="en-US" dirty="0"/>
            </a:br>
            <a:br>
              <a:rPr lang="en-US" dirty="0"/>
            </a:br>
            <a:br>
              <a:rPr lang="en-US" dirty="0"/>
            </a:br>
            <a:br>
              <a:rPr lang="en-US" dirty="0"/>
            </a:br>
            <a:br>
              <a:rPr lang="en-US" dirty="0"/>
            </a:br>
            <a:br>
              <a:rPr lang="en-US" dirty="0"/>
            </a:br>
            <a:r>
              <a:rPr lang="en-US" dirty="0"/>
              <a:t>The Ethics and Law of Contraception and Abortion</a:t>
            </a:r>
            <a:br>
              <a:rPr lang="en-US" dirty="0"/>
            </a:br>
            <a:r>
              <a:rPr lang="en-US" dirty="0"/>
              <a:t>&amp;</a:t>
            </a:r>
            <a:br>
              <a:rPr lang="en-US" dirty="0"/>
            </a:br>
            <a:r>
              <a:rPr lang="en-US" dirty="0"/>
              <a:t>Reproductive Justice</a:t>
            </a:r>
            <a:br>
              <a:rPr lang="en-US" dirty="0"/>
            </a:br>
            <a:endParaRPr lang="am-ET" dirty="0"/>
          </a:p>
        </p:txBody>
      </p:sp>
      <p:sp>
        <p:nvSpPr>
          <p:cNvPr id="3" name="Subtitle 2"/>
          <p:cNvSpPr>
            <a:spLocks noGrp="1"/>
          </p:cNvSpPr>
          <p:nvPr>
            <p:ph type="subTitle" idx="1"/>
          </p:nvPr>
        </p:nvSpPr>
        <p:spPr/>
        <p:txBody>
          <a:bodyPr/>
          <a:lstStyle/>
          <a:p>
            <a:endParaRPr lang="en-US" dirty="0"/>
          </a:p>
          <a:p>
            <a:endParaRPr lang="en-US" dirty="0"/>
          </a:p>
          <a:p>
            <a:r>
              <a:rPr lang="en-US" dirty="0"/>
              <a:t>Dr. Munir </a:t>
            </a:r>
            <a:r>
              <a:rPr lang="en-US" dirty="0" err="1"/>
              <a:t>Kassa</a:t>
            </a:r>
            <a:r>
              <a:rPr lang="en-US" dirty="0"/>
              <a:t> (MD) </a:t>
            </a:r>
          </a:p>
        </p:txBody>
      </p:sp>
    </p:spTree>
    <p:extLst>
      <p:ext uri="{BB962C8B-B14F-4D97-AF65-F5344CB8AC3E}">
        <p14:creationId xmlns:p14="http://schemas.microsoft.com/office/powerpoint/2010/main" val="429355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C9620-68B9-42BE-B6FA-7803E9555697}"/>
              </a:ext>
            </a:extLst>
          </p:cNvPr>
          <p:cNvSpPr>
            <a:spLocks noGrp="1"/>
          </p:cNvSpPr>
          <p:nvPr>
            <p:ph type="title"/>
          </p:nvPr>
        </p:nvSpPr>
        <p:spPr/>
        <p:txBody>
          <a:bodyPr/>
          <a:lstStyle/>
          <a:p>
            <a:r>
              <a:rPr lang="en-US" dirty="0"/>
              <a:t>Conflict of Interest</a:t>
            </a:r>
            <a:endParaRPr lang="am-ET" dirty="0"/>
          </a:p>
        </p:txBody>
      </p:sp>
      <p:sp>
        <p:nvSpPr>
          <p:cNvPr id="3" name="Content Placeholder 2">
            <a:extLst>
              <a:ext uri="{FF2B5EF4-FFF2-40B4-BE49-F238E27FC236}">
                <a16:creationId xmlns:a16="http://schemas.microsoft.com/office/drawing/2014/main" id="{4A5E8A05-3E09-449B-A205-2F73E17BCA20}"/>
              </a:ext>
            </a:extLst>
          </p:cNvPr>
          <p:cNvSpPr>
            <a:spLocks noGrp="1"/>
          </p:cNvSpPr>
          <p:nvPr>
            <p:ph idx="1"/>
          </p:nvPr>
        </p:nvSpPr>
        <p:spPr/>
        <p:txBody>
          <a:bodyPr/>
          <a:lstStyle/>
          <a:p>
            <a:r>
              <a:rPr lang="en-US" dirty="0"/>
              <a:t>None</a:t>
            </a:r>
            <a:endParaRPr lang="am-ET" dirty="0"/>
          </a:p>
        </p:txBody>
      </p:sp>
    </p:spTree>
    <p:extLst>
      <p:ext uri="{BB962C8B-B14F-4D97-AF65-F5344CB8AC3E}">
        <p14:creationId xmlns:p14="http://schemas.microsoft.com/office/powerpoint/2010/main" val="189216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EF88B-6E4C-42A2-8092-F20CBF189E8F}"/>
              </a:ext>
            </a:extLst>
          </p:cNvPr>
          <p:cNvSpPr>
            <a:spLocks noGrp="1"/>
          </p:cNvSpPr>
          <p:nvPr>
            <p:ph type="title"/>
          </p:nvPr>
        </p:nvSpPr>
        <p:spPr/>
        <p:txBody>
          <a:bodyPr/>
          <a:lstStyle/>
          <a:p>
            <a:r>
              <a:rPr lang="en-US" dirty="0"/>
              <a:t>Overview of the Presentation</a:t>
            </a:r>
            <a:endParaRPr lang="am-ET" dirty="0"/>
          </a:p>
        </p:txBody>
      </p:sp>
      <p:sp>
        <p:nvSpPr>
          <p:cNvPr id="3" name="Content Placeholder 2">
            <a:extLst>
              <a:ext uri="{FF2B5EF4-FFF2-40B4-BE49-F238E27FC236}">
                <a16:creationId xmlns:a16="http://schemas.microsoft.com/office/drawing/2014/main" id="{3DD23757-D4E7-47A2-AD36-FFF461F64CDC}"/>
              </a:ext>
            </a:extLst>
          </p:cNvPr>
          <p:cNvSpPr>
            <a:spLocks noGrp="1"/>
          </p:cNvSpPr>
          <p:nvPr>
            <p:ph idx="1"/>
          </p:nvPr>
        </p:nvSpPr>
        <p:spPr/>
        <p:txBody>
          <a:bodyPr>
            <a:noAutofit/>
          </a:bodyPr>
          <a:lstStyle/>
          <a:p>
            <a:pPr lvl="0"/>
            <a:r>
              <a:rPr lang="en-US" sz="2400" dirty="0"/>
              <a:t> Ethical foundations for professional activities in the field of obstetrics and gynecology</a:t>
            </a:r>
          </a:p>
          <a:p>
            <a:pPr lvl="0"/>
            <a:r>
              <a:rPr lang="en-US" sz="2400" dirty="0"/>
              <a:t> The role of OBGYNs as advocates for women’s rights</a:t>
            </a:r>
          </a:p>
          <a:p>
            <a:pPr lvl="0"/>
            <a:r>
              <a:rPr lang="en-US" sz="2400" dirty="0"/>
              <a:t> Contraception and abortion: The Ethiopian Medical Association’s Code of Ethics </a:t>
            </a:r>
          </a:p>
          <a:p>
            <a:pPr lvl="0"/>
            <a:r>
              <a:rPr lang="en-US" sz="2400" dirty="0"/>
              <a:t> Contraception and abortion: The International Federation of Gynecology and Obstetrics Code of Ethics</a:t>
            </a:r>
          </a:p>
          <a:p>
            <a:pPr lvl="0"/>
            <a:r>
              <a:rPr lang="en-US" sz="2400" dirty="0"/>
              <a:t> Ethiopia’s abortion law</a:t>
            </a:r>
          </a:p>
          <a:p>
            <a:pPr lvl="0"/>
            <a:r>
              <a:rPr lang="en-US" sz="2400" dirty="0"/>
              <a:t> Legality of conscientious objection in Ethiopia</a:t>
            </a:r>
          </a:p>
          <a:p>
            <a:pPr lvl="0"/>
            <a:r>
              <a:rPr lang="en-US" sz="2400" dirty="0"/>
              <a:t> The components of reproductive justice</a:t>
            </a:r>
          </a:p>
          <a:p>
            <a:pPr lvl="1"/>
            <a:endParaRPr lang="am-ET" sz="2666" dirty="0"/>
          </a:p>
        </p:txBody>
      </p:sp>
    </p:spTree>
    <p:extLst>
      <p:ext uri="{BB962C8B-B14F-4D97-AF65-F5344CB8AC3E}">
        <p14:creationId xmlns:p14="http://schemas.microsoft.com/office/powerpoint/2010/main" val="3751209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F1E08-9E82-45FA-99AE-80FC2340BF5A}"/>
              </a:ext>
            </a:extLst>
          </p:cNvPr>
          <p:cNvSpPr>
            <a:spLocks noGrp="1"/>
          </p:cNvSpPr>
          <p:nvPr>
            <p:ph type="title"/>
          </p:nvPr>
        </p:nvSpPr>
        <p:spPr/>
        <p:txBody>
          <a:bodyPr>
            <a:noAutofit/>
          </a:bodyPr>
          <a:lstStyle/>
          <a:p>
            <a:r>
              <a:rPr lang="en-US" sz="4400" dirty="0"/>
              <a:t>Part One: Foundations of the Codes of Ethics for OBGYNs</a:t>
            </a:r>
            <a:endParaRPr lang="am-ET" sz="4400" dirty="0"/>
          </a:p>
        </p:txBody>
      </p:sp>
      <p:sp>
        <p:nvSpPr>
          <p:cNvPr id="3" name="Content Placeholder 2">
            <a:extLst>
              <a:ext uri="{FF2B5EF4-FFF2-40B4-BE49-F238E27FC236}">
                <a16:creationId xmlns:a16="http://schemas.microsoft.com/office/drawing/2014/main" id="{D7F794EC-D6A3-4FBC-B6B2-8F67E6672391}"/>
              </a:ext>
            </a:extLst>
          </p:cNvPr>
          <p:cNvSpPr>
            <a:spLocks noGrp="1"/>
          </p:cNvSpPr>
          <p:nvPr>
            <p:ph idx="1"/>
          </p:nvPr>
        </p:nvSpPr>
        <p:spPr>
          <a:xfrm>
            <a:off x="609600" y="1899139"/>
            <a:ext cx="10972800" cy="4525963"/>
          </a:xfrm>
        </p:spPr>
        <p:txBody>
          <a:bodyPr/>
          <a:lstStyle/>
          <a:p>
            <a:pPr lvl="1"/>
            <a:r>
              <a:rPr lang="en-US" dirty="0"/>
              <a:t>ESOG (in the process of writing one)</a:t>
            </a:r>
          </a:p>
          <a:p>
            <a:pPr lvl="1"/>
            <a:r>
              <a:rPr lang="en-US" dirty="0"/>
              <a:t>EMA- medical ethics for doctors in Ethiopia-  2010</a:t>
            </a:r>
          </a:p>
          <a:p>
            <a:pPr lvl="1"/>
            <a:r>
              <a:rPr lang="en-US" dirty="0"/>
              <a:t>FIGO, ACOG, AMA</a:t>
            </a:r>
          </a:p>
          <a:p>
            <a:pPr lvl="1"/>
            <a:r>
              <a:rPr lang="en-US" dirty="0"/>
              <a:t>Let us begin with ACOG’s Code of Ethics…</a:t>
            </a:r>
            <a:endParaRPr lang="am-ET" dirty="0"/>
          </a:p>
          <a:p>
            <a:endParaRPr lang="en-US" dirty="0"/>
          </a:p>
          <a:p>
            <a:endParaRPr lang="en-US" dirty="0"/>
          </a:p>
        </p:txBody>
      </p:sp>
    </p:spTree>
    <p:extLst>
      <p:ext uri="{BB962C8B-B14F-4D97-AF65-F5344CB8AC3E}">
        <p14:creationId xmlns:p14="http://schemas.microsoft.com/office/powerpoint/2010/main" val="2690101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10EF3-8A23-461C-9100-0BF14A05AEF0}"/>
              </a:ext>
            </a:extLst>
          </p:cNvPr>
          <p:cNvSpPr>
            <a:spLocks noGrp="1"/>
          </p:cNvSpPr>
          <p:nvPr>
            <p:ph type="title"/>
          </p:nvPr>
        </p:nvSpPr>
        <p:spPr/>
        <p:txBody>
          <a:bodyPr>
            <a:noAutofit/>
          </a:bodyPr>
          <a:lstStyle/>
          <a:p>
            <a:r>
              <a:rPr lang="en-US" sz="4400" dirty="0"/>
              <a:t>1. The Patient-Physician Relationship</a:t>
            </a:r>
            <a:endParaRPr lang="am-ET" sz="4400" dirty="0"/>
          </a:p>
        </p:txBody>
      </p:sp>
      <p:sp>
        <p:nvSpPr>
          <p:cNvPr id="3" name="Content Placeholder 2">
            <a:extLst>
              <a:ext uri="{FF2B5EF4-FFF2-40B4-BE49-F238E27FC236}">
                <a16:creationId xmlns:a16="http://schemas.microsoft.com/office/drawing/2014/main" id="{05D084EB-279A-441A-A432-7830491103C7}"/>
              </a:ext>
            </a:extLst>
          </p:cNvPr>
          <p:cNvSpPr>
            <a:spLocks noGrp="1"/>
          </p:cNvSpPr>
          <p:nvPr>
            <p:ph idx="1"/>
          </p:nvPr>
        </p:nvSpPr>
        <p:spPr>
          <a:xfrm>
            <a:off x="609600" y="1340586"/>
            <a:ext cx="10972800" cy="4525963"/>
          </a:xfrm>
        </p:spPr>
        <p:txBody>
          <a:bodyPr>
            <a:normAutofit fontScale="62500" lnSpcReduction="20000"/>
          </a:bodyPr>
          <a:lstStyle/>
          <a:p>
            <a:pPr>
              <a:buNone/>
            </a:pPr>
            <a:endParaRPr lang="en-US" u="sng" dirty="0"/>
          </a:p>
          <a:p>
            <a:r>
              <a:rPr lang="en-US" dirty="0"/>
              <a:t> </a:t>
            </a:r>
            <a:r>
              <a:rPr lang="en-US" b="1" dirty="0"/>
              <a:t>The patient–physician relationship</a:t>
            </a:r>
            <a:r>
              <a:rPr lang="en-US" dirty="0"/>
              <a:t>: </a:t>
            </a:r>
            <a:r>
              <a:rPr lang="en-US" u="sng" dirty="0">
                <a:highlight>
                  <a:srgbClr val="FFFF00"/>
                </a:highlight>
              </a:rPr>
              <a:t>The welfare of the patient (beneficence) is central to all considerations in the patient–physician relationship. </a:t>
            </a:r>
            <a:endParaRPr lang="en-US" dirty="0"/>
          </a:p>
          <a:p>
            <a:r>
              <a:rPr lang="en-US" dirty="0"/>
              <a:t> Included in this relationship is the obligation of </a:t>
            </a:r>
            <a:r>
              <a:rPr lang="en-US" u="sng" dirty="0"/>
              <a:t>physicians to respect the rights of patients.</a:t>
            </a:r>
          </a:p>
          <a:p>
            <a:r>
              <a:rPr lang="en-US" dirty="0"/>
              <a:t> The respect for the right of individual patients to make their own choices about their health care </a:t>
            </a:r>
            <a:r>
              <a:rPr lang="en-US" b="1" dirty="0">
                <a:highlight>
                  <a:srgbClr val="FFFF00"/>
                </a:highlight>
              </a:rPr>
              <a:t>(autonomy)</a:t>
            </a:r>
            <a:r>
              <a:rPr lang="en-US" b="1" dirty="0"/>
              <a:t> </a:t>
            </a:r>
            <a:r>
              <a:rPr lang="en-US" dirty="0"/>
              <a:t>is fundamental. </a:t>
            </a:r>
          </a:p>
          <a:p>
            <a:r>
              <a:rPr lang="en-US" dirty="0"/>
              <a:t> The principle of </a:t>
            </a:r>
            <a:r>
              <a:rPr lang="en-US" b="1" dirty="0">
                <a:highlight>
                  <a:srgbClr val="FFFF00"/>
                </a:highlight>
              </a:rPr>
              <a:t>justice</a:t>
            </a:r>
            <a:r>
              <a:rPr lang="en-US" dirty="0"/>
              <a:t> requires strict avoidance of discrimination on the basis of race, color, religion, national origin, sexual orientation, perceived gender, and any basis that would constitute illegal discrimination (justice).</a:t>
            </a:r>
          </a:p>
          <a:p>
            <a:endParaRPr lang="am-ET" dirty="0"/>
          </a:p>
        </p:txBody>
      </p:sp>
    </p:spTree>
    <p:extLst>
      <p:ext uri="{BB962C8B-B14F-4D97-AF65-F5344CB8AC3E}">
        <p14:creationId xmlns:p14="http://schemas.microsoft.com/office/powerpoint/2010/main" val="3873540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8A0C9-1288-4062-BC44-234685244E94}"/>
              </a:ext>
            </a:extLst>
          </p:cNvPr>
          <p:cNvSpPr>
            <a:spLocks noGrp="1"/>
          </p:cNvSpPr>
          <p:nvPr>
            <p:ph type="title"/>
          </p:nvPr>
        </p:nvSpPr>
        <p:spPr/>
        <p:txBody>
          <a:bodyPr>
            <a:normAutofit/>
          </a:bodyPr>
          <a:lstStyle/>
          <a:p>
            <a:r>
              <a:rPr lang="en-US" sz="4400" dirty="0"/>
              <a:t>2. Physician Conduct and Practice</a:t>
            </a:r>
            <a:endParaRPr lang="am-ET" sz="4400" dirty="0"/>
          </a:p>
        </p:txBody>
      </p:sp>
      <p:sp>
        <p:nvSpPr>
          <p:cNvPr id="3" name="Content Placeholder 2">
            <a:extLst>
              <a:ext uri="{FF2B5EF4-FFF2-40B4-BE49-F238E27FC236}">
                <a16:creationId xmlns:a16="http://schemas.microsoft.com/office/drawing/2014/main" id="{A47B0B6B-AF86-4CE5-9A76-6D7950E21EE5}"/>
              </a:ext>
            </a:extLst>
          </p:cNvPr>
          <p:cNvSpPr>
            <a:spLocks noGrp="1"/>
          </p:cNvSpPr>
          <p:nvPr>
            <p:ph idx="1"/>
          </p:nvPr>
        </p:nvSpPr>
        <p:spPr>
          <a:xfrm>
            <a:off x="609600" y="1340586"/>
            <a:ext cx="10972800" cy="4525963"/>
          </a:xfrm>
        </p:spPr>
        <p:txBody>
          <a:bodyPr>
            <a:normAutofit fontScale="70000" lnSpcReduction="20000"/>
          </a:bodyPr>
          <a:lstStyle/>
          <a:p>
            <a:pPr lvl="0"/>
            <a:r>
              <a:rPr lang="en-US" dirty="0"/>
              <a:t> The obstetrician–gynecologist must deal honestly with patients and colleagues </a:t>
            </a:r>
            <a:r>
              <a:rPr lang="en-US" b="1" u="sng" dirty="0">
                <a:highlight>
                  <a:srgbClr val="FFFF00"/>
                </a:highlight>
              </a:rPr>
              <a:t>(veracity)</a:t>
            </a:r>
            <a:r>
              <a:rPr lang="en-US" b="1" dirty="0"/>
              <a:t>.</a:t>
            </a:r>
            <a:r>
              <a:rPr lang="en-US" b="1" u="sng" dirty="0">
                <a:highlight>
                  <a:srgbClr val="FFFF00"/>
                </a:highlight>
              </a:rPr>
              <a:t> </a:t>
            </a:r>
          </a:p>
          <a:p>
            <a:pPr lvl="0"/>
            <a:r>
              <a:rPr lang="en-US" dirty="0"/>
              <a:t> This includes not misrepresenting himself or herself through any form of communication in an untruthful, misleading, or deceptive manner. </a:t>
            </a:r>
          </a:p>
          <a:p>
            <a:pPr lvl="0"/>
            <a:r>
              <a:rPr lang="en-US" dirty="0"/>
              <a:t> Furthermore, </a:t>
            </a:r>
            <a:r>
              <a:rPr lang="en-US" b="1" dirty="0">
                <a:highlight>
                  <a:srgbClr val="FFFF00"/>
                </a:highlight>
              </a:rPr>
              <a:t>maintenance of medical competence</a:t>
            </a:r>
            <a:r>
              <a:rPr lang="en-US" dirty="0"/>
              <a:t> through study, application, and enhancement of medical knowledge and skills is an obligation of practicing physicians. </a:t>
            </a:r>
          </a:p>
          <a:p>
            <a:pPr lvl="0"/>
            <a:r>
              <a:rPr lang="en-US" dirty="0"/>
              <a:t> Any behavior that diminishes a physician’s capability to practice, such as substance abuse, must be immediately addressed and rehabilitative services instituted. </a:t>
            </a:r>
            <a:endParaRPr lang="am-ET" dirty="0"/>
          </a:p>
        </p:txBody>
      </p:sp>
    </p:spTree>
    <p:extLst>
      <p:ext uri="{BB962C8B-B14F-4D97-AF65-F5344CB8AC3E}">
        <p14:creationId xmlns:p14="http://schemas.microsoft.com/office/powerpoint/2010/main" val="3266556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17110-FFF9-4275-9670-B6995D1250E1}"/>
              </a:ext>
            </a:extLst>
          </p:cNvPr>
          <p:cNvSpPr>
            <a:spLocks noGrp="1"/>
          </p:cNvSpPr>
          <p:nvPr>
            <p:ph type="title"/>
          </p:nvPr>
        </p:nvSpPr>
        <p:spPr/>
        <p:txBody>
          <a:bodyPr>
            <a:normAutofit/>
          </a:bodyPr>
          <a:lstStyle/>
          <a:p>
            <a:r>
              <a:rPr lang="en-US" sz="4800" dirty="0"/>
              <a:t>3. Avoiding Conflicts of Interest</a:t>
            </a:r>
            <a:endParaRPr lang="am-ET" sz="4800" dirty="0"/>
          </a:p>
        </p:txBody>
      </p:sp>
      <p:sp>
        <p:nvSpPr>
          <p:cNvPr id="3" name="Content Placeholder 2">
            <a:extLst>
              <a:ext uri="{FF2B5EF4-FFF2-40B4-BE49-F238E27FC236}">
                <a16:creationId xmlns:a16="http://schemas.microsoft.com/office/drawing/2014/main" id="{03F09C9E-ED41-4E1B-B72A-BC95B0BF53CD}"/>
              </a:ext>
            </a:extLst>
          </p:cNvPr>
          <p:cNvSpPr>
            <a:spLocks noGrp="1"/>
          </p:cNvSpPr>
          <p:nvPr>
            <p:ph idx="1"/>
          </p:nvPr>
        </p:nvSpPr>
        <p:spPr/>
        <p:txBody>
          <a:bodyPr>
            <a:normAutofit/>
          </a:bodyPr>
          <a:lstStyle/>
          <a:p>
            <a:r>
              <a:rPr lang="en-US" sz="3200" dirty="0"/>
              <a:t> Potential conflicts of interest are inherent in the practice of medicine.</a:t>
            </a:r>
          </a:p>
          <a:p>
            <a:r>
              <a:rPr lang="en-US" sz="3200" dirty="0"/>
              <a:t> Physicians are expected to recognize such situations and deal with them through </a:t>
            </a:r>
            <a:r>
              <a:rPr lang="en-US" sz="3200" b="1" i="1" u="sng" dirty="0">
                <a:highlight>
                  <a:srgbClr val="FFFF00"/>
                </a:highlight>
              </a:rPr>
              <a:t>public disclosure</a:t>
            </a:r>
            <a:r>
              <a:rPr lang="en-US" sz="3200" b="1" i="1" dirty="0"/>
              <a:t>.</a:t>
            </a:r>
            <a:r>
              <a:rPr lang="en-US" sz="3200" b="1" i="1" u="sng" dirty="0"/>
              <a:t> </a:t>
            </a:r>
          </a:p>
          <a:p>
            <a:r>
              <a:rPr lang="en-US" sz="3200" dirty="0"/>
              <a:t> Conflicts of interest </a:t>
            </a:r>
            <a:r>
              <a:rPr lang="en-US" sz="3200" b="1" dirty="0">
                <a:highlight>
                  <a:srgbClr val="FFFF00"/>
                </a:highlight>
              </a:rPr>
              <a:t>should be resolved in accordance with the best interest of the patient, respecting a woman’s autonomy to make health care decisions. </a:t>
            </a:r>
          </a:p>
        </p:txBody>
      </p:sp>
    </p:spTree>
    <p:extLst>
      <p:ext uri="{BB962C8B-B14F-4D97-AF65-F5344CB8AC3E}">
        <p14:creationId xmlns:p14="http://schemas.microsoft.com/office/powerpoint/2010/main" val="1208919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E6330-4EDA-44EC-ACA8-AB8F252B5764}"/>
              </a:ext>
            </a:extLst>
          </p:cNvPr>
          <p:cNvSpPr>
            <a:spLocks noGrp="1"/>
          </p:cNvSpPr>
          <p:nvPr>
            <p:ph type="title"/>
          </p:nvPr>
        </p:nvSpPr>
        <p:spPr/>
        <p:txBody>
          <a:bodyPr/>
          <a:lstStyle/>
          <a:p>
            <a:r>
              <a:rPr lang="en-US" dirty="0"/>
              <a:t>4. Professional Relations</a:t>
            </a:r>
            <a:endParaRPr lang="am-ET" dirty="0"/>
          </a:p>
        </p:txBody>
      </p:sp>
      <p:sp>
        <p:nvSpPr>
          <p:cNvPr id="3" name="Content Placeholder 2">
            <a:extLst>
              <a:ext uri="{FF2B5EF4-FFF2-40B4-BE49-F238E27FC236}">
                <a16:creationId xmlns:a16="http://schemas.microsoft.com/office/drawing/2014/main" id="{272355CF-37ED-486C-A838-CA524ADA079D}"/>
              </a:ext>
            </a:extLst>
          </p:cNvPr>
          <p:cNvSpPr>
            <a:spLocks noGrp="1"/>
          </p:cNvSpPr>
          <p:nvPr>
            <p:ph idx="1"/>
          </p:nvPr>
        </p:nvSpPr>
        <p:spPr/>
        <p:txBody>
          <a:bodyPr/>
          <a:lstStyle/>
          <a:p>
            <a:r>
              <a:rPr lang="en-US" dirty="0"/>
              <a:t> The obstetrician–gynecologist should </a:t>
            </a:r>
            <a:r>
              <a:rPr lang="en-US" dirty="0">
                <a:highlight>
                  <a:srgbClr val="FFFF00"/>
                </a:highlight>
              </a:rPr>
              <a:t>respect</a:t>
            </a:r>
            <a:r>
              <a:rPr lang="en-US" dirty="0"/>
              <a:t> and </a:t>
            </a:r>
            <a:r>
              <a:rPr lang="en-US" dirty="0">
                <a:highlight>
                  <a:srgbClr val="FFFF00"/>
                </a:highlight>
              </a:rPr>
              <a:t>cooperate</a:t>
            </a:r>
            <a:r>
              <a:rPr lang="en-US" dirty="0"/>
              <a:t> with other physicians, nurses, and health care professionals.</a:t>
            </a:r>
            <a:endParaRPr lang="am-ET" dirty="0"/>
          </a:p>
        </p:txBody>
      </p:sp>
    </p:spTree>
    <p:extLst>
      <p:ext uri="{BB962C8B-B14F-4D97-AF65-F5344CB8AC3E}">
        <p14:creationId xmlns:p14="http://schemas.microsoft.com/office/powerpoint/2010/main" val="1375919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0CD3D-5F55-41C4-9106-2135D8E2A816}"/>
              </a:ext>
            </a:extLst>
          </p:cNvPr>
          <p:cNvSpPr>
            <a:spLocks noGrp="1"/>
          </p:cNvSpPr>
          <p:nvPr>
            <p:ph type="title"/>
          </p:nvPr>
        </p:nvSpPr>
        <p:spPr/>
        <p:txBody>
          <a:bodyPr/>
          <a:lstStyle/>
          <a:p>
            <a:r>
              <a:rPr lang="en-US" dirty="0"/>
              <a:t>5. Societal Responsibilities</a:t>
            </a:r>
            <a:endParaRPr lang="am-ET" dirty="0"/>
          </a:p>
        </p:txBody>
      </p:sp>
      <p:sp>
        <p:nvSpPr>
          <p:cNvPr id="3" name="Content Placeholder 2">
            <a:extLst>
              <a:ext uri="{FF2B5EF4-FFF2-40B4-BE49-F238E27FC236}">
                <a16:creationId xmlns:a16="http://schemas.microsoft.com/office/drawing/2014/main" id="{C19B83DD-94D8-46D6-B695-2E13F42A6EEA}"/>
              </a:ext>
            </a:extLst>
          </p:cNvPr>
          <p:cNvSpPr>
            <a:spLocks noGrp="1"/>
          </p:cNvSpPr>
          <p:nvPr>
            <p:ph idx="1"/>
          </p:nvPr>
        </p:nvSpPr>
        <p:spPr/>
        <p:txBody>
          <a:bodyPr>
            <a:normAutofit fontScale="85000" lnSpcReduction="20000"/>
          </a:bodyPr>
          <a:lstStyle/>
          <a:p>
            <a:r>
              <a:rPr lang="en-US" dirty="0"/>
              <a:t> The OBGYN has a continuing responsibility to society as a whole and </a:t>
            </a:r>
            <a:r>
              <a:rPr lang="en-US" b="1" dirty="0">
                <a:highlight>
                  <a:srgbClr val="FFFF00"/>
                </a:highlight>
              </a:rPr>
              <a:t>should support and participate in activities that enhance the community. </a:t>
            </a:r>
          </a:p>
          <a:p>
            <a:r>
              <a:rPr lang="en-US" dirty="0"/>
              <a:t> As a member of society, the OBGYN should respect the laws of that society. As professionals and members of medical societies, physicians are required to uphold the </a:t>
            </a:r>
            <a:r>
              <a:rPr lang="en-US" dirty="0">
                <a:highlight>
                  <a:srgbClr val="FFFF00"/>
                </a:highlight>
              </a:rPr>
              <a:t>dignity and honor</a:t>
            </a:r>
            <a:r>
              <a:rPr lang="en-US" dirty="0"/>
              <a:t> of the profession.</a:t>
            </a:r>
            <a:endParaRPr lang="am-ET" dirty="0"/>
          </a:p>
          <a:p>
            <a:endParaRPr lang="am-ET" dirty="0"/>
          </a:p>
        </p:txBody>
      </p:sp>
    </p:spTree>
    <p:extLst>
      <p:ext uri="{BB962C8B-B14F-4D97-AF65-F5344CB8AC3E}">
        <p14:creationId xmlns:p14="http://schemas.microsoft.com/office/powerpoint/2010/main" val="1024996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6B8A3-7C81-4547-BD82-14862D7F1B26}"/>
              </a:ext>
            </a:extLst>
          </p:cNvPr>
          <p:cNvSpPr>
            <a:spLocks noGrp="1"/>
          </p:cNvSpPr>
          <p:nvPr>
            <p:ph type="title"/>
          </p:nvPr>
        </p:nvSpPr>
        <p:spPr/>
        <p:txBody>
          <a:bodyPr>
            <a:noAutofit/>
          </a:bodyPr>
          <a:lstStyle/>
          <a:p>
            <a:r>
              <a:rPr lang="en-US" sz="4400" dirty="0"/>
              <a:t>EMA’s Medical Ethics for Doctors in Ethiopia XII: Abortion</a:t>
            </a:r>
            <a:endParaRPr lang="am-ET" sz="4400" dirty="0"/>
          </a:p>
        </p:txBody>
      </p:sp>
      <p:sp>
        <p:nvSpPr>
          <p:cNvPr id="3" name="Content Placeholder 2">
            <a:extLst>
              <a:ext uri="{FF2B5EF4-FFF2-40B4-BE49-F238E27FC236}">
                <a16:creationId xmlns:a16="http://schemas.microsoft.com/office/drawing/2014/main" id="{D9244B05-4CBE-444E-8BEB-8D53C0A45948}"/>
              </a:ext>
            </a:extLst>
          </p:cNvPr>
          <p:cNvSpPr>
            <a:spLocks noGrp="1"/>
          </p:cNvSpPr>
          <p:nvPr>
            <p:ph idx="1"/>
          </p:nvPr>
        </p:nvSpPr>
        <p:spPr/>
        <p:txBody>
          <a:bodyPr>
            <a:normAutofit fontScale="55000" lnSpcReduction="20000"/>
          </a:bodyPr>
          <a:lstStyle/>
          <a:p>
            <a:pPr marL="0" indent="0">
              <a:buNone/>
            </a:pPr>
            <a:r>
              <a:rPr lang="en-US" i="1" dirty="0"/>
              <a:t>Article 54: </a:t>
            </a:r>
            <a:r>
              <a:rPr lang="en-US" dirty="0"/>
              <a:t>The first moral principle imposed upon the doctor is respect for human life from its beginning. </a:t>
            </a:r>
          </a:p>
          <a:p>
            <a:pPr marL="0" indent="0">
              <a:buNone/>
            </a:pPr>
            <a:r>
              <a:rPr lang="en-US" i="1" dirty="0"/>
              <a:t>Article 55: </a:t>
            </a:r>
            <a:r>
              <a:rPr lang="en-US" dirty="0">
                <a:highlight>
                  <a:srgbClr val="FFFF00"/>
                </a:highlight>
              </a:rPr>
              <a:t>An abortion is justified only when it is performed for the purpose of saving the endangered life or health of a woman</a:t>
            </a:r>
            <a:r>
              <a:rPr lang="en-US" dirty="0"/>
              <a:t>. </a:t>
            </a:r>
          </a:p>
          <a:p>
            <a:pPr marL="0" indent="0">
              <a:buNone/>
            </a:pPr>
            <a:r>
              <a:rPr lang="en-US" i="1" dirty="0"/>
              <a:t>Article 56: </a:t>
            </a:r>
            <a:r>
              <a:rPr lang="en-US" dirty="0"/>
              <a:t>Abortion is justifiable if performed by a doctor in health institutions  where appropriate facilities are available. </a:t>
            </a:r>
          </a:p>
          <a:p>
            <a:pPr marL="0" indent="0">
              <a:buNone/>
            </a:pPr>
            <a:r>
              <a:rPr lang="en-US" i="1" dirty="0"/>
              <a:t>Article 57: </a:t>
            </a:r>
            <a:r>
              <a:rPr lang="en-US" dirty="0"/>
              <a:t>It is mandatory to treat a patient who is suffering from the effect of an abortion induced by another person. </a:t>
            </a:r>
          </a:p>
          <a:p>
            <a:pPr marL="0" indent="0">
              <a:buNone/>
            </a:pPr>
            <a:r>
              <a:rPr lang="en-US" i="1" dirty="0"/>
              <a:t>Article 58: </a:t>
            </a:r>
            <a:r>
              <a:rPr lang="en-US" dirty="0"/>
              <a:t>The doctor </a:t>
            </a:r>
            <a:r>
              <a:rPr lang="en-US" u="sng" dirty="0"/>
              <a:t>must never disclose the cause of her/his patient's condition </a:t>
            </a:r>
            <a:r>
              <a:rPr lang="en-US" dirty="0"/>
              <a:t>to anyone else without the consent of the patient unless ordered to do so in court of law. </a:t>
            </a:r>
          </a:p>
          <a:p>
            <a:pPr marL="0" indent="0">
              <a:buNone/>
            </a:pPr>
            <a:r>
              <a:rPr lang="en-US" i="1" dirty="0"/>
              <a:t>Article 59: </a:t>
            </a:r>
            <a:r>
              <a:rPr lang="en-US" u="sng" dirty="0"/>
              <a:t>An abortion leading to death should be reported to the concerned  authorities by the treating doctor</a:t>
            </a:r>
            <a:r>
              <a:rPr lang="en-US" dirty="0"/>
              <a:t>.</a:t>
            </a:r>
            <a:endParaRPr lang="am-ET" dirty="0"/>
          </a:p>
        </p:txBody>
      </p:sp>
    </p:spTree>
    <p:extLst>
      <p:ext uri="{BB962C8B-B14F-4D97-AF65-F5344CB8AC3E}">
        <p14:creationId xmlns:p14="http://schemas.microsoft.com/office/powerpoint/2010/main" val="912925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3C16A-75E3-4324-8027-76969BABA55C}"/>
              </a:ext>
            </a:extLst>
          </p:cNvPr>
          <p:cNvSpPr>
            <a:spLocks noGrp="1"/>
          </p:cNvSpPr>
          <p:nvPr>
            <p:ph type="title"/>
          </p:nvPr>
        </p:nvSpPr>
        <p:spPr/>
        <p:txBody>
          <a:bodyPr>
            <a:noAutofit/>
          </a:bodyPr>
          <a:lstStyle/>
          <a:p>
            <a:r>
              <a:rPr lang="en-US" sz="4400" dirty="0"/>
              <a:t>EMA’s Medical Ethics for Doctors in Ethiopia XIII: Family Planning </a:t>
            </a:r>
            <a:endParaRPr lang="am-ET" sz="4400" dirty="0"/>
          </a:p>
        </p:txBody>
      </p:sp>
      <p:sp>
        <p:nvSpPr>
          <p:cNvPr id="3" name="Content Placeholder 2">
            <a:extLst>
              <a:ext uri="{FF2B5EF4-FFF2-40B4-BE49-F238E27FC236}">
                <a16:creationId xmlns:a16="http://schemas.microsoft.com/office/drawing/2014/main" id="{3895A752-AC54-4116-AF92-77BE2C3127D4}"/>
              </a:ext>
            </a:extLst>
          </p:cNvPr>
          <p:cNvSpPr>
            <a:spLocks noGrp="1"/>
          </p:cNvSpPr>
          <p:nvPr>
            <p:ph idx="1"/>
          </p:nvPr>
        </p:nvSpPr>
        <p:spPr/>
        <p:txBody>
          <a:bodyPr>
            <a:normAutofit fontScale="77500" lnSpcReduction="20000"/>
          </a:bodyPr>
          <a:lstStyle/>
          <a:p>
            <a:pPr marL="0" indent="0">
              <a:buNone/>
            </a:pPr>
            <a:r>
              <a:rPr lang="en-US" i="1" dirty="0"/>
              <a:t>Article 60: </a:t>
            </a:r>
            <a:r>
              <a:rPr lang="en-US" dirty="0"/>
              <a:t>It is ethical for a doctor if she/he </a:t>
            </a:r>
            <a:r>
              <a:rPr lang="en-US" u="sng" dirty="0"/>
              <a:t>informs, educates and communicates knowledge  of  family  planning  to  individuals,  families  or  the  general public. </a:t>
            </a:r>
          </a:p>
          <a:p>
            <a:pPr marL="0" indent="0">
              <a:buNone/>
            </a:pPr>
            <a:r>
              <a:rPr lang="en-US" i="1" dirty="0"/>
              <a:t>Article 61: </a:t>
            </a:r>
            <a:r>
              <a:rPr lang="en-US" dirty="0"/>
              <a:t>It is the duty of a doctor to </a:t>
            </a:r>
            <a:r>
              <a:rPr lang="en-US" u="sng" dirty="0"/>
              <a:t>prescribe scientifically acceptable means and methods of family planning to individuals or couples who have attained </a:t>
            </a:r>
            <a:r>
              <a:rPr lang="en-US" u="sng" dirty="0">
                <a:highlight>
                  <a:srgbClr val="FFFF00"/>
                </a:highlight>
              </a:rPr>
              <a:t>the age of 18 years a</a:t>
            </a:r>
            <a:r>
              <a:rPr lang="en-US" u="sng" dirty="0"/>
              <a:t>nd who freely and responsibly decide to postpone or prevent pregnancy</a:t>
            </a:r>
            <a:r>
              <a:rPr lang="en-US" dirty="0"/>
              <a:t>. </a:t>
            </a:r>
            <a:endParaRPr lang="am-ET" dirty="0"/>
          </a:p>
        </p:txBody>
      </p:sp>
    </p:spTree>
    <p:extLst>
      <p:ext uri="{BB962C8B-B14F-4D97-AF65-F5344CB8AC3E}">
        <p14:creationId xmlns:p14="http://schemas.microsoft.com/office/powerpoint/2010/main" val="368328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74ECA-0ADA-436A-9E57-89D6DFF3DD2B}"/>
              </a:ext>
            </a:extLst>
          </p:cNvPr>
          <p:cNvSpPr>
            <a:spLocks noGrp="1"/>
          </p:cNvSpPr>
          <p:nvPr>
            <p:ph type="title"/>
          </p:nvPr>
        </p:nvSpPr>
        <p:spPr/>
        <p:txBody>
          <a:bodyPr/>
          <a:lstStyle/>
          <a:p>
            <a:r>
              <a:rPr lang="en-US" dirty="0"/>
              <a:t>FIGO Code of Ethics</a:t>
            </a:r>
            <a:endParaRPr lang="am-ET" dirty="0"/>
          </a:p>
        </p:txBody>
      </p:sp>
      <p:sp>
        <p:nvSpPr>
          <p:cNvPr id="3" name="Content Placeholder 2">
            <a:extLst>
              <a:ext uri="{FF2B5EF4-FFF2-40B4-BE49-F238E27FC236}">
                <a16:creationId xmlns:a16="http://schemas.microsoft.com/office/drawing/2014/main" id="{8917275F-D582-4376-A5AB-7E369C487591}"/>
              </a:ext>
            </a:extLst>
          </p:cNvPr>
          <p:cNvSpPr>
            <a:spLocks noGrp="1"/>
          </p:cNvSpPr>
          <p:nvPr>
            <p:ph idx="1"/>
          </p:nvPr>
        </p:nvSpPr>
        <p:spPr>
          <a:xfrm>
            <a:off x="609600" y="846139"/>
            <a:ext cx="10972800" cy="4525963"/>
          </a:xfrm>
        </p:spPr>
        <p:txBody>
          <a:bodyPr>
            <a:normAutofit/>
          </a:bodyPr>
          <a:lstStyle/>
          <a:p>
            <a:pPr marL="0" indent="0">
              <a:buNone/>
            </a:pPr>
            <a:endParaRPr lang="en-US" dirty="0"/>
          </a:p>
          <a:p>
            <a:r>
              <a:rPr lang="en-US" dirty="0"/>
              <a:t> </a:t>
            </a:r>
            <a:r>
              <a:rPr lang="en-US" i="1" dirty="0"/>
              <a:t>ETHICAL ISSUES IN OBSTETRICS AND GYNECOLOGY </a:t>
            </a:r>
            <a:r>
              <a:rPr lang="en-US" dirty="0"/>
              <a:t>by the FIGO Committee for the Study of Ethical Aspects of Human Reproduction and Women’s Health, OCTOBER 2015</a:t>
            </a:r>
          </a:p>
          <a:p>
            <a:endParaRPr lang="am-ET" dirty="0"/>
          </a:p>
        </p:txBody>
      </p:sp>
    </p:spTree>
    <p:extLst>
      <p:ext uri="{BB962C8B-B14F-4D97-AF65-F5344CB8AC3E}">
        <p14:creationId xmlns:p14="http://schemas.microsoft.com/office/powerpoint/2010/main" val="3177147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93" y="274639"/>
            <a:ext cx="11781692" cy="1143000"/>
          </a:xfrm>
        </p:spPr>
        <p:txBody>
          <a:bodyPr>
            <a:noAutofit/>
          </a:bodyPr>
          <a:lstStyle/>
          <a:p>
            <a:r>
              <a:rPr lang="en-US" sz="3600" dirty="0"/>
              <a:t>The Role of OBGYNs as Advocates for Women’s Health</a:t>
            </a:r>
            <a:endParaRPr lang="am-ET" sz="3600" dirty="0"/>
          </a:p>
        </p:txBody>
      </p:sp>
      <p:sp>
        <p:nvSpPr>
          <p:cNvPr id="3" name="Content Placeholder 2"/>
          <p:cNvSpPr>
            <a:spLocks noGrp="1"/>
          </p:cNvSpPr>
          <p:nvPr>
            <p:ph idx="1"/>
          </p:nvPr>
        </p:nvSpPr>
        <p:spPr>
          <a:xfrm>
            <a:off x="527539" y="1323001"/>
            <a:ext cx="10972800" cy="4525963"/>
          </a:xfrm>
        </p:spPr>
        <p:txBody>
          <a:bodyPr>
            <a:normAutofit fontScale="77500" lnSpcReduction="20000"/>
          </a:bodyPr>
          <a:lstStyle/>
          <a:p>
            <a:pPr marL="514350" indent="-514350">
              <a:buAutoNum type="arabicPeriod"/>
            </a:pPr>
            <a:r>
              <a:rPr lang="en-US" sz="4100" dirty="0">
                <a:highlight>
                  <a:srgbClr val="FFFF00"/>
                </a:highlight>
              </a:rPr>
              <a:t>Our ethical obligation to be advocates:</a:t>
            </a:r>
          </a:p>
          <a:p>
            <a:pPr marL="971550" lvl="1" indent="-514350">
              <a:buAutoNum type="arabicPeriod"/>
            </a:pPr>
            <a:r>
              <a:rPr lang="en-US" sz="4100" dirty="0"/>
              <a:t>Our knowledge on sexual and reproductive health </a:t>
            </a:r>
          </a:p>
          <a:p>
            <a:pPr marL="971550" lvl="1" indent="-514350">
              <a:buAutoNum type="arabicPeriod"/>
            </a:pPr>
            <a:r>
              <a:rPr lang="en-US" sz="4100" dirty="0"/>
              <a:t>Women come to us first, so it is our duty to provide care</a:t>
            </a:r>
          </a:p>
          <a:p>
            <a:pPr marL="971550" lvl="1" indent="-514350">
              <a:buAutoNum type="arabicPeriod"/>
            </a:pPr>
            <a:r>
              <a:rPr lang="en-US" sz="4100" dirty="0"/>
              <a:t>A strong knowledge base and social standing is helpful for advocacy for policy change</a:t>
            </a:r>
          </a:p>
          <a:p>
            <a:pPr marL="514350" indent="-514350">
              <a:buAutoNum type="arabicPeriod"/>
            </a:pPr>
            <a:r>
              <a:rPr lang="en-US" sz="4100" dirty="0"/>
              <a:t>Women are uniquely vulnerable due to their reproductive function and role, social discrimination, GBV and lack of power, this increases our </a:t>
            </a:r>
            <a:r>
              <a:rPr lang="en-US" sz="4100" dirty="0">
                <a:highlight>
                  <a:srgbClr val="FFFF00"/>
                </a:highlight>
              </a:rPr>
              <a:t>obligation</a:t>
            </a:r>
            <a:r>
              <a:rPr lang="en-US" sz="4100" dirty="0"/>
              <a:t>!</a:t>
            </a:r>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am-ET" dirty="0"/>
          </a:p>
        </p:txBody>
      </p:sp>
    </p:spTree>
    <p:extLst>
      <p:ext uri="{BB962C8B-B14F-4D97-AF65-F5344CB8AC3E}">
        <p14:creationId xmlns:p14="http://schemas.microsoft.com/office/powerpoint/2010/main" val="2664950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The Role of OBGYNs as Advocates for Women’s Health Continued…</a:t>
            </a:r>
            <a:endParaRPr lang="am-ET" sz="4000" dirty="0"/>
          </a:p>
        </p:txBody>
      </p:sp>
      <p:sp>
        <p:nvSpPr>
          <p:cNvPr id="3" name="Content Placeholder 2"/>
          <p:cNvSpPr>
            <a:spLocks noGrp="1"/>
          </p:cNvSpPr>
          <p:nvPr>
            <p:ph idx="1"/>
          </p:nvPr>
        </p:nvSpPr>
        <p:spPr/>
        <p:txBody>
          <a:bodyPr>
            <a:normAutofit fontScale="70000" lnSpcReduction="20000"/>
          </a:bodyPr>
          <a:lstStyle/>
          <a:p>
            <a:pPr marL="514350" indent="-514350">
              <a:buAutoNum type="arabicPeriod" startAt="3"/>
            </a:pPr>
            <a:r>
              <a:rPr lang="en-US" dirty="0"/>
              <a:t>Unequal exposure to violence, poverty, malnutrition and denial of opportunity for education and employment will lead to unjust SRH and access to health care.</a:t>
            </a:r>
          </a:p>
          <a:p>
            <a:pPr marL="514350" indent="-514350">
              <a:buAutoNum type="arabicPeriod" startAt="3"/>
            </a:pPr>
            <a:r>
              <a:rPr lang="en-US" dirty="0"/>
              <a:t>When possible, monitor and publicize RH data and suggest improvements.</a:t>
            </a:r>
          </a:p>
          <a:p>
            <a:pPr marL="514350" indent="-514350">
              <a:buAutoNum type="arabicPeriod" startAt="3"/>
            </a:pPr>
            <a:r>
              <a:rPr lang="en-US" dirty="0"/>
              <a:t>Wrong policies deleteriously affect the care that we provide.</a:t>
            </a:r>
          </a:p>
          <a:p>
            <a:pPr marL="514350" indent="-514350">
              <a:buAutoNum type="arabicPeriod" startAt="3"/>
            </a:pPr>
            <a:r>
              <a:rPr lang="en-US" dirty="0"/>
              <a:t>We should inform the community about the problems of SRH and promote a wide debate to improve policies and legislation.</a:t>
            </a:r>
          </a:p>
        </p:txBody>
      </p:sp>
    </p:spTree>
    <p:extLst>
      <p:ext uri="{BB962C8B-B14F-4D97-AF65-F5344CB8AC3E}">
        <p14:creationId xmlns:p14="http://schemas.microsoft.com/office/powerpoint/2010/main" val="2779356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Definition of Pregnancy</a:t>
            </a:r>
            <a:endParaRPr lang="am-ET" sz="4800" dirty="0"/>
          </a:p>
        </p:txBody>
      </p:sp>
      <p:sp>
        <p:nvSpPr>
          <p:cNvPr id="3" name="Content Placeholder 2"/>
          <p:cNvSpPr>
            <a:spLocks noGrp="1"/>
          </p:cNvSpPr>
          <p:nvPr>
            <p:ph idx="1"/>
          </p:nvPr>
        </p:nvSpPr>
        <p:spPr/>
        <p:txBody>
          <a:bodyPr>
            <a:normAutofit fontScale="77500" lnSpcReduction="20000"/>
          </a:bodyPr>
          <a:lstStyle/>
          <a:p>
            <a:r>
              <a:rPr lang="en-US" b="1" dirty="0"/>
              <a:t> </a:t>
            </a:r>
            <a:r>
              <a:rPr lang="en-US" b="1" u="sng" dirty="0">
                <a:highlight>
                  <a:srgbClr val="FFFF00"/>
                </a:highlight>
              </a:rPr>
              <a:t>Natural human reproduction</a:t>
            </a:r>
            <a:r>
              <a:rPr lang="en-US" b="1" dirty="0">
                <a:highlight>
                  <a:srgbClr val="FFFF00"/>
                </a:highlight>
              </a:rPr>
              <a:t> </a:t>
            </a:r>
            <a:r>
              <a:rPr lang="en-US" dirty="0"/>
              <a:t>is a process which involves the production of male and female gametes and their union at fertilization.</a:t>
            </a:r>
          </a:p>
          <a:p>
            <a:r>
              <a:rPr lang="en-US" b="1" dirty="0"/>
              <a:t> </a:t>
            </a:r>
            <a:r>
              <a:rPr lang="en-US" b="1" dirty="0">
                <a:highlight>
                  <a:srgbClr val="FFFF00"/>
                </a:highlight>
              </a:rPr>
              <a:t>Pregnancy</a:t>
            </a:r>
            <a:r>
              <a:rPr lang="en-US" dirty="0">
                <a:highlight>
                  <a:srgbClr val="FFFF00"/>
                </a:highlight>
              </a:rPr>
              <a:t> is that part of the process that </a:t>
            </a:r>
            <a:r>
              <a:rPr lang="en-US" u="sng" dirty="0">
                <a:highlight>
                  <a:srgbClr val="FFFF00"/>
                </a:highlight>
              </a:rPr>
              <a:t>commences with the implantation</a:t>
            </a:r>
            <a:r>
              <a:rPr lang="en-US" dirty="0">
                <a:highlight>
                  <a:srgbClr val="FFFF00"/>
                </a:highlight>
              </a:rPr>
              <a:t> of the conceptus in a woman, and ends with either the birth of an infant or an abortion.</a:t>
            </a:r>
          </a:p>
          <a:p>
            <a:r>
              <a:rPr lang="en-US" i="1" dirty="0"/>
              <a:t>Verification of this is usually only possible at the present time at 3 weeks or more after implantation</a:t>
            </a:r>
            <a:r>
              <a:rPr lang="en-US" dirty="0"/>
              <a:t>.</a:t>
            </a:r>
            <a:endParaRPr lang="am-ET" dirty="0"/>
          </a:p>
          <a:p>
            <a:r>
              <a:rPr lang="en-US" dirty="0"/>
              <a:t>WHO definition of a birth: 22 weeks’ menstrual age or more</a:t>
            </a:r>
            <a:endParaRPr lang="am-ET" dirty="0"/>
          </a:p>
          <a:p>
            <a:endParaRPr lang="am-ET" dirty="0"/>
          </a:p>
        </p:txBody>
      </p:sp>
    </p:spTree>
    <p:extLst>
      <p:ext uri="{BB962C8B-B14F-4D97-AF65-F5344CB8AC3E}">
        <p14:creationId xmlns:p14="http://schemas.microsoft.com/office/powerpoint/2010/main" val="2302084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Safe </a:t>
            </a:r>
            <a:r>
              <a:rPr lang="en-US" sz="4800" dirty="0" err="1"/>
              <a:t>Moterhood</a:t>
            </a:r>
            <a:endParaRPr lang="am-ET" sz="4800" dirty="0"/>
          </a:p>
        </p:txBody>
      </p:sp>
      <p:sp>
        <p:nvSpPr>
          <p:cNvPr id="3" name="Content Placeholder 2"/>
          <p:cNvSpPr>
            <a:spLocks noGrp="1"/>
          </p:cNvSpPr>
          <p:nvPr>
            <p:ph idx="1"/>
          </p:nvPr>
        </p:nvSpPr>
        <p:spPr/>
        <p:txBody>
          <a:bodyPr>
            <a:normAutofit fontScale="92500"/>
          </a:bodyPr>
          <a:lstStyle/>
          <a:p>
            <a:r>
              <a:rPr lang="en-US" sz="3600" b="1" dirty="0"/>
              <a:t> Maternity is a social function and not a disease</a:t>
            </a:r>
            <a:r>
              <a:rPr lang="en-US" sz="3600" dirty="0"/>
              <a:t>. </a:t>
            </a:r>
            <a:r>
              <a:rPr lang="en-US" sz="3600" dirty="0">
                <a:highlight>
                  <a:srgbClr val="FFFF00"/>
                </a:highlight>
              </a:rPr>
              <a:t>Societies have an obligation </a:t>
            </a:r>
            <a:r>
              <a:rPr lang="en-US" sz="3600" b="1" dirty="0">
                <a:highlight>
                  <a:srgbClr val="FFFF00"/>
                </a:highlight>
              </a:rPr>
              <a:t>to protect women’s right to life </a:t>
            </a:r>
            <a:r>
              <a:rPr lang="en-US" sz="3600" dirty="0"/>
              <a:t>when they go through the risky business of this social function that ensures the survival of our species. </a:t>
            </a:r>
          </a:p>
          <a:p>
            <a:r>
              <a:rPr lang="en-US" sz="3600" dirty="0"/>
              <a:t> Maternal health care is not only important for avoiding maternal mortality and morbidity, but is also crucial for reducing the high burden of perinatal mortality and morbidity.</a:t>
            </a:r>
            <a:endParaRPr lang="am-ET" sz="3600" dirty="0"/>
          </a:p>
        </p:txBody>
      </p:sp>
    </p:spTree>
    <p:extLst>
      <p:ext uri="{BB962C8B-B14F-4D97-AF65-F5344CB8AC3E}">
        <p14:creationId xmlns:p14="http://schemas.microsoft.com/office/powerpoint/2010/main" val="2744280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Safe Motherhood: Recommendations</a:t>
            </a:r>
            <a:endParaRPr lang="am-ET" sz="4800" dirty="0"/>
          </a:p>
        </p:txBody>
      </p:sp>
      <p:sp>
        <p:nvSpPr>
          <p:cNvPr id="3" name="Content Placeholder 2"/>
          <p:cNvSpPr>
            <a:spLocks noGrp="1"/>
          </p:cNvSpPr>
          <p:nvPr>
            <p:ph idx="1"/>
          </p:nvPr>
        </p:nvSpPr>
        <p:spPr/>
        <p:txBody>
          <a:bodyPr>
            <a:normAutofit fontScale="70000" lnSpcReduction="20000"/>
          </a:bodyPr>
          <a:lstStyle/>
          <a:p>
            <a:pPr marL="514350" indent="-514350">
              <a:buAutoNum type="arabicPeriod"/>
            </a:pPr>
            <a:r>
              <a:rPr lang="en-US" dirty="0"/>
              <a:t>Women’s mortality related to pregnancy remains unacceptably high, particularly in resource poor areas. Prevention of maternal death should be considered worldwide as a public health priority. </a:t>
            </a:r>
          </a:p>
          <a:p>
            <a:pPr marL="514350" indent="-514350">
              <a:buAutoNum type="arabicPeriod"/>
            </a:pPr>
            <a:r>
              <a:rPr lang="en-US" u="sng" dirty="0">
                <a:highlight>
                  <a:srgbClr val="FFFF00"/>
                </a:highlight>
              </a:rPr>
              <a:t>Where abortion is not against the law, every woman should have the right, after appropriate counselling, to have access to medication or surgical abortion</a:t>
            </a:r>
            <a:r>
              <a:rPr lang="en-US" dirty="0"/>
              <a:t>. </a:t>
            </a:r>
            <a:r>
              <a:rPr lang="en-US" b="1" dirty="0"/>
              <a:t>The health care service has an obligation to provide such services as safely as possible</a:t>
            </a:r>
            <a:r>
              <a:rPr lang="en-US" dirty="0"/>
              <a:t>. Family planning services and information should be made available for the timing and spacing of births.</a:t>
            </a:r>
            <a:endParaRPr lang="am-ET" dirty="0"/>
          </a:p>
        </p:txBody>
      </p:sp>
    </p:spTree>
    <p:extLst>
      <p:ext uri="{BB962C8B-B14F-4D97-AF65-F5344CB8AC3E}">
        <p14:creationId xmlns:p14="http://schemas.microsoft.com/office/powerpoint/2010/main" val="640245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Ethical Aspects of Induced Abortion for Non-Medical Reasons</a:t>
            </a:r>
            <a:endParaRPr lang="am-ET" sz="3600" b="1" dirty="0"/>
          </a:p>
        </p:txBody>
      </p:sp>
      <p:sp>
        <p:nvSpPr>
          <p:cNvPr id="3" name="Content Placeholder 2"/>
          <p:cNvSpPr>
            <a:spLocks noGrp="1"/>
          </p:cNvSpPr>
          <p:nvPr>
            <p:ph idx="1"/>
          </p:nvPr>
        </p:nvSpPr>
        <p:spPr/>
        <p:txBody>
          <a:bodyPr/>
          <a:lstStyle/>
          <a:p>
            <a:r>
              <a:rPr lang="en-US" dirty="0"/>
              <a:t> Induced abortion may be defined as the termination of pregnancy using drugs or surgical intervention after implantation and before the conceptus has become independently viable (WHO definition of a birth: 22 weeks’ menstrual age or more).</a:t>
            </a:r>
          </a:p>
        </p:txBody>
      </p:sp>
    </p:spTree>
    <p:extLst>
      <p:ext uri="{BB962C8B-B14F-4D97-AF65-F5344CB8AC3E}">
        <p14:creationId xmlns:p14="http://schemas.microsoft.com/office/powerpoint/2010/main" val="4064525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highlight>
                  <a:srgbClr val="FFFF00"/>
                </a:highlight>
              </a:rPr>
              <a:t>Abortion is Very Widely Considered to be Ethically Justified when…</a:t>
            </a:r>
            <a:endParaRPr lang="am-ET" sz="3600" dirty="0">
              <a:highlight>
                <a:srgbClr val="FFFF00"/>
              </a:highlight>
            </a:endParaRPr>
          </a:p>
        </p:txBody>
      </p:sp>
      <p:sp>
        <p:nvSpPr>
          <p:cNvPr id="3" name="Content Placeholder 2"/>
          <p:cNvSpPr>
            <a:spLocks noGrp="1"/>
          </p:cNvSpPr>
          <p:nvPr>
            <p:ph idx="1"/>
          </p:nvPr>
        </p:nvSpPr>
        <p:spPr/>
        <p:txBody>
          <a:bodyPr/>
          <a:lstStyle/>
          <a:p>
            <a:pPr lvl="1"/>
            <a:r>
              <a:rPr lang="en-US" sz="2800" dirty="0"/>
              <a:t>Undertaken or </a:t>
            </a:r>
            <a:r>
              <a:rPr lang="en-US" sz="2800" b="1" u="sng" dirty="0"/>
              <a:t>medical reasons to protect the life or health of the mother </a:t>
            </a:r>
            <a:r>
              <a:rPr lang="en-US" sz="2800" dirty="0"/>
              <a:t>in cases of molar or ectopic pregnancies and malignant disease. </a:t>
            </a:r>
          </a:p>
          <a:p>
            <a:pPr lvl="1"/>
            <a:r>
              <a:rPr lang="en-US" sz="2800" dirty="0"/>
              <a:t>Most people would also consider it to be justified in cases of </a:t>
            </a:r>
            <a:r>
              <a:rPr lang="en-US" sz="2800" b="1" u="sng" dirty="0"/>
              <a:t>incest or rape</a:t>
            </a:r>
            <a:r>
              <a:rPr lang="en-US" sz="2800" b="1" dirty="0"/>
              <a:t>,</a:t>
            </a:r>
          </a:p>
          <a:p>
            <a:pPr lvl="1"/>
            <a:r>
              <a:rPr lang="en-US" sz="2800" dirty="0"/>
              <a:t>when the </a:t>
            </a:r>
            <a:r>
              <a:rPr lang="en-US" sz="2800" b="1" u="sng" dirty="0"/>
              <a:t>conceptus is severely malformed</a:t>
            </a:r>
            <a:r>
              <a:rPr lang="en-US" sz="2800" dirty="0"/>
              <a:t>, or </a:t>
            </a:r>
          </a:p>
          <a:p>
            <a:pPr lvl="1"/>
            <a:r>
              <a:rPr lang="en-US" sz="2800" dirty="0"/>
              <a:t>when the </a:t>
            </a:r>
            <a:r>
              <a:rPr lang="en-US" sz="2800" b="1" u="sng" dirty="0"/>
              <a:t>mother’s life is threatened by other serious disease</a:t>
            </a:r>
            <a:r>
              <a:rPr lang="en-US" sz="2800" b="1" dirty="0"/>
              <a:t>.</a:t>
            </a:r>
          </a:p>
          <a:p>
            <a:endParaRPr lang="am-ET" dirty="0"/>
          </a:p>
        </p:txBody>
      </p:sp>
    </p:spTree>
    <p:extLst>
      <p:ext uri="{BB962C8B-B14F-4D97-AF65-F5344CB8AC3E}">
        <p14:creationId xmlns:p14="http://schemas.microsoft.com/office/powerpoint/2010/main" val="1254813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The Use of Abortion for Other Social Reasons</a:t>
            </a:r>
            <a:endParaRPr lang="am-ET" sz="4400" dirty="0"/>
          </a:p>
        </p:txBody>
      </p:sp>
      <p:sp>
        <p:nvSpPr>
          <p:cNvPr id="3" name="Content Placeholder 2"/>
          <p:cNvSpPr>
            <a:spLocks noGrp="1"/>
          </p:cNvSpPr>
          <p:nvPr>
            <p:ph idx="1"/>
          </p:nvPr>
        </p:nvSpPr>
        <p:spPr>
          <a:xfrm>
            <a:off x="609600" y="1417639"/>
            <a:ext cx="10972800" cy="4525963"/>
          </a:xfrm>
        </p:spPr>
        <p:txBody>
          <a:bodyPr>
            <a:normAutofit fontScale="85000" lnSpcReduction="20000"/>
          </a:bodyPr>
          <a:lstStyle/>
          <a:p>
            <a:r>
              <a:rPr lang="en-US" dirty="0"/>
              <a:t> Remains very </a:t>
            </a:r>
            <a:r>
              <a:rPr lang="en-US" b="1" i="1" dirty="0"/>
              <a:t>controversial because of the ethical dilemmas it presents to both </a:t>
            </a:r>
            <a:r>
              <a:rPr lang="en-US" dirty="0"/>
              <a:t>women and the medical team. </a:t>
            </a:r>
          </a:p>
          <a:p>
            <a:r>
              <a:rPr lang="en-US" b="1" dirty="0"/>
              <a:t> </a:t>
            </a:r>
            <a:r>
              <a:rPr lang="en-US" b="1" i="1" dirty="0"/>
              <a:t>Women frequently agonize over their difficult choice</a:t>
            </a:r>
            <a:r>
              <a:rPr lang="en-US" dirty="0"/>
              <a:t>, making what they regard in the circumstances to be the least worse decision.</a:t>
            </a:r>
          </a:p>
          <a:p>
            <a:r>
              <a:rPr lang="en-US" dirty="0"/>
              <a:t> Health care providers wrestle </a:t>
            </a:r>
            <a:r>
              <a:rPr lang="en-US" b="1" i="1" dirty="0"/>
              <a:t>with the moral values of preserving life</a:t>
            </a:r>
            <a:r>
              <a:rPr lang="en-US" dirty="0"/>
              <a:t>, of </a:t>
            </a:r>
            <a:r>
              <a:rPr lang="en-US" b="1" i="1" dirty="0"/>
              <a:t>providing care to women and of avoiding unsafe abortions.</a:t>
            </a:r>
            <a:endParaRPr lang="am-ET" b="1" i="1" dirty="0"/>
          </a:p>
        </p:txBody>
      </p:sp>
    </p:spTree>
    <p:extLst>
      <p:ext uri="{BB962C8B-B14F-4D97-AF65-F5344CB8AC3E}">
        <p14:creationId xmlns:p14="http://schemas.microsoft.com/office/powerpoint/2010/main" val="4206942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The Use of Abortion for Other Social Reasons Continued…</a:t>
            </a:r>
            <a:endParaRPr lang="am-ET" sz="4400" dirty="0"/>
          </a:p>
        </p:txBody>
      </p:sp>
      <p:sp>
        <p:nvSpPr>
          <p:cNvPr id="3" name="Content Placeholder 2"/>
          <p:cNvSpPr>
            <a:spLocks noGrp="1"/>
          </p:cNvSpPr>
          <p:nvPr>
            <p:ph idx="1"/>
          </p:nvPr>
        </p:nvSpPr>
        <p:spPr/>
        <p:txBody>
          <a:bodyPr>
            <a:normAutofit fontScale="77500" lnSpcReduction="20000"/>
          </a:bodyPr>
          <a:lstStyle/>
          <a:p>
            <a:r>
              <a:rPr lang="en-US" dirty="0"/>
              <a:t> Abortion should never be promoted as a method of family planning.</a:t>
            </a:r>
          </a:p>
          <a:p>
            <a:r>
              <a:rPr lang="en-US" b="1" dirty="0"/>
              <a:t> </a:t>
            </a:r>
            <a:r>
              <a:rPr lang="en-US" b="1" i="1" dirty="0"/>
              <a:t>Women have the right to make a choice on whether or not to reproduce, and should therefore have access to legal, safe, effective, acceptable and affordable methods of contraception</a:t>
            </a:r>
            <a:r>
              <a:rPr lang="en-US" b="1" dirty="0"/>
              <a:t>.</a:t>
            </a:r>
          </a:p>
          <a:p>
            <a:r>
              <a:rPr lang="en-US" dirty="0"/>
              <a:t> Provided that process of properly informed consent has been carried out, </a:t>
            </a:r>
            <a:r>
              <a:rPr lang="en-US" b="1" u="sng" dirty="0">
                <a:highlight>
                  <a:srgbClr val="FFFF00"/>
                </a:highlight>
              </a:rPr>
              <a:t>a woman’s right to autonomy, combined with the need to prevent unsafe abortion, justifies the provision of safe abortion</a:t>
            </a:r>
            <a:r>
              <a:rPr lang="en-US" b="1" u="sng" dirty="0"/>
              <a:t>.</a:t>
            </a:r>
            <a:endParaRPr lang="am-ET" dirty="0"/>
          </a:p>
        </p:txBody>
      </p:sp>
    </p:spTree>
    <p:extLst>
      <p:ext uri="{BB962C8B-B14F-4D97-AF65-F5344CB8AC3E}">
        <p14:creationId xmlns:p14="http://schemas.microsoft.com/office/powerpoint/2010/main" val="2840443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The Use of Abortion for Other Social Reasons Continued…</a:t>
            </a:r>
            <a:endParaRPr lang="am-ET" sz="4400" dirty="0"/>
          </a:p>
        </p:txBody>
      </p:sp>
      <p:sp>
        <p:nvSpPr>
          <p:cNvPr id="3" name="Content Placeholder 2"/>
          <p:cNvSpPr>
            <a:spLocks noGrp="1"/>
          </p:cNvSpPr>
          <p:nvPr>
            <p:ph idx="1"/>
          </p:nvPr>
        </p:nvSpPr>
        <p:spPr/>
        <p:txBody>
          <a:bodyPr>
            <a:normAutofit fontScale="70000" lnSpcReduction="20000"/>
          </a:bodyPr>
          <a:lstStyle/>
          <a:p>
            <a:r>
              <a:rPr lang="en-US" dirty="0"/>
              <a:t> Most people, including physicians, prefer to avoid termination of pregnancy, and it is with regret that they may judge it to be the best course, given a woman’s circumstances.</a:t>
            </a:r>
          </a:p>
          <a:p>
            <a:r>
              <a:rPr lang="en-US" dirty="0"/>
              <a:t> Some doctors feel that abortion is not permissible whatever the circumstances. </a:t>
            </a:r>
            <a:r>
              <a:rPr lang="en-US" dirty="0">
                <a:highlight>
                  <a:srgbClr val="FFFF00"/>
                </a:highlight>
              </a:rPr>
              <a:t>Respect for their autonomy means that no doctor should be expected to advise or perform an abortion against his or her personal conviction. Their careers should not be prejudiced as a result. Such a doctor, however, has an obligation to refer the woman to a colleague who is not in principle opposed to inducing termination.</a:t>
            </a:r>
            <a:endParaRPr lang="am-ET" dirty="0">
              <a:highlight>
                <a:srgbClr val="FFFF00"/>
              </a:highlight>
            </a:endParaRPr>
          </a:p>
          <a:p>
            <a:endParaRPr lang="am-ET" dirty="0"/>
          </a:p>
        </p:txBody>
      </p:sp>
    </p:spTree>
    <p:extLst>
      <p:ext uri="{BB962C8B-B14F-4D97-AF65-F5344CB8AC3E}">
        <p14:creationId xmlns:p14="http://schemas.microsoft.com/office/powerpoint/2010/main" val="2890636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The Use of Abortion for Other Social Reasons Continued…</a:t>
            </a:r>
            <a:endParaRPr lang="am-ET" sz="4400" dirty="0"/>
          </a:p>
        </p:txBody>
      </p:sp>
      <p:sp>
        <p:nvSpPr>
          <p:cNvPr id="3" name="Content Placeholder 2"/>
          <p:cNvSpPr>
            <a:spLocks noGrp="1"/>
          </p:cNvSpPr>
          <p:nvPr>
            <p:ph idx="1"/>
          </p:nvPr>
        </p:nvSpPr>
        <p:spPr/>
        <p:txBody>
          <a:bodyPr>
            <a:normAutofit fontScale="70000" lnSpcReduction="20000"/>
          </a:bodyPr>
          <a:lstStyle/>
          <a:p>
            <a:r>
              <a:rPr lang="en-US" b="1" dirty="0"/>
              <a:t> Neither society, nor members of the health care team </a:t>
            </a:r>
            <a:r>
              <a:rPr lang="en-US" dirty="0"/>
              <a:t>responsible for counseling women, </a:t>
            </a:r>
            <a:r>
              <a:rPr lang="en-US" b="1" dirty="0"/>
              <a:t>have the right to impose their religious or cultural convictions regarding abortion </a:t>
            </a:r>
            <a:r>
              <a:rPr lang="en-US" dirty="0"/>
              <a:t>on those whose attitudes are different. Counseling should include objective information.</a:t>
            </a:r>
          </a:p>
          <a:p>
            <a:r>
              <a:rPr lang="en-US" dirty="0"/>
              <a:t> Very careful counseling is required for minors. </a:t>
            </a:r>
            <a:r>
              <a:rPr lang="en-US" dirty="0">
                <a:highlight>
                  <a:srgbClr val="FFFF00"/>
                </a:highlight>
              </a:rPr>
              <a:t>When competent to give informed consent, their wishes should be respected</a:t>
            </a:r>
            <a:r>
              <a:rPr lang="en-US" dirty="0"/>
              <a:t>. When they are not considered competent, the advice of the parents or guardians and when appropriate the courts, should be considered before determining management.</a:t>
            </a:r>
            <a:endParaRPr lang="am-ET" dirty="0"/>
          </a:p>
        </p:txBody>
      </p:sp>
    </p:spTree>
    <p:extLst>
      <p:ext uri="{BB962C8B-B14F-4D97-AF65-F5344CB8AC3E}">
        <p14:creationId xmlns:p14="http://schemas.microsoft.com/office/powerpoint/2010/main" val="3270798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The Use of Abortion for Other Social Reasons Continued…</a:t>
            </a:r>
            <a:endParaRPr lang="am-ET" sz="4400" dirty="0"/>
          </a:p>
        </p:txBody>
      </p:sp>
      <p:sp>
        <p:nvSpPr>
          <p:cNvPr id="3" name="Content Placeholder 2"/>
          <p:cNvSpPr>
            <a:spLocks noGrp="1"/>
          </p:cNvSpPr>
          <p:nvPr>
            <p:ph idx="1"/>
          </p:nvPr>
        </p:nvSpPr>
        <p:spPr/>
        <p:txBody>
          <a:bodyPr>
            <a:normAutofit fontScale="77500" lnSpcReduction="20000"/>
          </a:bodyPr>
          <a:lstStyle/>
          <a:p>
            <a:r>
              <a:rPr lang="en-US" b="1" dirty="0"/>
              <a:t> The termination of pregnancy for non-medical reasons </a:t>
            </a:r>
            <a:r>
              <a:rPr lang="en-US" dirty="0"/>
              <a:t>is </a:t>
            </a:r>
            <a:r>
              <a:rPr lang="en-US" b="1" dirty="0"/>
              <a:t>best provided by the health care service on a non-profit-making basis</a:t>
            </a:r>
            <a:r>
              <a:rPr lang="en-US" dirty="0"/>
              <a:t>. Post-abortion counseling on fertility control should always be provided</a:t>
            </a:r>
          </a:p>
          <a:p>
            <a:r>
              <a:rPr lang="en-US" b="1" u="sng" dirty="0"/>
              <a:t> In summary, the Committee recommends that after appropriate counseling, a woman has the right to have access to medical or surgical induced abortion, and that the health care service has an obligation to provide such services as safely as possible.</a:t>
            </a:r>
            <a:endParaRPr lang="am-ET" b="1" u="sng" dirty="0"/>
          </a:p>
          <a:p>
            <a:endParaRPr lang="am-ET" dirty="0"/>
          </a:p>
        </p:txBody>
      </p:sp>
    </p:spTree>
    <p:extLst>
      <p:ext uri="{BB962C8B-B14F-4D97-AF65-F5344CB8AC3E}">
        <p14:creationId xmlns:p14="http://schemas.microsoft.com/office/powerpoint/2010/main" val="3695550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8BE45F-3F8D-4142-AF1C-ADCE6E560E69}"/>
              </a:ext>
            </a:extLst>
          </p:cNvPr>
          <p:cNvSpPr>
            <a:spLocks noGrp="1"/>
          </p:cNvSpPr>
          <p:nvPr>
            <p:ph idx="1"/>
          </p:nvPr>
        </p:nvSpPr>
        <p:spPr/>
        <p:txBody>
          <a:bodyPr>
            <a:normAutofit/>
          </a:bodyPr>
          <a:lstStyle/>
          <a:p>
            <a:r>
              <a:rPr lang="en-US" dirty="0"/>
              <a:t> </a:t>
            </a:r>
            <a:r>
              <a:rPr lang="en-US" sz="4800" dirty="0"/>
              <a:t>Permits medical providers to refuse to provide certain health services based on religious or moral objections. </a:t>
            </a:r>
          </a:p>
          <a:p>
            <a:pPr>
              <a:buNone/>
            </a:pPr>
            <a:endParaRPr lang="en-US" dirty="0"/>
          </a:p>
        </p:txBody>
      </p:sp>
      <p:sp>
        <p:nvSpPr>
          <p:cNvPr id="3" name="Title 2">
            <a:extLst>
              <a:ext uri="{FF2B5EF4-FFF2-40B4-BE49-F238E27FC236}">
                <a16:creationId xmlns:a16="http://schemas.microsoft.com/office/drawing/2014/main" id="{A2B139BB-DC55-4A25-B8E0-8557E6D930DA}"/>
              </a:ext>
            </a:extLst>
          </p:cNvPr>
          <p:cNvSpPr>
            <a:spLocks noGrp="1"/>
          </p:cNvSpPr>
          <p:nvPr>
            <p:ph type="title"/>
          </p:nvPr>
        </p:nvSpPr>
        <p:spPr/>
        <p:txBody>
          <a:bodyPr>
            <a:normAutofit/>
          </a:bodyPr>
          <a:lstStyle/>
          <a:p>
            <a:r>
              <a:rPr lang="en-US" sz="4800" dirty="0"/>
              <a:t>Conscientious Objection (CO)</a:t>
            </a:r>
            <a:endParaRPr lang="am-ET" sz="4800" dirty="0"/>
          </a:p>
        </p:txBody>
      </p:sp>
    </p:spTree>
    <p:extLst>
      <p:ext uri="{BB962C8B-B14F-4D97-AF65-F5344CB8AC3E}">
        <p14:creationId xmlns:p14="http://schemas.microsoft.com/office/powerpoint/2010/main" val="210142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Ethical Guidelines on Conscientious Objection</a:t>
            </a:r>
            <a:endParaRPr lang="am-ET" sz="4000" dirty="0"/>
          </a:p>
        </p:txBody>
      </p:sp>
      <p:sp>
        <p:nvSpPr>
          <p:cNvPr id="3" name="Content Placeholder 2"/>
          <p:cNvSpPr>
            <a:spLocks noGrp="1"/>
          </p:cNvSpPr>
          <p:nvPr>
            <p:ph idx="1"/>
          </p:nvPr>
        </p:nvSpPr>
        <p:spPr/>
        <p:txBody>
          <a:bodyPr>
            <a:normAutofit fontScale="77500" lnSpcReduction="20000"/>
          </a:bodyPr>
          <a:lstStyle/>
          <a:p>
            <a:pPr marL="514350" indent="-514350">
              <a:buAutoNum type="arabicPeriod"/>
            </a:pPr>
            <a:r>
              <a:rPr lang="en-US" b="1" dirty="0">
                <a:highlight>
                  <a:srgbClr val="FFFF00"/>
                </a:highlight>
              </a:rPr>
              <a:t>The p</a:t>
            </a:r>
            <a:r>
              <a:rPr lang="en-US" b="1" u="sng" dirty="0">
                <a:highlight>
                  <a:srgbClr val="FFFF00"/>
                </a:highlight>
              </a:rPr>
              <a:t>rimary</a:t>
            </a:r>
            <a:r>
              <a:rPr lang="en-US" b="1" dirty="0">
                <a:highlight>
                  <a:srgbClr val="FFFF00"/>
                </a:highlight>
              </a:rPr>
              <a:t> conscientious duty</a:t>
            </a:r>
            <a:r>
              <a:rPr lang="en-US" dirty="0"/>
              <a:t> of obstetrician-gynecologists is at all times to treat, or provide benefit and prevent harm to, the patients for whose care they are responsible. </a:t>
            </a:r>
          </a:p>
          <a:p>
            <a:pPr marL="514350" indent="-514350">
              <a:buAutoNum type="arabicPeriod"/>
            </a:pPr>
            <a:r>
              <a:rPr lang="en-US" b="1" dirty="0">
                <a:highlight>
                  <a:srgbClr val="FFFF00"/>
                </a:highlight>
              </a:rPr>
              <a:t>Any conscientious objection to treating a patient is </a:t>
            </a:r>
            <a:r>
              <a:rPr lang="en-US" b="1" u="sng" dirty="0">
                <a:highlight>
                  <a:srgbClr val="FFFF00"/>
                </a:highlight>
              </a:rPr>
              <a:t>secondary</a:t>
            </a:r>
            <a:r>
              <a:rPr lang="en-US" b="1" dirty="0"/>
              <a:t> </a:t>
            </a:r>
            <a:r>
              <a:rPr lang="en-US" dirty="0"/>
              <a:t>to this primary duty. Practitioners who find themselves unable to deliver medically indicated care to their patients for reasons of their personal </a:t>
            </a:r>
            <a:r>
              <a:rPr lang="en-US" b="1" dirty="0"/>
              <a:t>conscience still bear ethical responsibilities to them</a:t>
            </a:r>
            <a:r>
              <a:rPr lang="en-US" dirty="0"/>
              <a:t>. </a:t>
            </a:r>
          </a:p>
          <a:p>
            <a:pPr marL="0" indent="0">
              <a:buNone/>
            </a:pPr>
            <a:endParaRPr lang="en-US" dirty="0"/>
          </a:p>
        </p:txBody>
      </p:sp>
    </p:spTree>
    <p:extLst>
      <p:ext uri="{BB962C8B-B14F-4D97-AF65-F5344CB8AC3E}">
        <p14:creationId xmlns:p14="http://schemas.microsoft.com/office/powerpoint/2010/main" val="796478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 of Interest</a:t>
            </a:r>
            <a:endParaRPr lang="am-ET" dirty="0"/>
          </a:p>
        </p:txBody>
      </p:sp>
      <p:sp>
        <p:nvSpPr>
          <p:cNvPr id="3" name="Content Placeholder 2"/>
          <p:cNvSpPr>
            <a:spLocks noGrp="1"/>
          </p:cNvSpPr>
          <p:nvPr>
            <p:ph idx="1"/>
          </p:nvPr>
        </p:nvSpPr>
        <p:spPr/>
        <p:txBody>
          <a:bodyPr>
            <a:normAutofit fontScale="85000" lnSpcReduction="10000"/>
          </a:bodyPr>
          <a:lstStyle/>
          <a:p>
            <a:pPr marL="742950" indent="-742950">
              <a:buAutoNum type="arabicPeriod"/>
            </a:pPr>
            <a:r>
              <a:rPr lang="en-US" dirty="0"/>
              <a:t>When practitioners feel obliged to place their personal conscientious interests before their patients’ interests, they have a conflict of interest. </a:t>
            </a:r>
          </a:p>
          <a:p>
            <a:pPr lvl="1" indent="0">
              <a:buNone/>
            </a:pPr>
            <a:r>
              <a:rPr lang="en-US" dirty="0"/>
              <a:t>Not all conflicts can be avoided, but when they cannot, they can be </a:t>
            </a:r>
            <a:r>
              <a:rPr lang="en-US" b="1" u="sng" dirty="0">
                <a:highlight>
                  <a:srgbClr val="FFFF00"/>
                </a:highlight>
              </a:rPr>
              <a:t>resolved by due disclosure</a:t>
            </a:r>
            <a:r>
              <a:rPr lang="en-US" dirty="0"/>
              <a:t>; that is, practitioners must inform potential patients of the treatments in which they object to participate on grounds of their personal conscience.</a:t>
            </a:r>
            <a:endParaRPr lang="am-ET" dirty="0"/>
          </a:p>
        </p:txBody>
      </p:sp>
    </p:spTree>
    <p:extLst>
      <p:ext uri="{BB962C8B-B14F-4D97-AF65-F5344CB8AC3E}">
        <p14:creationId xmlns:p14="http://schemas.microsoft.com/office/powerpoint/2010/main" val="2580388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 of Interest</a:t>
            </a:r>
            <a:endParaRPr lang="am-ET" dirty="0"/>
          </a:p>
        </p:txBody>
      </p:sp>
      <p:sp>
        <p:nvSpPr>
          <p:cNvPr id="3" name="Content Placeholder 2"/>
          <p:cNvSpPr>
            <a:spLocks noGrp="1"/>
          </p:cNvSpPr>
          <p:nvPr>
            <p:ph idx="1"/>
          </p:nvPr>
        </p:nvSpPr>
        <p:spPr/>
        <p:txBody>
          <a:bodyPr/>
          <a:lstStyle/>
          <a:p>
            <a:pPr marL="0" indent="0">
              <a:buNone/>
            </a:pPr>
            <a:r>
              <a:rPr lang="en-US" sz="3200" dirty="0"/>
              <a:t>2</a:t>
            </a:r>
            <a:r>
              <a:rPr lang="en-US" sz="4000" dirty="0"/>
              <a:t>. </a:t>
            </a:r>
            <a:r>
              <a:rPr lang="en-US" sz="3200" u="sng" dirty="0">
                <a:highlight>
                  <a:srgbClr val="FFFF00"/>
                </a:highlight>
              </a:rPr>
              <a:t>Provision of Benefit and Prevention of Harm</a:t>
            </a:r>
            <a:r>
              <a:rPr lang="en-US" sz="3200" dirty="0"/>
              <a:t> require that practitioners provide such patients with </a:t>
            </a:r>
            <a:r>
              <a:rPr lang="en-US" sz="3200" b="1" dirty="0">
                <a:highlight>
                  <a:srgbClr val="FFFF00"/>
                </a:highlight>
              </a:rPr>
              <a:t>timely access to medical services</a:t>
            </a:r>
            <a:r>
              <a:rPr lang="en-US" sz="3200" dirty="0"/>
              <a:t>, including </a:t>
            </a:r>
            <a:r>
              <a:rPr lang="en-US" sz="3200" b="1" dirty="0">
                <a:highlight>
                  <a:srgbClr val="FFFF00"/>
                </a:highlight>
              </a:rPr>
              <a:t>giving information </a:t>
            </a:r>
            <a:r>
              <a:rPr lang="en-US" sz="3200" dirty="0"/>
              <a:t>about the medically indicated options of procedures for their care and of any such procedures in which their practitioners object to participate on grounds of conscience. </a:t>
            </a:r>
            <a:endParaRPr lang="am-ET" sz="3200" dirty="0"/>
          </a:p>
        </p:txBody>
      </p:sp>
    </p:spTree>
    <p:extLst>
      <p:ext uri="{BB962C8B-B14F-4D97-AF65-F5344CB8AC3E}">
        <p14:creationId xmlns:p14="http://schemas.microsoft.com/office/powerpoint/2010/main" val="2444703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 of Interest</a:t>
            </a:r>
            <a:endParaRPr lang="am-ET"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3. Practitioners have a </a:t>
            </a:r>
            <a:r>
              <a:rPr lang="en-US" b="1" dirty="0"/>
              <a:t>professional duty to abide by scientifically </a:t>
            </a:r>
            <a:r>
              <a:rPr lang="en-US" dirty="0"/>
              <a:t>and professionally </a:t>
            </a:r>
            <a:r>
              <a:rPr lang="en-US" b="1" dirty="0"/>
              <a:t>determined definitions of reproductive health services</a:t>
            </a:r>
            <a:r>
              <a:rPr lang="en-US" dirty="0"/>
              <a:t>, and to exercise care and integrity </a:t>
            </a:r>
            <a:r>
              <a:rPr lang="en-US" b="1" dirty="0"/>
              <a:t>not to misrepresent </a:t>
            </a:r>
            <a:r>
              <a:rPr lang="en-US" dirty="0"/>
              <a:t>or mischaracterize them on the </a:t>
            </a:r>
            <a:r>
              <a:rPr lang="en-US" b="1" dirty="0"/>
              <a:t>basis of personal beliefs</a:t>
            </a:r>
            <a:r>
              <a:rPr lang="en-US" dirty="0"/>
              <a:t>.</a:t>
            </a:r>
          </a:p>
          <a:p>
            <a:pPr marL="0" indent="0">
              <a:buNone/>
            </a:pPr>
            <a:r>
              <a:rPr lang="en-US" dirty="0"/>
              <a:t>4. Practitioners have </a:t>
            </a:r>
            <a:r>
              <a:rPr lang="en-US" b="1" dirty="0"/>
              <a:t>a right to respect for their conscientious convictions</a:t>
            </a:r>
            <a:r>
              <a:rPr lang="en-US" dirty="0"/>
              <a:t> in regard to </a:t>
            </a:r>
            <a:r>
              <a:rPr lang="en-US" b="1" dirty="0"/>
              <a:t>both undertaking and not undertaking </a:t>
            </a:r>
            <a:r>
              <a:rPr lang="en-US" dirty="0"/>
              <a:t>the delivery of lawful procedures, and </a:t>
            </a:r>
            <a:r>
              <a:rPr lang="en-US" b="1" dirty="0"/>
              <a:t>not to suffer discrimination on the basis of their convictions.</a:t>
            </a:r>
          </a:p>
          <a:p>
            <a:endParaRPr lang="am-ET" dirty="0"/>
          </a:p>
        </p:txBody>
      </p:sp>
    </p:spTree>
    <p:extLst>
      <p:ext uri="{BB962C8B-B14F-4D97-AF65-F5344CB8AC3E}">
        <p14:creationId xmlns:p14="http://schemas.microsoft.com/office/powerpoint/2010/main" val="1165832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 of Interest</a:t>
            </a:r>
            <a:endParaRPr lang="am-ET"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5. </a:t>
            </a:r>
            <a:r>
              <a:rPr lang="en-US" b="1" dirty="0"/>
              <a:t>Practitioners’ right to respect </a:t>
            </a:r>
            <a:r>
              <a:rPr lang="en-US" dirty="0"/>
              <a:t>for their choices in the medical procedures in which they participate </a:t>
            </a:r>
            <a:r>
              <a:rPr lang="en-US" b="1" dirty="0"/>
              <a:t>requires that they respect patients’ choices </a:t>
            </a:r>
            <a:r>
              <a:rPr lang="en-US" dirty="0"/>
              <a:t>within the medically indicated options for their care.</a:t>
            </a:r>
          </a:p>
          <a:p>
            <a:pPr marL="0" indent="0">
              <a:buNone/>
            </a:pPr>
            <a:r>
              <a:rPr lang="en-US" dirty="0"/>
              <a:t>6. </a:t>
            </a:r>
            <a:r>
              <a:rPr lang="en-US" b="1" dirty="0"/>
              <a:t>Patients are entitled to be referred in good faith</a:t>
            </a:r>
            <a:r>
              <a:rPr lang="en-US" dirty="0"/>
              <a:t>, for procedures medically indicated for their care that their practitioners object to undertaking, to practitioners who do not object. Referral for services does not constitute participation in any procedures agreed upon between patients and the practitioners to whom they are referred.</a:t>
            </a:r>
          </a:p>
          <a:p>
            <a:pPr marL="0" indent="0">
              <a:buNone/>
            </a:pPr>
            <a:endParaRPr lang="en-US" dirty="0"/>
          </a:p>
          <a:p>
            <a:endParaRPr lang="am-ET" dirty="0"/>
          </a:p>
        </p:txBody>
      </p:sp>
    </p:spTree>
    <p:extLst>
      <p:ext uri="{BB962C8B-B14F-4D97-AF65-F5344CB8AC3E}">
        <p14:creationId xmlns:p14="http://schemas.microsoft.com/office/powerpoint/2010/main" val="293636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 of Interest</a:t>
            </a:r>
            <a:endParaRPr lang="am-ET"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7. </a:t>
            </a:r>
            <a:r>
              <a:rPr lang="en-US" dirty="0">
                <a:highlight>
                  <a:srgbClr val="FFFF00"/>
                </a:highlight>
              </a:rPr>
              <a:t>Practitioners </a:t>
            </a:r>
            <a:r>
              <a:rPr lang="en-US" b="1" dirty="0">
                <a:highlight>
                  <a:srgbClr val="FFFF00"/>
                </a:highlight>
              </a:rPr>
              <a:t>must provide timely care to their patients when referral to other practitioners is not possible</a:t>
            </a:r>
            <a:r>
              <a:rPr lang="en-US" dirty="0">
                <a:highlight>
                  <a:srgbClr val="FFFF00"/>
                </a:highlight>
              </a:rPr>
              <a:t> and </a:t>
            </a:r>
            <a:r>
              <a:rPr lang="en-US" b="1" dirty="0">
                <a:highlight>
                  <a:srgbClr val="FFFF00"/>
                </a:highlight>
              </a:rPr>
              <a:t>delay would jeopardize patients’ health</a:t>
            </a:r>
            <a:r>
              <a:rPr lang="en-US" dirty="0">
                <a:highlight>
                  <a:srgbClr val="FFFF00"/>
                </a:highlight>
              </a:rPr>
              <a:t> and well-being, such as by patients experiencing unwanted pregnancy </a:t>
            </a:r>
          </a:p>
          <a:p>
            <a:pPr marL="0" indent="0">
              <a:buNone/>
            </a:pPr>
            <a:r>
              <a:rPr lang="en-US" dirty="0"/>
              <a:t>8. </a:t>
            </a:r>
            <a:r>
              <a:rPr lang="en-US" b="1" dirty="0"/>
              <a:t>In emergency situations</a:t>
            </a:r>
            <a:r>
              <a:rPr lang="en-US" dirty="0"/>
              <a:t>, to preserve life or physical or mental health, </a:t>
            </a:r>
            <a:r>
              <a:rPr lang="en-US" b="1" dirty="0"/>
              <a:t>practitioners must provide </a:t>
            </a:r>
            <a:r>
              <a:rPr lang="en-US" dirty="0"/>
              <a:t>the medically indicated care of their patients’ choice regardless of the practitioners’ personal objections.</a:t>
            </a:r>
          </a:p>
          <a:p>
            <a:endParaRPr lang="am-ET" dirty="0"/>
          </a:p>
        </p:txBody>
      </p:sp>
    </p:spTree>
    <p:extLst>
      <p:ext uri="{BB962C8B-B14F-4D97-AF65-F5344CB8AC3E}">
        <p14:creationId xmlns:p14="http://schemas.microsoft.com/office/powerpoint/2010/main" val="2717400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40F97-70D5-4276-98B8-D44DC118725C}"/>
              </a:ext>
            </a:extLst>
          </p:cNvPr>
          <p:cNvSpPr>
            <a:spLocks noGrp="1"/>
          </p:cNvSpPr>
          <p:nvPr>
            <p:ph type="title"/>
          </p:nvPr>
        </p:nvSpPr>
        <p:spPr/>
        <p:txBody>
          <a:bodyPr/>
          <a:lstStyle/>
          <a:p>
            <a:r>
              <a:rPr lang="en-US" dirty="0"/>
              <a:t>Conscientious Objection</a:t>
            </a:r>
            <a:endParaRPr lang="am-ET" dirty="0"/>
          </a:p>
        </p:txBody>
      </p:sp>
      <p:sp>
        <p:nvSpPr>
          <p:cNvPr id="3" name="Content Placeholder 2">
            <a:extLst>
              <a:ext uri="{FF2B5EF4-FFF2-40B4-BE49-F238E27FC236}">
                <a16:creationId xmlns:a16="http://schemas.microsoft.com/office/drawing/2014/main" id="{A370CA74-903E-4688-8E3A-483B6AC43239}"/>
              </a:ext>
            </a:extLst>
          </p:cNvPr>
          <p:cNvSpPr>
            <a:spLocks noGrp="1"/>
          </p:cNvSpPr>
          <p:nvPr>
            <p:ph idx="1"/>
          </p:nvPr>
        </p:nvSpPr>
        <p:spPr/>
        <p:txBody>
          <a:bodyPr>
            <a:normAutofit fontScale="92500"/>
          </a:bodyPr>
          <a:lstStyle/>
          <a:p>
            <a:r>
              <a:rPr lang="en-US" dirty="0"/>
              <a:t> Should it be universal?</a:t>
            </a:r>
          </a:p>
          <a:p>
            <a:r>
              <a:rPr lang="en-US" dirty="0"/>
              <a:t> Does it apply to resource limited countries?</a:t>
            </a:r>
          </a:p>
          <a:p>
            <a:r>
              <a:rPr lang="en-US" dirty="0"/>
              <a:t> When does it become unethical?</a:t>
            </a:r>
          </a:p>
          <a:p>
            <a:r>
              <a:rPr lang="en-US" dirty="0"/>
              <a:t> Is it legal?</a:t>
            </a:r>
          </a:p>
          <a:p>
            <a:pPr>
              <a:buNone/>
            </a:pPr>
            <a:br>
              <a:rPr lang="en-US" dirty="0"/>
            </a:br>
            <a:endParaRPr lang="en-US" dirty="0"/>
          </a:p>
        </p:txBody>
      </p:sp>
    </p:spTree>
    <p:extLst>
      <p:ext uri="{BB962C8B-B14F-4D97-AF65-F5344CB8AC3E}">
        <p14:creationId xmlns:p14="http://schemas.microsoft.com/office/powerpoint/2010/main" val="282399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3239"/>
            <a:ext cx="10972800" cy="1143000"/>
          </a:xfrm>
        </p:spPr>
        <p:txBody>
          <a:bodyPr>
            <a:noAutofit/>
          </a:bodyPr>
          <a:lstStyle/>
          <a:p>
            <a:r>
              <a:rPr lang="en-US" sz="3200" b="1" dirty="0"/>
              <a:t>The Limits of Conscientious Objection to Abortion in the Developing World, </a:t>
            </a:r>
            <a:r>
              <a:rPr lang="en-US" sz="2800" dirty="0"/>
              <a:t>Louis-</a:t>
            </a:r>
            <a:r>
              <a:rPr lang="en-US" sz="2800" dirty="0" err="1"/>
              <a:t>Jaqcues</a:t>
            </a:r>
            <a:r>
              <a:rPr lang="en-US" sz="2800" dirty="0"/>
              <a:t> van Bogaert, Developing World Bioethics 2 (2), 131-143</a:t>
            </a:r>
            <a:endParaRPr lang="am-ET" sz="2800" dirty="0"/>
          </a:p>
        </p:txBody>
      </p:sp>
      <p:sp>
        <p:nvSpPr>
          <p:cNvPr id="3" name="Content Placeholder 2"/>
          <p:cNvSpPr>
            <a:spLocks noGrp="1"/>
          </p:cNvSpPr>
          <p:nvPr>
            <p:ph idx="1"/>
          </p:nvPr>
        </p:nvSpPr>
        <p:spPr>
          <a:xfrm>
            <a:off x="609600" y="1899139"/>
            <a:ext cx="10972800" cy="4525963"/>
          </a:xfrm>
        </p:spPr>
        <p:txBody>
          <a:bodyPr>
            <a:normAutofit fontScale="77500" lnSpcReduction="20000"/>
          </a:bodyPr>
          <a:lstStyle/>
          <a:p>
            <a:r>
              <a:rPr lang="en-US" dirty="0"/>
              <a:t> Although the right to conscientious objection is also a basic human right, the case of refusal to provide abortion services on conscientious objection grounds </a:t>
            </a:r>
            <a:r>
              <a:rPr lang="en-US" b="1" dirty="0"/>
              <a:t>should not be seen as absolute and inalienable, at least in the developing world.</a:t>
            </a:r>
          </a:p>
          <a:p>
            <a:r>
              <a:rPr lang="en-US" dirty="0"/>
              <a:t> This </a:t>
            </a:r>
            <a:r>
              <a:rPr lang="en-US" b="1" u="sng" dirty="0">
                <a:highlight>
                  <a:srgbClr val="FFFF00"/>
                </a:highlight>
              </a:rPr>
              <a:t>is because referral procedures are fraught with major obstacles</a:t>
            </a:r>
            <a:r>
              <a:rPr lang="en-US" dirty="0"/>
              <a:t>. Therefore … the right to conscientious objection to abortion should be limited by the circumstances in which the request for abortion arises.</a:t>
            </a:r>
            <a:endParaRPr lang="am-ET" dirty="0"/>
          </a:p>
          <a:p>
            <a:endParaRPr lang="am-ET" dirty="0"/>
          </a:p>
        </p:txBody>
      </p:sp>
    </p:spTree>
    <p:extLst>
      <p:ext uri="{BB962C8B-B14F-4D97-AF65-F5344CB8AC3E}">
        <p14:creationId xmlns:p14="http://schemas.microsoft.com/office/powerpoint/2010/main" val="558407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Conscientious objection to abortion provision: Why context matters</a:t>
            </a:r>
            <a:r>
              <a:rPr lang="en-US" sz="3200" dirty="0"/>
              <a:t>, Laura Florence Harris, Jodi Halpern, Ndola </a:t>
            </a:r>
            <a:r>
              <a:rPr lang="en-US" sz="3200" dirty="0" err="1"/>
              <a:t>Prata</a:t>
            </a:r>
            <a:endParaRPr lang="am-ET" sz="3200" dirty="0"/>
          </a:p>
        </p:txBody>
      </p:sp>
      <p:sp>
        <p:nvSpPr>
          <p:cNvPr id="3" name="Content Placeholder 2"/>
          <p:cNvSpPr>
            <a:spLocks noGrp="1"/>
          </p:cNvSpPr>
          <p:nvPr>
            <p:ph idx="1"/>
          </p:nvPr>
        </p:nvSpPr>
        <p:spPr>
          <a:xfrm>
            <a:off x="609600" y="1688124"/>
            <a:ext cx="10972800" cy="4525963"/>
          </a:xfrm>
        </p:spPr>
        <p:txBody>
          <a:bodyPr>
            <a:normAutofit fontScale="77500" lnSpcReduction="20000"/>
          </a:bodyPr>
          <a:lstStyle/>
          <a:p>
            <a:r>
              <a:rPr lang="en-US" dirty="0"/>
              <a:t> Conscientious objection to abortion–a clinician’s refusal to perform abortions because of moral or religious beliefs–</a:t>
            </a:r>
            <a:r>
              <a:rPr lang="en-US" b="1" i="1" u="sng" dirty="0"/>
              <a:t>is a limited right, intended to protect clinicians’ convictions while maintaining abortion access</a:t>
            </a:r>
          </a:p>
          <a:p>
            <a:r>
              <a:rPr lang="en-US" dirty="0"/>
              <a:t> As the only legal way to refuse to provide abortions that are permitted by law, conscientious objection can become a safety valve for clinicians under pressure and </a:t>
            </a:r>
            <a:r>
              <a:rPr lang="en-US" b="1" dirty="0"/>
              <a:t>may be claimed by clinicians who do not have moral or religious objections.</a:t>
            </a:r>
          </a:p>
        </p:txBody>
      </p:sp>
    </p:spTree>
    <p:extLst>
      <p:ext uri="{BB962C8B-B14F-4D97-AF65-F5344CB8AC3E}">
        <p14:creationId xmlns:p14="http://schemas.microsoft.com/office/powerpoint/2010/main" val="13205354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934A5-FF7B-4186-A7CF-337ECF352DCE}"/>
              </a:ext>
            </a:extLst>
          </p:cNvPr>
          <p:cNvSpPr>
            <a:spLocks noGrp="1"/>
          </p:cNvSpPr>
          <p:nvPr>
            <p:ph type="title"/>
          </p:nvPr>
        </p:nvSpPr>
        <p:spPr/>
        <p:txBody>
          <a:bodyPr>
            <a:normAutofit fontScale="90000"/>
          </a:bodyPr>
          <a:lstStyle/>
          <a:p>
            <a:r>
              <a:rPr lang="en-US" sz="4400" dirty="0"/>
              <a:t>Physicians, Not Conscripts — Conscientious Objection in Health Care</a:t>
            </a:r>
            <a:endParaRPr lang="am-ET" dirty="0"/>
          </a:p>
        </p:txBody>
      </p:sp>
      <p:sp>
        <p:nvSpPr>
          <p:cNvPr id="3" name="Content Placeholder 2">
            <a:extLst>
              <a:ext uri="{FF2B5EF4-FFF2-40B4-BE49-F238E27FC236}">
                <a16:creationId xmlns:a16="http://schemas.microsoft.com/office/drawing/2014/main" id="{99F4C001-3914-44DC-9146-BC251DE280D9}"/>
              </a:ext>
            </a:extLst>
          </p:cNvPr>
          <p:cNvSpPr>
            <a:spLocks noGrp="1"/>
          </p:cNvSpPr>
          <p:nvPr>
            <p:ph idx="1"/>
          </p:nvPr>
        </p:nvSpPr>
        <p:spPr/>
        <p:txBody>
          <a:bodyPr/>
          <a:lstStyle/>
          <a:p>
            <a:r>
              <a:rPr lang="en-US" dirty="0"/>
              <a:t> The New England Journal of Medicine</a:t>
            </a:r>
          </a:p>
          <a:p>
            <a:pPr>
              <a:buNone/>
            </a:pPr>
            <a:r>
              <a:rPr lang="en-US" dirty="0"/>
              <a:t>	</a:t>
            </a:r>
            <a:r>
              <a:rPr lang="en-US" dirty="0" err="1"/>
              <a:t>engl</a:t>
            </a:r>
            <a:r>
              <a:rPr lang="en-US" dirty="0"/>
              <a:t> j med376;14  nejm.org  </a:t>
            </a:r>
            <a:r>
              <a:rPr lang="en-US" dirty="0">
                <a:highlight>
                  <a:srgbClr val="FFFF00"/>
                </a:highlight>
              </a:rPr>
              <a:t>April 6, </a:t>
            </a:r>
            <a:r>
              <a:rPr lang="en-US" dirty="0"/>
              <a:t>	</a:t>
            </a:r>
            <a:r>
              <a:rPr lang="en-US" dirty="0">
                <a:highlight>
                  <a:srgbClr val="FFFF00"/>
                </a:highlight>
              </a:rPr>
              <a:t>2017 </a:t>
            </a:r>
            <a:r>
              <a:rPr lang="en-US" dirty="0"/>
              <a:t>1380</a:t>
            </a:r>
          </a:p>
          <a:p>
            <a:pPr>
              <a:buNone/>
            </a:pPr>
            <a:r>
              <a:rPr lang="en-US" dirty="0"/>
              <a:t>	Ronit Y. Stahl, Ph.D., and Ezekiel J. 	Emanuel, M.D., Ph.D.</a:t>
            </a:r>
            <a:endParaRPr lang="am-ET" dirty="0"/>
          </a:p>
        </p:txBody>
      </p:sp>
    </p:spTree>
    <p:extLst>
      <p:ext uri="{BB962C8B-B14F-4D97-AF65-F5344CB8AC3E}">
        <p14:creationId xmlns:p14="http://schemas.microsoft.com/office/powerpoint/2010/main" val="33641579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114AB-CD9A-491A-8FE6-B020A7992BC2}"/>
              </a:ext>
            </a:extLst>
          </p:cNvPr>
          <p:cNvSpPr>
            <a:spLocks noGrp="1"/>
          </p:cNvSpPr>
          <p:nvPr>
            <p:ph type="title"/>
          </p:nvPr>
        </p:nvSpPr>
        <p:spPr/>
        <p:txBody>
          <a:bodyPr>
            <a:normAutofit fontScale="90000"/>
          </a:bodyPr>
          <a:lstStyle/>
          <a:p>
            <a:r>
              <a:rPr lang="en-US" dirty="0"/>
              <a:t>The Views of Professional Societies</a:t>
            </a:r>
            <a:endParaRPr lang="am-ET" dirty="0"/>
          </a:p>
        </p:txBody>
      </p:sp>
      <p:sp>
        <p:nvSpPr>
          <p:cNvPr id="3" name="Content Placeholder 2">
            <a:extLst>
              <a:ext uri="{FF2B5EF4-FFF2-40B4-BE49-F238E27FC236}">
                <a16:creationId xmlns:a16="http://schemas.microsoft.com/office/drawing/2014/main" id="{4BFBD272-80DD-46AB-A198-071232EEDF3A}"/>
              </a:ext>
            </a:extLst>
          </p:cNvPr>
          <p:cNvSpPr>
            <a:spLocks noGrp="1"/>
          </p:cNvSpPr>
          <p:nvPr>
            <p:ph idx="1"/>
          </p:nvPr>
        </p:nvSpPr>
        <p:spPr>
          <a:xfrm>
            <a:off x="609600" y="1417639"/>
            <a:ext cx="10972800" cy="4525963"/>
          </a:xfrm>
        </p:spPr>
        <p:txBody>
          <a:bodyPr>
            <a:normAutofit fontScale="70000" lnSpcReduction="20000"/>
          </a:bodyPr>
          <a:lstStyle/>
          <a:p>
            <a:r>
              <a:rPr lang="en-US" dirty="0"/>
              <a:t>All tend to accept rather than question conscientious objection in health care.</a:t>
            </a:r>
          </a:p>
          <a:p>
            <a:r>
              <a:rPr lang="en-US" dirty="0"/>
              <a:t> The American Medical Association (AMA) is </a:t>
            </a:r>
            <a:r>
              <a:rPr lang="en-US" b="1" dirty="0"/>
              <a:t>internally inconsistent </a:t>
            </a:r>
            <a:r>
              <a:rPr lang="en-US" dirty="0"/>
              <a:t>on conscientious objection. </a:t>
            </a:r>
          </a:p>
          <a:p>
            <a:r>
              <a:rPr lang="en-US" dirty="0"/>
              <a:t> In its Code of Medical Ethics, the AMA insists that </a:t>
            </a:r>
          </a:p>
          <a:p>
            <a:pPr lvl="1"/>
            <a:r>
              <a:rPr lang="en-US" dirty="0"/>
              <a:t>“</a:t>
            </a:r>
            <a:r>
              <a:rPr lang="en-US" dirty="0">
                <a:highlight>
                  <a:srgbClr val="FFFF00"/>
                </a:highlight>
              </a:rPr>
              <a:t>physicians’ ethical responsibility [is] to place patients’ welfare above the physician’s own self-interest”</a:t>
            </a:r>
            <a:r>
              <a:rPr lang="en-US" dirty="0"/>
              <a:t> (Opinion 1.1.1). Physicians must treat HIV pts for example.</a:t>
            </a:r>
          </a:p>
          <a:p>
            <a:pPr lvl="1"/>
            <a:r>
              <a:rPr lang="en-US" dirty="0"/>
              <a:t>AMA forbids discrimination in selecting or rejecting patients on the basis of “race, gender, sexual orientation, or gender identity, or other personal or social characteristics that are not clinically relevant to the individual’s care” (Opinion 1.1.2).</a:t>
            </a:r>
            <a:endParaRPr lang="am-ET" dirty="0"/>
          </a:p>
        </p:txBody>
      </p:sp>
    </p:spTree>
    <p:extLst>
      <p:ext uri="{BB962C8B-B14F-4D97-AF65-F5344CB8AC3E}">
        <p14:creationId xmlns:p14="http://schemas.microsoft.com/office/powerpoint/2010/main" val="955213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5C451-D39C-46D3-894C-6B344838CD14}"/>
              </a:ext>
            </a:extLst>
          </p:cNvPr>
          <p:cNvSpPr>
            <a:spLocks noGrp="1"/>
          </p:cNvSpPr>
          <p:nvPr>
            <p:ph type="title"/>
          </p:nvPr>
        </p:nvSpPr>
        <p:spPr/>
        <p:txBody>
          <a:bodyPr/>
          <a:lstStyle/>
          <a:p>
            <a:r>
              <a:rPr lang="en-US" dirty="0"/>
              <a:t>But…</a:t>
            </a:r>
            <a:endParaRPr lang="am-ET" dirty="0"/>
          </a:p>
        </p:txBody>
      </p:sp>
      <p:sp>
        <p:nvSpPr>
          <p:cNvPr id="3" name="Content Placeholder 2">
            <a:extLst>
              <a:ext uri="{FF2B5EF4-FFF2-40B4-BE49-F238E27FC236}">
                <a16:creationId xmlns:a16="http://schemas.microsoft.com/office/drawing/2014/main" id="{44DC96E2-D1F9-4C9A-B67E-27A9851DA6F7}"/>
              </a:ext>
            </a:extLst>
          </p:cNvPr>
          <p:cNvSpPr>
            <a:spLocks noGrp="1"/>
          </p:cNvSpPr>
          <p:nvPr>
            <p:ph idx="1"/>
          </p:nvPr>
        </p:nvSpPr>
        <p:spPr/>
        <p:txBody>
          <a:bodyPr>
            <a:normAutofit fontScale="77500" lnSpcReduction="20000"/>
          </a:bodyPr>
          <a:lstStyle/>
          <a:p>
            <a:r>
              <a:rPr lang="en-US" dirty="0"/>
              <a:t> Conversely, it permits physicians to refuse to treat patients who are seeking care that is “incompatible with the physician’s deeply held personal, religious, or moral beliefs”</a:t>
            </a:r>
          </a:p>
          <a:p>
            <a:r>
              <a:rPr lang="en-US" dirty="0"/>
              <a:t> </a:t>
            </a:r>
            <a:r>
              <a:rPr lang="en-US" dirty="0">
                <a:highlight>
                  <a:srgbClr val="FFFF00"/>
                </a:highlight>
              </a:rPr>
              <a:t>But the authors argue that physicians are professionals</a:t>
            </a:r>
          </a:p>
          <a:p>
            <a:pPr lvl="1"/>
            <a:r>
              <a:rPr lang="en-US" dirty="0"/>
              <a:t>AMA argues that physicians should not participate in executions, even if they personally accept the morality of capital punishment (Opinion 9.7.3).</a:t>
            </a:r>
          </a:p>
          <a:p>
            <a:pPr lvl="1"/>
            <a:r>
              <a:rPr lang="en-US" dirty="0"/>
              <a:t>Physicians also must care for </a:t>
            </a:r>
            <a:r>
              <a:rPr lang="en-US" dirty="0">
                <a:highlight>
                  <a:srgbClr val="FFFF00"/>
                </a:highlight>
              </a:rPr>
              <a:t>wounded enemy soldiers and refuse to participate in torture, regardless of their personal political allegiance.</a:t>
            </a:r>
            <a:endParaRPr lang="am-ET" dirty="0">
              <a:highlight>
                <a:srgbClr val="FFFF00"/>
              </a:highlight>
            </a:endParaRPr>
          </a:p>
        </p:txBody>
      </p:sp>
    </p:spTree>
    <p:extLst>
      <p:ext uri="{BB962C8B-B14F-4D97-AF65-F5344CB8AC3E}">
        <p14:creationId xmlns:p14="http://schemas.microsoft.com/office/powerpoint/2010/main" val="498452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3E9E9-3503-43DA-8556-F4B809E1D75A}"/>
              </a:ext>
            </a:extLst>
          </p:cNvPr>
          <p:cNvSpPr>
            <a:spLocks noGrp="1"/>
          </p:cNvSpPr>
          <p:nvPr>
            <p:ph type="title"/>
          </p:nvPr>
        </p:nvSpPr>
        <p:spPr/>
        <p:txBody>
          <a:bodyPr/>
          <a:lstStyle/>
          <a:p>
            <a:r>
              <a:rPr lang="en-US" dirty="0"/>
              <a:t>We Chose Our Profession</a:t>
            </a:r>
            <a:endParaRPr lang="am-ET" dirty="0"/>
          </a:p>
        </p:txBody>
      </p:sp>
      <p:sp>
        <p:nvSpPr>
          <p:cNvPr id="3" name="Content Placeholder 2">
            <a:extLst>
              <a:ext uri="{FF2B5EF4-FFF2-40B4-BE49-F238E27FC236}">
                <a16:creationId xmlns:a16="http://schemas.microsoft.com/office/drawing/2014/main" id="{3722F041-6379-4ECC-BB91-9FD4F32E7AD3}"/>
              </a:ext>
            </a:extLst>
          </p:cNvPr>
          <p:cNvSpPr>
            <a:spLocks noGrp="1"/>
          </p:cNvSpPr>
          <p:nvPr>
            <p:ph idx="1"/>
          </p:nvPr>
        </p:nvSpPr>
        <p:spPr>
          <a:xfrm>
            <a:off x="609600" y="1417639"/>
            <a:ext cx="10972800" cy="4525963"/>
          </a:xfrm>
        </p:spPr>
        <p:txBody>
          <a:bodyPr>
            <a:normAutofit fontScale="77500" lnSpcReduction="20000"/>
          </a:bodyPr>
          <a:lstStyle/>
          <a:p>
            <a:r>
              <a:rPr lang="en-US" dirty="0"/>
              <a:t> No one is forced to be a physician, nurse, pharmacist, or other health care professional or to choose a subspecialty within their larger field. </a:t>
            </a:r>
          </a:p>
          <a:p>
            <a:r>
              <a:rPr lang="en-US" b="1" dirty="0"/>
              <a:t> </a:t>
            </a:r>
            <a:r>
              <a:rPr lang="en-US" b="1" dirty="0">
                <a:highlight>
                  <a:srgbClr val="FFFF00"/>
                </a:highlight>
              </a:rPr>
              <a:t>It is a voluntary, individual choice</a:t>
            </a:r>
            <a:r>
              <a:rPr lang="en-US" dirty="0">
                <a:highlight>
                  <a:srgbClr val="FFFF00"/>
                </a:highlight>
              </a:rPr>
              <a:t>. By entering a health care profession, the person assumes a professional obligation to place the well-being and rights of patients at the center of professional practice</a:t>
            </a:r>
            <a:r>
              <a:rPr lang="en-US" dirty="0"/>
              <a:t>. </a:t>
            </a:r>
          </a:p>
          <a:p>
            <a:r>
              <a:rPr lang="en-US" dirty="0"/>
              <a:t>Thus the </a:t>
            </a:r>
            <a:r>
              <a:rPr lang="en-US" u="sng" dirty="0"/>
              <a:t>Jehovah’s Witness surgeon </a:t>
            </a:r>
            <a:r>
              <a:rPr lang="en-US" dirty="0"/>
              <a:t>cannot refuse to allow blood transfusions during the surgery.</a:t>
            </a:r>
          </a:p>
          <a:p>
            <a:r>
              <a:rPr lang="en-US" dirty="0"/>
              <a:t>The catholic nurse cannot refuse to treat alcoholics. </a:t>
            </a:r>
          </a:p>
        </p:txBody>
      </p:sp>
    </p:spTree>
    <p:extLst>
      <p:ext uri="{BB962C8B-B14F-4D97-AF65-F5344CB8AC3E}">
        <p14:creationId xmlns:p14="http://schemas.microsoft.com/office/powerpoint/2010/main" val="2120394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0546A-45EF-4996-B181-DE9D2297B619}"/>
              </a:ext>
            </a:extLst>
          </p:cNvPr>
          <p:cNvSpPr>
            <a:spLocks noGrp="1"/>
          </p:cNvSpPr>
          <p:nvPr>
            <p:ph type="title"/>
          </p:nvPr>
        </p:nvSpPr>
        <p:spPr/>
        <p:txBody>
          <a:bodyPr>
            <a:noAutofit/>
          </a:bodyPr>
          <a:lstStyle/>
          <a:p>
            <a:r>
              <a:rPr lang="en-US" sz="3200" dirty="0"/>
              <a:t>Remember: In a freely chosen profession, conscientious objection cannot override patient care!</a:t>
            </a:r>
            <a:endParaRPr lang="am-ET" sz="3200" dirty="0"/>
          </a:p>
        </p:txBody>
      </p:sp>
      <p:sp>
        <p:nvSpPr>
          <p:cNvPr id="3" name="Content Placeholder 2">
            <a:extLst>
              <a:ext uri="{FF2B5EF4-FFF2-40B4-BE49-F238E27FC236}">
                <a16:creationId xmlns:a16="http://schemas.microsoft.com/office/drawing/2014/main" id="{63EF04AB-310C-4879-8AED-B63BE343C72E}"/>
              </a:ext>
            </a:extLst>
          </p:cNvPr>
          <p:cNvSpPr>
            <a:spLocks noGrp="1"/>
          </p:cNvSpPr>
          <p:nvPr>
            <p:ph idx="1"/>
          </p:nvPr>
        </p:nvSpPr>
        <p:spPr/>
        <p:txBody>
          <a:bodyPr>
            <a:normAutofit/>
          </a:bodyPr>
          <a:lstStyle/>
          <a:p>
            <a:r>
              <a:rPr lang="en-US" sz="3200" dirty="0"/>
              <a:t> No matter how sincerely held, objections to treating particular classes of patients are </a:t>
            </a:r>
            <a:r>
              <a:rPr lang="en-US" sz="3200" b="1" u="sng" dirty="0"/>
              <a:t>indefensible </a:t>
            </a:r>
            <a:r>
              <a:rPr lang="en-US" sz="3200" dirty="0"/>
              <a:t>— regardless of whether the objections are based on race, gender, religion, nationality, or sexual orientation.</a:t>
            </a:r>
          </a:p>
          <a:p>
            <a:r>
              <a:rPr lang="en-US" sz="3200" dirty="0"/>
              <a:t> </a:t>
            </a:r>
            <a:r>
              <a:rPr lang="en-US" sz="3200" dirty="0">
                <a:highlight>
                  <a:srgbClr val="FFFF00"/>
                </a:highlight>
              </a:rPr>
              <a:t>A health care professional cannot provide medical services for a white, Christian person and conscientiously object to providing the same services to a Hispanic, Muslim.</a:t>
            </a:r>
            <a:endParaRPr lang="am-ET" sz="3200" dirty="0"/>
          </a:p>
        </p:txBody>
      </p:sp>
    </p:spTree>
    <p:extLst>
      <p:ext uri="{BB962C8B-B14F-4D97-AF65-F5344CB8AC3E}">
        <p14:creationId xmlns:p14="http://schemas.microsoft.com/office/powerpoint/2010/main" val="309026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97467-00DD-402D-B789-ECF7EF6030C7}"/>
              </a:ext>
            </a:extLst>
          </p:cNvPr>
          <p:cNvSpPr>
            <a:spLocks noGrp="1"/>
          </p:cNvSpPr>
          <p:nvPr>
            <p:ph type="title"/>
          </p:nvPr>
        </p:nvSpPr>
        <p:spPr/>
        <p:txBody>
          <a:bodyPr>
            <a:noAutofit/>
          </a:bodyPr>
          <a:lstStyle/>
          <a:p>
            <a:r>
              <a:rPr lang="en-US" sz="4000" dirty="0"/>
              <a:t>Health care professionals who are unwilling to accept these limits have two choices: </a:t>
            </a:r>
            <a:endParaRPr lang="am-ET" sz="4000" dirty="0"/>
          </a:p>
        </p:txBody>
      </p:sp>
      <p:sp>
        <p:nvSpPr>
          <p:cNvPr id="3" name="Content Placeholder 2">
            <a:extLst>
              <a:ext uri="{FF2B5EF4-FFF2-40B4-BE49-F238E27FC236}">
                <a16:creationId xmlns:a16="http://schemas.microsoft.com/office/drawing/2014/main" id="{94C2AE72-9C81-4852-BD48-628580A5547E}"/>
              </a:ext>
            </a:extLst>
          </p:cNvPr>
          <p:cNvSpPr>
            <a:spLocks noGrp="1"/>
          </p:cNvSpPr>
          <p:nvPr>
            <p:ph idx="1"/>
          </p:nvPr>
        </p:nvSpPr>
        <p:spPr/>
        <p:txBody>
          <a:bodyPr/>
          <a:lstStyle/>
          <a:p>
            <a:pPr>
              <a:buNone/>
            </a:pPr>
            <a:r>
              <a:rPr lang="en-US" dirty="0"/>
              <a:t>1. Select an area of medicine, such as radiology, that will not put them in situations that conflict with their personal morality or, </a:t>
            </a:r>
          </a:p>
          <a:p>
            <a:pPr>
              <a:buNone/>
            </a:pPr>
            <a:r>
              <a:rPr lang="en-US" dirty="0"/>
              <a:t>2. If there is no such area, leave the profession.</a:t>
            </a:r>
            <a:endParaRPr lang="am-ET" dirty="0"/>
          </a:p>
        </p:txBody>
      </p:sp>
    </p:spTree>
    <p:extLst>
      <p:ext uri="{BB962C8B-B14F-4D97-AF65-F5344CB8AC3E}">
        <p14:creationId xmlns:p14="http://schemas.microsoft.com/office/powerpoint/2010/main" val="1428298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6673BC-E5D5-414F-85A4-7DEEC66EE59D}"/>
              </a:ext>
            </a:extLst>
          </p:cNvPr>
          <p:cNvSpPr>
            <a:spLocks noGrp="1"/>
          </p:cNvSpPr>
          <p:nvPr>
            <p:ph idx="1"/>
          </p:nvPr>
        </p:nvSpPr>
        <p:spPr>
          <a:xfrm>
            <a:off x="609600" y="1266093"/>
            <a:ext cx="10972800" cy="4525963"/>
          </a:xfrm>
        </p:spPr>
        <p:txBody>
          <a:bodyPr>
            <a:normAutofit fontScale="62500" lnSpcReduction="20000"/>
          </a:bodyPr>
          <a:lstStyle/>
          <a:p>
            <a:r>
              <a:rPr lang="en-US" dirty="0"/>
              <a:t> </a:t>
            </a:r>
            <a:r>
              <a:rPr lang="en-US" sz="4500" dirty="0">
                <a:highlight>
                  <a:srgbClr val="FFFF00"/>
                </a:highlight>
              </a:rPr>
              <a:t>Recognizes CO as a barrier to lawful abortion services</a:t>
            </a:r>
            <a:r>
              <a:rPr lang="en-US" sz="4500" dirty="0"/>
              <a:t>, it can impede women from reaching the services for which they are eligible, potentially contributing to unsafe abortion. </a:t>
            </a:r>
          </a:p>
          <a:p>
            <a:r>
              <a:rPr lang="en-US" sz="4500" dirty="0"/>
              <a:t> In its recent edition of guidelines on safe abortion, WHO notes that </a:t>
            </a:r>
            <a:r>
              <a:rPr lang="en-US" sz="4500" u="sng" dirty="0"/>
              <a:t>health services should be organized in such a way as to ensure that an effective exercise of the freedom of conscience of health professionals does not prevent patients from obtaining access to services to which they are entitled under the applicable legislation</a:t>
            </a:r>
            <a:r>
              <a:rPr lang="en-US" sz="4500" dirty="0"/>
              <a:t>.</a:t>
            </a:r>
          </a:p>
          <a:p>
            <a:r>
              <a:rPr lang="en-US" sz="4500" dirty="0"/>
              <a:t> It recommends the establishment of national standards and guidelines facilitating access to and provision of safe abortion care, including the management of conscientious objection</a:t>
            </a:r>
            <a:endParaRPr lang="am-ET" sz="4500" dirty="0"/>
          </a:p>
        </p:txBody>
      </p:sp>
      <p:sp>
        <p:nvSpPr>
          <p:cNvPr id="3" name="Title 2">
            <a:extLst>
              <a:ext uri="{FF2B5EF4-FFF2-40B4-BE49-F238E27FC236}">
                <a16:creationId xmlns:a16="http://schemas.microsoft.com/office/drawing/2014/main" id="{CE7EEE2A-A114-4BB4-B838-1B3A648C86A5}"/>
              </a:ext>
            </a:extLst>
          </p:cNvPr>
          <p:cNvSpPr>
            <a:spLocks noGrp="1"/>
          </p:cNvSpPr>
          <p:nvPr>
            <p:ph type="title"/>
          </p:nvPr>
        </p:nvSpPr>
        <p:spPr/>
        <p:txBody>
          <a:bodyPr/>
          <a:lstStyle/>
          <a:p>
            <a:r>
              <a:rPr lang="en-US" dirty="0"/>
              <a:t>WHO and CO</a:t>
            </a:r>
            <a:endParaRPr lang="am-ET" dirty="0"/>
          </a:p>
        </p:txBody>
      </p:sp>
    </p:spTree>
    <p:extLst>
      <p:ext uri="{BB962C8B-B14F-4D97-AF65-F5344CB8AC3E}">
        <p14:creationId xmlns:p14="http://schemas.microsoft.com/office/powerpoint/2010/main" val="19421339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57E50D-2F7D-467F-B34C-0254493EC908}"/>
              </a:ext>
            </a:extLst>
          </p:cNvPr>
          <p:cNvSpPr>
            <a:spLocks noGrp="1"/>
          </p:cNvSpPr>
          <p:nvPr>
            <p:ph idx="1"/>
          </p:nvPr>
        </p:nvSpPr>
        <p:spPr/>
        <p:txBody>
          <a:bodyPr>
            <a:normAutofit fontScale="62500" lnSpcReduction="20000"/>
          </a:bodyPr>
          <a:lstStyle/>
          <a:p>
            <a:r>
              <a:rPr lang="en-US" dirty="0"/>
              <a:t> While important, the right to conscience is not absolute.  </a:t>
            </a:r>
          </a:p>
          <a:p>
            <a:r>
              <a:rPr lang="en-US" dirty="0"/>
              <a:t> Article 18(3) of the International Covenant provides that: “Freedom to manifest one’s religion or beliefs may be subject only to such limitations as…are necessary to </a:t>
            </a:r>
            <a:r>
              <a:rPr lang="en-US" dirty="0">
                <a:highlight>
                  <a:srgbClr val="FFFF00"/>
                </a:highlight>
              </a:rPr>
              <a:t>protect public safety, order, health, or morals or the fundamental rights and freedoms of others</a:t>
            </a:r>
            <a:r>
              <a:rPr lang="en-US" dirty="0"/>
              <a:t>.”</a:t>
            </a:r>
          </a:p>
          <a:p>
            <a:r>
              <a:rPr lang="en-US" dirty="0"/>
              <a:t> The right of conscientious objection is an important freedom, but those who invoke it must show the same respect for other’s rights and freedoms as they require for their own.</a:t>
            </a:r>
          </a:p>
          <a:p>
            <a:r>
              <a:rPr lang="en-US" dirty="0"/>
              <a:t> Referral does not constitute participation in any discussions that referred physicians have with patients, or in any procedures upon which such physicians and patients agree. </a:t>
            </a:r>
            <a:endParaRPr lang="am-ET" dirty="0"/>
          </a:p>
        </p:txBody>
      </p:sp>
      <p:sp>
        <p:nvSpPr>
          <p:cNvPr id="3" name="Title 2">
            <a:extLst>
              <a:ext uri="{FF2B5EF4-FFF2-40B4-BE49-F238E27FC236}">
                <a16:creationId xmlns:a16="http://schemas.microsoft.com/office/drawing/2014/main" id="{CC963E0D-DAEC-4FEA-B7AF-791415E59658}"/>
              </a:ext>
            </a:extLst>
          </p:cNvPr>
          <p:cNvSpPr>
            <a:spLocks noGrp="1"/>
          </p:cNvSpPr>
          <p:nvPr>
            <p:ph type="title"/>
          </p:nvPr>
        </p:nvSpPr>
        <p:spPr/>
        <p:txBody>
          <a:bodyPr>
            <a:normAutofit/>
          </a:bodyPr>
          <a:lstStyle/>
          <a:p>
            <a:r>
              <a:rPr lang="en-US" dirty="0"/>
              <a:t>Limits of Conscience</a:t>
            </a:r>
            <a:endParaRPr lang="am-ET" dirty="0"/>
          </a:p>
        </p:txBody>
      </p:sp>
    </p:spTree>
    <p:extLst>
      <p:ext uri="{BB962C8B-B14F-4D97-AF65-F5344CB8AC3E}">
        <p14:creationId xmlns:p14="http://schemas.microsoft.com/office/powerpoint/2010/main" val="42167387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6248FD-1E45-4863-9242-CA194F591D14}"/>
              </a:ext>
            </a:extLst>
          </p:cNvPr>
          <p:cNvSpPr>
            <a:spLocks noGrp="1"/>
          </p:cNvSpPr>
          <p:nvPr>
            <p:ph idx="1"/>
          </p:nvPr>
        </p:nvSpPr>
        <p:spPr/>
        <p:txBody>
          <a:bodyPr>
            <a:normAutofit lnSpcReduction="10000"/>
          </a:bodyPr>
          <a:lstStyle/>
          <a:p>
            <a:r>
              <a:rPr lang="en-US" dirty="0"/>
              <a:t> </a:t>
            </a:r>
            <a:r>
              <a:rPr lang="en-US" sz="3200" dirty="0"/>
              <a:t>Failure to provide referral, information </a:t>
            </a:r>
          </a:p>
          <a:p>
            <a:r>
              <a:rPr lang="en-US" sz="3200" dirty="0"/>
              <a:t> Failure to provide service when referral is not possible</a:t>
            </a:r>
          </a:p>
          <a:p>
            <a:r>
              <a:rPr lang="en-US" sz="3200" dirty="0"/>
              <a:t> Actively place additional obstacles to the provision of safe and legal abortion services</a:t>
            </a:r>
          </a:p>
          <a:p>
            <a:r>
              <a:rPr lang="en-US" sz="3200" dirty="0"/>
              <a:t> Facilities cannot have CO</a:t>
            </a:r>
          </a:p>
          <a:p>
            <a:r>
              <a:rPr lang="en-US" sz="3200" dirty="0"/>
              <a:t> Claiming conscientious objection to hide personal convenience as a reason for refusing to provide safe abortion care</a:t>
            </a:r>
            <a:endParaRPr lang="am-ET" sz="3200" dirty="0"/>
          </a:p>
        </p:txBody>
      </p:sp>
      <p:sp>
        <p:nvSpPr>
          <p:cNvPr id="3" name="Title 2">
            <a:extLst>
              <a:ext uri="{FF2B5EF4-FFF2-40B4-BE49-F238E27FC236}">
                <a16:creationId xmlns:a16="http://schemas.microsoft.com/office/drawing/2014/main" id="{E173B0D2-42B2-428B-889C-30EC72725C4D}"/>
              </a:ext>
            </a:extLst>
          </p:cNvPr>
          <p:cNvSpPr>
            <a:spLocks noGrp="1"/>
          </p:cNvSpPr>
          <p:nvPr>
            <p:ph type="title"/>
          </p:nvPr>
        </p:nvSpPr>
        <p:spPr/>
        <p:txBody>
          <a:bodyPr>
            <a:normAutofit/>
          </a:bodyPr>
          <a:lstStyle/>
          <a:p>
            <a:r>
              <a:rPr lang="en-US" sz="4000" dirty="0"/>
              <a:t>When CO Becomes Unethical</a:t>
            </a:r>
            <a:endParaRPr lang="am-ET" sz="4000" dirty="0"/>
          </a:p>
        </p:txBody>
      </p:sp>
    </p:spTree>
    <p:extLst>
      <p:ext uri="{BB962C8B-B14F-4D97-AF65-F5344CB8AC3E}">
        <p14:creationId xmlns:p14="http://schemas.microsoft.com/office/powerpoint/2010/main" val="5851212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A8BB3-C2BA-4B7D-971A-8BC833370180}"/>
              </a:ext>
            </a:extLst>
          </p:cNvPr>
          <p:cNvSpPr>
            <a:spLocks noGrp="1"/>
          </p:cNvSpPr>
          <p:nvPr>
            <p:ph type="title"/>
          </p:nvPr>
        </p:nvSpPr>
        <p:spPr/>
        <p:txBody>
          <a:bodyPr>
            <a:normAutofit/>
          </a:bodyPr>
          <a:lstStyle/>
          <a:p>
            <a:r>
              <a:rPr lang="en-US" sz="5400" dirty="0"/>
              <a:t>The Ethiopian Law in Abortion</a:t>
            </a:r>
            <a:endParaRPr lang="am-ET" sz="5400" dirty="0"/>
          </a:p>
        </p:txBody>
      </p:sp>
      <p:sp>
        <p:nvSpPr>
          <p:cNvPr id="3" name="Content Placeholder 2">
            <a:extLst>
              <a:ext uri="{FF2B5EF4-FFF2-40B4-BE49-F238E27FC236}">
                <a16:creationId xmlns:a16="http://schemas.microsoft.com/office/drawing/2014/main" id="{363B3733-16F0-4B21-97DB-6D83EED7FA51}"/>
              </a:ext>
            </a:extLst>
          </p:cNvPr>
          <p:cNvSpPr>
            <a:spLocks noGrp="1"/>
          </p:cNvSpPr>
          <p:nvPr>
            <p:ph idx="1"/>
          </p:nvPr>
        </p:nvSpPr>
        <p:spPr/>
        <p:txBody>
          <a:bodyPr>
            <a:normAutofit fontScale="92500"/>
          </a:bodyPr>
          <a:lstStyle/>
          <a:p>
            <a:r>
              <a:rPr lang="en-US" dirty="0"/>
              <a:t> Articles 14, 15, and 16 under Section I (Human Rights) of </a:t>
            </a:r>
            <a:r>
              <a:rPr lang="en-US" b="1" dirty="0"/>
              <a:t>the Constitution</a:t>
            </a:r>
            <a:r>
              <a:rPr lang="en-US" dirty="0"/>
              <a:t> refer to the rights to life, liberty, and security of the person. </a:t>
            </a:r>
          </a:p>
          <a:p>
            <a:r>
              <a:rPr lang="en-US" dirty="0"/>
              <a:t> Article 35 refers to women’s equality with men and their rights to information and </a:t>
            </a:r>
            <a:r>
              <a:rPr lang="en-US" b="1" u="sng" dirty="0"/>
              <a:t>the capacity to be protected from the dangers of pregnancy and childbirth.</a:t>
            </a:r>
          </a:p>
          <a:p>
            <a:endParaRPr lang="en-US" dirty="0"/>
          </a:p>
          <a:p>
            <a:endParaRPr lang="am-ET" dirty="0"/>
          </a:p>
        </p:txBody>
      </p:sp>
    </p:spTree>
    <p:extLst>
      <p:ext uri="{BB962C8B-B14F-4D97-AF65-F5344CB8AC3E}">
        <p14:creationId xmlns:p14="http://schemas.microsoft.com/office/powerpoint/2010/main" val="4084935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4EB06-B7EA-4A68-BD52-94FA7E2D467D}"/>
              </a:ext>
            </a:extLst>
          </p:cNvPr>
          <p:cNvSpPr>
            <a:spLocks noGrp="1"/>
          </p:cNvSpPr>
          <p:nvPr>
            <p:ph type="title"/>
          </p:nvPr>
        </p:nvSpPr>
        <p:spPr/>
        <p:txBody>
          <a:bodyPr>
            <a:noAutofit/>
          </a:bodyPr>
          <a:lstStyle/>
          <a:p>
            <a:r>
              <a:rPr lang="en-US" sz="3600" dirty="0"/>
              <a:t>Article 551 of the Penal Code Allows Termination of Pregnancy Under the Following Conditions:</a:t>
            </a:r>
            <a:endParaRPr lang="am-ET" sz="3600" dirty="0"/>
          </a:p>
        </p:txBody>
      </p:sp>
      <p:sp>
        <p:nvSpPr>
          <p:cNvPr id="3" name="Content Placeholder 2">
            <a:extLst>
              <a:ext uri="{FF2B5EF4-FFF2-40B4-BE49-F238E27FC236}">
                <a16:creationId xmlns:a16="http://schemas.microsoft.com/office/drawing/2014/main" id="{9DBB3277-FFB7-4326-AA70-88AA1062FD67}"/>
              </a:ext>
            </a:extLst>
          </p:cNvPr>
          <p:cNvSpPr>
            <a:spLocks noGrp="1"/>
          </p:cNvSpPr>
          <p:nvPr>
            <p:ph idx="1"/>
          </p:nvPr>
        </p:nvSpPr>
        <p:spPr/>
        <p:txBody>
          <a:bodyPr>
            <a:normAutofit fontScale="70000" lnSpcReduction="20000"/>
          </a:bodyPr>
          <a:lstStyle/>
          <a:p>
            <a:pPr marL="0" indent="0">
              <a:buNone/>
            </a:pPr>
            <a:r>
              <a:rPr lang="en-US" dirty="0"/>
              <a:t>a.  The pregnancy is a result of </a:t>
            </a:r>
            <a:r>
              <a:rPr lang="en-US" b="1" dirty="0">
                <a:highlight>
                  <a:srgbClr val="FFFF00"/>
                </a:highlight>
              </a:rPr>
              <a:t>rape or incest</a:t>
            </a:r>
            <a:r>
              <a:rPr lang="en-US" dirty="0"/>
              <a:t>; or </a:t>
            </a:r>
          </a:p>
          <a:p>
            <a:pPr marL="0" indent="0">
              <a:buNone/>
            </a:pPr>
            <a:r>
              <a:rPr lang="en-US" dirty="0"/>
              <a:t>b.  The continuation of the pregnancy endangers the life of the mother or the child or the health of the mother or </a:t>
            </a:r>
            <a:r>
              <a:rPr lang="en-US" b="1" dirty="0">
                <a:highlight>
                  <a:srgbClr val="FFFF00"/>
                </a:highlight>
              </a:rPr>
              <a:t>where the birth of the child is a risk to the life or health of the mother;</a:t>
            </a:r>
            <a:r>
              <a:rPr lang="en-US" dirty="0"/>
              <a:t> or </a:t>
            </a:r>
          </a:p>
          <a:p>
            <a:pPr marL="0" indent="0">
              <a:buNone/>
            </a:pPr>
            <a:r>
              <a:rPr lang="en-US" dirty="0"/>
              <a:t>c.  The </a:t>
            </a:r>
            <a:r>
              <a:rPr lang="en-US" b="1" dirty="0"/>
              <a:t>fetus has an incurable and serious deformity</a:t>
            </a:r>
            <a:r>
              <a:rPr lang="en-US" dirty="0"/>
              <a:t>; or </a:t>
            </a:r>
          </a:p>
          <a:p>
            <a:pPr marL="0" indent="0">
              <a:buNone/>
            </a:pPr>
            <a:r>
              <a:rPr lang="en-US" dirty="0"/>
              <a:t>d.  The pregnant woman, owing to a physical or mental deficiency she suffers from or her minority, is </a:t>
            </a:r>
            <a:r>
              <a:rPr lang="en-US" b="1" dirty="0">
                <a:highlight>
                  <a:srgbClr val="FFFF00"/>
                </a:highlight>
              </a:rPr>
              <a:t>physically as well as mentally unfit to bring up the child. </a:t>
            </a:r>
          </a:p>
          <a:p>
            <a:pPr>
              <a:buNone/>
            </a:pPr>
            <a:r>
              <a:rPr lang="en-US" dirty="0"/>
              <a:t>e. In the case of grave and imminent danger which can be averted only by an immediate intervention.</a:t>
            </a:r>
            <a:endParaRPr lang="am-ET" dirty="0"/>
          </a:p>
        </p:txBody>
      </p:sp>
    </p:spTree>
    <p:extLst>
      <p:ext uri="{BB962C8B-B14F-4D97-AF65-F5344CB8AC3E}">
        <p14:creationId xmlns:p14="http://schemas.microsoft.com/office/powerpoint/2010/main" val="1654614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0EDCF-FDA8-42D9-AB05-6510A956AB2C}"/>
              </a:ext>
            </a:extLst>
          </p:cNvPr>
          <p:cNvSpPr>
            <a:spLocks noGrp="1"/>
          </p:cNvSpPr>
          <p:nvPr>
            <p:ph type="title"/>
          </p:nvPr>
        </p:nvSpPr>
        <p:spPr/>
        <p:txBody>
          <a:bodyPr>
            <a:noAutofit/>
          </a:bodyPr>
          <a:lstStyle/>
          <a:p>
            <a:r>
              <a:rPr lang="en-US" sz="4000" dirty="0"/>
              <a:t>Abortion: Technical and Procedural Guideline in Ethiopia, FMOH, 2014</a:t>
            </a:r>
            <a:endParaRPr lang="am-ET" sz="4000" dirty="0"/>
          </a:p>
        </p:txBody>
      </p:sp>
      <p:sp>
        <p:nvSpPr>
          <p:cNvPr id="3" name="Content Placeholder 2">
            <a:extLst>
              <a:ext uri="{FF2B5EF4-FFF2-40B4-BE49-F238E27FC236}">
                <a16:creationId xmlns:a16="http://schemas.microsoft.com/office/drawing/2014/main" id="{F0674C44-7FA6-4F66-90EB-D710B7103AA0}"/>
              </a:ext>
            </a:extLst>
          </p:cNvPr>
          <p:cNvSpPr>
            <a:spLocks noGrp="1"/>
          </p:cNvSpPr>
          <p:nvPr>
            <p:ph idx="1"/>
          </p:nvPr>
        </p:nvSpPr>
        <p:spPr/>
        <p:txBody>
          <a:bodyPr>
            <a:normAutofit fontScale="55000" lnSpcReduction="20000"/>
          </a:bodyPr>
          <a:lstStyle/>
          <a:p>
            <a:r>
              <a:rPr lang="en-US" dirty="0"/>
              <a:t> Ethiopian women carry a disproportionately high morbidity and mortality as compared to their counterparts in other parts of the world. </a:t>
            </a:r>
          </a:p>
          <a:p>
            <a:r>
              <a:rPr lang="en-US" dirty="0"/>
              <a:t> Although we are witnessing a slow but steady change in the reproductive health status of women, improvement in the status of women desires much more focused attention investments, </a:t>
            </a:r>
            <a:r>
              <a:rPr lang="en-US" b="1" dirty="0"/>
              <a:t>political commitment</a:t>
            </a:r>
            <a:r>
              <a:rPr lang="en-US" dirty="0"/>
              <a:t>, and intersectoral collaborations. </a:t>
            </a:r>
          </a:p>
          <a:p>
            <a:r>
              <a:rPr lang="en-US" dirty="0"/>
              <a:t> Pursuant to its national and global commitments to improve the well being of its citizens and changing social and gender dynamics, the Government of Ethiopia had taken several </a:t>
            </a:r>
            <a:r>
              <a:rPr lang="en-US" b="1" dirty="0"/>
              <a:t>policy and legal measures </a:t>
            </a:r>
            <a:r>
              <a:rPr lang="en-US" dirty="0"/>
              <a:t>over the last decade. </a:t>
            </a:r>
          </a:p>
          <a:p>
            <a:r>
              <a:rPr lang="en-US" b="1" u="sng" dirty="0"/>
              <a:t> The revision of the Criminal Code of the Ethiopia that came after more than five decades is among such notable measures</a:t>
            </a:r>
            <a:r>
              <a:rPr lang="en-US" dirty="0"/>
              <a:t>. As an instrument for change and a tool for the security of the individual and the society, the Criminal Code would undoubtedly contribute to the overall development intentions of the nation.</a:t>
            </a:r>
          </a:p>
        </p:txBody>
      </p:sp>
    </p:spTree>
    <p:extLst>
      <p:ext uri="{BB962C8B-B14F-4D97-AF65-F5344CB8AC3E}">
        <p14:creationId xmlns:p14="http://schemas.microsoft.com/office/powerpoint/2010/main" val="13074517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6D5A-A7DD-4DD0-81D7-6B55B12C35DF}"/>
              </a:ext>
            </a:extLst>
          </p:cNvPr>
          <p:cNvSpPr>
            <a:spLocks noGrp="1"/>
          </p:cNvSpPr>
          <p:nvPr>
            <p:ph type="title"/>
          </p:nvPr>
        </p:nvSpPr>
        <p:spPr/>
        <p:txBody>
          <a:bodyPr>
            <a:noAutofit/>
          </a:bodyPr>
          <a:lstStyle/>
          <a:p>
            <a:r>
              <a:rPr lang="en-US" sz="4400" dirty="0"/>
              <a:t>This Guideline Translates the Law into Actionable Measures </a:t>
            </a:r>
            <a:endParaRPr lang="am-ET" sz="4400" dirty="0"/>
          </a:p>
        </p:txBody>
      </p:sp>
      <p:sp>
        <p:nvSpPr>
          <p:cNvPr id="3" name="Content Placeholder 2">
            <a:extLst>
              <a:ext uri="{FF2B5EF4-FFF2-40B4-BE49-F238E27FC236}">
                <a16:creationId xmlns:a16="http://schemas.microsoft.com/office/drawing/2014/main" id="{D6A8FAD7-1DD3-4260-B088-0787BD7330E0}"/>
              </a:ext>
            </a:extLst>
          </p:cNvPr>
          <p:cNvSpPr>
            <a:spLocks noGrp="1"/>
          </p:cNvSpPr>
          <p:nvPr>
            <p:ph idx="1"/>
          </p:nvPr>
        </p:nvSpPr>
        <p:spPr/>
        <p:txBody>
          <a:bodyPr>
            <a:normAutofit fontScale="92500" lnSpcReduction="10000"/>
          </a:bodyPr>
          <a:lstStyle/>
          <a:p>
            <a:r>
              <a:rPr lang="en-US" dirty="0"/>
              <a:t> </a:t>
            </a:r>
            <a:r>
              <a:rPr lang="en-US" sz="3900" dirty="0"/>
              <a:t>And envisages to </a:t>
            </a:r>
            <a:r>
              <a:rPr lang="en-US" sz="3900" b="1" u="sng" dirty="0"/>
              <a:t>inform women, health professionals, law enforcement agencies and all sectors of the society who care for well-being of  women and their families</a:t>
            </a:r>
            <a:r>
              <a:rPr lang="en-US" sz="3900" dirty="0"/>
              <a:t>. </a:t>
            </a:r>
          </a:p>
          <a:p>
            <a:r>
              <a:rPr lang="en-US" sz="3900" dirty="0"/>
              <a:t> It is worthy of note here that this Guideline follows the launch of the </a:t>
            </a:r>
            <a:r>
              <a:rPr lang="en-US" sz="3900" u="sng" dirty="0">
                <a:highlight>
                  <a:srgbClr val="FFFF00"/>
                </a:highlight>
              </a:rPr>
              <a:t>National Reproductive Health Strategy that provides the framework for all our RH services and programs. </a:t>
            </a:r>
            <a:endParaRPr lang="am-ET" sz="3900" u="sng" dirty="0">
              <a:highlight>
                <a:srgbClr val="FFFF00"/>
              </a:highlight>
            </a:endParaRPr>
          </a:p>
        </p:txBody>
      </p:sp>
    </p:spTree>
    <p:extLst>
      <p:ext uri="{BB962C8B-B14F-4D97-AF65-F5344CB8AC3E}">
        <p14:creationId xmlns:p14="http://schemas.microsoft.com/office/powerpoint/2010/main" val="1790937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986E9-74B4-40BF-BAB3-0F00185CF8A0}"/>
              </a:ext>
            </a:extLst>
          </p:cNvPr>
          <p:cNvSpPr>
            <a:spLocks noGrp="1"/>
          </p:cNvSpPr>
          <p:nvPr>
            <p:ph type="title"/>
          </p:nvPr>
        </p:nvSpPr>
        <p:spPr/>
        <p:txBody>
          <a:bodyPr/>
          <a:lstStyle/>
          <a:p>
            <a:r>
              <a:rPr lang="en-US" dirty="0"/>
              <a:t>Hence…</a:t>
            </a:r>
            <a:endParaRPr lang="am-ET" dirty="0"/>
          </a:p>
        </p:txBody>
      </p:sp>
      <p:sp>
        <p:nvSpPr>
          <p:cNvPr id="3" name="Content Placeholder 2">
            <a:extLst>
              <a:ext uri="{FF2B5EF4-FFF2-40B4-BE49-F238E27FC236}">
                <a16:creationId xmlns:a16="http://schemas.microsoft.com/office/drawing/2014/main" id="{47F58507-41FB-4207-BD7E-FD7D1D37BD6F}"/>
              </a:ext>
            </a:extLst>
          </p:cNvPr>
          <p:cNvSpPr>
            <a:spLocks noGrp="1"/>
          </p:cNvSpPr>
          <p:nvPr>
            <p:ph idx="1"/>
          </p:nvPr>
        </p:nvSpPr>
        <p:spPr/>
        <p:txBody>
          <a:bodyPr>
            <a:normAutofit fontScale="85000" lnSpcReduction="10000"/>
          </a:bodyPr>
          <a:lstStyle/>
          <a:p>
            <a:r>
              <a:rPr lang="en-US" dirty="0"/>
              <a:t> </a:t>
            </a:r>
            <a:r>
              <a:rPr lang="en-US" dirty="0">
                <a:highlight>
                  <a:srgbClr val="FFFF00"/>
                </a:highlight>
              </a:rPr>
              <a:t>Health care providers at all levels are expected to not only have a good grasp of this Guideline, </a:t>
            </a:r>
            <a:r>
              <a:rPr lang="en-US" u="sng" dirty="0">
                <a:highlight>
                  <a:srgbClr val="FFFF00"/>
                </a:highlight>
              </a:rPr>
              <a:t>but also prepared to discharge their professional responsibilities as outlined in the document</a:t>
            </a:r>
            <a:r>
              <a:rPr lang="en-US" dirty="0">
                <a:highlight>
                  <a:srgbClr val="FFFF00"/>
                </a:highlight>
              </a:rPr>
              <a:t>. </a:t>
            </a:r>
          </a:p>
          <a:p>
            <a:r>
              <a:rPr lang="en-US" dirty="0"/>
              <a:t> The FMOH provides unreserved support and guidance to the implementation of the Guideline as an essential component of the strategy to reduce maternal morbidity and mortality.</a:t>
            </a:r>
            <a:endParaRPr lang="am-ET" dirty="0"/>
          </a:p>
        </p:txBody>
      </p:sp>
    </p:spTree>
    <p:extLst>
      <p:ext uri="{BB962C8B-B14F-4D97-AF65-F5344CB8AC3E}">
        <p14:creationId xmlns:p14="http://schemas.microsoft.com/office/powerpoint/2010/main" val="36988645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563C0-78B2-4FB9-9EF3-4AF0A9C20416}"/>
              </a:ext>
            </a:extLst>
          </p:cNvPr>
          <p:cNvSpPr>
            <a:spLocks noGrp="1"/>
          </p:cNvSpPr>
          <p:nvPr>
            <p:ph type="title"/>
          </p:nvPr>
        </p:nvSpPr>
        <p:spPr/>
        <p:txBody>
          <a:bodyPr/>
          <a:lstStyle/>
          <a:p>
            <a:r>
              <a:rPr lang="en-US" dirty="0"/>
              <a:t>Details - needs reading it</a:t>
            </a:r>
            <a:endParaRPr lang="am-ET" dirty="0"/>
          </a:p>
        </p:txBody>
      </p:sp>
      <p:sp>
        <p:nvSpPr>
          <p:cNvPr id="3" name="Content Placeholder 2">
            <a:extLst>
              <a:ext uri="{FF2B5EF4-FFF2-40B4-BE49-F238E27FC236}">
                <a16:creationId xmlns:a16="http://schemas.microsoft.com/office/drawing/2014/main" id="{885C5084-4AF2-425D-8BE0-0A4B79D17281}"/>
              </a:ext>
            </a:extLst>
          </p:cNvPr>
          <p:cNvSpPr>
            <a:spLocks noGrp="1"/>
          </p:cNvSpPr>
          <p:nvPr>
            <p:ph idx="1"/>
          </p:nvPr>
        </p:nvSpPr>
        <p:spPr/>
        <p:txBody>
          <a:bodyPr/>
          <a:lstStyle/>
          <a:p>
            <a:r>
              <a:rPr lang="en-US" dirty="0"/>
              <a:t> No need for consent for minors</a:t>
            </a:r>
          </a:p>
          <a:p>
            <a:r>
              <a:rPr lang="en-US" dirty="0"/>
              <a:t> Three working days</a:t>
            </a:r>
            <a:endParaRPr lang="am-ET" dirty="0"/>
          </a:p>
        </p:txBody>
      </p:sp>
    </p:spTree>
    <p:extLst>
      <p:ext uri="{BB962C8B-B14F-4D97-AF65-F5344CB8AC3E}">
        <p14:creationId xmlns:p14="http://schemas.microsoft.com/office/powerpoint/2010/main" val="1711293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The Ethiopia Law on Conscientious Objection</a:t>
            </a:r>
            <a:endParaRPr lang="am-ET" sz="4000" dirty="0"/>
          </a:p>
        </p:txBody>
      </p:sp>
      <p:sp>
        <p:nvSpPr>
          <p:cNvPr id="3" name="Content Placeholder 2"/>
          <p:cNvSpPr>
            <a:spLocks noGrp="1"/>
          </p:cNvSpPr>
          <p:nvPr>
            <p:ph idx="1"/>
          </p:nvPr>
        </p:nvSpPr>
        <p:spPr/>
        <p:txBody>
          <a:bodyPr/>
          <a:lstStyle/>
          <a:p>
            <a:r>
              <a:rPr lang="en-US" dirty="0"/>
              <a:t> FEDERAL NEGARIT GAZETTE</a:t>
            </a:r>
          </a:p>
          <a:p>
            <a:pPr>
              <a:buNone/>
            </a:pPr>
            <a:r>
              <a:rPr lang="en-US" dirty="0"/>
              <a:t> 	20</a:t>
            </a:r>
            <a:r>
              <a:rPr lang="en-US" baseline="30000" dirty="0"/>
              <a:t>th</a:t>
            </a:r>
            <a:r>
              <a:rPr lang="en-US" dirty="0"/>
              <a:t> year No 11, Addis Ababa, 24</a:t>
            </a:r>
            <a:r>
              <a:rPr lang="en-US" baseline="30000" dirty="0"/>
              <a:t>th</a:t>
            </a:r>
            <a:r>
              <a:rPr lang="en-US" dirty="0"/>
              <a:t> January, 2014</a:t>
            </a:r>
          </a:p>
          <a:p>
            <a:pPr>
              <a:buNone/>
            </a:pPr>
            <a:r>
              <a:rPr lang="en-US" dirty="0"/>
              <a:t>	</a:t>
            </a:r>
            <a:r>
              <a:rPr lang="en-US" dirty="0">
                <a:highlight>
                  <a:srgbClr val="FFFF00"/>
                </a:highlight>
              </a:rPr>
              <a:t>Regulation number- 299/2013</a:t>
            </a:r>
          </a:p>
          <a:p>
            <a:r>
              <a:rPr lang="en-US" dirty="0"/>
              <a:t> </a:t>
            </a:r>
            <a:r>
              <a:rPr lang="en-US" dirty="0">
                <a:highlight>
                  <a:srgbClr val="FFFF00"/>
                </a:highlight>
              </a:rPr>
              <a:t>FMHACA council of ministers regulation</a:t>
            </a:r>
            <a:endParaRPr lang="am-ET" dirty="0">
              <a:highlight>
                <a:srgbClr val="FFFF00"/>
              </a:highlight>
            </a:endParaRPr>
          </a:p>
        </p:txBody>
      </p:sp>
    </p:spTree>
    <p:extLst>
      <p:ext uri="{BB962C8B-B14F-4D97-AF65-F5344CB8AC3E}">
        <p14:creationId xmlns:p14="http://schemas.microsoft.com/office/powerpoint/2010/main" val="7171403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Six: Health Professionals</a:t>
            </a:r>
            <a:endParaRPr lang="am-ET" dirty="0"/>
          </a:p>
        </p:txBody>
      </p:sp>
      <p:sp>
        <p:nvSpPr>
          <p:cNvPr id="3" name="Content Placeholder 2"/>
          <p:cNvSpPr>
            <a:spLocks noGrp="1"/>
          </p:cNvSpPr>
          <p:nvPr>
            <p:ph idx="1"/>
          </p:nvPr>
        </p:nvSpPr>
        <p:spPr/>
        <p:txBody>
          <a:bodyPr>
            <a:normAutofit fontScale="92500" lnSpcReduction="10000"/>
          </a:bodyPr>
          <a:lstStyle/>
          <a:p>
            <a:r>
              <a:rPr lang="en-US" dirty="0"/>
              <a:t> Chapter two: health professional code of conduct</a:t>
            </a:r>
          </a:p>
          <a:p>
            <a:r>
              <a:rPr lang="en-US" dirty="0"/>
              <a:t> Article 84 -</a:t>
            </a:r>
            <a:r>
              <a:rPr lang="am-ET" sz="3600" u="sng" dirty="0"/>
              <a:t>የግል እምነትና አገልግሎት የመስጠት ግዴታ</a:t>
            </a:r>
          </a:p>
          <a:p>
            <a:pPr marL="0" indent="0">
              <a:buNone/>
            </a:pPr>
            <a:r>
              <a:rPr lang="en-US" sz="4800" dirty="0"/>
              <a:t>‘</a:t>
            </a:r>
            <a:r>
              <a:rPr lang="am-ET" sz="4800" dirty="0">
                <a:highlight>
                  <a:srgbClr val="FFFF00"/>
                </a:highlight>
              </a:rPr>
              <a:t>ማንኛውም የጤና ባለሙያ የግል እምነቱን ምክኒያት በማድረግ እንደ ወሊድ መቆጣጠሪያ፡ህጋዊ ውርጃ ና ደም ማስተላለፍ የመሰለ የህክምና አገልግሎት አልሰጥም ማለት አይችልም</a:t>
            </a:r>
            <a:r>
              <a:rPr lang="en-US" sz="4800" dirty="0"/>
              <a:t>’</a:t>
            </a:r>
            <a:endParaRPr lang="am-ET" sz="4800" dirty="0"/>
          </a:p>
        </p:txBody>
      </p:sp>
    </p:spTree>
    <p:extLst>
      <p:ext uri="{BB962C8B-B14F-4D97-AF65-F5344CB8AC3E}">
        <p14:creationId xmlns:p14="http://schemas.microsoft.com/office/powerpoint/2010/main" val="33530591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a:t>
            </a:r>
            <a:endParaRPr lang="am-ET" dirty="0"/>
          </a:p>
        </p:txBody>
      </p:sp>
      <p:sp>
        <p:nvSpPr>
          <p:cNvPr id="3" name="Content Placeholder 2"/>
          <p:cNvSpPr>
            <a:spLocks noGrp="1"/>
          </p:cNvSpPr>
          <p:nvPr>
            <p:ph idx="1"/>
          </p:nvPr>
        </p:nvSpPr>
        <p:spPr/>
        <p:txBody>
          <a:bodyPr/>
          <a:lstStyle/>
          <a:p>
            <a:r>
              <a:rPr lang="en-US" b="1" dirty="0"/>
              <a:t> </a:t>
            </a:r>
            <a:r>
              <a:rPr lang="en-US" b="1" dirty="0">
                <a:highlight>
                  <a:srgbClr val="FFFF00"/>
                </a:highlight>
              </a:rPr>
              <a:t>Conscientious objection </a:t>
            </a:r>
            <a:r>
              <a:rPr lang="en-US" dirty="0"/>
              <a:t>is illegal in Ethiopia.</a:t>
            </a:r>
          </a:p>
          <a:p>
            <a:endParaRPr lang="am-ET" dirty="0"/>
          </a:p>
        </p:txBody>
      </p:sp>
    </p:spTree>
    <p:extLst>
      <p:ext uri="{BB962C8B-B14F-4D97-AF65-F5344CB8AC3E}">
        <p14:creationId xmlns:p14="http://schemas.microsoft.com/office/powerpoint/2010/main" val="30771832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noAutofit/>
          </a:bodyPr>
          <a:lstStyle/>
          <a:p>
            <a:r>
              <a:rPr lang="en-US" sz="3600" dirty="0"/>
              <a:t>Successful Examples of Disallowing ‘Conscientious Objection’ in Reproductive Health Care</a:t>
            </a:r>
            <a:endParaRPr lang="am-ET" sz="3600" dirty="0"/>
          </a:p>
        </p:txBody>
      </p:sp>
      <p:sp>
        <p:nvSpPr>
          <p:cNvPr id="3" name="Content Placeholder 2"/>
          <p:cNvSpPr>
            <a:spLocks noGrp="1"/>
          </p:cNvSpPr>
          <p:nvPr>
            <p:ph idx="1"/>
          </p:nvPr>
        </p:nvSpPr>
        <p:spPr/>
        <p:txBody>
          <a:bodyPr>
            <a:normAutofit fontScale="62500" lnSpcReduction="20000"/>
          </a:bodyPr>
          <a:lstStyle/>
          <a:p>
            <a:r>
              <a:rPr lang="en-US" dirty="0"/>
              <a:t> Christian </a:t>
            </a:r>
            <a:r>
              <a:rPr lang="en-US" dirty="0" err="1"/>
              <a:t>Fiala</a:t>
            </a:r>
            <a:r>
              <a:rPr lang="en-US" dirty="0"/>
              <a:t>,  Kristina </a:t>
            </a:r>
            <a:r>
              <a:rPr lang="en-US" dirty="0" err="1"/>
              <a:t>Gemzell</a:t>
            </a:r>
            <a:r>
              <a:rPr lang="en-US" dirty="0"/>
              <a:t> </a:t>
            </a:r>
            <a:r>
              <a:rPr lang="en-US" dirty="0" err="1"/>
              <a:t>Danielsson</a:t>
            </a:r>
            <a:r>
              <a:rPr lang="en-US" dirty="0"/>
              <a:t>, </a:t>
            </a:r>
            <a:r>
              <a:rPr lang="en-US" dirty="0" err="1"/>
              <a:t>Oskari</a:t>
            </a:r>
            <a:r>
              <a:rPr lang="en-US" dirty="0"/>
              <a:t> </a:t>
            </a:r>
            <a:r>
              <a:rPr lang="en-US" dirty="0" err="1"/>
              <a:t>Heikinheimo</a:t>
            </a:r>
            <a:r>
              <a:rPr lang="en-US" dirty="0"/>
              <a:t>, Jens A. </a:t>
            </a:r>
            <a:r>
              <a:rPr lang="en-US" dirty="0" err="1"/>
              <a:t>Gumundsson</a:t>
            </a:r>
            <a:endParaRPr lang="en-US" dirty="0"/>
          </a:p>
          <a:p>
            <a:r>
              <a:rPr lang="en-US" dirty="0"/>
              <a:t> Reproductive health care is the only field in medicine where health care professionals (HCPs) are allowed to limit a patient’s access to a legal medical treatment – usually abortion or contraception – by citing their ‘freedom of conscience.’ </a:t>
            </a:r>
          </a:p>
          <a:p>
            <a:r>
              <a:rPr lang="en-US" dirty="0"/>
              <a:t> However, the authors’ position is that ‘conscientious objection’ (‘CO’) in reproductive health care should be called </a:t>
            </a:r>
            <a:r>
              <a:rPr lang="en-US" b="1" dirty="0">
                <a:highlight>
                  <a:srgbClr val="FFFF00"/>
                </a:highlight>
              </a:rPr>
              <a:t>dishonorable disobedience</a:t>
            </a:r>
            <a:r>
              <a:rPr lang="en-US" dirty="0"/>
              <a:t> because it violates medical ethics and the right to lawful health care, and should therefore be disallowed.</a:t>
            </a:r>
            <a:endParaRPr lang="am-ET" dirty="0"/>
          </a:p>
        </p:txBody>
      </p:sp>
    </p:spTree>
    <p:extLst>
      <p:ext uri="{BB962C8B-B14F-4D97-AF65-F5344CB8AC3E}">
        <p14:creationId xmlns:p14="http://schemas.microsoft.com/office/powerpoint/2010/main" val="10703535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Countries that Prohibit ‘CO’</a:t>
            </a:r>
            <a:endParaRPr lang="am-ET" dirty="0"/>
          </a:p>
        </p:txBody>
      </p:sp>
      <p:sp>
        <p:nvSpPr>
          <p:cNvPr id="3" name="Content Placeholder 2"/>
          <p:cNvSpPr>
            <a:spLocks noGrp="1"/>
          </p:cNvSpPr>
          <p:nvPr>
            <p:ph idx="1"/>
          </p:nvPr>
        </p:nvSpPr>
        <p:spPr/>
        <p:txBody>
          <a:bodyPr>
            <a:normAutofit fontScale="55000" lnSpcReduction="20000"/>
          </a:bodyPr>
          <a:lstStyle/>
          <a:p>
            <a:r>
              <a:rPr lang="en-US" dirty="0"/>
              <a:t> </a:t>
            </a:r>
            <a:r>
              <a:rPr lang="en-US" dirty="0">
                <a:highlight>
                  <a:srgbClr val="FFFF00"/>
                </a:highlight>
              </a:rPr>
              <a:t>Three countries – Sweden, Finland, and Iceland – do not generally permit HCPs in the public health care system to refuse to perform a legal medical service for reasons of ‘CO’ when the service is part of their professional duties.</a:t>
            </a:r>
          </a:p>
          <a:p>
            <a:r>
              <a:rPr lang="en-US" dirty="0"/>
              <a:t> The purpose of investigating the laws and experiences of these countries was to show that disallowing </a:t>
            </a:r>
            <a:r>
              <a:rPr lang="en-US" u="sng" dirty="0">
                <a:highlight>
                  <a:srgbClr val="FFFF00"/>
                </a:highlight>
              </a:rPr>
              <a:t>‘CO’ is workable and beneficial.</a:t>
            </a:r>
          </a:p>
          <a:p>
            <a:r>
              <a:rPr lang="en-US" dirty="0"/>
              <a:t> It </a:t>
            </a:r>
            <a:r>
              <a:rPr lang="en-US" b="1" u="sng" dirty="0"/>
              <a:t>facilitates good access to reproductive health services because it reduces barriers and delays</a:t>
            </a:r>
            <a:r>
              <a:rPr lang="en-US" dirty="0"/>
              <a:t>. </a:t>
            </a:r>
          </a:p>
          <a:p>
            <a:r>
              <a:rPr lang="en-US" dirty="0"/>
              <a:t> Other benefits include the prioritization of evidence-based medicine, rational arguments, and democratic laws over faith-based refusals. Most notably, disallowing ‘CO’ protects women’s basic human rights, avoiding both discrimination and harms to health. Finally, holding HCPs accountable for their professional obligations to patients does not result in negative impacts.</a:t>
            </a:r>
            <a:endParaRPr lang="am-ET" dirty="0"/>
          </a:p>
        </p:txBody>
      </p:sp>
    </p:spTree>
    <p:extLst>
      <p:ext uri="{BB962C8B-B14F-4D97-AF65-F5344CB8AC3E}">
        <p14:creationId xmlns:p14="http://schemas.microsoft.com/office/powerpoint/2010/main" val="36917972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96B738-C2A8-408C-B531-C414D13395A2}"/>
              </a:ext>
            </a:extLst>
          </p:cNvPr>
          <p:cNvSpPr>
            <a:spLocks noGrp="1"/>
          </p:cNvSpPr>
          <p:nvPr>
            <p:ph idx="1"/>
          </p:nvPr>
        </p:nvSpPr>
        <p:spPr/>
        <p:txBody>
          <a:bodyPr/>
          <a:lstStyle/>
          <a:p>
            <a:r>
              <a:rPr lang="en-US" dirty="0"/>
              <a:t> </a:t>
            </a:r>
            <a:r>
              <a:rPr lang="en-US" sz="3200" dirty="0"/>
              <a:t>It is legal and ethical to do abortion in Ethiopia, and FMOH recognizes it as one method of decreasing maternal death.</a:t>
            </a:r>
          </a:p>
          <a:p>
            <a:r>
              <a:rPr lang="en-US" sz="3200" dirty="0"/>
              <a:t> HCPs should ALWAYS prioritize the patient’s interest ahead of their interest.</a:t>
            </a:r>
          </a:p>
          <a:p>
            <a:pPr>
              <a:buNone/>
            </a:pPr>
            <a:endParaRPr lang="en-US" sz="3200" dirty="0"/>
          </a:p>
          <a:p>
            <a:endParaRPr lang="en-US" dirty="0"/>
          </a:p>
          <a:p>
            <a:endParaRPr lang="am-ET" dirty="0"/>
          </a:p>
        </p:txBody>
      </p:sp>
      <p:sp>
        <p:nvSpPr>
          <p:cNvPr id="3" name="Title 2">
            <a:extLst>
              <a:ext uri="{FF2B5EF4-FFF2-40B4-BE49-F238E27FC236}">
                <a16:creationId xmlns:a16="http://schemas.microsoft.com/office/drawing/2014/main" id="{C55713AC-0F9C-4174-A0CF-47737F586AB8}"/>
              </a:ext>
            </a:extLst>
          </p:cNvPr>
          <p:cNvSpPr>
            <a:spLocks noGrp="1"/>
          </p:cNvSpPr>
          <p:nvPr>
            <p:ph type="title"/>
          </p:nvPr>
        </p:nvSpPr>
        <p:spPr/>
        <p:txBody>
          <a:bodyPr/>
          <a:lstStyle/>
          <a:p>
            <a:r>
              <a:rPr lang="en-US" dirty="0"/>
              <a:t>Summary</a:t>
            </a:r>
            <a:endParaRPr lang="am-ET" dirty="0"/>
          </a:p>
        </p:txBody>
      </p:sp>
    </p:spTree>
    <p:extLst>
      <p:ext uri="{BB962C8B-B14F-4D97-AF65-F5344CB8AC3E}">
        <p14:creationId xmlns:p14="http://schemas.microsoft.com/office/powerpoint/2010/main" val="12758100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DE4F4-3C6F-44C7-BE6B-604E3DCDF268}"/>
              </a:ext>
            </a:extLst>
          </p:cNvPr>
          <p:cNvSpPr>
            <a:spLocks noGrp="1"/>
          </p:cNvSpPr>
          <p:nvPr>
            <p:ph type="ctrTitle"/>
          </p:nvPr>
        </p:nvSpPr>
        <p:spPr/>
        <p:txBody>
          <a:bodyPr/>
          <a:lstStyle/>
          <a:p>
            <a:r>
              <a:rPr lang="en-US" dirty="0"/>
              <a:t>THANK YOU</a:t>
            </a:r>
            <a:endParaRPr lang="am-ET" dirty="0"/>
          </a:p>
        </p:txBody>
      </p:sp>
      <p:sp>
        <p:nvSpPr>
          <p:cNvPr id="3" name="Subtitle 2">
            <a:extLst>
              <a:ext uri="{FF2B5EF4-FFF2-40B4-BE49-F238E27FC236}">
                <a16:creationId xmlns:a16="http://schemas.microsoft.com/office/drawing/2014/main" id="{C4C668F2-905E-4E03-B753-FF06F6A18C51}"/>
              </a:ext>
            </a:extLst>
          </p:cNvPr>
          <p:cNvSpPr>
            <a:spLocks noGrp="1"/>
          </p:cNvSpPr>
          <p:nvPr>
            <p:ph type="subTitle" idx="1"/>
          </p:nvPr>
        </p:nvSpPr>
        <p:spPr/>
        <p:txBody>
          <a:bodyPr/>
          <a:lstStyle/>
          <a:p>
            <a:r>
              <a:rPr lang="en-US" dirty="0"/>
              <a:t>ANY QUESTIONS?</a:t>
            </a:r>
            <a:endParaRPr lang="am-ET" dirty="0"/>
          </a:p>
        </p:txBody>
      </p:sp>
    </p:spTree>
    <p:extLst>
      <p:ext uri="{BB962C8B-B14F-4D97-AF65-F5344CB8AC3E}">
        <p14:creationId xmlns:p14="http://schemas.microsoft.com/office/powerpoint/2010/main" val="21650335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5A046-0D8D-4CF6-BCC9-A06342E96889}"/>
              </a:ext>
            </a:extLst>
          </p:cNvPr>
          <p:cNvSpPr>
            <a:spLocks noGrp="1"/>
          </p:cNvSpPr>
          <p:nvPr>
            <p:ph type="title"/>
          </p:nvPr>
        </p:nvSpPr>
        <p:spPr/>
        <p:txBody>
          <a:bodyPr/>
          <a:lstStyle/>
          <a:p>
            <a:r>
              <a:rPr lang="en-US" dirty="0"/>
              <a:t>Part Two: Reproductive Justice</a:t>
            </a:r>
            <a:endParaRPr lang="am-ET" dirty="0"/>
          </a:p>
        </p:txBody>
      </p:sp>
      <p:sp>
        <p:nvSpPr>
          <p:cNvPr id="3" name="Content Placeholder 2">
            <a:extLst>
              <a:ext uri="{FF2B5EF4-FFF2-40B4-BE49-F238E27FC236}">
                <a16:creationId xmlns:a16="http://schemas.microsoft.com/office/drawing/2014/main" id="{F52F529F-66A4-405A-A710-ACE3B2980583}"/>
              </a:ext>
            </a:extLst>
          </p:cNvPr>
          <p:cNvSpPr>
            <a:spLocks noGrp="1"/>
          </p:cNvSpPr>
          <p:nvPr>
            <p:ph idx="1"/>
          </p:nvPr>
        </p:nvSpPr>
        <p:spPr>
          <a:xfrm>
            <a:off x="609600" y="1387478"/>
            <a:ext cx="10972800" cy="4525963"/>
          </a:xfrm>
        </p:spPr>
        <p:txBody>
          <a:bodyPr>
            <a:normAutofit/>
          </a:bodyPr>
          <a:lstStyle/>
          <a:p>
            <a:pPr>
              <a:buNone/>
            </a:pPr>
            <a:r>
              <a:rPr lang="en-US" sz="3200" dirty="0"/>
              <a:t>Definition: The complete physical, mental, spiritual, political, social, and economic well-being of women and girls, based on the full achievement and protection of women’s human rights</a:t>
            </a:r>
          </a:p>
          <a:p>
            <a:pPr marL="0" indent="0">
              <a:buNone/>
            </a:pPr>
            <a:r>
              <a:rPr lang="en-US" sz="3200" dirty="0"/>
              <a:t>(1) the right to have a child; </a:t>
            </a:r>
          </a:p>
          <a:p>
            <a:pPr marL="0" indent="0">
              <a:buNone/>
            </a:pPr>
            <a:r>
              <a:rPr lang="en-US" sz="3200" dirty="0"/>
              <a:t>(2) the right not to have a child; and </a:t>
            </a:r>
          </a:p>
          <a:p>
            <a:pPr marL="0" indent="0">
              <a:buNone/>
            </a:pPr>
            <a:r>
              <a:rPr lang="en-US" sz="3200" dirty="0"/>
              <a:t>(3) the right to parent the children they have, </a:t>
            </a:r>
          </a:p>
          <a:p>
            <a:r>
              <a:rPr lang="en-US" sz="3200" dirty="0"/>
              <a:t> Necessary enabling conditions to realize these rights</a:t>
            </a:r>
            <a:endParaRPr lang="am-ET" sz="3200" dirty="0"/>
          </a:p>
        </p:txBody>
      </p:sp>
    </p:spTree>
    <p:extLst>
      <p:ext uri="{BB962C8B-B14F-4D97-AF65-F5344CB8AC3E}">
        <p14:creationId xmlns:p14="http://schemas.microsoft.com/office/powerpoint/2010/main" val="3013790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80BC3-0CAD-4637-93C9-B20F7611D889}"/>
              </a:ext>
            </a:extLst>
          </p:cNvPr>
          <p:cNvSpPr>
            <a:spLocks noGrp="1"/>
          </p:cNvSpPr>
          <p:nvPr>
            <p:ph type="title"/>
          </p:nvPr>
        </p:nvSpPr>
        <p:spPr/>
        <p:txBody>
          <a:bodyPr>
            <a:noAutofit/>
          </a:bodyPr>
          <a:lstStyle/>
          <a:p>
            <a:r>
              <a:rPr lang="en-US" sz="4800" dirty="0"/>
              <a:t>The Reproductive Justice Framework </a:t>
            </a:r>
            <a:endParaRPr lang="am-ET" sz="4800" dirty="0"/>
          </a:p>
        </p:txBody>
      </p:sp>
      <p:sp>
        <p:nvSpPr>
          <p:cNvPr id="3" name="Content Placeholder 2">
            <a:extLst>
              <a:ext uri="{FF2B5EF4-FFF2-40B4-BE49-F238E27FC236}">
                <a16:creationId xmlns:a16="http://schemas.microsoft.com/office/drawing/2014/main" id="{1C32E349-5A78-42A0-B3EE-D4348E49FC36}"/>
              </a:ext>
            </a:extLst>
          </p:cNvPr>
          <p:cNvSpPr>
            <a:spLocks noGrp="1"/>
          </p:cNvSpPr>
          <p:nvPr>
            <p:ph idx="1"/>
          </p:nvPr>
        </p:nvSpPr>
        <p:spPr/>
        <p:txBody>
          <a:bodyPr>
            <a:normAutofit fontScale="62500" lnSpcReduction="20000"/>
          </a:bodyPr>
          <a:lstStyle/>
          <a:p>
            <a:r>
              <a:rPr lang="en-US" dirty="0"/>
              <a:t> Analyzes how the ability of any woman to determine her own </a:t>
            </a:r>
            <a:r>
              <a:rPr lang="en-US" b="1" dirty="0"/>
              <a:t>reproductive destiny </a:t>
            </a:r>
            <a:r>
              <a:rPr lang="en-US" dirty="0"/>
              <a:t>is linked directly to the conditions in her community—and these conditions are not just a matter of individual choice and access. </a:t>
            </a:r>
          </a:p>
          <a:p>
            <a:r>
              <a:rPr lang="en-US" dirty="0"/>
              <a:t> Reproductive Justice addresses the social reality of the </a:t>
            </a:r>
            <a:r>
              <a:rPr lang="en-US" b="1" u="sng" dirty="0">
                <a:highlight>
                  <a:srgbClr val="FFFF00"/>
                </a:highlight>
              </a:rPr>
              <a:t>inequality of opportunities</a:t>
            </a:r>
            <a:r>
              <a:rPr lang="en-US" b="1" u="sng" dirty="0"/>
              <a:t>.</a:t>
            </a:r>
          </a:p>
          <a:p>
            <a:r>
              <a:rPr lang="en-US" dirty="0"/>
              <a:t> Moving beyond a demand for </a:t>
            </a:r>
            <a:r>
              <a:rPr lang="en-US" b="1" dirty="0"/>
              <a:t>privacy and respect for individual decision </a:t>
            </a:r>
            <a:r>
              <a:rPr lang="en-US" dirty="0"/>
              <a:t>making to include the social supports necessary for women’s individual decisions to be optimally realized.</a:t>
            </a:r>
          </a:p>
          <a:p>
            <a:r>
              <a:rPr lang="en-US" dirty="0"/>
              <a:t> This includes obligations from government for protecting women’s human rights to make options safe, affordable and accessible.</a:t>
            </a:r>
            <a:endParaRPr lang="am-ET" dirty="0"/>
          </a:p>
        </p:txBody>
      </p:sp>
    </p:spTree>
    <p:extLst>
      <p:ext uri="{BB962C8B-B14F-4D97-AF65-F5344CB8AC3E}">
        <p14:creationId xmlns:p14="http://schemas.microsoft.com/office/powerpoint/2010/main" val="39513364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1DD2E-93FC-428C-8D02-F80F3335D7A9}"/>
              </a:ext>
            </a:extLst>
          </p:cNvPr>
          <p:cNvSpPr>
            <a:spLocks noGrp="1"/>
          </p:cNvSpPr>
          <p:nvPr>
            <p:ph type="title"/>
          </p:nvPr>
        </p:nvSpPr>
        <p:spPr/>
        <p:txBody>
          <a:bodyPr/>
          <a:lstStyle/>
          <a:p>
            <a:r>
              <a:rPr lang="en-US" dirty="0"/>
              <a:t>Reproductive Oppression</a:t>
            </a:r>
            <a:endParaRPr lang="am-ET" dirty="0"/>
          </a:p>
        </p:txBody>
      </p:sp>
      <p:sp>
        <p:nvSpPr>
          <p:cNvPr id="3" name="Content Placeholder 2">
            <a:extLst>
              <a:ext uri="{FF2B5EF4-FFF2-40B4-BE49-F238E27FC236}">
                <a16:creationId xmlns:a16="http://schemas.microsoft.com/office/drawing/2014/main" id="{3F455FD6-56ED-4890-B98F-A4884BA5E860}"/>
              </a:ext>
            </a:extLst>
          </p:cNvPr>
          <p:cNvSpPr>
            <a:spLocks noGrp="1"/>
          </p:cNvSpPr>
          <p:nvPr>
            <p:ph idx="1"/>
          </p:nvPr>
        </p:nvSpPr>
        <p:spPr/>
        <p:txBody>
          <a:bodyPr>
            <a:normAutofit fontScale="70000" lnSpcReduction="20000"/>
          </a:bodyPr>
          <a:lstStyle/>
          <a:p>
            <a:r>
              <a:rPr lang="en-US" b="1" dirty="0"/>
              <a:t> </a:t>
            </a:r>
            <a:r>
              <a:rPr lang="en-US" b="1" i="1" dirty="0"/>
              <a:t>The control and exploitation of women, girls, and individuals through their bodies, sexuality, labor, and reproduction.</a:t>
            </a:r>
          </a:p>
          <a:p>
            <a:r>
              <a:rPr lang="en-US" dirty="0"/>
              <a:t> There are three main frameworks for fighting reproductive oppression defined:</a:t>
            </a:r>
          </a:p>
          <a:p>
            <a:pPr marL="0" indent="0">
              <a:buNone/>
            </a:pPr>
            <a:r>
              <a:rPr lang="en-US" dirty="0"/>
              <a:t>1.  Reproductive Health, which deals with service delivery</a:t>
            </a:r>
          </a:p>
          <a:p>
            <a:pPr marL="0" indent="0">
              <a:buNone/>
            </a:pPr>
            <a:r>
              <a:rPr lang="en-US" dirty="0"/>
              <a:t>2.  Reproductive Rights, which addresses legal issues, and </a:t>
            </a:r>
          </a:p>
          <a:p>
            <a:pPr marL="0" indent="0">
              <a:buNone/>
            </a:pPr>
            <a:r>
              <a:rPr lang="en-US" dirty="0"/>
              <a:t>3.  Reproductive Justice, which focuses on movement building.</a:t>
            </a:r>
            <a:endParaRPr lang="am-ET" dirty="0"/>
          </a:p>
        </p:txBody>
      </p:sp>
    </p:spTree>
    <p:extLst>
      <p:ext uri="{BB962C8B-B14F-4D97-AF65-F5344CB8AC3E}">
        <p14:creationId xmlns:p14="http://schemas.microsoft.com/office/powerpoint/2010/main" val="35738628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A5441-7EF5-4494-B55C-2B6558AF741B}"/>
              </a:ext>
            </a:extLst>
          </p:cNvPr>
          <p:cNvSpPr>
            <a:spLocks noGrp="1"/>
          </p:cNvSpPr>
          <p:nvPr>
            <p:ph type="title"/>
          </p:nvPr>
        </p:nvSpPr>
        <p:spPr/>
        <p:txBody>
          <a:bodyPr>
            <a:normAutofit fontScale="90000"/>
          </a:bodyPr>
          <a:lstStyle/>
          <a:p>
            <a:r>
              <a:rPr lang="en-US" dirty="0"/>
              <a:t>The Reproductive Justice Analysis </a:t>
            </a:r>
            <a:endParaRPr lang="am-ET" dirty="0"/>
          </a:p>
        </p:txBody>
      </p:sp>
      <p:sp>
        <p:nvSpPr>
          <p:cNvPr id="3" name="Content Placeholder 2">
            <a:extLst>
              <a:ext uri="{FF2B5EF4-FFF2-40B4-BE49-F238E27FC236}">
                <a16:creationId xmlns:a16="http://schemas.microsoft.com/office/drawing/2014/main" id="{459268C0-556C-4D81-ABD8-4EBC4CE845C7}"/>
              </a:ext>
            </a:extLst>
          </p:cNvPr>
          <p:cNvSpPr>
            <a:spLocks noGrp="1"/>
          </p:cNvSpPr>
          <p:nvPr>
            <p:ph idx="1"/>
          </p:nvPr>
        </p:nvSpPr>
        <p:spPr/>
        <p:txBody>
          <a:bodyPr>
            <a:normAutofit fontScale="77500" lnSpcReduction="20000"/>
          </a:bodyPr>
          <a:lstStyle/>
          <a:p>
            <a:r>
              <a:rPr lang="en-US" dirty="0"/>
              <a:t> Offers a framework for empowering women and girls relevant to every family.</a:t>
            </a:r>
          </a:p>
          <a:p>
            <a:r>
              <a:rPr lang="en-US" dirty="0"/>
              <a:t> Instead of focusing on the means—a divisive debate on abortion and birth control that neglects the real-life experiences of women and girls—</a:t>
            </a:r>
          </a:p>
          <a:p>
            <a:r>
              <a:rPr lang="en-US" dirty="0"/>
              <a:t> The Reproductive Justice analysis focuses on </a:t>
            </a:r>
            <a:r>
              <a:rPr lang="en-US" b="1" dirty="0">
                <a:highlight>
                  <a:srgbClr val="FFFF00"/>
                </a:highlight>
              </a:rPr>
              <a:t>the ends</a:t>
            </a:r>
            <a:r>
              <a:rPr lang="en-US" b="1" dirty="0"/>
              <a:t>: </a:t>
            </a:r>
          </a:p>
          <a:p>
            <a:pPr lvl="1"/>
            <a:r>
              <a:rPr lang="en-US" sz="3200" b="1" dirty="0"/>
              <a:t>better lives for women, </a:t>
            </a:r>
          </a:p>
          <a:p>
            <a:pPr lvl="1"/>
            <a:r>
              <a:rPr lang="en-US" sz="3200" b="1" dirty="0"/>
              <a:t>healthier families, and </a:t>
            </a:r>
          </a:p>
          <a:p>
            <a:pPr lvl="1"/>
            <a:r>
              <a:rPr lang="en-US" sz="3200" b="1" dirty="0"/>
              <a:t>sustainable communities</a:t>
            </a:r>
            <a:endParaRPr lang="am-ET" sz="3200" b="1" dirty="0"/>
          </a:p>
        </p:txBody>
      </p:sp>
    </p:spTree>
    <p:extLst>
      <p:ext uri="{BB962C8B-B14F-4D97-AF65-F5344CB8AC3E}">
        <p14:creationId xmlns:p14="http://schemas.microsoft.com/office/powerpoint/2010/main" val="17363482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C3194-2074-429F-AF6B-F0D76A380F9D}"/>
              </a:ext>
            </a:extLst>
          </p:cNvPr>
          <p:cNvSpPr>
            <a:spLocks noGrp="1"/>
          </p:cNvSpPr>
          <p:nvPr>
            <p:ph type="title"/>
          </p:nvPr>
        </p:nvSpPr>
        <p:spPr/>
        <p:txBody>
          <a:bodyPr>
            <a:noAutofit/>
          </a:bodyPr>
          <a:lstStyle/>
          <a:p>
            <a:r>
              <a:rPr lang="en-US" sz="4800" dirty="0"/>
              <a:t>The Key Strategies for Achieving this Vision Include:</a:t>
            </a:r>
            <a:endParaRPr lang="am-ET" sz="4800" dirty="0"/>
          </a:p>
        </p:txBody>
      </p:sp>
      <p:sp>
        <p:nvSpPr>
          <p:cNvPr id="3" name="Content Placeholder 2">
            <a:extLst>
              <a:ext uri="{FF2B5EF4-FFF2-40B4-BE49-F238E27FC236}">
                <a16:creationId xmlns:a16="http://schemas.microsoft.com/office/drawing/2014/main" id="{08C667C0-284C-48B1-A91F-FE5172992BEC}"/>
              </a:ext>
            </a:extLst>
          </p:cNvPr>
          <p:cNvSpPr>
            <a:spLocks noGrp="1"/>
          </p:cNvSpPr>
          <p:nvPr>
            <p:ph idx="1"/>
          </p:nvPr>
        </p:nvSpPr>
        <p:spPr/>
        <p:txBody>
          <a:bodyPr>
            <a:normAutofit fontScale="77500" lnSpcReduction="20000"/>
          </a:bodyPr>
          <a:lstStyle/>
          <a:p>
            <a:r>
              <a:rPr lang="en-US" dirty="0"/>
              <a:t> Supporting the leadership and power of the most excluded groups of women, girls and individuals within a culturally relevant context. </a:t>
            </a:r>
          </a:p>
          <a:p>
            <a:r>
              <a:rPr lang="en-US" dirty="0"/>
              <a:t> Directly addressing the inequitable distribution of power and resources within the movement</a:t>
            </a:r>
          </a:p>
          <a:p>
            <a:r>
              <a:rPr lang="en-US" dirty="0"/>
              <a:t> Building the social, political and economic power of low-income women, indigenous women, women of color, and their communities so that they are full participating partners in building this new movement.. </a:t>
            </a:r>
            <a:endParaRPr lang="am-ET" dirty="0"/>
          </a:p>
        </p:txBody>
      </p:sp>
    </p:spTree>
    <p:extLst>
      <p:ext uri="{BB962C8B-B14F-4D97-AF65-F5344CB8AC3E}">
        <p14:creationId xmlns:p14="http://schemas.microsoft.com/office/powerpoint/2010/main" val="1863339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4108-7AC2-423A-A99E-F8C5BAC3087C}"/>
              </a:ext>
            </a:extLst>
          </p:cNvPr>
          <p:cNvSpPr>
            <a:spLocks noGrp="1"/>
          </p:cNvSpPr>
          <p:nvPr>
            <p:ph type="title"/>
          </p:nvPr>
        </p:nvSpPr>
        <p:spPr/>
        <p:txBody>
          <a:bodyPr>
            <a:noAutofit/>
          </a:bodyPr>
          <a:lstStyle/>
          <a:p>
            <a:r>
              <a:rPr lang="pt-BR" sz="4800" dirty="0"/>
              <a:t>10 </a:t>
            </a:r>
            <a:r>
              <a:rPr lang="pt-BR" sz="4800" dirty="0" err="1"/>
              <a:t>Reasons</a:t>
            </a:r>
            <a:r>
              <a:rPr lang="pt-BR" sz="4800" dirty="0"/>
              <a:t> </a:t>
            </a:r>
            <a:r>
              <a:rPr lang="pt-BR" sz="4800" dirty="0" err="1"/>
              <a:t>to</a:t>
            </a:r>
            <a:r>
              <a:rPr lang="pt-BR" sz="4800" dirty="0"/>
              <a:t> </a:t>
            </a:r>
            <a:r>
              <a:rPr lang="pt-BR" sz="4800" dirty="0" err="1"/>
              <a:t>Rethink</a:t>
            </a:r>
            <a:r>
              <a:rPr lang="pt-BR" sz="4800" dirty="0"/>
              <a:t> </a:t>
            </a:r>
            <a:r>
              <a:rPr lang="pt-BR" sz="4800" dirty="0" err="1"/>
              <a:t>Overpopulation</a:t>
            </a:r>
            <a:endParaRPr lang="am-ET" sz="4800" dirty="0"/>
          </a:p>
        </p:txBody>
      </p:sp>
      <p:sp>
        <p:nvSpPr>
          <p:cNvPr id="3" name="Content Placeholder 2">
            <a:extLst>
              <a:ext uri="{FF2B5EF4-FFF2-40B4-BE49-F238E27FC236}">
                <a16:creationId xmlns:a16="http://schemas.microsoft.com/office/drawing/2014/main" id="{6AD7A213-7650-45D4-BDEB-E29750C204A7}"/>
              </a:ext>
            </a:extLst>
          </p:cNvPr>
          <p:cNvSpPr>
            <a:spLocks noGrp="1"/>
          </p:cNvSpPr>
          <p:nvPr>
            <p:ph idx="1"/>
          </p:nvPr>
        </p:nvSpPr>
        <p:spPr>
          <a:xfrm>
            <a:off x="609600" y="1417639"/>
            <a:ext cx="10972800" cy="4525963"/>
          </a:xfrm>
        </p:spPr>
        <p:txBody>
          <a:bodyPr>
            <a:normAutofit fontScale="92500" lnSpcReduction="20000"/>
          </a:bodyPr>
          <a:lstStyle/>
          <a:p>
            <a:r>
              <a:rPr lang="en-US" dirty="0"/>
              <a:t> </a:t>
            </a:r>
            <a:r>
              <a:rPr lang="en-US" sz="3900" dirty="0"/>
              <a:t>Central requirement for reproductive justice is </a:t>
            </a:r>
            <a:r>
              <a:rPr lang="en-US" sz="3900" i="1" dirty="0"/>
              <a:t>not</a:t>
            </a:r>
            <a:r>
              <a:rPr lang="en-US" sz="3900" dirty="0"/>
              <a:t> only for women to have the right not to have children, but to also exercise the right to have children. </a:t>
            </a:r>
          </a:p>
          <a:p>
            <a:r>
              <a:rPr lang="en-US" sz="3900" dirty="0"/>
              <a:t> Women have been denied this right through population control programs that care more about reducing birth rates than empowering women to have control over their reproductive health and right.</a:t>
            </a:r>
            <a:endParaRPr lang="am-ET" sz="3900" dirty="0"/>
          </a:p>
        </p:txBody>
      </p:sp>
    </p:spTree>
    <p:extLst>
      <p:ext uri="{BB962C8B-B14F-4D97-AF65-F5344CB8AC3E}">
        <p14:creationId xmlns:p14="http://schemas.microsoft.com/office/powerpoint/2010/main" val="11863031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A5F6-2797-4150-8862-F8E96F697FF0}"/>
              </a:ext>
            </a:extLst>
          </p:cNvPr>
          <p:cNvSpPr>
            <a:spLocks noGrp="1"/>
          </p:cNvSpPr>
          <p:nvPr>
            <p:ph type="title"/>
          </p:nvPr>
        </p:nvSpPr>
        <p:spPr/>
        <p:txBody>
          <a:bodyPr/>
          <a:lstStyle/>
          <a:p>
            <a:r>
              <a:rPr lang="en-US" dirty="0"/>
              <a:t>Here is Why</a:t>
            </a:r>
            <a:endParaRPr lang="am-ET" dirty="0"/>
          </a:p>
        </p:txBody>
      </p:sp>
      <p:sp>
        <p:nvSpPr>
          <p:cNvPr id="3" name="Content Placeholder 2">
            <a:extLst>
              <a:ext uri="{FF2B5EF4-FFF2-40B4-BE49-F238E27FC236}">
                <a16:creationId xmlns:a16="http://schemas.microsoft.com/office/drawing/2014/main" id="{B1D94635-A003-4B66-B9C2-68C3C75A7C79}"/>
              </a:ext>
            </a:extLst>
          </p:cNvPr>
          <p:cNvSpPr>
            <a:spLocks noGrp="1"/>
          </p:cNvSpPr>
          <p:nvPr>
            <p:ph idx="1"/>
          </p:nvPr>
        </p:nvSpPr>
        <p:spPr/>
        <p:txBody>
          <a:bodyPr>
            <a:normAutofit fontScale="62500" lnSpcReduction="20000"/>
          </a:bodyPr>
          <a:lstStyle/>
          <a:p>
            <a:pPr marL="514350" indent="-514350">
              <a:buAutoNum type="arabicPeriod"/>
            </a:pPr>
            <a:r>
              <a:rPr lang="en-US" dirty="0"/>
              <a:t>The population ‘explosion’ is over- the era of rapid growth is over.  birth rates have fallen in almost every part of the world and now average 2.7 births per woman.</a:t>
            </a:r>
          </a:p>
          <a:p>
            <a:pPr marL="514350" indent="-514350">
              <a:buAutoNum type="arabicPeriod"/>
            </a:pPr>
            <a:r>
              <a:rPr lang="en-US" dirty="0"/>
              <a:t>A narrow focus on human number places the blame on the people with the least amount of resources and power rather than on corrupt governments and rich elites as a cause for poverty and inequality.</a:t>
            </a:r>
          </a:p>
          <a:p>
            <a:pPr marL="514350" indent="-514350">
              <a:buAutoNum type="arabicPeriod"/>
            </a:pPr>
            <a:r>
              <a:rPr lang="en-US" dirty="0"/>
              <a:t>Hunger is not the result of ‘too many mouths’ to feed. Global food production has consistently outpaced population growth. People go hungry because they do not have the land on which to grow food or the money with which to buy it</a:t>
            </a:r>
            <a:endParaRPr lang="am-ET" dirty="0"/>
          </a:p>
        </p:txBody>
      </p:sp>
    </p:spTree>
    <p:extLst>
      <p:ext uri="{BB962C8B-B14F-4D97-AF65-F5344CB8AC3E}">
        <p14:creationId xmlns:p14="http://schemas.microsoft.com/office/powerpoint/2010/main" val="36139518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F22F-8336-4B21-A9A5-6216E2152629}"/>
              </a:ext>
            </a:extLst>
          </p:cNvPr>
          <p:cNvSpPr>
            <a:spLocks noGrp="1"/>
          </p:cNvSpPr>
          <p:nvPr>
            <p:ph type="title"/>
          </p:nvPr>
        </p:nvSpPr>
        <p:spPr/>
        <p:txBody>
          <a:bodyPr/>
          <a:lstStyle/>
          <a:p>
            <a:endParaRPr lang="am-ET" dirty="0"/>
          </a:p>
        </p:txBody>
      </p:sp>
      <p:sp>
        <p:nvSpPr>
          <p:cNvPr id="3" name="Content Placeholder 2">
            <a:extLst>
              <a:ext uri="{FF2B5EF4-FFF2-40B4-BE49-F238E27FC236}">
                <a16:creationId xmlns:a16="http://schemas.microsoft.com/office/drawing/2014/main" id="{6F600E08-B324-4E1D-B800-3EAC73A61E39}"/>
              </a:ext>
            </a:extLst>
          </p:cNvPr>
          <p:cNvSpPr>
            <a:spLocks noGrp="1"/>
          </p:cNvSpPr>
          <p:nvPr>
            <p:ph idx="1"/>
          </p:nvPr>
        </p:nvSpPr>
        <p:spPr>
          <a:xfrm>
            <a:off x="609600" y="1005116"/>
            <a:ext cx="10972800" cy="4525963"/>
          </a:xfrm>
        </p:spPr>
        <p:txBody>
          <a:bodyPr>
            <a:normAutofit fontScale="70000" lnSpcReduction="20000"/>
          </a:bodyPr>
          <a:lstStyle/>
          <a:p>
            <a:pPr marL="0" indent="0">
              <a:buNone/>
            </a:pPr>
            <a:r>
              <a:rPr lang="en-US" dirty="0"/>
              <a:t>4</a:t>
            </a:r>
            <a:r>
              <a:rPr lang="en-US" sz="4600" dirty="0"/>
              <a:t>. Population growth is not the driving force behind environmental degradation. Blaming environmental degradation on overpopulation lets the real culprits off the hook. The richest fifth of the world’s people </a:t>
            </a:r>
          </a:p>
          <a:p>
            <a:pPr marL="0" indent="0">
              <a:buNone/>
            </a:pPr>
            <a:r>
              <a:rPr lang="en-US" sz="4600" dirty="0"/>
              <a:t>consume 66 times as many resources as the poorest fifth. </a:t>
            </a:r>
          </a:p>
          <a:p>
            <a:pPr marL="0" indent="0">
              <a:buNone/>
            </a:pPr>
            <a:r>
              <a:rPr lang="en-US" sz="4600" dirty="0"/>
              <a:t>5. Population pressure is not a root cause of political insecurity and conflict. youth bulge’ of too many young men whose numbers supposedly make them prone to violence. Blaming population pressure for instability takes the onus off powerful actors and political choices.</a:t>
            </a:r>
          </a:p>
        </p:txBody>
      </p:sp>
    </p:spTree>
    <p:extLst>
      <p:ext uri="{BB962C8B-B14F-4D97-AF65-F5344CB8AC3E}">
        <p14:creationId xmlns:p14="http://schemas.microsoft.com/office/powerpoint/2010/main" val="25314668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36BB2-0F3F-4D73-9656-3F6EF41AB29D}"/>
              </a:ext>
            </a:extLst>
          </p:cNvPr>
          <p:cNvSpPr>
            <a:spLocks noGrp="1"/>
          </p:cNvSpPr>
          <p:nvPr>
            <p:ph type="title"/>
          </p:nvPr>
        </p:nvSpPr>
        <p:spPr/>
        <p:txBody>
          <a:bodyPr/>
          <a:lstStyle/>
          <a:p>
            <a:endParaRPr lang="am-ET"/>
          </a:p>
        </p:txBody>
      </p:sp>
      <p:sp>
        <p:nvSpPr>
          <p:cNvPr id="3" name="Content Placeholder 2">
            <a:extLst>
              <a:ext uri="{FF2B5EF4-FFF2-40B4-BE49-F238E27FC236}">
                <a16:creationId xmlns:a16="http://schemas.microsoft.com/office/drawing/2014/main" id="{DC17DDB3-7DB8-4465-93C6-AF5F5D2ABE96}"/>
              </a:ext>
            </a:extLst>
          </p:cNvPr>
          <p:cNvSpPr>
            <a:spLocks noGrp="1"/>
          </p:cNvSpPr>
          <p:nvPr>
            <p:ph idx="1"/>
          </p:nvPr>
        </p:nvSpPr>
        <p:spPr>
          <a:xfrm>
            <a:off x="609600" y="1150259"/>
            <a:ext cx="10972800" cy="4525963"/>
          </a:xfrm>
        </p:spPr>
        <p:txBody>
          <a:bodyPr>
            <a:normAutofit fontScale="92500" lnSpcReduction="10000"/>
          </a:bodyPr>
          <a:lstStyle/>
          <a:p>
            <a:pPr marL="0" indent="0">
              <a:buNone/>
            </a:pPr>
            <a:r>
              <a:rPr lang="en-US" sz="2800" dirty="0"/>
              <a:t>6. Population control targets women’s fertility and restricts reproductive rights. All women should have access to high quality, voluntary reproductive health services, including safe birth control and abortion.</a:t>
            </a:r>
          </a:p>
          <a:p>
            <a:pPr marL="0" indent="0">
              <a:buNone/>
            </a:pPr>
            <a:r>
              <a:rPr lang="en-US" sz="2800" dirty="0"/>
              <a:t>7. Population control programs have a negative effect on basic health care. Under pressure from international population agencies, many poor countries made population control a higher priority than primary health care from the 1970s on. Reducing fertility was considered more important than preventing and treating debilitating diseases like malaria, improving maternal and child health, and addressing malnutrition.</a:t>
            </a:r>
            <a:endParaRPr lang="am-ET" sz="2800" dirty="0"/>
          </a:p>
        </p:txBody>
      </p:sp>
    </p:spTree>
    <p:extLst>
      <p:ext uri="{BB962C8B-B14F-4D97-AF65-F5344CB8AC3E}">
        <p14:creationId xmlns:p14="http://schemas.microsoft.com/office/powerpoint/2010/main" val="19700194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07DED-2EE8-4DA4-A8A9-47B4B8DF5F71}"/>
              </a:ext>
            </a:extLst>
          </p:cNvPr>
          <p:cNvSpPr>
            <a:spLocks noGrp="1"/>
          </p:cNvSpPr>
          <p:nvPr>
            <p:ph type="title"/>
          </p:nvPr>
        </p:nvSpPr>
        <p:spPr/>
        <p:txBody>
          <a:bodyPr/>
          <a:lstStyle/>
          <a:p>
            <a:endParaRPr lang="am-ET"/>
          </a:p>
        </p:txBody>
      </p:sp>
      <p:sp>
        <p:nvSpPr>
          <p:cNvPr id="3" name="Content Placeholder 2">
            <a:extLst>
              <a:ext uri="{FF2B5EF4-FFF2-40B4-BE49-F238E27FC236}">
                <a16:creationId xmlns:a16="http://schemas.microsoft.com/office/drawing/2014/main" id="{7091A3B3-D08F-4344-B254-6629F4758BCC}"/>
              </a:ext>
            </a:extLst>
          </p:cNvPr>
          <p:cNvSpPr>
            <a:spLocks noGrp="1"/>
          </p:cNvSpPr>
          <p:nvPr>
            <p:ph idx="1"/>
          </p:nvPr>
        </p:nvSpPr>
        <p:spPr>
          <a:xfrm>
            <a:off x="609600" y="1164772"/>
            <a:ext cx="10972800" cy="4525963"/>
          </a:xfrm>
        </p:spPr>
        <p:txBody>
          <a:bodyPr>
            <a:normAutofit fontScale="77500" lnSpcReduction="20000"/>
          </a:bodyPr>
          <a:lstStyle/>
          <a:p>
            <a:pPr marL="0" indent="0">
              <a:buNone/>
            </a:pPr>
            <a:r>
              <a:rPr lang="en-US" dirty="0"/>
              <a:t>8. Population alarmism encourages apocalyptic thinking that legitimizes human right abuses.</a:t>
            </a:r>
          </a:p>
          <a:p>
            <a:pPr marL="0" indent="0">
              <a:buNone/>
            </a:pPr>
            <a:r>
              <a:rPr lang="en-US" dirty="0"/>
              <a:t>9. Threatening images of overpopulation reinforce racial and ethnic stereotypes and scapegoat immigrants and other vulnerable communities. For example: Third world, Muslims…</a:t>
            </a:r>
          </a:p>
          <a:p>
            <a:pPr marL="0" indent="0">
              <a:buNone/>
            </a:pPr>
            <a:r>
              <a:rPr lang="en-US" dirty="0"/>
              <a:t>10. Conventional views of overpopulation stand in the way of greater global understanding and solidarity. </a:t>
            </a:r>
          </a:p>
          <a:p>
            <a:pPr marL="0" indent="0">
              <a:buNone/>
            </a:pPr>
            <a:r>
              <a:rPr lang="en-US" dirty="0"/>
              <a:t>Fears of overpopulation are deeply divisive and harmful.</a:t>
            </a:r>
            <a:endParaRPr lang="am-ET" dirty="0"/>
          </a:p>
        </p:txBody>
      </p:sp>
    </p:spTree>
    <p:extLst>
      <p:ext uri="{BB962C8B-B14F-4D97-AF65-F5344CB8AC3E}">
        <p14:creationId xmlns:p14="http://schemas.microsoft.com/office/powerpoint/2010/main" val="33822053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BEDD5-27DB-4837-ACE3-F5E7DD1C7310}"/>
              </a:ext>
            </a:extLst>
          </p:cNvPr>
          <p:cNvSpPr>
            <a:spLocks noGrp="1"/>
          </p:cNvSpPr>
          <p:nvPr>
            <p:ph type="title"/>
          </p:nvPr>
        </p:nvSpPr>
        <p:spPr/>
        <p:txBody>
          <a:bodyPr>
            <a:normAutofit/>
          </a:bodyPr>
          <a:lstStyle/>
          <a:p>
            <a:r>
              <a:rPr lang="pt-BR" sz="4000" dirty="0"/>
              <a:t>Abortion Rights and Reproductive Justice</a:t>
            </a:r>
            <a:endParaRPr lang="am-ET" sz="4000" dirty="0"/>
          </a:p>
        </p:txBody>
      </p:sp>
      <p:sp>
        <p:nvSpPr>
          <p:cNvPr id="3" name="Content Placeholder 2">
            <a:extLst>
              <a:ext uri="{FF2B5EF4-FFF2-40B4-BE49-F238E27FC236}">
                <a16:creationId xmlns:a16="http://schemas.microsoft.com/office/drawing/2014/main" id="{F573252C-53E4-4AEE-A4E7-394184109C80}"/>
              </a:ext>
            </a:extLst>
          </p:cNvPr>
          <p:cNvSpPr>
            <a:spLocks noGrp="1"/>
          </p:cNvSpPr>
          <p:nvPr>
            <p:ph idx="1"/>
          </p:nvPr>
        </p:nvSpPr>
        <p:spPr>
          <a:xfrm>
            <a:off x="609600" y="1417639"/>
            <a:ext cx="10972800" cy="4525963"/>
          </a:xfrm>
        </p:spPr>
        <p:txBody>
          <a:bodyPr>
            <a:normAutofit fontScale="77500" lnSpcReduction="20000"/>
          </a:bodyPr>
          <a:lstStyle/>
          <a:p>
            <a:r>
              <a:rPr lang="en-US" dirty="0"/>
              <a:t> Because a woman’s ability to control her reproduction is fundamental to her ability to control her life, reproductive autonomy is a core aspect of reproductive justice. </a:t>
            </a:r>
          </a:p>
          <a:p>
            <a:r>
              <a:rPr lang="en-US" dirty="0"/>
              <a:t> Achieving this goal requires access to safe abortion, comprehensive sex education, freedom from coerced sex, and birth control appropriate to each woman’s health and life. </a:t>
            </a:r>
          </a:p>
          <a:p>
            <a:r>
              <a:rPr lang="en-US" dirty="0"/>
              <a:t> It also requires that women have all that they need to have and raise children.</a:t>
            </a:r>
            <a:endParaRPr lang="am-ET" dirty="0"/>
          </a:p>
        </p:txBody>
      </p:sp>
    </p:spTree>
    <p:extLst>
      <p:ext uri="{BB962C8B-B14F-4D97-AF65-F5344CB8AC3E}">
        <p14:creationId xmlns:p14="http://schemas.microsoft.com/office/powerpoint/2010/main" val="3876939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525E9-6631-4A88-8150-A54F8BE14C51}"/>
              </a:ext>
            </a:extLst>
          </p:cNvPr>
          <p:cNvSpPr>
            <a:spLocks noGrp="1"/>
          </p:cNvSpPr>
          <p:nvPr>
            <p:ph type="title"/>
          </p:nvPr>
        </p:nvSpPr>
        <p:spPr/>
        <p:txBody>
          <a:bodyPr>
            <a:noAutofit/>
          </a:bodyPr>
          <a:lstStyle/>
          <a:p>
            <a:r>
              <a:rPr lang="pt-BR" sz="4400" dirty="0"/>
              <a:t>Abortion Rights and Reproductive Justice</a:t>
            </a:r>
            <a:r>
              <a:rPr lang="en-US" sz="4400" dirty="0"/>
              <a:t> Continued…</a:t>
            </a:r>
            <a:endParaRPr lang="am-ET" sz="4400" dirty="0"/>
          </a:p>
        </p:txBody>
      </p:sp>
      <p:sp>
        <p:nvSpPr>
          <p:cNvPr id="3" name="Content Placeholder 2">
            <a:extLst>
              <a:ext uri="{FF2B5EF4-FFF2-40B4-BE49-F238E27FC236}">
                <a16:creationId xmlns:a16="http://schemas.microsoft.com/office/drawing/2014/main" id="{F08AECAE-1B13-4A29-A9F3-9C91DA1C70A6}"/>
              </a:ext>
            </a:extLst>
          </p:cNvPr>
          <p:cNvSpPr>
            <a:spLocks noGrp="1"/>
          </p:cNvSpPr>
          <p:nvPr>
            <p:ph idx="1"/>
          </p:nvPr>
        </p:nvSpPr>
        <p:spPr/>
        <p:txBody>
          <a:bodyPr>
            <a:normAutofit fontScale="62500" lnSpcReduction="20000"/>
          </a:bodyPr>
          <a:lstStyle/>
          <a:p>
            <a:r>
              <a:rPr lang="en-US" dirty="0"/>
              <a:t> While abortion rights are central to women’s freedom, they are only part of the picture. </a:t>
            </a:r>
          </a:p>
          <a:p>
            <a:r>
              <a:rPr lang="en-US" dirty="0"/>
              <a:t> Within the reproductive rights movement, there has been frustration over the mainstream pro-choice movement’s singular focus on abortion, and its use of the framework of individual choice.</a:t>
            </a:r>
          </a:p>
          <a:p>
            <a:r>
              <a:rPr lang="en-US" dirty="0"/>
              <a:t> The inadequacy of “choice,” the failure to disassociate abortion politics from population control, and reducing reproductive rights to the issue of abortion, alone, have divided feminists for decades. </a:t>
            </a:r>
          </a:p>
          <a:p>
            <a:r>
              <a:rPr lang="en-US" dirty="0"/>
              <a:t> In contrast, the framework of reproductive justice is rejuvenating the meaning and practice of reproductive rights with an expansive multi-issue perspective and agenda for action. </a:t>
            </a:r>
          </a:p>
        </p:txBody>
      </p:sp>
    </p:spTree>
    <p:extLst>
      <p:ext uri="{BB962C8B-B14F-4D97-AF65-F5344CB8AC3E}">
        <p14:creationId xmlns:p14="http://schemas.microsoft.com/office/powerpoint/2010/main" val="5967723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4FE7B-3543-42A7-958C-C1D860D0597E}"/>
              </a:ext>
            </a:extLst>
          </p:cNvPr>
          <p:cNvSpPr>
            <a:spLocks noGrp="1"/>
          </p:cNvSpPr>
          <p:nvPr>
            <p:ph type="title"/>
          </p:nvPr>
        </p:nvSpPr>
        <p:spPr/>
        <p:txBody>
          <a:bodyPr/>
          <a:lstStyle/>
          <a:p>
            <a:r>
              <a:rPr lang="en-US" dirty="0"/>
              <a:t>Abortion is a matter of…</a:t>
            </a:r>
          </a:p>
        </p:txBody>
      </p:sp>
      <p:sp>
        <p:nvSpPr>
          <p:cNvPr id="3" name="Content Placeholder 2">
            <a:extLst>
              <a:ext uri="{FF2B5EF4-FFF2-40B4-BE49-F238E27FC236}">
                <a16:creationId xmlns:a16="http://schemas.microsoft.com/office/drawing/2014/main" id="{3CA49BDB-6843-487B-8E88-D24939459DCE}"/>
              </a:ext>
            </a:extLst>
          </p:cNvPr>
          <p:cNvSpPr>
            <a:spLocks noGrp="1"/>
          </p:cNvSpPr>
          <p:nvPr>
            <p:ph idx="1"/>
          </p:nvPr>
        </p:nvSpPr>
        <p:spPr/>
        <p:txBody>
          <a:bodyPr>
            <a:normAutofit fontScale="85000" lnSpcReduction="20000"/>
          </a:bodyPr>
          <a:lstStyle/>
          <a:p>
            <a:r>
              <a:rPr lang="en-US" dirty="0"/>
              <a:t>Racial inequity</a:t>
            </a:r>
          </a:p>
          <a:p>
            <a:r>
              <a:rPr lang="en-US" dirty="0"/>
              <a:t>Economic justice</a:t>
            </a:r>
          </a:p>
          <a:p>
            <a:r>
              <a:rPr lang="en-US" dirty="0"/>
              <a:t>Youth issues</a:t>
            </a:r>
          </a:p>
          <a:p>
            <a:r>
              <a:rPr lang="en-US" dirty="0"/>
              <a:t>Violence: When a woman is coerced into an abortion by her abusive husband or partner</a:t>
            </a:r>
          </a:p>
          <a:p>
            <a:r>
              <a:rPr lang="en-US" dirty="0"/>
              <a:t>Religious intolerance</a:t>
            </a:r>
          </a:p>
          <a:p>
            <a:r>
              <a:rPr lang="en-US" dirty="0"/>
              <a:t>Rights for people with disabilities</a:t>
            </a:r>
          </a:p>
          <a:p>
            <a:r>
              <a:rPr lang="en-US" dirty="0"/>
              <a:t>Imperialism</a:t>
            </a:r>
            <a:endParaRPr lang="am-ET" dirty="0"/>
          </a:p>
        </p:txBody>
      </p:sp>
    </p:spTree>
    <p:extLst>
      <p:ext uri="{BB962C8B-B14F-4D97-AF65-F5344CB8AC3E}">
        <p14:creationId xmlns:p14="http://schemas.microsoft.com/office/powerpoint/2010/main" val="2378761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C8F5E-8106-4255-8F31-7AFC33EA91FF}"/>
              </a:ext>
            </a:extLst>
          </p:cNvPr>
          <p:cNvSpPr>
            <a:spLocks noGrp="1"/>
          </p:cNvSpPr>
          <p:nvPr>
            <p:ph type="title"/>
          </p:nvPr>
        </p:nvSpPr>
        <p:spPr/>
        <p:txBody>
          <a:bodyPr>
            <a:normAutofit fontScale="90000"/>
          </a:bodyPr>
          <a:lstStyle/>
          <a:p>
            <a:r>
              <a:rPr lang="pt-BR" dirty="0"/>
              <a:t>Conditions of Reproductive Justice</a:t>
            </a:r>
            <a:endParaRPr lang="am-ET" dirty="0"/>
          </a:p>
        </p:txBody>
      </p:sp>
      <p:sp>
        <p:nvSpPr>
          <p:cNvPr id="3" name="Content Placeholder 2">
            <a:extLst>
              <a:ext uri="{FF2B5EF4-FFF2-40B4-BE49-F238E27FC236}">
                <a16:creationId xmlns:a16="http://schemas.microsoft.com/office/drawing/2014/main" id="{DD2B03D4-1D3A-4B05-B709-FC8D5B72A105}"/>
              </a:ext>
            </a:extLst>
          </p:cNvPr>
          <p:cNvSpPr>
            <a:spLocks noGrp="1"/>
          </p:cNvSpPr>
          <p:nvPr>
            <p:ph idx="1"/>
          </p:nvPr>
        </p:nvSpPr>
        <p:spPr>
          <a:xfrm>
            <a:off x="609600" y="1417639"/>
            <a:ext cx="10972800" cy="4525963"/>
          </a:xfrm>
        </p:spPr>
        <p:txBody>
          <a:bodyPr>
            <a:normAutofit fontScale="55000" lnSpcReduction="20000"/>
          </a:bodyPr>
          <a:lstStyle/>
          <a:p>
            <a:r>
              <a:rPr lang="en-US" sz="3600" b="1" dirty="0"/>
              <a:t> </a:t>
            </a:r>
            <a:r>
              <a:rPr lang="en-US" sz="4400" b="1" dirty="0"/>
              <a:t>Reproductive Justice recognizes women’s right to reproduce as a foundational human right</a:t>
            </a:r>
          </a:p>
          <a:p>
            <a:pPr marL="0" indent="0">
              <a:buNone/>
            </a:pPr>
            <a:r>
              <a:rPr lang="en-US" dirty="0"/>
              <a:t>Women’s right to manage their reproductive capacity</a:t>
            </a:r>
          </a:p>
          <a:p>
            <a:pPr marL="0" indent="0">
              <a:buNone/>
            </a:pPr>
            <a:r>
              <a:rPr lang="en-US" dirty="0"/>
              <a:t>1.  The right to decide whether or not to become a mother and when;</a:t>
            </a:r>
          </a:p>
          <a:p>
            <a:pPr marL="0" indent="0">
              <a:buNone/>
            </a:pPr>
            <a:r>
              <a:rPr lang="en-US" dirty="0"/>
              <a:t>2.  The right to primary culturally competent preventive health care;</a:t>
            </a:r>
          </a:p>
          <a:p>
            <a:pPr marL="0" indent="0">
              <a:buNone/>
            </a:pPr>
            <a:r>
              <a:rPr lang="en-US" dirty="0"/>
              <a:t>3.  The right to accurate information about sexuality and reproduction;</a:t>
            </a:r>
          </a:p>
          <a:p>
            <a:pPr marL="0" indent="0">
              <a:buNone/>
            </a:pPr>
            <a:r>
              <a:rPr lang="en-US" dirty="0"/>
              <a:t>4.  The right to accurate contraceptive information;</a:t>
            </a:r>
          </a:p>
          <a:p>
            <a:pPr marL="0" indent="0">
              <a:buNone/>
            </a:pPr>
            <a:r>
              <a:rPr lang="en-US" dirty="0"/>
              <a:t>5.  The right and access to safe, respectful, and affordable contraceptive materials and services; and</a:t>
            </a:r>
          </a:p>
          <a:p>
            <a:pPr marL="0" indent="0">
              <a:buNone/>
            </a:pPr>
            <a:r>
              <a:rPr lang="en-US" dirty="0"/>
              <a:t>6.  The right to abortion and access to full information about safe, respectful, affordable abortion services;</a:t>
            </a:r>
          </a:p>
          <a:p>
            <a:pPr marL="0" indent="0">
              <a:buNone/>
            </a:pPr>
            <a:r>
              <a:rPr lang="en-US" dirty="0"/>
              <a:t>7.  The right to and equal access to the benefits of and information about the potential risks of reproductive technology.</a:t>
            </a:r>
          </a:p>
          <a:p>
            <a:endParaRPr lang="am-ET" dirty="0"/>
          </a:p>
        </p:txBody>
      </p:sp>
    </p:spTree>
    <p:extLst>
      <p:ext uri="{BB962C8B-B14F-4D97-AF65-F5344CB8AC3E}">
        <p14:creationId xmlns:p14="http://schemas.microsoft.com/office/powerpoint/2010/main" val="35649684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6CE0F-89B3-4A44-B7AD-430818B85D7F}"/>
              </a:ext>
            </a:extLst>
          </p:cNvPr>
          <p:cNvSpPr>
            <a:spLocks noGrp="1"/>
          </p:cNvSpPr>
          <p:nvPr>
            <p:ph type="title"/>
          </p:nvPr>
        </p:nvSpPr>
        <p:spPr/>
        <p:txBody>
          <a:bodyPr>
            <a:noAutofit/>
          </a:bodyPr>
          <a:lstStyle/>
          <a:p>
            <a:r>
              <a:rPr lang="en-US" sz="3600" dirty="0"/>
              <a:t>Women’s Right to Adequate Information, Resources, Services and Personal Safety While Pregnant </a:t>
            </a:r>
            <a:endParaRPr lang="am-ET" sz="3600" dirty="0"/>
          </a:p>
        </p:txBody>
      </p:sp>
      <p:sp>
        <p:nvSpPr>
          <p:cNvPr id="3" name="Content Placeholder 2">
            <a:extLst>
              <a:ext uri="{FF2B5EF4-FFF2-40B4-BE49-F238E27FC236}">
                <a16:creationId xmlns:a16="http://schemas.microsoft.com/office/drawing/2014/main" id="{76DC0D97-9140-42E9-8CE8-D23248CD85B6}"/>
              </a:ext>
            </a:extLst>
          </p:cNvPr>
          <p:cNvSpPr>
            <a:spLocks noGrp="1"/>
          </p:cNvSpPr>
          <p:nvPr>
            <p:ph idx="1"/>
          </p:nvPr>
        </p:nvSpPr>
        <p:spPr/>
        <p:txBody>
          <a:bodyPr>
            <a:normAutofit fontScale="70000" lnSpcReduction="20000"/>
          </a:bodyPr>
          <a:lstStyle/>
          <a:p>
            <a:pPr marL="0" indent="0">
              <a:buNone/>
            </a:pPr>
            <a:r>
              <a:rPr lang="en-US" dirty="0"/>
              <a:t>1.  The right and access to safe, respectful, and  affordable medical care during and after </a:t>
            </a:r>
          </a:p>
          <a:p>
            <a:pPr marL="0" indent="0">
              <a:buNone/>
            </a:pPr>
            <a:r>
              <a:rPr lang="en-US" dirty="0"/>
              <a:t>2.  The right of incarcerated women to safe and respectful care during and after pregnancy, including the right to give birth in a safe, respectful, medically-appropriate environment;</a:t>
            </a:r>
          </a:p>
          <a:p>
            <a:pPr>
              <a:buNone/>
            </a:pPr>
            <a:r>
              <a:rPr lang="en-US" dirty="0"/>
              <a:t>3.  The right and access to economic security, including the right to earn a living wage;</a:t>
            </a:r>
          </a:p>
          <a:p>
            <a:pPr>
              <a:buNone/>
            </a:pPr>
            <a:r>
              <a:rPr lang="en-US" dirty="0"/>
              <a:t>4.  The right to physical safety, including the right to adequate housing and structural protections against rape and sexual violence;</a:t>
            </a:r>
            <a:endParaRPr lang="am-ET" dirty="0"/>
          </a:p>
        </p:txBody>
      </p:sp>
    </p:spTree>
    <p:extLst>
      <p:ext uri="{BB962C8B-B14F-4D97-AF65-F5344CB8AC3E}">
        <p14:creationId xmlns:p14="http://schemas.microsoft.com/office/powerpoint/2010/main" val="41416135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54F48-2016-4389-9421-ED7322CFF9E6}"/>
              </a:ext>
            </a:extLst>
          </p:cNvPr>
          <p:cNvSpPr>
            <a:spLocks noGrp="1"/>
          </p:cNvSpPr>
          <p:nvPr>
            <p:ph type="title"/>
          </p:nvPr>
        </p:nvSpPr>
        <p:spPr/>
        <p:txBody>
          <a:bodyPr/>
          <a:lstStyle/>
          <a:p>
            <a:endParaRPr lang="am-ET" dirty="0"/>
          </a:p>
        </p:txBody>
      </p:sp>
      <p:sp>
        <p:nvSpPr>
          <p:cNvPr id="3" name="Content Placeholder 2">
            <a:extLst>
              <a:ext uri="{FF2B5EF4-FFF2-40B4-BE49-F238E27FC236}">
                <a16:creationId xmlns:a16="http://schemas.microsoft.com/office/drawing/2014/main" id="{21CDBE4C-26D0-429F-A548-A145B36D0754}"/>
              </a:ext>
            </a:extLst>
          </p:cNvPr>
          <p:cNvSpPr>
            <a:spLocks noGrp="1"/>
          </p:cNvSpPr>
          <p:nvPr>
            <p:ph idx="1"/>
          </p:nvPr>
        </p:nvSpPr>
        <p:spPr>
          <a:xfrm>
            <a:off x="609600" y="1237344"/>
            <a:ext cx="10972800" cy="4525963"/>
          </a:xfrm>
        </p:spPr>
        <p:txBody>
          <a:bodyPr>
            <a:normAutofit fontScale="92500" lnSpcReduction="20000"/>
          </a:bodyPr>
          <a:lstStyle/>
          <a:p>
            <a:pPr marL="0" indent="0">
              <a:buNone/>
            </a:pPr>
            <a:r>
              <a:rPr lang="en-US" dirty="0"/>
              <a:t>5.  The right to practice religion or not, freely and safely, so that authorities cannot coerce women to undergo medical interventions that conflict with their religious convictions;</a:t>
            </a:r>
          </a:p>
          <a:p>
            <a:pPr marL="0" indent="0">
              <a:buNone/>
            </a:pPr>
            <a:r>
              <a:rPr lang="en-US" dirty="0"/>
              <a:t>6.  The right to be pregnant in an environmentally safe context;</a:t>
            </a:r>
          </a:p>
          <a:p>
            <a:pPr marL="0" indent="0">
              <a:buNone/>
            </a:pPr>
            <a:r>
              <a:rPr lang="en-US" dirty="0"/>
              <a:t>7.  The right to decide among birthing options and access to those services.</a:t>
            </a:r>
            <a:endParaRPr lang="am-ET" dirty="0"/>
          </a:p>
        </p:txBody>
      </p:sp>
    </p:spTree>
    <p:extLst>
      <p:ext uri="{BB962C8B-B14F-4D97-AF65-F5344CB8AC3E}">
        <p14:creationId xmlns:p14="http://schemas.microsoft.com/office/powerpoint/2010/main" val="5069443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1E5B8-E59F-4C6A-9351-C427AAB4D241}"/>
              </a:ext>
            </a:extLst>
          </p:cNvPr>
          <p:cNvSpPr>
            <a:spLocks noGrp="1"/>
          </p:cNvSpPr>
          <p:nvPr>
            <p:ph type="title"/>
          </p:nvPr>
        </p:nvSpPr>
        <p:spPr/>
        <p:txBody>
          <a:bodyPr>
            <a:noAutofit/>
          </a:bodyPr>
          <a:lstStyle/>
          <a:p>
            <a:r>
              <a:rPr lang="en-US" sz="4800" dirty="0"/>
              <a:t>A Woman’s Right to be the Parent of Her Child</a:t>
            </a:r>
            <a:endParaRPr lang="am-ET" sz="4800" dirty="0"/>
          </a:p>
        </p:txBody>
      </p:sp>
      <p:sp>
        <p:nvSpPr>
          <p:cNvPr id="3" name="Content Placeholder 2">
            <a:extLst>
              <a:ext uri="{FF2B5EF4-FFF2-40B4-BE49-F238E27FC236}">
                <a16:creationId xmlns:a16="http://schemas.microsoft.com/office/drawing/2014/main" id="{243CCC56-6232-4F8B-901D-E1F087AE1445}"/>
              </a:ext>
            </a:extLst>
          </p:cNvPr>
          <p:cNvSpPr>
            <a:spLocks noGrp="1"/>
          </p:cNvSpPr>
          <p:nvPr>
            <p:ph idx="1"/>
          </p:nvPr>
        </p:nvSpPr>
        <p:spPr/>
        <p:txBody>
          <a:bodyPr>
            <a:normAutofit fontScale="62500" lnSpcReduction="20000"/>
          </a:bodyPr>
          <a:lstStyle/>
          <a:p>
            <a:pPr>
              <a:buNone/>
            </a:pPr>
            <a:r>
              <a:rPr lang="en-US" dirty="0"/>
              <a:t>1.  The right to economic resources sufficient to be a parent, including the right to earn a living wage;</a:t>
            </a:r>
          </a:p>
          <a:p>
            <a:pPr>
              <a:buNone/>
            </a:pPr>
            <a:r>
              <a:rPr lang="en-US" dirty="0"/>
              <a:t>2.  The right to education and training in preparation for earning a living wage;</a:t>
            </a:r>
          </a:p>
          <a:p>
            <a:pPr>
              <a:buNone/>
            </a:pPr>
            <a:r>
              <a:rPr lang="en-US" dirty="0"/>
              <a:t>3.  The right to decide whether or not to be the parent of the child one gives birth to;</a:t>
            </a:r>
          </a:p>
          <a:p>
            <a:pPr>
              <a:buNone/>
            </a:pPr>
            <a:r>
              <a:rPr lang="en-US" dirty="0"/>
              <a:t>4.  The right to parent in a physically and environmentally safe context;</a:t>
            </a:r>
          </a:p>
          <a:p>
            <a:pPr>
              <a:buNone/>
            </a:pPr>
            <a:r>
              <a:rPr lang="en-US" dirty="0"/>
              <a:t>5.  The right to leave from work to care for newborns or others in need of care;</a:t>
            </a:r>
          </a:p>
          <a:p>
            <a:pPr>
              <a:buNone/>
            </a:pPr>
            <a:r>
              <a:rPr lang="en-US" dirty="0"/>
              <a:t>6.  The right to affordable, high-quality child care.</a:t>
            </a:r>
            <a:endParaRPr lang="am-ET" dirty="0"/>
          </a:p>
        </p:txBody>
      </p:sp>
    </p:spTree>
    <p:extLst>
      <p:ext uri="{BB962C8B-B14F-4D97-AF65-F5344CB8AC3E}">
        <p14:creationId xmlns:p14="http://schemas.microsoft.com/office/powerpoint/2010/main" val="12806976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FD0A3-6E5F-4233-B49B-F7D173680659}"/>
              </a:ext>
            </a:extLst>
          </p:cNvPr>
          <p:cNvSpPr>
            <a:spLocks noGrp="1"/>
          </p:cNvSpPr>
          <p:nvPr>
            <p:ph type="title"/>
          </p:nvPr>
        </p:nvSpPr>
        <p:spPr/>
        <p:txBody>
          <a:bodyPr/>
          <a:lstStyle/>
          <a:p>
            <a:r>
              <a:rPr lang="en-US" dirty="0"/>
              <a:t>Sexual Rights </a:t>
            </a:r>
            <a:endParaRPr lang="am-ET" dirty="0"/>
          </a:p>
        </p:txBody>
      </p:sp>
      <p:sp>
        <p:nvSpPr>
          <p:cNvPr id="3" name="Content Placeholder 2">
            <a:extLst>
              <a:ext uri="{FF2B5EF4-FFF2-40B4-BE49-F238E27FC236}">
                <a16:creationId xmlns:a16="http://schemas.microsoft.com/office/drawing/2014/main" id="{B0E042B7-9495-4228-821E-9F87E633AA94}"/>
              </a:ext>
            </a:extLst>
          </p:cNvPr>
          <p:cNvSpPr>
            <a:spLocks noGrp="1"/>
          </p:cNvSpPr>
          <p:nvPr>
            <p:ph idx="1"/>
          </p:nvPr>
        </p:nvSpPr>
        <p:spPr/>
        <p:txBody>
          <a:bodyPr>
            <a:normAutofit fontScale="62500" lnSpcReduction="20000"/>
          </a:bodyPr>
          <a:lstStyle/>
          <a:p>
            <a:r>
              <a:rPr lang="en-US" dirty="0"/>
              <a:t> Embrace human rights that are already recognized in national laws, international human rights documents and other consensus statements. </a:t>
            </a:r>
          </a:p>
          <a:p>
            <a:r>
              <a:rPr lang="en-US" dirty="0"/>
              <a:t> They include the right of all persons, free of coercion, discrimination and violence, to: </a:t>
            </a:r>
            <a:r>
              <a:rPr lang="en-US" b="1" dirty="0"/>
              <a:t>the highest attainable standard of sexual health</a:t>
            </a:r>
            <a:r>
              <a:rPr lang="en-US" dirty="0"/>
              <a:t>, including access to sexual and reproductive </a:t>
            </a:r>
            <a:r>
              <a:rPr lang="en-US" b="1" dirty="0"/>
              <a:t>health care services</a:t>
            </a:r>
            <a:r>
              <a:rPr lang="en-US" dirty="0"/>
              <a:t>; seek, receive and impart </a:t>
            </a:r>
            <a:r>
              <a:rPr lang="en-US" b="1" dirty="0"/>
              <a:t>information </a:t>
            </a:r>
            <a:r>
              <a:rPr lang="en-US" dirty="0"/>
              <a:t>related to sexuality; sexuality education; </a:t>
            </a:r>
            <a:r>
              <a:rPr lang="en-US" b="1" dirty="0"/>
              <a:t>respect for bodily integrity</a:t>
            </a:r>
            <a:r>
              <a:rPr lang="en-US" dirty="0"/>
              <a:t>; </a:t>
            </a:r>
            <a:r>
              <a:rPr lang="en-US" b="1" dirty="0"/>
              <a:t>choose their partner</a:t>
            </a:r>
            <a:r>
              <a:rPr lang="en-US" dirty="0"/>
              <a:t>; </a:t>
            </a:r>
            <a:r>
              <a:rPr lang="en-US" b="1" dirty="0"/>
              <a:t>decide to be sexually active or not</a:t>
            </a:r>
            <a:r>
              <a:rPr lang="en-US" dirty="0"/>
              <a:t>; </a:t>
            </a:r>
            <a:r>
              <a:rPr lang="en-US" b="1" dirty="0"/>
              <a:t>consensual sexual relations</a:t>
            </a:r>
            <a:r>
              <a:rPr lang="en-US" dirty="0"/>
              <a:t>; consensual marriage; </a:t>
            </a:r>
            <a:r>
              <a:rPr lang="en-US" b="1" dirty="0"/>
              <a:t>decide whether or not, and when, to have children</a:t>
            </a:r>
            <a:r>
              <a:rPr lang="en-US" dirty="0"/>
              <a:t>; and </a:t>
            </a:r>
            <a:r>
              <a:rPr lang="en-US" b="1" dirty="0"/>
              <a:t>pursue a satisfying, safe and pleasurable sexual life. </a:t>
            </a:r>
            <a:endParaRPr lang="am-ET" b="1" dirty="0"/>
          </a:p>
        </p:txBody>
      </p:sp>
    </p:spTree>
    <p:extLst>
      <p:ext uri="{BB962C8B-B14F-4D97-AF65-F5344CB8AC3E}">
        <p14:creationId xmlns:p14="http://schemas.microsoft.com/office/powerpoint/2010/main" val="9477932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04ADE-D070-433F-AC30-A3D598603AFB}"/>
              </a:ext>
            </a:extLst>
          </p:cNvPr>
          <p:cNvSpPr>
            <a:spLocks noGrp="1"/>
          </p:cNvSpPr>
          <p:nvPr>
            <p:ph type="title"/>
          </p:nvPr>
        </p:nvSpPr>
        <p:spPr/>
        <p:txBody>
          <a:bodyPr/>
          <a:lstStyle/>
          <a:p>
            <a:r>
              <a:rPr lang="en-US" dirty="0"/>
              <a:t>Reproductive Rights </a:t>
            </a:r>
            <a:endParaRPr lang="am-ET" dirty="0"/>
          </a:p>
        </p:txBody>
      </p:sp>
      <p:sp>
        <p:nvSpPr>
          <p:cNvPr id="3" name="Content Placeholder 2">
            <a:extLst>
              <a:ext uri="{FF2B5EF4-FFF2-40B4-BE49-F238E27FC236}">
                <a16:creationId xmlns:a16="http://schemas.microsoft.com/office/drawing/2014/main" id="{D4BB7EEA-A44E-46A8-A342-D361F55CE5F1}"/>
              </a:ext>
            </a:extLst>
          </p:cNvPr>
          <p:cNvSpPr>
            <a:spLocks noGrp="1"/>
          </p:cNvSpPr>
          <p:nvPr>
            <p:ph idx="1"/>
          </p:nvPr>
        </p:nvSpPr>
        <p:spPr/>
        <p:txBody>
          <a:bodyPr>
            <a:normAutofit fontScale="70000" lnSpcReduction="20000"/>
          </a:bodyPr>
          <a:lstStyle/>
          <a:p>
            <a:r>
              <a:rPr lang="en-US" dirty="0"/>
              <a:t> Embrace certain human rights that are already recognized in national laws, international human rights documents and other consensus documents.</a:t>
            </a:r>
          </a:p>
          <a:p>
            <a:r>
              <a:rPr lang="en-US" dirty="0"/>
              <a:t> These rights rest on the recognition of the </a:t>
            </a:r>
            <a:r>
              <a:rPr lang="en-US" b="1" dirty="0"/>
              <a:t>basic right of all couples and individuals to decide freely and responsibly the number, spacing and timing of their children and to have the information and means to do so, and the right to attain the highest standard of sexual and reproductive health.</a:t>
            </a:r>
          </a:p>
          <a:p>
            <a:r>
              <a:rPr lang="en-US" dirty="0"/>
              <a:t> It also includes their </a:t>
            </a:r>
            <a:r>
              <a:rPr lang="en-US" b="1" dirty="0"/>
              <a:t>right to make decisions concerning reproduction free of discrimination, coercion and violence, as expressed in human rights documents.</a:t>
            </a:r>
            <a:endParaRPr lang="am-ET" b="1" dirty="0"/>
          </a:p>
        </p:txBody>
      </p:sp>
    </p:spTree>
    <p:extLst>
      <p:ext uri="{BB962C8B-B14F-4D97-AF65-F5344CB8AC3E}">
        <p14:creationId xmlns:p14="http://schemas.microsoft.com/office/powerpoint/2010/main" val="13346404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49A1-FFD3-46E6-99E0-AF79771E79EE}"/>
              </a:ext>
            </a:extLst>
          </p:cNvPr>
          <p:cNvSpPr>
            <a:spLocks noGrp="1"/>
          </p:cNvSpPr>
          <p:nvPr>
            <p:ph type="title"/>
          </p:nvPr>
        </p:nvSpPr>
        <p:spPr/>
        <p:txBody>
          <a:bodyPr/>
          <a:lstStyle/>
          <a:p>
            <a:r>
              <a:rPr lang="en-US" dirty="0"/>
              <a:t>And…</a:t>
            </a:r>
            <a:endParaRPr lang="am-ET" dirty="0"/>
          </a:p>
        </p:txBody>
      </p:sp>
      <p:sp>
        <p:nvSpPr>
          <p:cNvPr id="3" name="Content Placeholder 2">
            <a:extLst>
              <a:ext uri="{FF2B5EF4-FFF2-40B4-BE49-F238E27FC236}">
                <a16:creationId xmlns:a16="http://schemas.microsoft.com/office/drawing/2014/main" id="{5C315DE7-B37A-4AF7-857A-53D165320FD6}"/>
              </a:ext>
            </a:extLst>
          </p:cNvPr>
          <p:cNvSpPr>
            <a:spLocks noGrp="1"/>
          </p:cNvSpPr>
          <p:nvPr>
            <p:ph idx="1"/>
          </p:nvPr>
        </p:nvSpPr>
        <p:spPr/>
        <p:txBody>
          <a:bodyPr>
            <a:normAutofit fontScale="85000" lnSpcReduction="20000"/>
          </a:bodyPr>
          <a:lstStyle/>
          <a:p>
            <a:r>
              <a:rPr lang="en-US" dirty="0"/>
              <a:t> Further, the right to reproductive health requires that reproductive health care goods and services, as well as programs, are </a:t>
            </a:r>
            <a:r>
              <a:rPr lang="en-US" b="1" dirty="0"/>
              <a:t>widely available, economically and physically accessible, culturally acceptable, and of high quality.</a:t>
            </a:r>
          </a:p>
          <a:p>
            <a:r>
              <a:rPr lang="en-US" dirty="0"/>
              <a:t> The right to reproductive </a:t>
            </a:r>
            <a:r>
              <a:rPr lang="en-US" b="1" u="sng" dirty="0"/>
              <a:t>autonomy</a:t>
            </a:r>
            <a:r>
              <a:rPr lang="en-US" dirty="0"/>
              <a:t> also includes the rights to </a:t>
            </a:r>
            <a:r>
              <a:rPr lang="en-US" b="1" dirty="0"/>
              <a:t>information, privacy and confidentiality when making decisions about one’s reproductive capacity and life</a:t>
            </a:r>
            <a:r>
              <a:rPr lang="en-US" dirty="0"/>
              <a:t>.</a:t>
            </a:r>
            <a:endParaRPr lang="am-ET" dirty="0"/>
          </a:p>
        </p:txBody>
      </p:sp>
    </p:spTree>
    <p:extLst>
      <p:ext uri="{BB962C8B-B14F-4D97-AF65-F5344CB8AC3E}">
        <p14:creationId xmlns:p14="http://schemas.microsoft.com/office/powerpoint/2010/main" val="10329503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57913-A0E2-49F9-B448-435A1E6E62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8409" y="354787"/>
            <a:ext cx="5704609" cy="6148426"/>
          </a:xfrm>
          <a:prstGeom prst="rect">
            <a:avLst/>
          </a:prstGeom>
        </p:spPr>
      </p:pic>
    </p:spTree>
    <p:extLst>
      <p:ext uri="{BB962C8B-B14F-4D97-AF65-F5344CB8AC3E}">
        <p14:creationId xmlns:p14="http://schemas.microsoft.com/office/powerpoint/2010/main" val="1114838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B90D0-A558-4E9A-81B8-CEA385F5026F}"/>
              </a:ext>
            </a:extLst>
          </p:cNvPr>
          <p:cNvSpPr>
            <a:spLocks noGrp="1"/>
          </p:cNvSpPr>
          <p:nvPr>
            <p:ph type="title"/>
          </p:nvPr>
        </p:nvSpPr>
        <p:spPr/>
        <p:txBody>
          <a:bodyPr/>
          <a:lstStyle/>
          <a:p>
            <a:r>
              <a:rPr lang="en-US" dirty="0"/>
              <a:t>Sayings</a:t>
            </a:r>
            <a:endParaRPr lang="am-ET" dirty="0"/>
          </a:p>
        </p:txBody>
      </p:sp>
      <p:sp>
        <p:nvSpPr>
          <p:cNvPr id="3" name="Content Placeholder 2">
            <a:extLst>
              <a:ext uri="{FF2B5EF4-FFF2-40B4-BE49-F238E27FC236}">
                <a16:creationId xmlns:a16="http://schemas.microsoft.com/office/drawing/2014/main" id="{C2B025AC-2C70-49AB-B0A3-420F6D6BF1BF}"/>
              </a:ext>
            </a:extLst>
          </p:cNvPr>
          <p:cNvSpPr>
            <a:spLocks noGrp="1"/>
          </p:cNvSpPr>
          <p:nvPr>
            <p:ph idx="1"/>
          </p:nvPr>
        </p:nvSpPr>
        <p:spPr/>
        <p:txBody>
          <a:bodyPr/>
          <a:lstStyle/>
          <a:p>
            <a:r>
              <a:rPr lang="am-ET" dirty="0"/>
              <a:t>ሴት አሉሽ ምን ይበሉሽ？</a:t>
            </a:r>
          </a:p>
          <a:p>
            <a:r>
              <a:rPr lang="am-ET" dirty="0"/>
              <a:t>ሴት ያመነ ጉም የዘገነ</a:t>
            </a:r>
          </a:p>
          <a:p>
            <a:r>
              <a:rPr lang="am-ET" dirty="0"/>
              <a:t>ሴት ሲበዛ ጎመን ጠነዛ</a:t>
            </a:r>
          </a:p>
          <a:p>
            <a:r>
              <a:rPr lang="am-ET" dirty="0"/>
              <a:t>የ ሴት ልጅ</a:t>
            </a:r>
          </a:p>
          <a:p>
            <a:endParaRPr lang="am-ET" dirty="0"/>
          </a:p>
        </p:txBody>
      </p:sp>
    </p:spTree>
    <p:extLst>
      <p:ext uri="{BB962C8B-B14F-4D97-AF65-F5344CB8AC3E}">
        <p14:creationId xmlns:p14="http://schemas.microsoft.com/office/powerpoint/2010/main" val="41992460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AB925-9BF5-43E1-A013-EECB50E18336}"/>
              </a:ext>
            </a:extLst>
          </p:cNvPr>
          <p:cNvSpPr>
            <a:spLocks noGrp="1"/>
          </p:cNvSpPr>
          <p:nvPr>
            <p:ph type="title"/>
          </p:nvPr>
        </p:nvSpPr>
        <p:spPr/>
        <p:txBody>
          <a:bodyPr/>
          <a:lstStyle/>
          <a:p>
            <a:r>
              <a:rPr lang="en-US" dirty="0"/>
              <a:t>EDHS 2016</a:t>
            </a:r>
            <a:endParaRPr lang="am-ET" dirty="0"/>
          </a:p>
        </p:txBody>
      </p:sp>
      <p:sp>
        <p:nvSpPr>
          <p:cNvPr id="3" name="Content Placeholder 2">
            <a:extLst>
              <a:ext uri="{FF2B5EF4-FFF2-40B4-BE49-F238E27FC236}">
                <a16:creationId xmlns:a16="http://schemas.microsoft.com/office/drawing/2014/main" id="{2A872570-7BF3-402B-8140-0BAE3C8725E8}"/>
              </a:ext>
            </a:extLst>
          </p:cNvPr>
          <p:cNvSpPr>
            <a:spLocks noGrp="1"/>
          </p:cNvSpPr>
          <p:nvPr>
            <p:ph idx="1"/>
          </p:nvPr>
        </p:nvSpPr>
        <p:spPr/>
        <p:txBody>
          <a:bodyPr>
            <a:normAutofit fontScale="70000" lnSpcReduction="20000"/>
          </a:bodyPr>
          <a:lstStyle/>
          <a:p>
            <a:r>
              <a:rPr lang="en-US" b="1" u="sng" dirty="0"/>
              <a:t> Polygyny</a:t>
            </a:r>
            <a:r>
              <a:rPr lang="en-US" dirty="0"/>
              <a:t>: </a:t>
            </a:r>
            <a:r>
              <a:rPr lang="en-US" b="1" dirty="0"/>
              <a:t>Eleven percent</a:t>
            </a:r>
            <a:r>
              <a:rPr lang="en-US" dirty="0"/>
              <a:t> of currently married women report that their husband has multiple wives.</a:t>
            </a:r>
          </a:p>
          <a:p>
            <a:r>
              <a:rPr lang="en-US" b="1" dirty="0"/>
              <a:t> Age at first marriage</a:t>
            </a:r>
            <a:r>
              <a:rPr lang="en-US" dirty="0"/>
              <a:t>: Marriage is nearly universal in Ethiopia, although women marry about 6.6 years earlier than men on average. Median age at first marriage is </a:t>
            </a:r>
            <a:r>
              <a:rPr lang="en-US" b="1" u="sng" dirty="0"/>
              <a:t>17.1 </a:t>
            </a:r>
            <a:r>
              <a:rPr lang="en-US" dirty="0"/>
              <a:t>years among women and 23.7 years among men age 25-49.</a:t>
            </a:r>
          </a:p>
          <a:p>
            <a:r>
              <a:rPr lang="en-US" dirty="0"/>
              <a:t> Trends: Age at first marriage has dramatically changed for women and girls. More than 30% of women born in the seventies married before age 15, while for those born in the nineties, this indicator is around 10 percent.</a:t>
            </a:r>
            <a:endParaRPr lang="am-ET" dirty="0"/>
          </a:p>
        </p:txBody>
      </p:sp>
    </p:spTree>
    <p:extLst>
      <p:ext uri="{BB962C8B-B14F-4D97-AF65-F5344CB8AC3E}">
        <p14:creationId xmlns:p14="http://schemas.microsoft.com/office/powerpoint/2010/main" val="37899285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11A09-2112-42E0-BC14-CBF3237A97D3}"/>
              </a:ext>
            </a:extLst>
          </p:cNvPr>
          <p:cNvSpPr>
            <a:spLocks noGrp="1"/>
          </p:cNvSpPr>
          <p:nvPr>
            <p:ph type="title"/>
          </p:nvPr>
        </p:nvSpPr>
        <p:spPr/>
        <p:txBody>
          <a:bodyPr/>
          <a:lstStyle/>
          <a:p>
            <a:endParaRPr lang="am-ET" dirty="0"/>
          </a:p>
        </p:txBody>
      </p:sp>
      <p:sp>
        <p:nvSpPr>
          <p:cNvPr id="3" name="Content Placeholder 2">
            <a:extLst>
              <a:ext uri="{FF2B5EF4-FFF2-40B4-BE49-F238E27FC236}">
                <a16:creationId xmlns:a16="http://schemas.microsoft.com/office/drawing/2014/main" id="{6BBD24B6-1831-445C-A6CE-71C0341C09B8}"/>
              </a:ext>
            </a:extLst>
          </p:cNvPr>
          <p:cNvSpPr>
            <a:spLocks noGrp="1"/>
          </p:cNvSpPr>
          <p:nvPr>
            <p:ph idx="1"/>
          </p:nvPr>
        </p:nvSpPr>
        <p:spPr/>
        <p:txBody>
          <a:bodyPr/>
          <a:lstStyle/>
          <a:p>
            <a:r>
              <a:rPr lang="en-US" b="1" dirty="0"/>
              <a:t>Teenage pregnancy</a:t>
            </a:r>
            <a:r>
              <a:rPr lang="en-US" dirty="0"/>
              <a:t>: Among women age 15-19, 10% are already mothers and 2% are pregnant with their first child.</a:t>
            </a:r>
          </a:p>
          <a:p>
            <a:r>
              <a:rPr lang="en-US" dirty="0"/>
              <a:t> Age at first birth: The median age at first birth among women age 25-49 is 19.2 years.</a:t>
            </a:r>
            <a:endParaRPr lang="am-ET" dirty="0"/>
          </a:p>
        </p:txBody>
      </p:sp>
    </p:spTree>
    <p:extLst>
      <p:ext uri="{BB962C8B-B14F-4D97-AF65-F5344CB8AC3E}">
        <p14:creationId xmlns:p14="http://schemas.microsoft.com/office/powerpoint/2010/main" val="3141429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83488-9FDE-4051-AECA-E8A1C381F2BA}"/>
              </a:ext>
            </a:extLst>
          </p:cNvPr>
          <p:cNvSpPr>
            <a:spLocks noGrp="1"/>
          </p:cNvSpPr>
          <p:nvPr>
            <p:ph type="title"/>
          </p:nvPr>
        </p:nvSpPr>
        <p:spPr/>
        <p:txBody>
          <a:bodyPr/>
          <a:lstStyle/>
          <a:p>
            <a:r>
              <a:rPr lang="en-US" dirty="0"/>
              <a:t>Women Empowerment</a:t>
            </a:r>
            <a:endParaRPr lang="am-ET" dirty="0"/>
          </a:p>
        </p:txBody>
      </p:sp>
      <p:sp>
        <p:nvSpPr>
          <p:cNvPr id="3" name="Content Placeholder 2">
            <a:extLst>
              <a:ext uri="{FF2B5EF4-FFF2-40B4-BE49-F238E27FC236}">
                <a16:creationId xmlns:a16="http://schemas.microsoft.com/office/drawing/2014/main" id="{AD4FB98F-B9A4-4A14-9199-EA41F5E50EC1}"/>
              </a:ext>
            </a:extLst>
          </p:cNvPr>
          <p:cNvSpPr>
            <a:spLocks noGrp="1"/>
          </p:cNvSpPr>
          <p:nvPr>
            <p:ph idx="1"/>
          </p:nvPr>
        </p:nvSpPr>
        <p:spPr/>
        <p:txBody>
          <a:bodyPr>
            <a:normAutofit fontScale="92500" lnSpcReduction="20000"/>
          </a:bodyPr>
          <a:lstStyle/>
          <a:p>
            <a:r>
              <a:rPr lang="en-US" b="1" dirty="0"/>
              <a:t> Employment and earnings</a:t>
            </a:r>
            <a:r>
              <a:rPr lang="en-US" dirty="0"/>
              <a:t>: </a:t>
            </a:r>
            <a:r>
              <a:rPr lang="en-US" b="1" dirty="0"/>
              <a:t>Forty-eight percent </a:t>
            </a:r>
            <a:r>
              <a:rPr lang="en-US" dirty="0"/>
              <a:t>of currently married women age 15-49 were employed in the 12 months before the survey, compared </a:t>
            </a:r>
            <a:r>
              <a:rPr lang="en-US" b="1" dirty="0"/>
              <a:t>with 99% of currently married men </a:t>
            </a:r>
            <a:r>
              <a:rPr lang="en-US" dirty="0"/>
              <a:t>age 15-49</a:t>
            </a:r>
          </a:p>
          <a:p>
            <a:r>
              <a:rPr lang="en-US" b="1" dirty="0"/>
              <a:t> Decision to marry</a:t>
            </a:r>
            <a:r>
              <a:rPr lang="en-US" dirty="0"/>
              <a:t>: The majority (</a:t>
            </a:r>
            <a:r>
              <a:rPr lang="en-US" b="1" dirty="0"/>
              <a:t>61%) of ever-married women say their parents made the decision</a:t>
            </a:r>
            <a:r>
              <a:rPr lang="en-US" dirty="0"/>
              <a:t> that they would get married the first time.</a:t>
            </a:r>
            <a:endParaRPr lang="am-ET" dirty="0"/>
          </a:p>
        </p:txBody>
      </p:sp>
    </p:spTree>
    <p:extLst>
      <p:ext uri="{BB962C8B-B14F-4D97-AF65-F5344CB8AC3E}">
        <p14:creationId xmlns:p14="http://schemas.microsoft.com/office/powerpoint/2010/main" val="7289766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4784-64A1-4894-B75B-4FF76E254D3D}"/>
              </a:ext>
            </a:extLst>
          </p:cNvPr>
          <p:cNvSpPr>
            <a:spLocks noGrp="1"/>
          </p:cNvSpPr>
          <p:nvPr>
            <p:ph type="title"/>
          </p:nvPr>
        </p:nvSpPr>
        <p:spPr/>
        <p:txBody>
          <a:bodyPr/>
          <a:lstStyle/>
          <a:p>
            <a:r>
              <a:rPr lang="en-US" dirty="0"/>
              <a:t>Sexual Violence</a:t>
            </a:r>
            <a:endParaRPr lang="am-ET" dirty="0"/>
          </a:p>
        </p:txBody>
      </p:sp>
      <p:sp>
        <p:nvSpPr>
          <p:cNvPr id="3" name="Content Placeholder 2">
            <a:extLst>
              <a:ext uri="{FF2B5EF4-FFF2-40B4-BE49-F238E27FC236}">
                <a16:creationId xmlns:a16="http://schemas.microsoft.com/office/drawing/2014/main" id="{0A5B195C-C078-4B9F-838B-83A118EF9C8C}"/>
              </a:ext>
            </a:extLst>
          </p:cNvPr>
          <p:cNvSpPr>
            <a:spLocks noGrp="1"/>
          </p:cNvSpPr>
          <p:nvPr>
            <p:ph idx="1"/>
          </p:nvPr>
        </p:nvSpPr>
        <p:spPr/>
        <p:txBody>
          <a:bodyPr>
            <a:normAutofit fontScale="47500" lnSpcReduction="20000"/>
          </a:bodyPr>
          <a:lstStyle/>
          <a:p>
            <a:r>
              <a:rPr lang="en-US" b="1" u="sng" dirty="0"/>
              <a:t> Experience of violence</a:t>
            </a:r>
            <a:r>
              <a:rPr lang="en-US" dirty="0"/>
              <a:t>: Among women age 15-49, </a:t>
            </a:r>
            <a:r>
              <a:rPr lang="en-US" b="1" dirty="0"/>
              <a:t>23% have experienced physical violence</a:t>
            </a:r>
            <a:r>
              <a:rPr lang="en-US" dirty="0"/>
              <a:t> and </a:t>
            </a:r>
            <a:r>
              <a:rPr lang="en-US" b="1" dirty="0"/>
              <a:t>10% have experienced sexual violence</a:t>
            </a:r>
            <a:r>
              <a:rPr lang="en-US" dirty="0"/>
              <a:t>. </a:t>
            </a:r>
            <a:r>
              <a:rPr lang="en-US" b="1" dirty="0"/>
              <a:t>Four percent of women  have experienced physical violence during a pregnancy</a:t>
            </a:r>
            <a:r>
              <a:rPr lang="en-US" dirty="0"/>
              <a:t>.</a:t>
            </a:r>
          </a:p>
          <a:p>
            <a:r>
              <a:rPr lang="en-US" dirty="0"/>
              <a:t> </a:t>
            </a:r>
            <a:r>
              <a:rPr lang="en-US" b="1" dirty="0"/>
              <a:t>Marital control: Sixteen percent </a:t>
            </a:r>
            <a:r>
              <a:rPr lang="en-US" dirty="0"/>
              <a:t>of ever-married women have experienced at least three types of marital control behaviors by their husbands or partners. Forty-three  percent have never experienced marital control behaviors by their husbands or partners.</a:t>
            </a:r>
          </a:p>
          <a:p>
            <a:r>
              <a:rPr lang="en-US" b="1" dirty="0"/>
              <a:t> Spousal violence: Thirty-four percent </a:t>
            </a:r>
            <a:r>
              <a:rPr lang="en-US" dirty="0"/>
              <a:t>of ever-married women age 15-49 have experienced spousal physical, sexual, or emotional violence. Physical and emotional violence were experienced by 24% each, and sexual violence by10%.</a:t>
            </a:r>
          </a:p>
          <a:p>
            <a:r>
              <a:rPr lang="en-US" dirty="0"/>
              <a:t> </a:t>
            </a:r>
            <a:r>
              <a:rPr lang="en-US" b="1" dirty="0"/>
              <a:t>Injuries due to spousal violence: Twenty-two percent </a:t>
            </a:r>
            <a:r>
              <a:rPr lang="en-US" dirty="0"/>
              <a:t>of ever-married women who experienced spousal, physical, or sexual violence reported injuries, including 19% who reported cuts, bruises, or aches and 10% who reported deep wounds and other serious injuries.</a:t>
            </a:r>
          </a:p>
          <a:p>
            <a:r>
              <a:rPr lang="en-US" b="1" dirty="0"/>
              <a:t> Help seeking: About one-quarter of </a:t>
            </a:r>
            <a:r>
              <a:rPr lang="en-US" dirty="0"/>
              <a:t>women who have experienced physical or sexual violence has sought help.</a:t>
            </a:r>
            <a:endParaRPr lang="am-ET" dirty="0"/>
          </a:p>
        </p:txBody>
      </p:sp>
    </p:spTree>
    <p:extLst>
      <p:ext uri="{BB962C8B-B14F-4D97-AF65-F5344CB8AC3E}">
        <p14:creationId xmlns:p14="http://schemas.microsoft.com/office/powerpoint/2010/main" val="21525647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5AE08-33F1-4952-9D07-31959A79E78D}"/>
              </a:ext>
            </a:extLst>
          </p:cNvPr>
          <p:cNvSpPr>
            <a:spLocks noGrp="1"/>
          </p:cNvSpPr>
          <p:nvPr>
            <p:ph type="title"/>
          </p:nvPr>
        </p:nvSpPr>
        <p:spPr/>
        <p:txBody>
          <a:bodyPr>
            <a:normAutofit fontScale="90000"/>
          </a:bodyPr>
          <a:lstStyle/>
          <a:p>
            <a:br>
              <a:rPr lang="en-US" dirty="0"/>
            </a:br>
            <a:r>
              <a:rPr lang="en-US" dirty="0"/>
              <a:t>Marital Control</a:t>
            </a:r>
            <a:br>
              <a:rPr lang="en-US" dirty="0"/>
            </a:br>
            <a:endParaRPr lang="am-ET" dirty="0"/>
          </a:p>
        </p:txBody>
      </p:sp>
      <p:sp>
        <p:nvSpPr>
          <p:cNvPr id="3" name="Content Placeholder 2">
            <a:extLst>
              <a:ext uri="{FF2B5EF4-FFF2-40B4-BE49-F238E27FC236}">
                <a16:creationId xmlns:a16="http://schemas.microsoft.com/office/drawing/2014/main" id="{31488567-A6B2-4753-A4E6-B4AFFA3D0E9A}"/>
              </a:ext>
            </a:extLst>
          </p:cNvPr>
          <p:cNvSpPr>
            <a:spLocks noGrp="1"/>
          </p:cNvSpPr>
          <p:nvPr>
            <p:ph idx="1"/>
          </p:nvPr>
        </p:nvSpPr>
        <p:spPr/>
        <p:txBody>
          <a:bodyPr>
            <a:normAutofit fontScale="77500" lnSpcReduction="20000"/>
          </a:bodyPr>
          <a:lstStyle/>
          <a:p>
            <a:r>
              <a:rPr lang="en-US" dirty="0"/>
              <a:t> Percentage of women whose current husband/partner (if currently married) or most recent husband/partner (if formerly married) demonstrates at least one of the following controlling behaviors: </a:t>
            </a:r>
          </a:p>
          <a:p>
            <a:pPr lvl="1"/>
            <a:r>
              <a:rPr lang="en-US" dirty="0"/>
              <a:t>is jealous or angry if she talks to other men; </a:t>
            </a:r>
          </a:p>
          <a:p>
            <a:pPr lvl="1"/>
            <a:r>
              <a:rPr lang="en-US" dirty="0"/>
              <a:t>frequently accuses her of being unfaithful; does not permit her to meet her female friends; </a:t>
            </a:r>
          </a:p>
          <a:p>
            <a:pPr lvl="1"/>
            <a:r>
              <a:rPr lang="en-US" dirty="0"/>
              <a:t>tries to limit her contact with her family; and </a:t>
            </a:r>
          </a:p>
          <a:p>
            <a:pPr lvl="1"/>
            <a:r>
              <a:rPr lang="en-US" dirty="0"/>
              <a:t>insists on knowing where she is at all times.</a:t>
            </a:r>
            <a:endParaRPr lang="am-ET" dirty="0"/>
          </a:p>
        </p:txBody>
      </p:sp>
    </p:spTree>
    <p:extLst>
      <p:ext uri="{BB962C8B-B14F-4D97-AF65-F5344CB8AC3E}">
        <p14:creationId xmlns:p14="http://schemas.microsoft.com/office/powerpoint/2010/main" val="10178793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FA4DDB-76D0-3541-BAF6-D6564ABF34BD}"/>
              </a:ext>
            </a:extLst>
          </p:cNvPr>
          <p:cNvSpPr>
            <a:spLocks noGrp="1"/>
          </p:cNvSpPr>
          <p:nvPr>
            <p:ph idx="1"/>
          </p:nvPr>
        </p:nvSpPr>
        <p:spPr/>
        <p:txBody>
          <a:bodyPr>
            <a:normAutofit/>
          </a:bodyPr>
          <a:lstStyle/>
          <a:p>
            <a:r>
              <a:rPr lang="en-US" sz="2800" dirty="0"/>
              <a:t> Reproductive justice links reproductive rights with the social, political and economic inequalities that affect a woman’s ability to </a:t>
            </a:r>
            <a:r>
              <a:rPr lang="en-US" sz="2800" u="sng" dirty="0">
                <a:highlight>
                  <a:srgbClr val="FFFF00"/>
                </a:highlight>
              </a:rPr>
              <a:t>access</a:t>
            </a:r>
            <a:r>
              <a:rPr lang="en-US" sz="2800" dirty="0"/>
              <a:t> reproductive health care services. Core components of reproductive justice include equal access to safe abortion, affordable contraceptives and comprehensive sex education, as well as freedom from sexual violence.</a:t>
            </a:r>
          </a:p>
          <a:p>
            <a:r>
              <a:rPr lang="en-US" sz="2800" dirty="0"/>
              <a:t> Reproductive health care </a:t>
            </a:r>
            <a:r>
              <a:rPr lang="en-US" sz="2800" u="sng" dirty="0">
                <a:highlight>
                  <a:srgbClr val="FFFF00"/>
                </a:highlight>
              </a:rPr>
              <a:t>requires</a:t>
            </a:r>
            <a:r>
              <a:rPr lang="en-US" sz="2800" dirty="0"/>
              <a:t> reproductive justice.</a:t>
            </a:r>
          </a:p>
          <a:p>
            <a:pPr>
              <a:buNone/>
            </a:pPr>
            <a:endParaRPr lang="en-US" dirty="0"/>
          </a:p>
        </p:txBody>
      </p:sp>
      <p:sp>
        <p:nvSpPr>
          <p:cNvPr id="3" name="Title 2">
            <a:extLst>
              <a:ext uri="{FF2B5EF4-FFF2-40B4-BE49-F238E27FC236}">
                <a16:creationId xmlns:a16="http://schemas.microsoft.com/office/drawing/2014/main" id="{D54FFAA2-21F5-1249-B2D1-0FAC3D9718FB}"/>
              </a:ext>
            </a:extLst>
          </p:cNvPr>
          <p:cNvSpPr>
            <a:spLocks noGrp="1"/>
          </p:cNvSpPr>
          <p:nvPr>
            <p:ph type="title"/>
          </p:nvPr>
        </p:nvSpPr>
        <p:spPr/>
        <p:txBody>
          <a:bodyPr/>
          <a:lstStyle/>
          <a:p>
            <a:r>
              <a:rPr lang="en-US" dirty="0"/>
              <a:t>In Summary</a:t>
            </a:r>
          </a:p>
        </p:txBody>
      </p:sp>
    </p:spTree>
    <p:extLst>
      <p:ext uri="{BB962C8B-B14F-4D97-AF65-F5344CB8AC3E}">
        <p14:creationId xmlns:p14="http://schemas.microsoft.com/office/powerpoint/2010/main" val="23888694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DE4F4-3C6F-44C7-BE6B-604E3DCDF268}"/>
              </a:ext>
            </a:extLst>
          </p:cNvPr>
          <p:cNvSpPr>
            <a:spLocks noGrp="1"/>
          </p:cNvSpPr>
          <p:nvPr>
            <p:ph type="ctrTitle"/>
          </p:nvPr>
        </p:nvSpPr>
        <p:spPr/>
        <p:txBody>
          <a:bodyPr/>
          <a:lstStyle/>
          <a:p>
            <a:r>
              <a:rPr lang="en-US" dirty="0"/>
              <a:t>THANK YOU</a:t>
            </a:r>
            <a:endParaRPr lang="am-ET" dirty="0"/>
          </a:p>
        </p:txBody>
      </p:sp>
      <p:sp>
        <p:nvSpPr>
          <p:cNvPr id="3" name="Subtitle 2">
            <a:extLst>
              <a:ext uri="{FF2B5EF4-FFF2-40B4-BE49-F238E27FC236}">
                <a16:creationId xmlns:a16="http://schemas.microsoft.com/office/drawing/2014/main" id="{C4C668F2-905E-4E03-B753-FF06F6A18C51}"/>
              </a:ext>
            </a:extLst>
          </p:cNvPr>
          <p:cNvSpPr>
            <a:spLocks noGrp="1"/>
          </p:cNvSpPr>
          <p:nvPr>
            <p:ph type="subTitle" idx="1"/>
          </p:nvPr>
        </p:nvSpPr>
        <p:spPr/>
        <p:txBody>
          <a:bodyPr/>
          <a:lstStyle/>
          <a:p>
            <a:r>
              <a:rPr lang="en-US" dirty="0"/>
              <a:t>ANY QUESTIONS?</a:t>
            </a:r>
            <a:endParaRPr lang="am-ET" dirty="0"/>
          </a:p>
        </p:txBody>
      </p:sp>
    </p:spTree>
    <p:extLst>
      <p:ext uri="{BB962C8B-B14F-4D97-AF65-F5344CB8AC3E}">
        <p14:creationId xmlns:p14="http://schemas.microsoft.com/office/powerpoint/2010/main" val="3671287629"/>
      </p:ext>
    </p:extLst>
  </p:cSld>
  <p:clrMapOvr>
    <a:masterClrMapping/>
  </p:clrMapOvr>
</p:sld>
</file>

<file path=ppt/theme/theme1.xml><?xml version="1.0" encoding="utf-8"?>
<a:theme xmlns:a="http://schemas.openxmlformats.org/drawingml/2006/main" name="CIRHT_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CIRHT_Theme</Template>
  <TotalTime>1475</TotalTime>
  <Words>6442</Words>
  <Application>Microsoft Macintosh PowerPoint</Application>
  <PresentationFormat>Widescreen</PresentationFormat>
  <Paragraphs>349</Paragraphs>
  <Slides>85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85</vt:i4>
      </vt:variant>
    </vt:vector>
  </HeadingPairs>
  <TitlesOfParts>
    <vt:vector size="90" baseType="lpstr">
      <vt:lpstr>Arial</vt:lpstr>
      <vt:lpstr>Calibri</vt:lpstr>
      <vt:lpstr>Nyala</vt:lpstr>
      <vt:lpstr>Trebuchet MS</vt:lpstr>
      <vt:lpstr>CIRHT_Theme</vt:lpstr>
      <vt:lpstr>      The Ethics and Law of Contraception and Abortion &amp; Reproductive Justice </vt:lpstr>
      <vt:lpstr>Conflict of Interest</vt:lpstr>
      <vt:lpstr>Overview of the Presentation</vt:lpstr>
      <vt:lpstr>Part One: Foundations of the Codes of Ethics for OBGYNs</vt:lpstr>
      <vt:lpstr>1. The Patient-Physician Relationship</vt:lpstr>
      <vt:lpstr>2. Physician Conduct and Practice</vt:lpstr>
      <vt:lpstr>3. Avoiding Conflicts of Interest</vt:lpstr>
      <vt:lpstr>4. Professional Relations</vt:lpstr>
      <vt:lpstr>5. Societal Responsibilities</vt:lpstr>
      <vt:lpstr>EMA’s Medical Ethics for Doctors in Ethiopia XII: Abortion</vt:lpstr>
      <vt:lpstr>EMA’s Medical Ethics for Doctors in Ethiopia XIII: Family Planning </vt:lpstr>
      <vt:lpstr>FIGO Code of Ethics</vt:lpstr>
      <vt:lpstr>The Role of OBGYNs as Advocates for Women’s Health</vt:lpstr>
      <vt:lpstr>The Role of OBGYNs as Advocates for Women’s Health Continued…</vt:lpstr>
      <vt:lpstr>Definition of Pregnancy</vt:lpstr>
      <vt:lpstr>Safe Moterhood</vt:lpstr>
      <vt:lpstr>Safe Motherhood: Recommendations</vt:lpstr>
      <vt:lpstr>Ethical Aspects of Induced Abortion for Non-Medical Reasons</vt:lpstr>
      <vt:lpstr>Abortion is Very Widely Considered to be Ethically Justified when…</vt:lpstr>
      <vt:lpstr>The Use of Abortion for Other Social Reasons</vt:lpstr>
      <vt:lpstr>The Use of Abortion for Other Social Reasons Continued…</vt:lpstr>
      <vt:lpstr>The Use of Abortion for Other Social Reasons Continued…</vt:lpstr>
      <vt:lpstr>The Use of Abortion for Other Social Reasons Continued…</vt:lpstr>
      <vt:lpstr>The Use of Abortion for Other Social Reasons Continued…</vt:lpstr>
      <vt:lpstr>Conscientious Objection (CO)</vt:lpstr>
      <vt:lpstr>Ethical Guidelines on Conscientious Objection</vt:lpstr>
      <vt:lpstr>Conflict of Interest</vt:lpstr>
      <vt:lpstr>Conflict of Interest</vt:lpstr>
      <vt:lpstr>Conflict of Interest</vt:lpstr>
      <vt:lpstr>Conflict of Interest</vt:lpstr>
      <vt:lpstr>Conflict of Interest</vt:lpstr>
      <vt:lpstr>Conscientious Objection</vt:lpstr>
      <vt:lpstr>The Limits of Conscientious Objection to Abortion in the Developing World, Louis-Jaqcues van Bogaert, Developing World Bioethics 2 (2), 131-143</vt:lpstr>
      <vt:lpstr>Conscientious objection to abortion provision: Why context matters, Laura Florence Harris, Jodi Halpern, Ndola Prata</vt:lpstr>
      <vt:lpstr>Physicians, Not Conscripts — Conscientious Objection in Health Care</vt:lpstr>
      <vt:lpstr>The Views of Professional Societies</vt:lpstr>
      <vt:lpstr>But…</vt:lpstr>
      <vt:lpstr>We Chose Our Profession</vt:lpstr>
      <vt:lpstr>Remember: In a freely chosen profession, conscientious objection cannot override patient care!</vt:lpstr>
      <vt:lpstr>Health care professionals who are unwilling to accept these limits have two choices: </vt:lpstr>
      <vt:lpstr>WHO and CO</vt:lpstr>
      <vt:lpstr>Limits of Conscience</vt:lpstr>
      <vt:lpstr>When CO Becomes Unethical</vt:lpstr>
      <vt:lpstr>The Ethiopian Law in Abortion</vt:lpstr>
      <vt:lpstr>Article 551 of the Penal Code Allows Termination of Pregnancy Under the Following Conditions:</vt:lpstr>
      <vt:lpstr>Abortion: Technical and Procedural Guideline in Ethiopia, FMOH, 2014</vt:lpstr>
      <vt:lpstr>This Guideline Translates the Law into Actionable Measures </vt:lpstr>
      <vt:lpstr>Hence…</vt:lpstr>
      <vt:lpstr>Details - needs reading it</vt:lpstr>
      <vt:lpstr>The Ethiopia Law on Conscientious Objection</vt:lpstr>
      <vt:lpstr>Part Six: Health Professionals</vt:lpstr>
      <vt:lpstr>Hence…</vt:lpstr>
      <vt:lpstr>Successful Examples of Disallowing ‘Conscientious Objection’ in Reproductive Health Care</vt:lpstr>
      <vt:lpstr>Countries that Prohibit ‘CO’</vt:lpstr>
      <vt:lpstr>Summary</vt:lpstr>
      <vt:lpstr>THANK YOU</vt:lpstr>
      <vt:lpstr>Part Two: Reproductive Justice</vt:lpstr>
      <vt:lpstr>The Reproductive Justice Framework </vt:lpstr>
      <vt:lpstr>Reproductive Oppression</vt:lpstr>
      <vt:lpstr>The Reproductive Justice Analysis </vt:lpstr>
      <vt:lpstr>The Key Strategies for Achieving this Vision Include:</vt:lpstr>
      <vt:lpstr>10 Reasons to Rethink Overpopulation</vt:lpstr>
      <vt:lpstr>Here is Why</vt:lpstr>
      <vt:lpstr>PowerPoint Presentation</vt:lpstr>
      <vt:lpstr>PowerPoint Presentation</vt:lpstr>
      <vt:lpstr>PowerPoint Presentation</vt:lpstr>
      <vt:lpstr>Abortion Rights and Reproductive Justice</vt:lpstr>
      <vt:lpstr>Abortion Rights and Reproductive Justice Continued…</vt:lpstr>
      <vt:lpstr>Abortion is a matter of…</vt:lpstr>
      <vt:lpstr>Conditions of Reproductive Justice</vt:lpstr>
      <vt:lpstr>Women’s Right to Adequate Information, Resources, Services and Personal Safety While Pregnant </vt:lpstr>
      <vt:lpstr>PowerPoint Presentation</vt:lpstr>
      <vt:lpstr>A Woman’s Right to be the Parent of Her Child</vt:lpstr>
      <vt:lpstr>Sexual Rights </vt:lpstr>
      <vt:lpstr>Reproductive Rights </vt:lpstr>
      <vt:lpstr>And…</vt:lpstr>
      <vt:lpstr>PowerPoint Presentation</vt:lpstr>
      <vt:lpstr>Sayings</vt:lpstr>
      <vt:lpstr>EDHS 2016</vt:lpstr>
      <vt:lpstr>PowerPoint Presentation</vt:lpstr>
      <vt:lpstr>Women Empowerment</vt:lpstr>
      <vt:lpstr>Sexual Violence</vt:lpstr>
      <vt:lpstr> Marital Control </vt:lpstr>
      <vt:lpstr>In Summary</vt:lpstr>
      <vt:lpstr>THANK YOU</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Ethics and law  of contraception and abortion care in Ethiopia</dc:title>
  <dc:creator>Munir Kassa</dc:creator>
  <cp:lastModifiedBy>Meghan Obermeyer</cp:lastModifiedBy>
  <cp:revision>27</cp:revision>
  <cp:lastPrinted>2018-09-27T20:59:13Z</cp:lastPrinted>
  <dcterms:created xsi:type="dcterms:W3CDTF">2017-06-08T22:12:29Z</dcterms:created>
  <dcterms:modified xsi:type="dcterms:W3CDTF">2018-09-27T21:00:16Z</dcterms:modified>
</cp:coreProperties>
</file>