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11" r:id="rId2"/>
    <p:sldId id="257" r:id="rId3"/>
    <p:sldId id="258" r:id="rId4"/>
    <p:sldId id="259" r:id="rId5"/>
    <p:sldId id="260" r:id="rId6"/>
    <p:sldId id="261" r:id="rId7"/>
    <p:sldId id="265" r:id="rId8"/>
    <p:sldId id="262" r:id="rId9"/>
    <p:sldId id="263" r:id="rId10"/>
    <p:sldId id="264" r:id="rId11"/>
    <p:sldId id="266" r:id="rId12"/>
    <p:sldId id="267" r:id="rId13"/>
    <p:sldId id="268" r:id="rId14"/>
    <p:sldId id="269" r:id="rId15"/>
    <p:sldId id="312" r:id="rId16"/>
    <p:sldId id="30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428" autoAdjust="0"/>
    <p:restoredTop sz="94660"/>
  </p:normalViewPr>
  <p:slideViewPr>
    <p:cSldViewPr snapToGrid="0">
      <p:cViewPr varScale="1">
        <p:scale>
          <a:sx n="62" d="100"/>
          <a:sy n="62" d="100"/>
        </p:scale>
        <p:origin x="200" y="9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Option 1">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133600" y="2616200"/>
            <a:ext cx="9192427" cy="3251200"/>
          </a:xfrm>
        </p:spPr>
        <p:txBody>
          <a:bodyPr anchor="t"/>
          <a:lstStyle>
            <a:lvl1pPr algn="l">
              <a:defRPr cap="all" baseline="0">
                <a:solidFill>
                  <a:srgbClr val="207AAA"/>
                </a:solidFill>
                <a:latin typeface="Trebuchet MS" panose="020B0603020202020204" pitchFamily="34" charset="0"/>
              </a:defRPr>
            </a:lvl1pPr>
          </a:lstStyle>
          <a:p>
            <a:r>
              <a:rPr lang="en-US" dirty="0"/>
              <a:t>CLICK TO EDIT MASTER TITLE STYLE</a:t>
            </a:r>
          </a:p>
        </p:txBody>
      </p:sp>
      <p:pic>
        <p:nvPicPr>
          <p:cNvPr id="9" name="Picture 8" descr="CIRHT_CMYK_maize_tag_block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6267" y="685801"/>
            <a:ext cx="4813316" cy="1199348"/>
          </a:xfrm>
          <a:prstGeom prst="rect">
            <a:avLst/>
          </a:prstGeom>
        </p:spPr>
      </p:pic>
    </p:spTree>
    <p:extLst>
      <p:ext uri="{BB962C8B-B14F-4D97-AF65-F5344CB8AC3E}">
        <p14:creationId xmlns:p14="http://schemas.microsoft.com/office/powerpoint/2010/main" val="14343704"/>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Option 2">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2006600"/>
            <a:ext cx="9700427" cy="3048000"/>
          </a:xfrm>
        </p:spPr>
        <p:txBody>
          <a:bodyPr anchor="t"/>
          <a:lstStyle>
            <a:lvl1pPr algn="l">
              <a:defRPr>
                <a:solidFill>
                  <a:srgbClr val="207AAA"/>
                </a:solidFill>
                <a:latin typeface="Trebuchet MS" panose="020B0603020202020204" pitchFamily="34" charset="0"/>
              </a:defRPr>
            </a:lvl1pPr>
          </a:lstStyle>
          <a:p>
            <a:r>
              <a:rPr lang="en-US"/>
              <a:t>Click to edit Master title style</a:t>
            </a:r>
            <a:endParaRPr lang="en-US" dirty="0"/>
          </a:p>
        </p:txBody>
      </p:sp>
      <p:pic>
        <p:nvPicPr>
          <p:cNvPr id="7" name="Picture 6" descr="CIRHT_CMYK_maize_tag_block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6267" y="5205583"/>
            <a:ext cx="3176055" cy="791387"/>
          </a:xfrm>
          <a:prstGeom prst="rect">
            <a:avLst/>
          </a:prstGeom>
        </p:spPr>
      </p:pic>
    </p:spTree>
    <p:extLst>
      <p:ext uri="{BB962C8B-B14F-4D97-AF65-F5344CB8AC3E}">
        <p14:creationId xmlns:p14="http://schemas.microsoft.com/office/powerpoint/2010/main" val="1894828519"/>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0" indent="0">
              <a:buFont typeface="Arial" panose="020B0604020202020204" pitchFamily="34" charset="0"/>
              <a:buChar char="•"/>
              <a:defRPr sz="3600">
                <a:solidFill>
                  <a:schemeClr val="tx1">
                    <a:lumMod val="65000"/>
                    <a:lumOff val="35000"/>
                  </a:schemeClr>
                </a:solidFill>
                <a:latin typeface="Trebuchet MS" panose="020B0603020202020204" pitchFamily="34" charset="0"/>
              </a:defRPr>
            </a:lvl1pPr>
            <a:lvl2pPr marL="990575" indent="-380990">
              <a:buFont typeface="Arial" panose="020B0604020202020204" pitchFamily="34" charset="0"/>
              <a:buChar char="•"/>
              <a:defRPr sz="3200">
                <a:solidFill>
                  <a:schemeClr val="tx1">
                    <a:lumMod val="65000"/>
                    <a:lumOff val="35000"/>
                  </a:schemeClr>
                </a:solidFill>
                <a:latin typeface="Trebuchet MS" panose="020B0603020202020204" pitchFamily="34" charset="0"/>
              </a:defRPr>
            </a:lvl2pPr>
            <a:lvl3pPr>
              <a:defRPr sz="2800">
                <a:solidFill>
                  <a:schemeClr val="tx1">
                    <a:lumMod val="65000"/>
                    <a:lumOff val="35000"/>
                  </a:schemeClr>
                </a:solidFill>
                <a:latin typeface="Trebuchet MS" panose="020B0603020202020204" pitchFamily="34" charset="0"/>
              </a:defRPr>
            </a:lvl3pPr>
            <a:lvl4pPr>
              <a:defRPr>
                <a:solidFill>
                  <a:schemeClr val="tx1">
                    <a:lumMod val="65000"/>
                    <a:lumOff val="35000"/>
                  </a:schemeClr>
                </a:solidFill>
                <a:latin typeface="Trebuchet MS" panose="020B0603020202020204" pitchFamily="34" charset="0"/>
              </a:defRPr>
            </a:lvl4pPr>
            <a:lvl5pPr>
              <a:defRPr>
                <a:solidFill>
                  <a:schemeClr val="tx1">
                    <a:lumMod val="65000"/>
                    <a:lumOff val="35000"/>
                  </a:schemeClr>
                </a:solidFill>
                <a:latin typeface="Trebuchet MS" panose="020B0603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pPr>
              <a:buSzPct val="25000"/>
            </a:pPr>
            <a:fld id="{00000000-1234-1234-1234-123412341234}" type="slidenum">
              <a:rPr lang="en-US" smtClean="0">
                <a:solidFill>
                  <a:srgbClr val="888888"/>
                </a:solidFill>
                <a:latin typeface="Calibri"/>
                <a:ea typeface="Calibri"/>
                <a:cs typeface="Calibri"/>
                <a:sym typeface="Calibri"/>
              </a:rPr>
              <a:pPr>
                <a:buSzPct val="25000"/>
              </a:pPr>
              <a:t>‹#›</a:t>
            </a:fld>
            <a:endParaRPr lang="en-US">
              <a:solidFill>
                <a:srgbClr val="888888"/>
              </a:solidFill>
              <a:latin typeface="Calibri"/>
              <a:ea typeface="Calibri"/>
              <a:cs typeface="Calibri"/>
              <a:sym typeface="Calibri"/>
            </a:endParaRPr>
          </a:p>
        </p:txBody>
      </p:sp>
      <p:sp>
        <p:nvSpPr>
          <p:cNvPr id="10" name="Title 9"/>
          <p:cNvSpPr>
            <a:spLocks noGrp="1"/>
          </p:cNvSpPr>
          <p:nvPr>
            <p:ph type="title"/>
          </p:nvPr>
        </p:nvSpPr>
        <p:spPr/>
        <p:txBody>
          <a:bodyPr>
            <a:normAutofit/>
          </a:bodyPr>
          <a:lstStyle>
            <a:lvl1pPr>
              <a:defRPr sz="4400"/>
            </a:lvl1pPr>
          </a:lstStyle>
          <a:p>
            <a:r>
              <a:rPr lang="en-US" dirty="0"/>
              <a:t>Click to edit Master title style</a:t>
            </a:r>
          </a:p>
        </p:txBody>
      </p:sp>
      <p:sp>
        <p:nvSpPr>
          <p:cNvPr id="11" name="Footer Placeholder 4"/>
          <p:cNvSpPr>
            <a:spLocks noGrp="1"/>
          </p:cNvSpPr>
          <p:nvPr>
            <p:ph type="ftr" sz="quarter" idx="3"/>
          </p:nvPr>
        </p:nvSpPr>
        <p:spPr>
          <a:xfrm>
            <a:off x="609600" y="6356351"/>
            <a:ext cx="9956800" cy="365125"/>
          </a:xfrm>
          <a:prstGeom prst="rect">
            <a:avLst/>
          </a:prstGeom>
        </p:spPr>
        <p:txBody>
          <a:bodyPr/>
          <a:lstStyle>
            <a:lvl1pPr>
              <a:defRPr sz="1867">
                <a:solidFill>
                  <a:schemeClr val="bg1"/>
                </a:solidFill>
                <a:latin typeface="Trebuchet MS" panose="020B0603020202020204" pitchFamily="34" charset="0"/>
              </a:defRPr>
            </a:lvl1pPr>
          </a:lstStyle>
          <a:p>
            <a:endParaRPr lang="en-US"/>
          </a:p>
        </p:txBody>
      </p:sp>
      <p:pic>
        <p:nvPicPr>
          <p:cNvPr id="8" name="Picture 7" descr="CIRHT_CMYK_maize_tag_block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8109" y="5551002"/>
            <a:ext cx="1762692" cy="439215"/>
          </a:xfrm>
          <a:prstGeom prst="rect">
            <a:avLst/>
          </a:prstGeom>
        </p:spPr>
      </p:pic>
    </p:spTree>
    <p:extLst>
      <p:ext uri="{BB962C8B-B14F-4D97-AF65-F5344CB8AC3E}">
        <p14:creationId xmlns:p14="http://schemas.microsoft.com/office/powerpoint/2010/main" val="278434609"/>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pPr>
              <a:buSzPct val="25000"/>
            </a:pPr>
            <a:fld id="{00000000-1234-1234-1234-123412341234}" type="slidenum">
              <a:rPr lang="en-US" smtClean="0">
                <a:solidFill>
                  <a:srgbClr val="888888"/>
                </a:solidFill>
                <a:latin typeface="Calibri"/>
                <a:ea typeface="Calibri"/>
                <a:cs typeface="Calibri"/>
                <a:sym typeface="Calibri"/>
              </a:rPr>
              <a:pPr>
                <a:buSzPct val="25000"/>
              </a:pPr>
              <a:t>‹#›</a:t>
            </a:fld>
            <a:endParaRPr lang="en-US">
              <a:solidFill>
                <a:srgbClr val="888888"/>
              </a:solidFill>
              <a:latin typeface="Calibri"/>
              <a:ea typeface="Calibri"/>
              <a:cs typeface="Calibri"/>
              <a:sym typeface="Calibri"/>
            </a:endParaRPr>
          </a:p>
        </p:txBody>
      </p:sp>
      <p:sp>
        <p:nvSpPr>
          <p:cNvPr id="8" name="Footer Placeholder 4"/>
          <p:cNvSpPr>
            <a:spLocks noGrp="1"/>
          </p:cNvSpPr>
          <p:nvPr>
            <p:ph type="ftr" sz="quarter" idx="3"/>
          </p:nvPr>
        </p:nvSpPr>
        <p:spPr>
          <a:xfrm>
            <a:off x="609600" y="6356351"/>
            <a:ext cx="9956800" cy="365125"/>
          </a:xfrm>
          <a:prstGeom prst="rect">
            <a:avLst/>
          </a:prstGeom>
        </p:spPr>
        <p:txBody>
          <a:bodyPr/>
          <a:lstStyle>
            <a:lvl1pPr>
              <a:defRPr sz="1867">
                <a:solidFill>
                  <a:schemeClr val="bg1"/>
                </a:solidFill>
                <a:latin typeface="Trebuchet MS" panose="020B0603020202020204" pitchFamily="34" charset="0"/>
              </a:defRPr>
            </a:lvl1pPr>
          </a:lstStyle>
          <a:p>
            <a:endParaRPr lang="en-US"/>
          </a:p>
        </p:txBody>
      </p:sp>
    </p:spTree>
    <p:extLst>
      <p:ext uri="{BB962C8B-B14F-4D97-AF65-F5344CB8AC3E}">
        <p14:creationId xmlns:p14="http://schemas.microsoft.com/office/powerpoint/2010/main" val="1050888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a:xfrm>
            <a:off x="609600" y="6356351"/>
            <a:ext cx="74168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pPr>
              <a:buSzPct val="25000"/>
            </a:pPr>
            <a:fld id="{00000000-1234-1234-1234-123412341234}" type="slidenum">
              <a:rPr lang="en-US" smtClean="0">
                <a:solidFill>
                  <a:srgbClr val="888888"/>
                </a:solidFill>
                <a:latin typeface="Calibri"/>
                <a:ea typeface="Calibri"/>
                <a:cs typeface="Calibri"/>
                <a:sym typeface="Calibri"/>
              </a:rPr>
              <a:pPr>
                <a:buSzPct val="25000"/>
              </a:pPr>
              <a:t>‹#›</a:t>
            </a:fld>
            <a:endParaRPr lang="en-US">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26016314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a:xfrm>
            <a:off x="609600" y="6356351"/>
            <a:ext cx="74168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pPr>
              <a:buSzPct val="25000"/>
            </a:pPr>
            <a:fld id="{00000000-1234-1234-1234-123412341234}" type="slidenum">
              <a:rPr lang="en-US" smtClean="0">
                <a:solidFill>
                  <a:srgbClr val="888888"/>
                </a:solidFill>
                <a:latin typeface="Calibri"/>
                <a:ea typeface="Calibri"/>
                <a:cs typeface="Calibri"/>
                <a:sym typeface="Calibri"/>
              </a:rPr>
              <a:pPr>
                <a:buSzPct val="25000"/>
              </a:pPr>
              <a:t>‹#›</a:t>
            </a:fld>
            <a:endParaRPr lang="en-US">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896985063"/>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buSzPct val="25000"/>
            </a:pPr>
            <a:fld id="{00000000-1234-1234-1234-123412341234}" type="slidenum">
              <a:rPr lang="en-US" smtClean="0">
                <a:solidFill>
                  <a:srgbClr val="888888"/>
                </a:solidFill>
                <a:latin typeface="Calibri"/>
                <a:ea typeface="Calibri"/>
                <a:cs typeface="Calibri"/>
                <a:sym typeface="Calibri"/>
              </a:rPr>
              <a:pPr>
                <a:buSzPct val="25000"/>
              </a:pPr>
              <a:t>‹#›</a:t>
            </a:fld>
            <a:endParaRPr lang="en-US">
              <a:solidFill>
                <a:srgbClr val="888888"/>
              </a:solidFill>
              <a:latin typeface="Calibri"/>
              <a:ea typeface="Calibri"/>
              <a:cs typeface="Calibri"/>
              <a:sym typeface="Calibri"/>
            </a:endParaRPr>
          </a:p>
        </p:txBody>
      </p:sp>
      <p:sp>
        <p:nvSpPr>
          <p:cNvPr id="5" name="Footer Placeholder 3"/>
          <p:cNvSpPr>
            <a:spLocks noGrp="1"/>
          </p:cNvSpPr>
          <p:nvPr>
            <p:ph type="ftr" sz="quarter" idx="11"/>
          </p:nvPr>
        </p:nvSpPr>
        <p:spPr>
          <a:xfrm>
            <a:off x="609600" y="6356351"/>
            <a:ext cx="7416800" cy="365125"/>
          </a:xfrm>
          <a:prstGeom prst="rect">
            <a:avLst/>
          </a:prstGeom>
        </p:spPr>
        <p:txBody>
          <a:bodyPr/>
          <a:lstStyle/>
          <a:p>
            <a:endParaRPr lang="en-US"/>
          </a:p>
        </p:txBody>
      </p:sp>
    </p:spTree>
    <p:extLst>
      <p:ext uri="{BB962C8B-B14F-4D97-AF65-F5344CB8AC3E}">
        <p14:creationId xmlns:p14="http://schemas.microsoft.com/office/powerpoint/2010/main" val="2108685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Edit Master text styles</a:t>
            </a:r>
          </a:p>
        </p:txBody>
      </p:sp>
      <p:sp>
        <p:nvSpPr>
          <p:cNvPr id="7" name="Slide Number Placeholder 6"/>
          <p:cNvSpPr>
            <a:spLocks noGrp="1"/>
          </p:cNvSpPr>
          <p:nvPr>
            <p:ph type="sldNum" sz="quarter" idx="12"/>
          </p:nvPr>
        </p:nvSpPr>
        <p:spPr/>
        <p:txBody>
          <a:bodyPr/>
          <a:lstStyle/>
          <a:p>
            <a:pPr>
              <a:buSzPct val="25000"/>
            </a:pPr>
            <a:fld id="{00000000-1234-1234-1234-123412341234}" type="slidenum">
              <a:rPr lang="en-US" smtClean="0">
                <a:solidFill>
                  <a:srgbClr val="888888"/>
                </a:solidFill>
                <a:latin typeface="Calibri"/>
                <a:ea typeface="Calibri"/>
                <a:cs typeface="Calibri"/>
                <a:sym typeface="Calibri"/>
              </a:rPr>
              <a:pPr>
                <a:buSzPct val="25000"/>
              </a:pPr>
              <a:t>‹#›</a:t>
            </a:fld>
            <a:endParaRPr lang="en-US">
              <a:solidFill>
                <a:srgbClr val="888888"/>
              </a:solidFill>
              <a:latin typeface="Calibri"/>
              <a:ea typeface="Calibri"/>
              <a:cs typeface="Calibri"/>
              <a:sym typeface="Calibri"/>
            </a:endParaRPr>
          </a:p>
        </p:txBody>
      </p:sp>
      <p:sp>
        <p:nvSpPr>
          <p:cNvPr id="8" name="Footer Placeholder 3"/>
          <p:cNvSpPr>
            <a:spLocks noGrp="1"/>
          </p:cNvSpPr>
          <p:nvPr>
            <p:ph type="ftr" sz="quarter" idx="11"/>
          </p:nvPr>
        </p:nvSpPr>
        <p:spPr>
          <a:xfrm>
            <a:off x="609600" y="6356351"/>
            <a:ext cx="7416800" cy="365125"/>
          </a:xfrm>
          <a:prstGeom prst="rect">
            <a:avLst/>
          </a:prstGeom>
        </p:spPr>
        <p:txBody>
          <a:bodyPr/>
          <a:lstStyle/>
          <a:p>
            <a:endParaRPr lang="en-US"/>
          </a:p>
        </p:txBody>
      </p:sp>
    </p:spTree>
    <p:extLst>
      <p:ext uri="{BB962C8B-B14F-4D97-AF65-F5344CB8AC3E}">
        <p14:creationId xmlns:p14="http://schemas.microsoft.com/office/powerpoint/2010/main" val="3444087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Edit Master text styles</a:t>
            </a:r>
          </a:p>
        </p:txBody>
      </p:sp>
      <p:sp>
        <p:nvSpPr>
          <p:cNvPr id="7" name="Slide Number Placeholder 6"/>
          <p:cNvSpPr>
            <a:spLocks noGrp="1"/>
          </p:cNvSpPr>
          <p:nvPr>
            <p:ph type="sldNum" sz="quarter" idx="12"/>
          </p:nvPr>
        </p:nvSpPr>
        <p:spPr/>
        <p:txBody>
          <a:bodyPr/>
          <a:lstStyle/>
          <a:p>
            <a:pPr>
              <a:buSzPct val="25000"/>
            </a:pPr>
            <a:fld id="{00000000-1234-1234-1234-123412341234}" type="slidenum">
              <a:rPr lang="en-US" smtClean="0">
                <a:solidFill>
                  <a:srgbClr val="888888"/>
                </a:solidFill>
                <a:latin typeface="Calibri"/>
                <a:ea typeface="Calibri"/>
                <a:cs typeface="Calibri"/>
                <a:sym typeface="Calibri"/>
              </a:rPr>
              <a:pPr>
                <a:buSzPct val="25000"/>
              </a:pPr>
              <a:t>‹#›</a:t>
            </a:fld>
            <a:endParaRPr lang="en-US">
              <a:solidFill>
                <a:srgbClr val="888888"/>
              </a:solidFill>
              <a:latin typeface="Calibri"/>
              <a:ea typeface="Calibri"/>
              <a:cs typeface="Calibri"/>
              <a:sym typeface="Calibri"/>
            </a:endParaRPr>
          </a:p>
        </p:txBody>
      </p:sp>
      <p:sp>
        <p:nvSpPr>
          <p:cNvPr id="8" name="Footer Placeholder 3"/>
          <p:cNvSpPr>
            <a:spLocks noGrp="1"/>
          </p:cNvSpPr>
          <p:nvPr>
            <p:ph type="ftr" sz="quarter" idx="11"/>
          </p:nvPr>
        </p:nvSpPr>
        <p:spPr>
          <a:xfrm>
            <a:off x="609600" y="6356351"/>
            <a:ext cx="7416800" cy="365125"/>
          </a:xfrm>
          <a:prstGeom prst="rect">
            <a:avLst/>
          </a:prstGeom>
        </p:spPr>
        <p:txBody>
          <a:bodyPr/>
          <a:lstStyle/>
          <a:p>
            <a:endParaRPr lang="en-US"/>
          </a:p>
        </p:txBody>
      </p:sp>
    </p:spTree>
    <p:extLst>
      <p:ext uri="{BB962C8B-B14F-4D97-AF65-F5344CB8AC3E}">
        <p14:creationId xmlns:p14="http://schemas.microsoft.com/office/powerpoint/2010/main" val="478210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pPr>
              <a:buSzPct val="25000"/>
            </a:pPr>
            <a:fld id="{00000000-1234-1234-1234-123412341234}" type="slidenum">
              <a:rPr lang="en-US" smtClean="0">
                <a:solidFill>
                  <a:srgbClr val="888888"/>
                </a:solidFill>
                <a:latin typeface="Calibri"/>
                <a:ea typeface="Calibri"/>
                <a:cs typeface="Calibri"/>
                <a:sym typeface="Calibri"/>
              </a:rPr>
              <a:pPr>
                <a:buSzPct val="25000"/>
              </a:pPr>
              <a:t>‹#›</a:t>
            </a:fld>
            <a:endParaRPr lang="en-US">
              <a:solidFill>
                <a:srgbClr val="888888"/>
              </a:solidFill>
              <a:latin typeface="Calibri"/>
              <a:ea typeface="Calibri"/>
              <a:cs typeface="Calibri"/>
              <a:sym typeface="Calibri"/>
            </a:endParaRPr>
          </a:p>
        </p:txBody>
      </p:sp>
      <p:sp>
        <p:nvSpPr>
          <p:cNvPr id="7" name="Footer Placeholder 3"/>
          <p:cNvSpPr>
            <a:spLocks noGrp="1"/>
          </p:cNvSpPr>
          <p:nvPr>
            <p:ph type="ftr" sz="quarter" idx="11"/>
          </p:nvPr>
        </p:nvSpPr>
        <p:spPr>
          <a:xfrm>
            <a:off x="609600" y="6356351"/>
            <a:ext cx="7416800" cy="365125"/>
          </a:xfrm>
          <a:prstGeom prst="rect">
            <a:avLst/>
          </a:prstGeom>
        </p:spPr>
        <p:txBody>
          <a:bodyPr/>
          <a:lstStyle/>
          <a:p>
            <a:endParaRPr lang="en-US"/>
          </a:p>
        </p:txBody>
      </p:sp>
    </p:spTree>
    <p:extLst>
      <p:ext uri="{BB962C8B-B14F-4D97-AF65-F5344CB8AC3E}">
        <p14:creationId xmlns:p14="http://schemas.microsoft.com/office/powerpoint/2010/main" val="269012528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pPr>
              <a:buSzPct val="25000"/>
            </a:pPr>
            <a:fld id="{00000000-1234-1234-1234-123412341234}" type="slidenum">
              <a:rPr lang="en-US" smtClean="0">
                <a:solidFill>
                  <a:srgbClr val="888888"/>
                </a:solidFill>
                <a:latin typeface="Calibri"/>
                <a:ea typeface="Calibri"/>
                <a:cs typeface="Calibri"/>
                <a:sym typeface="Calibri"/>
              </a:rPr>
              <a:pPr>
                <a:buSzPct val="25000"/>
              </a:pPr>
              <a:t>‹#›</a:t>
            </a:fld>
            <a:endParaRPr lang="en-US">
              <a:solidFill>
                <a:srgbClr val="888888"/>
              </a:solidFill>
              <a:latin typeface="Calibri"/>
              <a:ea typeface="Calibri"/>
              <a:cs typeface="Calibri"/>
              <a:sym typeface="Calibri"/>
            </a:endParaRPr>
          </a:p>
        </p:txBody>
      </p:sp>
      <p:sp>
        <p:nvSpPr>
          <p:cNvPr id="7" name="Footer Placeholder 3"/>
          <p:cNvSpPr>
            <a:spLocks noGrp="1"/>
          </p:cNvSpPr>
          <p:nvPr>
            <p:ph type="ftr" sz="quarter" idx="11"/>
          </p:nvPr>
        </p:nvSpPr>
        <p:spPr>
          <a:xfrm>
            <a:off x="609600" y="6356351"/>
            <a:ext cx="7416800" cy="365125"/>
          </a:xfrm>
          <a:prstGeom prst="rect">
            <a:avLst/>
          </a:prstGeom>
        </p:spPr>
        <p:txBody>
          <a:bodyPr/>
          <a:lstStyle/>
          <a:p>
            <a:endParaRPr lang="en-US"/>
          </a:p>
        </p:txBody>
      </p:sp>
    </p:spTree>
    <p:extLst>
      <p:ext uri="{BB962C8B-B14F-4D97-AF65-F5344CB8AC3E}">
        <p14:creationId xmlns:p14="http://schemas.microsoft.com/office/powerpoint/2010/main" val="1814407541"/>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m-ET"/>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m-ET"/>
          </a:p>
        </p:txBody>
      </p:sp>
      <p:sp>
        <p:nvSpPr>
          <p:cNvPr id="4" name="Date Placeholder 3"/>
          <p:cNvSpPr>
            <a:spLocks noGrp="1"/>
          </p:cNvSpPr>
          <p:nvPr>
            <p:ph type="dt" sz="half" idx="10"/>
          </p:nvPr>
        </p:nvSpPr>
        <p:spPr/>
        <p:txBody>
          <a:bodyPr/>
          <a:lstStyle/>
          <a:p>
            <a:fld id="{1A4607D3-23CD-43E4-8BF9-8D11A2FFA038}" type="datetimeFigureOut">
              <a:rPr lang="am-ET" smtClean="0"/>
              <a:t>30/09/2018</a:t>
            </a:fld>
            <a:endParaRPr lang="am-ET"/>
          </a:p>
        </p:txBody>
      </p:sp>
      <p:sp>
        <p:nvSpPr>
          <p:cNvPr id="5" name="Footer Placeholder 4"/>
          <p:cNvSpPr>
            <a:spLocks noGrp="1"/>
          </p:cNvSpPr>
          <p:nvPr>
            <p:ph type="ftr" sz="quarter" idx="11"/>
          </p:nvPr>
        </p:nvSpPr>
        <p:spPr/>
        <p:txBody>
          <a:bodyPr/>
          <a:lstStyle/>
          <a:p>
            <a:endParaRPr lang="am-ET"/>
          </a:p>
        </p:txBody>
      </p:sp>
      <p:sp>
        <p:nvSpPr>
          <p:cNvPr id="6" name="Slide Number Placeholder 5"/>
          <p:cNvSpPr>
            <a:spLocks noGrp="1"/>
          </p:cNvSpPr>
          <p:nvPr>
            <p:ph type="sldNum" sz="quarter" idx="12"/>
          </p:nvPr>
        </p:nvSpPr>
        <p:spPr/>
        <p:txBody>
          <a:bodyPr/>
          <a:lstStyle/>
          <a:p>
            <a:fld id="{7AB19CE1-E0DA-4E39-98F5-007E0E9CB874}" type="slidenum">
              <a:rPr lang="am-ET" smtClean="0"/>
              <a:t>‹#›</a:t>
            </a:fld>
            <a:endParaRPr lang="am-ET"/>
          </a:p>
        </p:txBody>
      </p:sp>
    </p:spTree>
    <p:extLst>
      <p:ext uri="{BB962C8B-B14F-4D97-AF65-F5344CB8AC3E}">
        <p14:creationId xmlns:p14="http://schemas.microsoft.com/office/powerpoint/2010/main" val="1844699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descr="gradation_bar_ART.jpg"/>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6212822"/>
            <a:ext cx="12192000" cy="645177"/>
          </a:xfrm>
          <a:prstGeom prst="rect">
            <a:avLst/>
          </a:prstGeom>
        </p:spPr>
      </p:pic>
      <p:sp>
        <p:nvSpPr>
          <p:cNvPr id="10" name="Rectangle 9"/>
          <p:cNvSpPr/>
          <p:nvPr/>
        </p:nvSpPr>
        <p:spPr>
          <a:xfrm>
            <a:off x="0" y="1"/>
            <a:ext cx="12192000" cy="167951"/>
          </a:xfrm>
          <a:prstGeom prst="rect">
            <a:avLst/>
          </a:prstGeom>
          <a:solidFill>
            <a:srgbClr val="207AAA"/>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10769600" y="6356351"/>
            <a:ext cx="812800" cy="365125"/>
          </a:xfrm>
          <a:prstGeom prst="rect">
            <a:avLst/>
          </a:prstGeom>
        </p:spPr>
        <p:txBody>
          <a:bodyPr vert="horz" lIns="91440" tIns="45720" rIns="91440" bIns="45720" rtlCol="0" anchor="ctr"/>
          <a:lstStyle>
            <a:lvl1pPr algn="r">
              <a:defRPr sz="1600">
                <a:solidFill>
                  <a:schemeClr val="bg1"/>
                </a:solidFill>
                <a:latin typeface="Trebuchet MS" panose="020B0603020202020204" pitchFamily="34" charset="0"/>
              </a:defRPr>
            </a:lvl1pPr>
          </a:lstStyle>
          <a:p>
            <a:pPr>
              <a:buSzPct val="25000"/>
            </a:pPr>
            <a:fld id="{00000000-1234-1234-1234-123412341234}" type="slidenum">
              <a:rPr lang="en-US" smtClean="0">
                <a:solidFill>
                  <a:srgbClr val="888888"/>
                </a:solidFill>
                <a:latin typeface="Calibri"/>
                <a:ea typeface="Calibri"/>
                <a:cs typeface="Calibri"/>
                <a:sym typeface="Calibri"/>
              </a:rPr>
              <a:pPr>
                <a:buSzPct val="25000"/>
              </a:pPr>
              <a:t>‹#›</a:t>
            </a:fld>
            <a:endParaRPr lang="en-US">
              <a:solidFill>
                <a:srgbClr val="888888"/>
              </a:solidFill>
              <a:latin typeface="Calibri"/>
              <a:ea typeface="Calibri"/>
              <a:cs typeface="Calibri"/>
              <a:sym typeface="Calibri"/>
            </a:endParaRPr>
          </a:p>
        </p:txBody>
      </p:sp>
      <p:sp>
        <p:nvSpPr>
          <p:cNvPr id="12" name="Footer Placeholder 4"/>
          <p:cNvSpPr>
            <a:spLocks noGrp="1"/>
          </p:cNvSpPr>
          <p:nvPr>
            <p:ph type="ftr" sz="quarter" idx="3"/>
          </p:nvPr>
        </p:nvSpPr>
        <p:spPr>
          <a:xfrm>
            <a:off x="609600" y="6356351"/>
            <a:ext cx="9956800" cy="365125"/>
          </a:xfrm>
          <a:prstGeom prst="rect">
            <a:avLst/>
          </a:prstGeom>
        </p:spPr>
        <p:txBody>
          <a:bodyPr/>
          <a:lstStyle>
            <a:lvl1pPr>
              <a:defRPr sz="1867">
                <a:solidFill>
                  <a:schemeClr val="bg1"/>
                </a:solidFill>
                <a:latin typeface="Trebuchet MS" panose="020B0603020202020204" pitchFamily="34" charset="0"/>
              </a:defRPr>
            </a:lvl1pPr>
          </a:lstStyle>
          <a:p>
            <a:endParaRPr lang="en-US"/>
          </a:p>
        </p:txBody>
      </p:sp>
    </p:spTree>
    <p:extLst>
      <p:ext uri="{BB962C8B-B14F-4D97-AF65-F5344CB8AC3E}">
        <p14:creationId xmlns:p14="http://schemas.microsoft.com/office/powerpoint/2010/main" val="40846060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lvl1pPr algn="l" defTabSz="1219170" rtl="0" eaLnBrk="1" latinLnBrk="0" hangingPunct="1">
        <a:spcBef>
          <a:spcPct val="0"/>
        </a:spcBef>
        <a:buNone/>
        <a:defRPr sz="5867" kern="1200">
          <a:solidFill>
            <a:srgbClr val="207AAA"/>
          </a:solidFill>
          <a:latin typeface="Trebuchet MS" panose="020B0603020202020204" pitchFamily="34" charset="0"/>
          <a:ea typeface="+mj-ea"/>
          <a:cs typeface="+mj-cs"/>
        </a:defRPr>
      </a:lvl1pPr>
    </p:titleStyle>
    <p:bodyStyle>
      <a:lvl1pPr marL="0" indent="0" algn="l" defTabSz="1219170" rtl="0" eaLnBrk="1" latinLnBrk="0" hangingPunct="1">
        <a:spcBef>
          <a:spcPct val="20000"/>
        </a:spcBef>
        <a:buClr>
          <a:srgbClr val="595959"/>
        </a:buClr>
        <a:buFont typeface="Arial" panose="020B0604020202020204" pitchFamily="34" charset="0"/>
        <a:buChar char="•"/>
        <a:defRPr sz="4267" kern="1200">
          <a:solidFill>
            <a:schemeClr val="tx1">
              <a:lumMod val="65000"/>
              <a:lumOff val="35000"/>
            </a:schemeClr>
          </a:solidFill>
          <a:latin typeface="Trebuchet MS" panose="020B0603020202020204" pitchFamily="34" charset="0"/>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lumMod val="65000"/>
              <a:lumOff val="35000"/>
            </a:schemeClr>
          </a:solidFill>
          <a:latin typeface="Trebuchet MS" panose="020B0603020202020204" pitchFamily="34" charset="0"/>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lumMod val="65000"/>
              <a:lumOff val="35000"/>
            </a:schemeClr>
          </a:solidFill>
          <a:latin typeface="Trebuchet MS" panose="020B0603020202020204" pitchFamily="34" charset="0"/>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lumMod val="65000"/>
              <a:lumOff val="35000"/>
            </a:schemeClr>
          </a:solidFill>
          <a:latin typeface="Trebuchet MS" panose="020B0603020202020204" pitchFamily="34" charset="0"/>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lumMod val="65000"/>
              <a:lumOff val="35000"/>
            </a:schemeClr>
          </a:solidFill>
          <a:latin typeface="Trebuchet MS" panose="020B0603020202020204" pitchFamily="34" charset="0"/>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Dispelling Common Abortion Myths</a:t>
            </a:r>
            <a:endParaRPr lang="am-ET" dirty="0"/>
          </a:p>
        </p:txBody>
      </p:sp>
      <p:sp>
        <p:nvSpPr>
          <p:cNvPr id="3" name="Subtitle 2"/>
          <p:cNvSpPr>
            <a:spLocks noGrp="1"/>
          </p:cNvSpPr>
          <p:nvPr>
            <p:ph type="subTitle" idx="1"/>
          </p:nvPr>
        </p:nvSpPr>
        <p:spPr/>
        <p:txBody>
          <a:bodyPr/>
          <a:lstStyle/>
          <a:p>
            <a:endParaRPr lang="am-ET" dirty="0"/>
          </a:p>
        </p:txBody>
      </p:sp>
    </p:spTree>
    <p:extLst>
      <p:ext uri="{BB962C8B-B14F-4D97-AF65-F5344CB8AC3E}">
        <p14:creationId xmlns:p14="http://schemas.microsoft.com/office/powerpoint/2010/main" val="4217065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600CC-7CF9-4E70-8563-D148A5BD9D71}"/>
              </a:ext>
            </a:extLst>
          </p:cNvPr>
          <p:cNvSpPr>
            <a:spLocks noGrp="1"/>
          </p:cNvSpPr>
          <p:nvPr>
            <p:ph type="title"/>
          </p:nvPr>
        </p:nvSpPr>
        <p:spPr/>
        <p:txBody>
          <a:bodyPr/>
          <a:lstStyle/>
          <a:p>
            <a:r>
              <a:rPr lang="en-US" dirty="0"/>
              <a:t>Women Who Have Abortion</a:t>
            </a:r>
            <a:endParaRPr lang="am-ET" dirty="0"/>
          </a:p>
        </p:txBody>
      </p:sp>
      <p:sp>
        <p:nvSpPr>
          <p:cNvPr id="3" name="Content Placeholder 2">
            <a:extLst>
              <a:ext uri="{FF2B5EF4-FFF2-40B4-BE49-F238E27FC236}">
                <a16:creationId xmlns:a16="http://schemas.microsoft.com/office/drawing/2014/main" id="{14AD5D4E-902A-4FE6-8A53-451CDE94328B}"/>
              </a:ext>
            </a:extLst>
          </p:cNvPr>
          <p:cNvSpPr>
            <a:spLocks noGrp="1"/>
          </p:cNvSpPr>
          <p:nvPr>
            <p:ph idx="1"/>
          </p:nvPr>
        </p:nvSpPr>
        <p:spPr/>
        <p:txBody>
          <a:bodyPr>
            <a:normAutofit lnSpcReduction="10000"/>
          </a:bodyPr>
          <a:lstStyle/>
          <a:p>
            <a:r>
              <a:rPr lang="en-US" dirty="0"/>
              <a:t> In 2014, there were 5 million pregnancies in Ethiopia</a:t>
            </a:r>
          </a:p>
          <a:p>
            <a:r>
              <a:rPr lang="en-US" dirty="0"/>
              <a:t> 38% were unwanted</a:t>
            </a:r>
          </a:p>
          <a:p>
            <a:r>
              <a:rPr lang="en-US" dirty="0"/>
              <a:t> 13% ended up in abortion</a:t>
            </a:r>
          </a:p>
          <a:p>
            <a:r>
              <a:rPr lang="en-US" dirty="0"/>
              <a:t> The fact is that the women who have abortions come from all racial, ethnic, socioeconomic, and religious backgrounds</a:t>
            </a:r>
          </a:p>
          <a:p>
            <a:r>
              <a:rPr lang="en-US" dirty="0"/>
              <a:t> Lifetime chance of abortion is about 35% </a:t>
            </a:r>
            <a:endParaRPr lang="am-ET" dirty="0"/>
          </a:p>
        </p:txBody>
      </p:sp>
    </p:spTree>
    <p:extLst>
      <p:ext uri="{BB962C8B-B14F-4D97-AF65-F5344CB8AC3E}">
        <p14:creationId xmlns:p14="http://schemas.microsoft.com/office/powerpoint/2010/main" val="2062368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EAF3B-F793-4280-8F32-5D199F40EB24}"/>
              </a:ext>
            </a:extLst>
          </p:cNvPr>
          <p:cNvSpPr>
            <a:spLocks noGrp="1"/>
          </p:cNvSpPr>
          <p:nvPr>
            <p:ph type="title"/>
          </p:nvPr>
        </p:nvSpPr>
        <p:spPr/>
        <p:txBody>
          <a:bodyPr>
            <a:normAutofit fontScale="90000"/>
          </a:bodyPr>
          <a:lstStyle/>
          <a:p>
            <a:r>
              <a:rPr lang="en-US" dirty="0"/>
              <a:t>MYTH: Women are using abortion as a method of birth control</a:t>
            </a:r>
            <a:endParaRPr lang="am-ET" dirty="0"/>
          </a:p>
        </p:txBody>
      </p:sp>
      <p:sp>
        <p:nvSpPr>
          <p:cNvPr id="3" name="Content Placeholder 2">
            <a:extLst>
              <a:ext uri="{FF2B5EF4-FFF2-40B4-BE49-F238E27FC236}">
                <a16:creationId xmlns:a16="http://schemas.microsoft.com/office/drawing/2014/main" id="{85625751-1E56-4D8B-881B-A0458B5659E3}"/>
              </a:ext>
            </a:extLst>
          </p:cNvPr>
          <p:cNvSpPr>
            <a:spLocks noGrp="1"/>
          </p:cNvSpPr>
          <p:nvPr>
            <p:ph idx="1"/>
          </p:nvPr>
        </p:nvSpPr>
        <p:spPr/>
        <p:txBody>
          <a:bodyPr>
            <a:normAutofit fontScale="62500" lnSpcReduction="20000"/>
          </a:bodyPr>
          <a:lstStyle/>
          <a:p>
            <a:r>
              <a:rPr lang="en-US" dirty="0"/>
              <a:t> </a:t>
            </a:r>
            <a:r>
              <a:rPr lang="en-US" dirty="0">
                <a:highlight>
                  <a:srgbClr val="FFFF00"/>
                </a:highlight>
              </a:rPr>
              <a:t>If abortion were used as a primary method of birth control, a typical woman would have at least two or three pregnancies per year -- 30 or more during her lifetime</a:t>
            </a:r>
            <a:r>
              <a:rPr lang="en-US" dirty="0"/>
              <a:t>. </a:t>
            </a:r>
          </a:p>
          <a:p>
            <a:r>
              <a:rPr lang="en-US" dirty="0"/>
              <a:t> In fact, most women who have abortions have had no previous abortions (52%) or only one previous abortion (26%).</a:t>
            </a:r>
          </a:p>
          <a:p>
            <a:r>
              <a:rPr lang="en-US" dirty="0"/>
              <a:t> And in fact, half of all women getting abortions report that  contraception was used during the month they became pregnant.</a:t>
            </a:r>
          </a:p>
          <a:p>
            <a:r>
              <a:rPr lang="en-US" dirty="0"/>
              <a:t> Some of these couples had used the method improperly; some had forgotten or neglected to use it on the particular occasion they conceived; and some had used a contraceptive that failed. </a:t>
            </a:r>
          </a:p>
          <a:p>
            <a:r>
              <a:rPr lang="en-US" dirty="0"/>
              <a:t> No contraceptive method prevents pregnancy 100% of the time. </a:t>
            </a:r>
          </a:p>
          <a:p>
            <a:r>
              <a:rPr lang="en-US" dirty="0"/>
              <a:t> Considering that most women are fertile for over 30 years, and that birth control is not perfect, the likelihood of having one or two unintended pregnancies is very high.</a:t>
            </a:r>
          </a:p>
          <a:p>
            <a:endParaRPr lang="en-US" dirty="0"/>
          </a:p>
          <a:p>
            <a:endParaRPr lang="am-ET" dirty="0"/>
          </a:p>
        </p:txBody>
      </p:sp>
    </p:spTree>
    <p:extLst>
      <p:ext uri="{BB962C8B-B14F-4D97-AF65-F5344CB8AC3E}">
        <p14:creationId xmlns:p14="http://schemas.microsoft.com/office/powerpoint/2010/main" val="32569240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5CBA6-7536-45E0-AC26-71573FA1EB2F}"/>
              </a:ext>
            </a:extLst>
          </p:cNvPr>
          <p:cNvSpPr>
            <a:spLocks noGrp="1"/>
          </p:cNvSpPr>
          <p:nvPr>
            <p:ph type="title"/>
          </p:nvPr>
        </p:nvSpPr>
        <p:spPr/>
        <p:txBody>
          <a:bodyPr>
            <a:normAutofit fontScale="90000"/>
          </a:bodyPr>
          <a:lstStyle/>
          <a:p>
            <a:r>
              <a:rPr lang="en-US" dirty="0"/>
              <a:t>MYTH: Women have abortions for selfish or frivolous reasons</a:t>
            </a:r>
            <a:endParaRPr lang="am-ET" dirty="0"/>
          </a:p>
        </p:txBody>
      </p:sp>
      <p:sp>
        <p:nvSpPr>
          <p:cNvPr id="3" name="Content Placeholder 2">
            <a:extLst>
              <a:ext uri="{FF2B5EF4-FFF2-40B4-BE49-F238E27FC236}">
                <a16:creationId xmlns:a16="http://schemas.microsoft.com/office/drawing/2014/main" id="{7BA4C8A3-A6FE-40BB-824D-A2E1C635FF74}"/>
              </a:ext>
            </a:extLst>
          </p:cNvPr>
          <p:cNvSpPr>
            <a:spLocks noGrp="1"/>
          </p:cNvSpPr>
          <p:nvPr>
            <p:ph idx="1"/>
          </p:nvPr>
        </p:nvSpPr>
        <p:spPr/>
        <p:txBody>
          <a:bodyPr>
            <a:normAutofit fontScale="70000" lnSpcReduction="20000"/>
          </a:bodyPr>
          <a:lstStyle/>
          <a:p>
            <a:r>
              <a:rPr lang="en-US" dirty="0"/>
              <a:t> The decision to have an abortion is rarely simple.</a:t>
            </a:r>
          </a:p>
          <a:p>
            <a:r>
              <a:rPr lang="en-US" dirty="0"/>
              <a:t> Most women base their decision on several factors, </a:t>
            </a:r>
            <a:r>
              <a:rPr lang="en-US" dirty="0">
                <a:highlight>
                  <a:srgbClr val="FFFF00"/>
                </a:highlight>
              </a:rPr>
              <a:t>the most common being lack of money and/or un readiness to start or expand their families due to existing responsibilities</a:t>
            </a:r>
            <a:r>
              <a:rPr lang="en-US" dirty="0"/>
              <a:t>. Many feel that the most responsible course of action is to wait until their situation is more suited to childrearing; </a:t>
            </a:r>
            <a:r>
              <a:rPr lang="en-US" dirty="0">
                <a:highlight>
                  <a:srgbClr val="FFFF00"/>
                </a:highlight>
              </a:rPr>
              <a:t>66% plan to have children when they are older, financially able to provide necessities for them, and/or in a supportive relationship with a partner so their children will have two parents.</a:t>
            </a:r>
          </a:p>
          <a:p>
            <a:r>
              <a:rPr lang="en-US" dirty="0"/>
              <a:t> Others wanted to get pregnant but developed serious medical problems, learned that the fetus had severe abnormalities, or experienced some other personal crisis.</a:t>
            </a:r>
          </a:p>
          <a:p>
            <a:r>
              <a:rPr lang="en-US" dirty="0"/>
              <a:t> Pregnant as a result of rape or incest.</a:t>
            </a:r>
            <a:endParaRPr lang="am-ET" dirty="0"/>
          </a:p>
        </p:txBody>
      </p:sp>
    </p:spTree>
    <p:extLst>
      <p:ext uri="{BB962C8B-B14F-4D97-AF65-F5344CB8AC3E}">
        <p14:creationId xmlns:p14="http://schemas.microsoft.com/office/powerpoint/2010/main" val="42344611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5AB78-3E8E-4778-B7D0-BD274BDB0955}"/>
              </a:ext>
            </a:extLst>
          </p:cNvPr>
          <p:cNvSpPr>
            <a:spLocks noGrp="1"/>
          </p:cNvSpPr>
          <p:nvPr>
            <p:ph type="title"/>
          </p:nvPr>
        </p:nvSpPr>
        <p:spPr/>
        <p:txBody>
          <a:bodyPr>
            <a:normAutofit fontScale="90000"/>
          </a:bodyPr>
          <a:lstStyle/>
          <a:p>
            <a:r>
              <a:rPr lang="en-US" dirty="0"/>
              <a:t>MYTH: Women are often forced into having abortions they do not really want</a:t>
            </a:r>
            <a:endParaRPr lang="am-ET" dirty="0"/>
          </a:p>
        </p:txBody>
      </p:sp>
      <p:sp>
        <p:nvSpPr>
          <p:cNvPr id="3" name="Content Placeholder 2">
            <a:extLst>
              <a:ext uri="{FF2B5EF4-FFF2-40B4-BE49-F238E27FC236}">
                <a16:creationId xmlns:a16="http://schemas.microsoft.com/office/drawing/2014/main" id="{3F12E22D-8D4B-4462-96BD-94D4ECF21CC6}"/>
              </a:ext>
            </a:extLst>
          </p:cNvPr>
          <p:cNvSpPr>
            <a:spLocks noGrp="1"/>
          </p:cNvSpPr>
          <p:nvPr>
            <p:ph idx="1"/>
          </p:nvPr>
        </p:nvSpPr>
        <p:spPr>
          <a:xfrm>
            <a:off x="609600" y="1417639"/>
            <a:ext cx="10972800" cy="4525963"/>
          </a:xfrm>
        </p:spPr>
        <p:txBody>
          <a:bodyPr>
            <a:normAutofit fontScale="85000" lnSpcReduction="20000"/>
          </a:bodyPr>
          <a:lstStyle/>
          <a:p>
            <a:r>
              <a:rPr lang="en-US" dirty="0"/>
              <a:t> Some women say that pressure from a husband, partner, or parent was one of several reasons they chose abortion, but only about 1% give that reason as the "most important" one in making their decision.</a:t>
            </a:r>
          </a:p>
          <a:p>
            <a:r>
              <a:rPr lang="en-US" dirty="0"/>
              <a:t> Conversely, some women who do not want to continue their pregnancies are pressured to do so by family members, friends, or fear of social stigma. </a:t>
            </a:r>
          </a:p>
          <a:p>
            <a:r>
              <a:rPr lang="en-US" dirty="0"/>
              <a:t> </a:t>
            </a:r>
            <a:r>
              <a:rPr lang="en-US" dirty="0" err="1"/>
              <a:t>Preabortion</a:t>
            </a:r>
            <a:r>
              <a:rPr lang="en-US" dirty="0"/>
              <a:t> options counseling  is designed to determine whether a woman is fully comfortable with her abortion decision, and if she is not, she is encouraged to wait until she has had a chance to consider her options more fully. </a:t>
            </a:r>
            <a:endParaRPr lang="am-ET" dirty="0"/>
          </a:p>
        </p:txBody>
      </p:sp>
    </p:spTree>
    <p:extLst>
      <p:ext uri="{BB962C8B-B14F-4D97-AF65-F5344CB8AC3E}">
        <p14:creationId xmlns:p14="http://schemas.microsoft.com/office/powerpoint/2010/main" val="881532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26A7D-DC99-48F4-BDB3-E207C26BCF82}"/>
              </a:ext>
            </a:extLst>
          </p:cNvPr>
          <p:cNvSpPr>
            <a:spLocks noGrp="1"/>
          </p:cNvSpPr>
          <p:nvPr>
            <p:ph type="title"/>
          </p:nvPr>
        </p:nvSpPr>
        <p:spPr/>
        <p:txBody>
          <a:bodyPr>
            <a:normAutofit fontScale="90000"/>
          </a:bodyPr>
          <a:lstStyle/>
          <a:p>
            <a:r>
              <a:rPr lang="en-US" dirty="0"/>
              <a:t>MYTH: Many women come to regret their abortions later</a:t>
            </a:r>
            <a:endParaRPr lang="am-ET" dirty="0"/>
          </a:p>
        </p:txBody>
      </p:sp>
      <p:sp>
        <p:nvSpPr>
          <p:cNvPr id="3" name="Content Placeholder 2">
            <a:extLst>
              <a:ext uri="{FF2B5EF4-FFF2-40B4-BE49-F238E27FC236}">
                <a16:creationId xmlns:a16="http://schemas.microsoft.com/office/drawing/2014/main" id="{DB0D5E7A-E414-4EAE-A5C1-9647485286B4}"/>
              </a:ext>
            </a:extLst>
          </p:cNvPr>
          <p:cNvSpPr>
            <a:spLocks noGrp="1"/>
          </p:cNvSpPr>
          <p:nvPr>
            <p:ph idx="1"/>
          </p:nvPr>
        </p:nvSpPr>
        <p:spPr/>
        <p:txBody>
          <a:bodyPr>
            <a:normAutofit fontScale="77500" lnSpcReduction="20000"/>
          </a:bodyPr>
          <a:lstStyle/>
          <a:p>
            <a:r>
              <a:rPr lang="en-US" dirty="0"/>
              <a:t> Research indicates that </a:t>
            </a:r>
            <a:r>
              <a:rPr lang="en-US" dirty="0">
                <a:highlight>
                  <a:srgbClr val="FFFF00"/>
                </a:highlight>
              </a:rPr>
              <a:t>relief</a:t>
            </a:r>
            <a:r>
              <a:rPr lang="en-US" dirty="0"/>
              <a:t> is the most common emotional response following abortion, and that psychological distress appears to be greatest before, rather than after, an abortion. </a:t>
            </a:r>
          </a:p>
          <a:p>
            <a:r>
              <a:rPr lang="en-US" dirty="0"/>
              <a:t> There are undoubtedly some women who, in hindsight, wish that they had made different choices, and the majority would prefer never to have become pregnant when the circumstances were not right for them. </a:t>
            </a:r>
          </a:p>
          <a:p>
            <a:r>
              <a:rPr lang="en-US" dirty="0"/>
              <a:t> When a wanted pregnancy is ended (for medical reasons, for example) women may experience a sense of loss and grief. </a:t>
            </a:r>
          </a:p>
          <a:p>
            <a:r>
              <a:rPr lang="en-US" dirty="0"/>
              <a:t> Women at risk for poor post abortion adjustment are those </a:t>
            </a:r>
            <a:r>
              <a:rPr lang="en-US" dirty="0">
                <a:highlight>
                  <a:srgbClr val="FFFF00"/>
                </a:highlight>
              </a:rPr>
              <a:t>who do not get the support they need</a:t>
            </a:r>
            <a:r>
              <a:rPr lang="en-US" dirty="0"/>
              <a:t>, or whose abortion decisions are actively opposed by people who are important to them.</a:t>
            </a:r>
            <a:endParaRPr lang="am-ET" dirty="0"/>
          </a:p>
        </p:txBody>
      </p:sp>
    </p:spTree>
    <p:extLst>
      <p:ext uri="{BB962C8B-B14F-4D97-AF65-F5344CB8AC3E}">
        <p14:creationId xmlns:p14="http://schemas.microsoft.com/office/powerpoint/2010/main" val="3831431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78E5A-9A9D-4F49-B419-B0736DFF24DF}"/>
              </a:ext>
            </a:extLst>
          </p:cNvPr>
          <p:cNvSpPr>
            <a:spLocks noGrp="1"/>
          </p:cNvSpPr>
          <p:nvPr>
            <p:ph type="title"/>
          </p:nvPr>
        </p:nvSpPr>
        <p:spPr/>
        <p:txBody>
          <a:bodyPr>
            <a:noAutofit/>
          </a:bodyPr>
          <a:lstStyle/>
          <a:p>
            <a:r>
              <a:rPr lang="en-US" sz="3200" dirty="0"/>
              <a:t>Myth: Women who have an abortion subsequently suffer mental anguish and depression after the procedure</a:t>
            </a:r>
            <a:endParaRPr lang="am-ET" sz="3600" dirty="0"/>
          </a:p>
        </p:txBody>
      </p:sp>
      <p:sp>
        <p:nvSpPr>
          <p:cNvPr id="3" name="Content Placeholder 2">
            <a:extLst>
              <a:ext uri="{FF2B5EF4-FFF2-40B4-BE49-F238E27FC236}">
                <a16:creationId xmlns:a16="http://schemas.microsoft.com/office/drawing/2014/main" id="{3B4AB0ED-A6E3-4620-9D04-5BBB8F1E8D95}"/>
              </a:ext>
            </a:extLst>
          </p:cNvPr>
          <p:cNvSpPr>
            <a:spLocks noGrp="1"/>
          </p:cNvSpPr>
          <p:nvPr>
            <p:ph idx="1"/>
          </p:nvPr>
        </p:nvSpPr>
        <p:spPr/>
        <p:txBody>
          <a:bodyPr>
            <a:normAutofit fontScale="92500"/>
          </a:bodyPr>
          <a:lstStyle/>
          <a:p>
            <a:r>
              <a:rPr lang="en-US" dirty="0"/>
              <a:t> The American Psychological Association (APA) released a report in 2008, indicating </a:t>
            </a:r>
            <a:r>
              <a:rPr lang="en-US" dirty="0">
                <a:highlight>
                  <a:srgbClr val="FFFF00"/>
                </a:highlight>
              </a:rPr>
              <a:t>that there is no solid scientific evidence that abortion causes mental distress in women or so-called “post abortion stress syndrome”</a:t>
            </a:r>
            <a:r>
              <a:rPr lang="en-US" dirty="0"/>
              <a:t>.</a:t>
            </a:r>
            <a:r>
              <a:rPr lang="en-US" dirty="0">
                <a:highlight>
                  <a:srgbClr val="FFFF00"/>
                </a:highlight>
              </a:rPr>
              <a:t> </a:t>
            </a:r>
          </a:p>
          <a:p>
            <a:r>
              <a:rPr lang="en-US" dirty="0"/>
              <a:t> The APA study is a scientific refutation of the fiction, promoted by anti-abortion activists for several decades, that having an abortion harms women’s mental health. </a:t>
            </a:r>
            <a:endParaRPr lang="am-ET" dirty="0"/>
          </a:p>
        </p:txBody>
      </p:sp>
    </p:spTree>
    <p:extLst>
      <p:ext uri="{BB962C8B-B14F-4D97-AF65-F5344CB8AC3E}">
        <p14:creationId xmlns:p14="http://schemas.microsoft.com/office/powerpoint/2010/main" val="30178935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68912-3D81-4B3E-ADEC-471A698408FA}"/>
              </a:ext>
            </a:extLst>
          </p:cNvPr>
          <p:cNvSpPr>
            <a:spLocks noGrp="1"/>
          </p:cNvSpPr>
          <p:nvPr>
            <p:ph type="title"/>
          </p:nvPr>
        </p:nvSpPr>
        <p:spPr/>
        <p:txBody>
          <a:bodyPr/>
          <a:lstStyle/>
          <a:p>
            <a:r>
              <a:rPr lang="en-US" dirty="0">
                <a:effectLst/>
              </a:rPr>
              <a:t>Myth:</a:t>
            </a:r>
            <a:r>
              <a:rPr lang="en-US" dirty="0"/>
              <a:t> Abortion is dangerous</a:t>
            </a:r>
            <a:endParaRPr lang="am-ET" dirty="0"/>
          </a:p>
        </p:txBody>
      </p:sp>
      <p:sp>
        <p:nvSpPr>
          <p:cNvPr id="3" name="Content Placeholder 2">
            <a:extLst>
              <a:ext uri="{FF2B5EF4-FFF2-40B4-BE49-F238E27FC236}">
                <a16:creationId xmlns:a16="http://schemas.microsoft.com/office/drawing/2014/main" id="{5D189272-397B-44BA-9BEE-0833C152E554}"/>
              </a:ext>
            </a:extLst>
          </p:cNvPr>
          <p:cNvSpPr>
            <a:spLocks noGrp="1"/>
          </p:cNvSpPr>
          <p:nvPr>
            <p:ph idx="1"/>
          </p:nvPr>
        </p:nvSpPr>
        <p:spPr/>
        <p:txBody>
          <a:bodyPr/>
          <a:lstStyle/>
          <a:p>
            <a:r>
              <a:rPr lang="en-US" b="1" dirty="0">
                <a:effectLst/>
              </a:rPr>
              <a:t> </a:t>
            </a:r>
            <a:r>
              <a:rPr lang="en-US" b="1" u="sng" dirty="0">
                <a:effectLst/>
              </a:rPr>
              <a:t>Fact</a:t>
            </a:r>
            <a:r>
              <a:rPr lang="en-US" b="1" dirty="0"/>
              <a:t>:</a:t>
            </a:r>
            <a:r>
              <a:rPr lang="en-US" dirty="0"/>
              <a:t> Over 99.75 percent of abortions do not cause major medical problems. </a:t>
            </a:r>
          </a:p>
          <a:p>
            <a:r>
              <a:rPr lang="en-US" dirty="0"/>
              <a:t> In fact, abortion has been shown to be significantly safer than childbirth, as studies have found that death is up to 14 times </a:t>
            </a:r>
            <a:r>
              <a:rPr lang="en-US" dirty="0">
                <a:highlight>
                  <a:srgbClr val="FFFF00"/>
                </a:highlight>
              </a:rPr>
              <a:t>more likely </a:t>
            </a:r>
            <a:r>
              <a:rPr lang="en-US" dirty="0"/>
              <a:t>during childbirth, as compared to legal induced abortion.</a:t>
            </a:r>
            <a:endParaRPr lang="am-ET" dirty="0"/>
          </a:p>
        </p:txBody>
      </p:sp>
    </p:spTree>
    <p:extLst>
      <p:ext uri="{BB962C8B-B14F-4D97-AF65-F5344CB8AC3E}">
        <p14:creationId xmlns:p14="http://schemas.microsoft.com/office/powerpoint/2010/main" val="4177151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82EC2-0591-4066-8937-839D944DD73E}"/>
              </a:ext>
            </a:extLst>
          </p:cNvPr>
          <p:cNvSpPr>
            <a:spLocks noGrp="1"/>
          </p:cNvSpPr>
          <p:nvPr>
            <p:ph type="title"/>
          </p:nvPr>
        </p:nvSpPr>
        <p:spPr/>
        <p:txBody>
          <a:bodyPr>
            <a:normAutofit fontScale="90000"/>
          </a:bodyPr>
          <a:lstStyle/>
          <a:p>
            <a:r>
              <a:rPr lang="en-US" dirty="0"/>
              <a:t>Myth: Women would not have an abortion if they knew the feeling of being a mom.</a:t>
            </a:r>
            <a:endParaRPr lang="am-ET" dirty="0"/>
          </a:p>
        </p:txBody>
      </p:sp>
      <p:sp>
        <p:nvSpPr>
          <p:cNvPr id="3" name="Content Placeholder 2">
            <a:extLst>
              <a:ext uri="{FF2B5EF4-FFF2-40B4-BE49-F238E27FC236}">
                <a16:creationId xmlns:a16="http://schemas.microsoft.com/office/drawing/2014/main" id="{2E942A64-9A65-426A-8602-810DF34911A6}"/>
              </a:ext>
            </a:extLst>
          </p:cNvPr>
          <p:cNvSpPr>
            <a:spLocks noGrp="1"/>
          </p:cNvSpPr>
          <p:nvPr>
            <p:ph idx="1"/>
          </p:nvPr>
        </p:nvSpPr>
        <p:spPr>
          <a:xfrm>
            <a:off x="609600" y="1122219"/>
            <a:ext cx="10972800" cy="4525963"/>
          </a:xfrm>
        </p:spPr>
        <p:txBody>
          <a:bodyPr>
            <a:normAutofit fontScale="92500"/>
          </a:bodyPr>
          <a:lstStyle/>
          <a:p>
            <a:endParaRPr lang="en-US" dirty="0"/>
          </a:p>
          <a:p>
            <a:r>
              <a:rPr lang="en-US" dirty="0"/>
              <a:t> Fact: According to the Guttmacher institute, most women having abortions (61 percent) already had at least one child, including 34 percent of those who had two or more children.</a:t>
            </a:r>
          </a:p>
          <a:p>
            <a:r>
              <a:rPr lang="en-US" dirty="0"/>
              <a:t> A study from Guttmacher found that mothers typically have abortions to protect the children they already have; they simply cannot afford to raise another child.</a:t>
            </a:r>
            <a:endParaRPr lang="am-ET" dirty="0"/>
          </a:p>
        </p:txBody>
      </p:sp>
    </p:spTree>
    <p:extLst>
      <p:ext uri="{BB962C8B-B14F-4D97-AF65-F5344CB8AC3E}">
        <p14:creationId xmlns:p14="http://schemas.microsoft.com/office/powerpoint/2010/main" val="2016238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8AF33-E352-4A4B-9528-F34C5251C3A9}"/>
              </a:ext>
            </a:extLst>
          </p:cNvPr>
          <p:cNvSpPr>
            <a:spLocks noGrp="1"/>
          </p:cNvSpPr>
          <p:nvPr>
            <p:ph type="title"/>
          </p:nvPr>
        </p:nvSpPr>
        <p:spPr/>
        <p:txBody>
          <a:bodyPr>
            <a:normAutofit fontScale="90000"/>
          </a:bodyPr>
          <a:lstStyle/>
          <a:p>
            <a:r>
              <a:rPr lang="en-US" dirty="0"/>
              <a:t>Myth: Criminalizing abortion ensures a low abortion rate</a:t>
            </a:r>
            <a:endParaRPr lang="am-ET" dirty="0"/>
          </a:p>
        </p:txBody>
      </p:sp>
      <p:sp>
        <p:nvSpPr>
          <p:cNvPr id="3" name="Content Placeholder 2">
            <a:extLst>
              <a:ext uri="{FF2B5EF4-FFF2-40B4-BE49-F238E27FC236}">
                <a16:creationId xmlns:a16="http://schemas.microsoft.com/office/drawing/2014/main" id="{2AA5CF23-172D-4D88-ABAC-B401B3AB1069}"/>
              </a:ext>
            </a:extLst>
          </p:cNvPr>
          <p:cNvSpPr>
            <a:spLocks noGrp="1"/>
          </p:cNvSpPr>
          <p:nvPr>
            <p:ph idx="1"/>
          </p:nvPr>
        </p:nvSpPr>
        <p:spPr/>
        <p:txBody>
          <a:bodyPr>
            <a:normAutofit fontScale="85000" lnSpcReduction="20000"/>
          </a:bodyPr>
          <a:lstStyle/>
          <a:p>
            <a:r>
              <a:rPr lang="en-US" b="1" u="sng" dirty="0"/>
              <a:t> Truth</a:t>
            </a:r>
            <a:r>
              <a:rPr lang="en-US" b="1" dirty="0"/>
              <a:t>: </a:t>
            </a:r>
            <a:r>
              <a:rPr lang="en-US" b="1" dirty="0">
                <a:highlight>
                  <a:srgbClr val="FFFF00"/>
                </a:highlight>
              </a:rPr>
              <a:t>Women have abortions regardless of whether the procedure is legal, and restrictions just make abortions less safe</a:t>
            </a:r>
            <a:r>
              <a:rPr lang="en-US" b="1" dirty="0"/>
              <a:t>.</a:t>
            </a:r>
          </a:p>
          <a:p>
            <a:r>
              <a:rPr lang="en-US" dirty="0"/>
              <a:t> Across Africa and Latin America, for example, where abortion is illegal under most circumstances in the majority of countries, the abortion rate is 29 and 32 abortions, respectively, per 1,000 women of childbearing age. </a:t>
            </a:r>
          </a:p>
          <a:p>
            <a:r>
              <a:rPr lang="en-US" dirty="0"/>
              <a:t> In Western Europe, where abortion is generally legal on broad grounds, the abortion rate is 12 per 1,000, the lowest sub-regional rate in the world.</a:t>
            </a:r>
            <a:endParaRPr lang="en-US" b="1" dirty="0"/>
          </a:p>
          <a:p>
            <a:endParaRPr lang="am-ET" dirty="0"/>
          </a:p>
        </p:txBody>
      </p:sp>
    </p:spTree>
    <p:extLst>
      <p:ext uri="{BB962C8B-B14F-4D97-AF65-F5344CB8AC3E}">
        <p14:creationId xmlns:p14="http://schemas.microsoft.com/office/powerpoint/2010/main" val="3475524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7A4D6-C8FE-4AAD-A973-2CA77D74B765}"/>
              </a:ext>
            </a:extLst>
          </p:cNvPr>
          <p:cNvSpPr>
            <a:spLocks noGrp="1"/>
          </p:cNvSpPr>
          <p:nvPr>
            <p:ph type="title"/>
          </p:nvPr>
        </p:nvSpPr>
        <p:spPr/>
        <p:txBody>
          <a:bodyPr>
            <a:noAutofit/>
          </a:bodyPr>
          <a:lstStyle/>
          <a:p>
            <a:r>
              <a:rPr lang="en-US" sz="3600" dirty="0"/>
              <a:t>Myth: Making abortion more widely available will result in its use as a method of contraception</a:t>
            </a:r>
            <a:endParaRPr lang="am-ET" sz="3600" dirty="0"/>
          </a:p>
        </p:txBody>
      </p:sp>
      <p:sp>
        <p:nvSpPr>
          <p:cNvPr id="3" name="Content Placeholder 2">
            <a:extLst>
              <a:ext uri="{FF2B5EF4-FFF2-40B4-BE49-F238E27FC236}">
                <a16:creationId xmlns:a16="http://schemas.microsoft.com/office/drawing/2014/main" id="{6DF46661-7B65-4CB9-BBA8-1F6A2E8E7EC4}"/>
              </a:ext>
            </a:extLst>
          </p:cNvPr>
          <p:cNvSpPr>
            <a:spLocks noGrp="1"/>
          </p:cNvSpPr>
          <p:nvPr>
            <p:ph idx="1"/>
          </p:nvPr>
        </p:nvSpPr>
        <p:spPr/>
        <p:txBody>
          <a:bodyPr/>
          <a:lstStyle/>
          <a:p>
            <a:r>
              <a:rPr lang="en-US" b="1" dirty="0"/>
              <a:t> </a:t>
            </a:r>
            <a:r>
              <a:rPr lang="en-US" b="1" u="sng" dirty="0"/>
              <a:t>Truth</a:t>
            </a:r>
            <a:r>
              <a:rPr lang="en-US" b="1" dirty="0"/>
              <a:t>: There is no credible evidence that if abortion was more accessible that sexually active people would use abortion as a method of birth control.</a:t>
            </a:r>
          </a:p>
          <a:p>
            <a:r>
              <a:rPr lang="en-US" dirty="0"/>
              <a:t> The point remains, though, that the privacy and convenience alone of contraception make this myth more than a shade counter-intuitive.</a:t>
            </a:r>
            <a:endParaRPr lang="en-US" b="1" dirty="0"/>
          </a:p>
          <a:p>
            <a:endParaRPr lang="am-ET" dirty="0"/>
          </a:p>
        </p:txBody>
      </p:sp>
    </p:spTree>
    <p:extLst>
      <p:ext uri="{BB962C8B-B14F-4D97-AF65-F5344CB8AC3E}">
        <p14:creationId xmlns:p14="http://schemas.microsoft.com/office/powerpoint/2010/main" val="38051543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9184B-755F-4B81-8DE5-E4814DC0ED3F}"/>
              </a:ext>
            </a:extLst>
          </p:cNvPr>
          <p:cNvSpPr>
            <a:spLocks noGrp="1"/>
          </p:cNvSpPr>
          <p:nvPr>
            <p:ph type="title"/>
          </p:nvPr>
        </p:nvSpPr>
        <p:spPr/>
        <p:txBody>
          <a:bodyPr>
            <a:normAutofit fontScale="90000"/>
          </a:bodyPr>
          <a:lstStyle/>
          <a:p>
            <a:r>
              <a:rPr lang="en-US" dirty="0"/>
              <a:t>Myth: Making abortion more widely available will result in many late term abortions</a:t>
            </a:r>
            <a:endParaRPr lang="am-ET" dirty="0"/>
          </a:p>
        </p:txBody>
      </p:sp>
      <p:sp>
        <p:nvSpPr>
          <p:cNvPr id="3" name="Content Placeholder 2">
            <a:extLst>
              <a:ext uri="{FF2B5EF4-FFF2-40B4-BE49-F238E27FC236}">
                <a16:creationId xmlns:a16="http://schemas.microsoft.com/office/drawing/2014/main" id="{38378210-8436-4ACA-9C95-8B680175C793}"/>
              </a:ext>
            </a:extLst>
          </p:cNvPr>
          <p:cNvSpPr>
            <a:spLocks noGrp="1"/>
          </p:cNvSpPr>
          <p:nvPr>
            <p:ph idx="1"/>
          </p:nvPr>
        </p:nvSpPr>
        <p:spPr/>
        <p:txBody>
          <a:bodyPr/>
          <a:lstStyle/>
          <a:p>
            <a:r>
              <a:rPr lang="en-US" b="1" dirty="0"/>
              <a:t> But the </a:t>
            </a:r>
            <a:r>
              <a:rPr lang="en-US" b="1" u="sng" dirty="0">
                <a:highlight>
                  <a:srgbClr val="FFFF00"/>
                </a:highlight>
              </a:rPr>
              <a:t>truth</a:t>
            </a:r>
            <a:r>
              <a:rPr lang="en-US" b="1" dirty="0"/>
              <a:t> is much simpler:</a:t>
            </a:r>
          </a:p>
          <a:p>
            <a:pPr lvl="1"/>
            <a:r>
              <a:rPr lang="en-US" b="1" u="sng" dirty="0"/>
              <a:t>Where abortion is prohibited or difficult to access, the chances are higher for late-term abortions to occur</a:t>
            </a:r>
            <a:r>
              <a:rPr lang="en-US" b="1" dirty="0"/>
              <a:t>.</a:t>
            </a:r>
          </a:p>
          <a:p>
            <a:endParaRPr lang="am-ET" dirty="0"/>
          </a:p>
        </p:txBody>
      </p:sp>
    </p:spTree>
    <p:extLst>
      <p:ext uri="{BB962C8B-B14F-4D97-AF65-F5344CB8AC3E}">
        <p14:creationId xmlns:p14="http://schemas.microsoft.com/office/powerpoint/2010/main" val="3753873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B51C8-CE06-4C7C-872E-CEA5135ACCC5}"/>
              </a:ext>
            </a:extLst>
          </p:cNvPr>
          <p:cNvSpPr>
            <a:spLocks noGrp="1"/>
          </p:cNvSpPr>
          <p:nvPr>
            <p:ph type="title"/>
          </p:nvPr>
        </p:nvSpPr>
        <p:spPr/>
        <p:txBody>
          <a:bodyPr>
            <a:normAutofit fontScale="90000"/>
          </a:bodyPr>
          <a:lstStyle/>
          <a:p>
            <a:r>
              <a:rPr lang="en-US" dirty="0"/>
              <a:t>Myth : Abortion causes/increases the risk of infertility</a:t>
            </a:r>
            <a:r>
              <a:rPr lang="en-US" b="1" dirty="0"/>
              <a:t> </a:t>
            </a:r>
            <a:endParaRPr lang="am-ET" dirty="0"/>
          </a:p>
        </p:txBody>
      </p:sp>
      <p:sp>
        <p:nvSpPr>
          <p:cNvPr id="3" name="Content Placeholder 2">
            <a:extLst>
              <a:ext uri="{FF2B5EF4-FFF2-40B4-BE49-F238E27FC236}">
                <a16:creationId xmlns:a16="http://schemas.microsoft.com/office/drawing/2014/main" id="{2A018818-2709-4C98-8DEA-62B30D5EB5DE}"/>
              </a:ext>
            </a:extLst>
          </p:cNvPr>
          <p:cNvSpPr>
            <a:spLocks noGrp="1"/>
          </p:cNvSpPr>
          <p:nvPr>
            <p:ph idx="1"/>
          </p:nvPr>
        </p:nvSpPr>
        <p:spPr/>
        <p:txBody>
          <a:bodyPr/>
          <a:lstStyle/>
          <a:p>
            <a:r>
              <a:rPr lang="en-US" b="1" dirty="0"/>
              <a:t> But the </a:t>
            </a:r>
            <a:r>
              <a:rPr lang="en-US" b="1" u="sng" dirty="0"/>
              <a:t>truth</a:t>
            </a:r>
            <a:r>
              <a:rPr lang="en-US" b="1" dirty="0"/>
              <a:t> is much simpler:</a:t>
            </a:r>
          </a:p>
          <a:p>
            <a:pPr lvl="1"/>
            <a:r>
              <a:rPr lang="en-US" b="1" dirty="0">
                <a:highlight>
                  <a:srgbClr val="FFFF00"/>
                </a:highlight>
              </a:rPr>
              <a:t>There is no increase in infertility when women have safe, legal abortions</a:t>
            </a:r>
          </a:p>
          <a:p>
            <a:endParaRPr lang="am-ET" dirty="0"/>
          </a:p>
        </p:txBody>
      </p:sp>
    </p:spTree>
    <p:extLst>
      <p:ext uri="{BB962C8B-B14F-4D97-AF65-F5344CB8AC3E}">
        <p14:creationId xmlns:p14="http://schemas.microsoft.com/office/powerpoint/2010/main" val="1009921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4BFEC-560D-44A7-8C38-3E04FE9732BA}"/>
              </a:ext>
            </a:extLst>
          </p:cNvPr>
          <p:cNvSpPr>
            <a:spLocks noGrp="1"/>
          </p:cNvSpPr>
          <p:nvPr>
            <p:ph type="title"/>
          </p:nvPr>
        </p:nvSpPr>
        <p:spPr/>
        <p:txBody>
          <a:bodyPr>
            <a:normAutofit fontScale="90000"/>
          </a:bodyPr>
          <a:lstStyle/>
          <a:p>
            <a:r>
              <a:rPr lang="en-US" b="1" dirty="0"/>
              <a:t>Common Remarks About Women That Are Actually Problematic</a:t>
            </a:r>
            <a:endParaRPr lang="am-ET" dirty="0"/>
          </a:p>
        </p:txBody>
      </p:sp>
      <p:sp>
        <p:nvSpPr>
          <p:cNvPr id="3" name="Content Placeholder 2">
            <a:extLst>
              <a:ext uri="{FF2B5EF4-FFF2-40B4-BE49-F238E27FC236}">
                <a16:creationId xmlns:a16="http://schemas.microsoft.com/office/drawing/2014/main" id="{93549AC6-2D07-4211-B113-EB1700A50333}"/>
              </a:ext>
            </a:extLst>
          </p:cNvPr>
          <p:cNvSpPr>
            <a:spLocks noGrp="1"/>
          </p:cNvSpPr>
          <p:nvPr>
            <p:ph idx="1"/>
          </p:nvPr>
        </p:nvSpPr>
        <p:spPr/>
        <p:txBody>
          <a:bodyPr>
            <a:normAutofit fontScale="92500" lnSpcReduction="20000"/>
          </a:bodyPr>
          <a:lstStyle/>
          <a:p>
            <a:r>
              <a:rPr lang="en-US" dirty="0"/>
              <a:t> Women Are Bad Drivers</a:t>
            </a:r>
          </a:p>
          <a:p>
            <a:r>
              <a:rPr lang="en-US" dirty="0"/>
              <a:t> Women Who Have One-Night Stands Are Immoral</a:t>
            </a:r>
          </a:p>
          <a:p>
            <a:r>
              <a:rPr lang="en-US" dirty="0"/>
              <a:t> Women Are Happiest When They Have Children</a:t>
            </a:r>
          </a:p>
          <a:p>
            <a:r>
              <a:rPr lang="en-US" dirty="0"/>
              <a:t> Housework is a Woman’s Job</a:t>
            </a:r>
          </a:p>
          <a:p>
            <a:r>
              <a:rPr lang="en-US" dirty="0"/>
              <a:t> Women Are “Too Pretty to Be Smart”</a:t>
            </a:r>
          </a:p>
          <a:p>
            <a:r>
              <a:rPr lang="en-US" dirty="0"/>
              <a:t> Women Who Get Promoted Are Sleeping Their Way to the Top</a:t>
            </a:r>
          </a:p>
          <a:p>
            <a:r>
              <a:rPr lang="en-US" dirty="0"/>
              <a:t> Women Are Overly Emotional and Irrational</a:t>
            </a:r>
          </a:p>
          <a:p>
            <a:r>
              <a:rPr lang="en-US" dirty="0"/>
              <a:t> Women Aren’t As Strong as Men</a:t>
            </a:r>
          </a:p>
          <a:p>
            <a:endParaRPr lang="am-ET" dirty="0"/>
          </a:p>
        </p:txBody>
      </p:sp>
    </p:spTree>
    <p:extLst>
      <p:ext uri="{BB962C8B-B14F-4D97-AF65-F5344CB8AC3E}">
        <p14:creationId xmlns:p14="http://schemas.microsoft.com/office/powerpoint/2010/main" val="23907008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0CA150-7661-5842-9D19-91776DC6B6ED}"/>
              </a:ext>
            </a:extLst>
          </p:cNvPr>
          <p:cNvSpPr>
            <a:spLocks noGrp="1"/>
          </p:cNvSpPr>
          <p:nvPr>
            <p:ph idx="1"/>
          </p:nvPr>
        </p:nvSpPr>
        <p:spPr/>
        <p:txBody>
          <a:bodyPr/>
          <a:lstStyle/>
          <a:p>
            <a:r>
              <a:rPr lang="en-US" dirty="0"/>
              <a:t> There are many myths circulating in our society about the effect of abortion on women’s emotional and physical health. As </a:t>
            </a:r>
            <a:r>
              <a:rPr lang="en-US" u="sng" dirty="0">
                <a:highlight>
                  <a:srgbClr val="FFFF00"/>
                </a:highlight>
              </a:rPr>
              <a:t>providers</a:t>
            </a:r>
            <a:r>
              <a:rPr lang="en-US" dirty="0"/>
              <a:t>, it is vital to educate yourself on the facts to </a:t>
            </a:r>
            <a:r>
              <a:rPr lang="en-US" dirty="0">
                <a:highlight>
                  <a:srgbClr val="FFFF00"/>
                </a:highlight>
              </a:rPr>
              <a:t>help dispel </a:t>
            </a:r>
            <a:r>
              <a:rPr lang="en-US" dirty="0"/>
              <a:t>common myths!</a:t>
            </a:r>
          </a:p>
        </p:txBody>
      </p:sp>
      <p:sp>
        <p:nvSpPr>
          <p:cNvPr id="3" name="Title 2">
            <a:extLst>
              <a:ext uri="{FF2B5EF4-FFF2-40B4-BE49-F238E27FC236}">
                <a16:creationId xmlns:a16="http://schemas.microsoft.com/office/drawing/2014/main" id="{359B914A-91F6-BE48-B555-9AFAD995C1CA}"/>
              </a:ext>
            </a:extLst>
          </p:cNvPr>
          <p:cNvSpPr>
            <a:spLocks noGrp="1"/>
          </p:cNvSpPr>
          <p:nvPr>
            <p:ph type="title"/>
          </p:nvPr>
        </p:nvSpPr>
        <p:spPr/>
        <p:txBody>
          <a:bodyPr/>
          <a:lstStyle/>
          <a:p>
            <a:r>
              <a:rPr lang="en-US" dirty="0"/>
              <a:t>In Closing</a:t>
            </a:r>
          </a:p>
        </p:txBody>
      </p:sp>
    </p:spTree>
    <p:extLst>
      <p:ext uri="{BB962C8B-B14F-4D97-AF65-F5344CB8AC3E}">
        <p14:creationId xmlns:p14="http://schemas.microsoft.com/office/powerpoint/2010/main" val="37521213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DE4F4-3C6F-44C7-BE6B-604E3DCDF268}"/>
              </a:ext>
            </a:extLst>
          </p:cNvPr>
          <p:cNvSpPr>
            <a:spLocks noGrp="1"/>
          </p:cNvSpPr>
          <p:nvPr>
            <p:ph type="ctrTitle"/>
          </p:nvPr>
        </p:nvSpPr>
        <p:spPr/>
        <p:txBody>
          <a:bodyPr/>
          <a:lstStyle/>
          <a:p>
            <a:r>
              <a:rPr lang="en-US" dirty="0"/>
              <a:t>THANK YOU</a:t>
            </a:r>
            <a:endParaRPr lang="am-ET" dirty="0"/>
          </a:p>
        </p:txBody>
      </p:sp>
      <p:sp>
        <p:nvSpPr>
          <p:cNvPr id="3" name="Subtitle 2">
            <a:extLst>
              <a:ext uri="{FF2B5EF4-FFF2-40B4-BE49-F238E27FC236}">
                <a16:creationId xmlns:a16="http://schemas.microsoft.com/office/drawing/2014/main" id="{C4C668F2-905E-4E03-B753-FF06F6A18C51}"/>
              </a:ext>
            </a:extLst>
          </p:cNvPr>
          <p:cNvSpPr>
            <a:spLocks noGrp="1"/>
          </p:cNvSpPr>
          <p:nvPr>
            <p:ph type="subTitle" idx="1"/>
          </p:nvPr>
        </p:nvSpPr>
        <p:spPr/>
        <p:txBody>
          <a:bodyPr/>
          <a:lstStyle/>
          <a:p>
            <a:r>
              <a:rPr lang="en-US" dirty="0"/>
              <a:t>ANY QUESTIONS?</a:t>
            </a:r>
            <a:endParaRPr lang="am-ET" dirty="0"/>
          </a:p>
        </p:txBody>
      </p:sp>
    </p:spTree>
    <p:extLst>
      <p:ext uri="{BB962C8B-B14F-4D97-AF65-F5344CB8AC3E}">
        <p14:creationId xmlns:p14="http://schemas.microsoft.com/office/powerpoint/2010/main" val="2794841276"/>
      </p:ext>
    </p:extLst>
  </p:cSld>
  <p:clrMapOvr>
    <a:masterClrMapping/>
  </p:clrMapOvr>
</p:sld>
</file>

<file path=ppt/theme/theme1.xml><?xml version="1.0" encoding="utf-8"?>
<a:theme xmlns:a="http://schemas.openxmlformats.org/drawingml/2006/main" name="CIRHT_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CIRHT_Theme</Template>
  <TotalTime>193</TotalTime>
  <Words>1236</Words>
  <Application>Microsoft Macintosh PowerPoint</Application>
  <PresentationFormat>Widescreen</PresentationFormat>
  <Paragraphs>64</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Nyala</vt:lpstr>
      <vt:lpstr>Trebuchet MS</vt:lpstr>
      <vt:lpstr>CIRHT_Theme</vt:lpstr>
      <vt:lpstr>Dispelling Common Abortion Myths</vt:lpstr>
      <vt:lpstr>Women Who Have Abortion</vt:lpstr>
      <vt:lpstr>MYTH: Women are using abortion as a method of birth control</vt:lpstr>
      <vt:lpstr>MYTH: Women have abortions for selfish or frivolous reasons</vt:lpstr>
      <vt:lpstr>MYTH: Women are often forced into having abortions they do not really want</vt:lpstr>
      <vt:lpstr>MYTH: Many women come to regret their abortions later</vt:lpstr>
      <vt:lpstr>Myth: Women who have an abortion subsequently suffer mental anguish and depression after the procedure</vt:lpstr>
      <vt:lpstr>Myth: Abortion is dangerous</vt:lpstr>
      <vt:lpstr>Myth: Women would not have an abortion if they knew the feeling of being a mom.</vt:lpstr>
      <vt:lpstr>Myth: Criminalizing abortion ensures a low abortion rate</vt:lpstr>
      <vt:lpstr>Myth: Making abortion more widely available will result in its use as a method of contraception</vt:lpstr>
      <vt:lpstr>Myth: Making abortion more widely available will result in many late term abortions</vt:lpstr>
      <vt:lpstr>Myth : Abortion causes/increases the risk of infertility </vt:lpstr>
      <vt:lpstr>Common Remarks About Women That Are Actually Problematic</vt:lpstr>
      <vt:lpstr>In Closing</vt:lpstr>
      <vt:lpstr>THANK YOU</vt:lpstr>
    </vt:vector>
  </TitlesOfParts>
  <LinksUpToDate>false</LinksUpToDate>
  <SharedDoc>false</SharedDoc>
  <HyperlinksChanged>false</HyperlinksChanged>
  <AppVersion>16.0015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Clinical Updates in  Reproductive Health</dc:title>
  <dc:creator>Munir Kassa</dc:creator>
  <cp:lastModifiedBy>Meghan Obermeyer</cp:lastModifiedBy>
  <cp:revision>17</cp:revision>
  <dcterms:created xsi:type="dcterms:W3CDTF">2017-06-18T21:36:14Z</dcterms:created>
  <dcterms:modified xsi:type="dcterms:W3CDTF">2018-09-30T19:50:56Z</dcterms:modified>
</cp:coreProperties>
</file>