
<file path=[Content_Types].xml><?xml version="1.0" encoding="utf-8"?>
<Types xmlns="http://schemas.openxmlformats.org/package/2006/content-types">
  <Default Extension="tmp" ContentType="image/pn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8"/>
  </p:notesMasterIdLst>
  <p:handoutMasterIdLst>
    <p:handoutMasterId r:id="rId29"/>
  </p:handoutMasterIdLst>
  <p:sldIdLst>
    <p:sldId id="256" r:id="rId2"/>
    <p:sldId id="274" r:id="rId3"/>
    <p:sldId id="276" r:id="rId4"/>
    <p:sldId id="273" r:id="rId5"/>
    <p:sldId id="275" r:id="rId6"/>
    <p:sldId id="299" r:id="rId7"/>
    <p:sldId id="272" r:id="rId8"/>
    <p:sldId id="286" r:id="rId9"/>
    <p:sldId id="287" r:id="rId10"/>
    <p:sldId id="293" r:id="rId11"/>
    <p:sldId id="297" r:id="rId12"/>
    <p:sldId id="296" r:id="rId13"/>
    <p:sldId id="291" r:id="rId14"/>
    <p:sldId id="290" r:id="rId15"/>
    <p:sldId id="295" r:id="rId16"/>
    <p:sldId id="277" r:id="rId17"/>
    <p:sldId id="278" r:id="rId18"/>
    <p:sldId id="279" r:id="rId19"/>
    <p:sldId id="270" r:id="rId20"/>
    <p:sldId id="264" r:id="rId21"/>
    <p:sldId id="280" r:id="rId22"/>
    <p:sldId id="281" r:id="rId23"/>
    <p:sldId id="282" r:id="rId24"/>
    <p:sldId id="283" r:id="rId25"/>
    <p:sldId id="285" r:id="rId26"/>
    <p:sldId id="284"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elina Doria" initials="CD" lastIdx="3" clrIdx="0">
    <p:extLst/>
  </p:cmAuthor>
  <p:cmAuthor id="2" name="Doria, Celina" initials="DC"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6" clrMode="gray"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83FF"/>
    <a:srgbClr val="76D6FF"/>
    <a:srgbClr val="FF85FF"/>
    <a:srgbClr val="FFD504"/>
    <a:srgbClr val="F8930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826"/>
    <p:restoredTop sz="68861" autoAdjust="0"/>
  </p:normalViewPr>
  <p:slideViewPr>
    <p:cSldViewPr snapToGrid="0" snapToObjects="1">
      <p:cViewPr varScale="1">
        <p:scale>
          <a:sx n="64" d="100"/>
          <a:sy n="64" d="100"/>
        </p:scale>
        <p:origin x="1840" y="1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8-06-26T14:02:03.531" idx="3">
    <p:pos x="10" y="10"/>
    <p:text>Change text at bottom</p:text>
    <p:extLst>
      <p:ext uri="{C676402C-5697-4E1C-873F-D02D1690AC5C}">
        <p15:threadingInfo xmlns:p15="http://schemas.microsoft.com/office/powerpoint/2012/main" timeZoneBias="24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AE8942-0BAC-8240-A7F3-89BCF4411758}" type="doc">
      <dgm:prSet loTypeId="urn:microsoft.com/office/officeart/2005/8/layout/pList1#1" loCatId="list" qsTypeId="urn:microsoft.com/office/officeart/2005/8/quickstyle/simple4" qsCatId="simple" csTypeId="urn:microsoft.com/office/officeart/2005/8/colors/accent1_2" csCatId="accent1" phldr="1"/>
      <dgm:spPr/>
      <dgm:t>
        <a:bodyPr/>
        <a:lstStyle/>
        <a:p>
          <a:endParaRPr lang="en-US"/>
        </a:p>
      </dgm:t>
    </dgm:pt>
    <dgm:pt modelId="{4AEB64DB-42C2-BA43-A3F7-BF2432DF7248}">
      <dgm:prSet phldrT="[Text]" custT="1"/>
      <dgm:spPr/>
      <dgm:t>
        <a:bodyPr/>
        <a:lstStyle/>
        <a:p>
          <a:r>
            <a:rPr lang="en-US" sz="1600" b="1" dirty="0">
              <a:latin typeface="Calibri" panose="020F0502020204030204" pitchFamily="34" charset="0"/>
            </a:rPr>
            <a:t>Providers fear further devaluation/ violence if their abortion work is known</a:t>
          </a:r>
        </a:p>
      </dgm:t>
    </dgm:pt>
    <dgm:pt modelId="{688D019B-7C6C-F94B-BC6F-5CCB11A633BC}" type="parTrans" cxnId="{C496F007-9406-9B41-81A3-B0941E78B253}">
      <dgm:prSet/>
      <dgm:spPr/>
      <dgm:t>
        <a:bodyPr/>
        <a:lstStyle/>
        <a:p>
          <a:endParaRPr lang="en-US"/>
        </a:p>
      </dgm:t>
    </dgm:pt>
    <dgm:pt modelId="{CF8ECC3F-BA5C-D04E-8804-E5BA6C3FDE98}" type="sibTrans" cxnId="{C496F007-9406-9B41-81A3-B0941E78B253}">
      <dgm:prSet/>
      <dgm:spPr/>
      <dgm:t>
        <a:bodyPr/>
        <a:lstStyle/>
        <a:p>
          <a:endParaRPr lang="en-US"/>
        </a:p>
      </dgm:t>
    </dgm:pt>
    <dgm:pt modelId="{0ADB9F59-5F4A-E446-A289-166FDC17DD83}">
      <dgm:prSet phldrT="[Text]" custT="1"/>
      <dgm:spPr/>
      <dgm:t>
        <a:bodyPr/>
        <a:lstStyle/>
        <a:p>
          <a:r>
            <a:rPr lang="en-US" sz="1600" b="1" dirty="0">
              <a:latin typeface="Calibri" panose="020F0502020204030204" pitchFamily="34" charset="0"/>
            </a:rPr>
            <a:t>Providers don’t speak about abortion work</a:t>
          </a:r>
        </a:p>
      </dgm:t>
    </dgm:pt>
    <dgm:pt modelId="{6CCBB37C-41D2-9142-9522-07DBFEBD6B9E}" type="parTrans" cxnId="{E1D4DB32-826F-074D-AE04-9CD561B6225E}">
      <dgm:prSet/>
      <dgm:spPr/>
      <dgm:t>
        <a:bodyPr/>
        <a:lstStyle/>
        <a:p>
          <a:endParaRPr lang="en-US"/>
        </a:p>
      </dgm:t>
    </dgm:pt>
    <dgm:pt modelId="{48E792FE-FE82-AC4F-804C-5E54223C2B5B}" type="sibTrans" cxnId="{E1D4DB32-826F-074D-AE04-9CD561B6225E}">
      <dgm:prSet/>
      <dgm:spPr/>
      <dgm:t>
        <a:bodyPr/>
        <a:lstStyle/>
        <a:p>
          <a:endParaRPr lang="en-US"/>
        </a:p>
      </dgm:t>
    </dgm:pt>
    <dgm:pt modelId="{541DE852-6457-ED42-BF10-44A501A7D60D}">
      <dgm:prSet phldrT="[Text]" custT="1"/>
      <dgm:spPr/>
      <dgm:t>
        <a:bodyPr/>
        <a:lstStyle/>
        <a:p>
          <a:r>
            <a:rPr lang="en-US" sz="1600" b="1" dirty="0">
              <a:latin typeface="Calibri" panose="020F0502020204030204" pitchFamily="34" charset="0"/>
            </a:rPr>
            <a:t>Providers are depicted stereotypical  incompetent “butchers”</a:t>
          </a:r>
        </a:p>
      </dgm:t>
    </dgm:pt>
    <dgm:pt modelId="{DA96B230-1C6A-4743-8A6B-4DFEB774419E}" type="parTrans" cxnId="{EA9C4053-3C6B-1148-BF8D-3759BD0388F0}">
      <dgm:prSet/>
      <dgm:spPr/>
      <dgm:t>
        <a:bodyPr/>
        <a:lstStyle/>
        <a:p>
          <a:endParaRPr lang="en-US"/>
        </a:p>
      </dgm:t>
    </dgm:pt>
    <dgm:pt modelId="{BC0BDB78-CEC3-D442-A32C-A2E4AA353DBF}" type="sibTrans" cxnId="{EA9C4053-3C6B-1148-BF8D-3759BD0388F0}">
      <dgm:prSet/>
      <dgm:spPr/>
      <dgm:t>
        <a:bodyPr/>
        <a:lstStyle/>
        <a:p>
          <a:endParaRPr lang="en-US"/>
        </a:p>
      </dgm:t>
    </dgm:pt>
    <dgm:pt modelId="{8B986989-C58C-0B40-B26E-0E387397FD33}">
      <dgm:prSet phldrT="[Text]" phldr="1"/>
      <dgm:spPr/>
      <dgm:t>
        <a:bodyPr/>
        <a:lstStyle/>
        <a:p>
          <a:endParaRPr lang="en-US" dirty="0"/>
        </a:p>
      </dgm:t>
    </dgm:pt>
    <dgm:pt modelId="{20200ADA-8206-5348-94B2-83033678C439}" type="parTrans" cxnId="{D9BFFCA3-1FFF-9B48-B3CB-2B9DD930BC51}">
      <dgm:prSet/>
      <dgm:spPr/>
      <dgm:t>
        <a:bodyPr/>
        <a:lstStyle/>
        <a:p>
          <a:endParaRPr lang="en-US"/>
        </a:p>
      </dgm:t>
    </dgm:pt>
    <dgm:pt modelId="{876392FA-C84C-DC48-B9D5-4562E6528789}" type="sibTrans" cxnId="{D9BFFCA3-1FFF-9B48-B3CB-2B9DD930BC51}">
      <dgm:prSet/>
      <dgm:spPr/>
      <dgm:t>
        <a:bodyPr/>
        <a:lstStyle/>
        <a:p>
          <a:endParaRPr lang="en-US"/>
        </a:p>
      </dgm:t>
    </dgm:pt>
    <dgm:pt modelId="{8D062135-7032-0141-92E3-B841A97E4051}" type="pres">
      <dgm:prSet presAssocID="{B7AE8942-0BAC-8240-A7F3-89BCF4411758}" presName="Name0" presStyleCnt="0">
        <dgm:presLayoutVars>
          <dgm:dir/>
          <dgm:resizeHandles val="exact"/>
        </dgm:presLayoutVars>
      </dgm:prSet>
      <dgm:spPr/>
    </dgm:pt>
    <dgm:pt modelId="{6A9DEF51-BD52-F74E-A65E-5CAD1DDF84A7}" type="pres">
      <dgm:prSet presAssocID="{4AEB64DB-42C2-BA43-A3F7-BF2432DF7248}" presName="compNode" presStyleCnt="0"/>
      <dgm:spPr/>
    </dgm:pt>
    <dgm:pt modelId="{F9A12659-D50E-BF48-96E7-29DC75FF4BE9}" type="pres">
      <dgm:prSet presAssocID="{4AEB64DB-42C2-BA43-A3F7-BF2432DF7248}" presName="pictRect" presStyleLbl="node1" presStyleIdx="0" presStyleCnt="4" custScaleX="98515" custScaleY="89866" custLinFactNeighborX="-19438" custLinFactNeighborY="90762"/>
      <dgm:spPr/>
    </dgm:pt>
    <dgm:pt modelId="{CEA828AF-AD91-3D4B-979B-745B8D6EB82B}" type="pres">
      <dgm:prSet presAssocID="{4AEB64DB-42C2-BA43-A3F7-BF2432DF7248}" presName="textRect" presStyleLbl="revTx" presStyleIdx="0" presStyleCnt="4" custScaleX="101394" custScaleY="146714" custLinFactNeighborX="-18644" custLinFactNeighborY="8674">
        <dgm:presLayoutVars>
          <dgm:bulletEnabled val="1"/>
        </dgm:presLayoutVars>
      </dgm:prSet>
      <dgm:spPr/>
    </dgm:pt>
    <dgm:pt modelId="{2CFCD59F-097F-B84D-8BE8-FC3F5E57A475}" type="pres">
      <dgm:prSet presAssocID="{CF8ECC3F-BA5C-D04E-8804-E5BA6C3FDE98}" presName="sibTrans" presStyleLbl="sibTrans2D1" presStyleIdx="0" presStyleCnt="0"/>
      <dgm:spPr/>
    </dgm:pt>
    <dgm:pt modelId="{9346E680-2FA5-BC46-ACC4-866BBD1BE996}" type="pres">
      <dgm:prSet presAssocID="{0ADB9F59-5F4A-E446-A289-166FDC17DD83}" presName="compNode" presStyleCnt="0"/>
      <dgm:spPr/>
    </dgm:pt>
    <dgm:pt modelId="{C7987D9E-6718-DF40-A627-990546507E8F}" type="pres">
      <dgm:prSet presAssocID="{0ADB9F59-5F4A-E446-A289-166FDC17DD83}" presName="pictRect" presStyleLbl="node1" presStyleIdx="1" presStyleCnt="4" custLinFactNeighborX="0" custLinFactNeighborY="-21"/>
      <dgm:spPr/>
    </dgm:pt>
    <dgm:pt modelId="{B404389E-18F1-8E4A-8175-B9DF88A0C005}" type="pres">
      <dgm:prSet presAssocID="{0ADB9F59-5F4A-E446-A289-166FDC17DD83}" presName="textRect" presStyleLbl="revTx" presStyleIdx="1" presStyleCnt="4" custLinFactY="-50574" custLinFactNeighborX="0" custLinFactNeighborY="-100000">
        <dgm:presLayoutVars>
          <dgm:bulletEnabled val="1"/>
        </dgm:presLayoutVars>
      </dgm:prSet>
      <dgm:spPr/>
    </dgm:pt>
    <dgm:pt modelId="{4D0829DE-93ED-6F42-B1E4-DAAB60FB26D9}" type="pres">
      <dgm:prSet presAssocID="{48E792FE-FE82-AC4F-804C-5E54223C2B5B}" presName="sibTrans" presStyleLbl="sibTrans2D1" presStyleIdx="0" presStyleCnt="0"/>
      <dgm:spPr/>
    </dgm:pt>
    <dgm:pt modelId="{BE2B553F-8CDE-594B-967F-AE3390398128}" type="pres">
      <dgm:prSet presAssocID="{541DE852-6457-ED42-BF10-44A501A7D60D}" presName="compNode" presStyleCnt="0"/>
      <dgm:spPr/>
    </dgm:pt>
    <dgm:pt modelId="{2CB38BF9-D86F-3048-BD86-41287CC30A8B}" type="pres">
      <dgm:prSet presAssocID="{541DE852-6457-ED42-BF10-44A501A7D60D}" presName="pictRect" presStyleLbl="node1" presStyleIdx="2" presStyleCnt="4" custScaleX="102050" custScaleY="94542" custLinFactNeighborX="18441" custLinFactNeighborY="90424"/>
      <dgm:spPr/>
    </dgm:pt>
    <dgm:pt modelId="{DBC56163-61D5-F646-A269-5921596A74DA}" type="pres">
      <dgm:prSet presAssocID="{541DE852-6457-ED42-BF10-44A501A7D60D}" presName="textRect" presStyleLbl="revTx" presStyleIdx="2" presStyleCnt="4" custScaleX="101592" custScaleY="79570" custLinFactNeighborX="17212" custLinFactNeighborY="-19276">
        <dgm:presLayoutVars>
          <dgm:bulletEnabled val="1"/>
        </dgm:presLayoutVars>
      </dgm:prSet>
      <dgm:spPr/>
    </dgm:pt>
    <dgm:pt modelId="{23E56BE4-B202-0E4D-8FE1-0185E9965FB3}" type="pres">
      <dgm:prSet presAssocID="{BC0BDB78-CEC3-D442-A32C-A2E4AA353DBF}" presName="sibTrans" presStyleLbl="sibTrans2D1" presStyleIdx="0" presStyleCnt="0"/>
      <dgm:spPr/>
    </dgm:pt>
    <dgm:pt modelId="{DDBACBEA-0E07-3A4A-A84C-933916C9DE4E}" type="pres">
      <dgm:prSet presAssocID="{8B986989-C58C-0B40-B26E-0E387397FD33}" presName="compNode" presStyleCnt="0"/>
      <dgm:spPr/>
    </dgm:pt>
    <dgm:pt modelId="{E24D6633-DA7B-FF4F-8266-2F42159E61E2}" type="pres">
      <dgm:prSet presAssocID="{8B986989-C58C-0B40-B26E-0E387397FD33}" presName="pictRect" presStyleLbl="node1" presStyleIdx="3" presStyleCnt="4" custScaleY="109620" custLinFactNeighborX="-72769" custLinFactNeighborY="49924"/>
      <dgm:spPr/>
    </dgm:pt>
    <dgm:pt modelId="{E8C87033-7540-2B43-8AB0-6EFD8DD4CE76}" type="pres">
      <dgm:prSet presAssocID="{8B986989-C58C-0B40-B26E-0E387397FD33}" presName="textRect" presStyleLbl="revTx" presStyleIdx="3" presStyleCnt="4" custLinFactNeighborX="58315" custLinFactNeighborY="-48364">
        <dgm:presLayoutVars>
          <dgm:bulletEnabled val="1"/>
        </dgm:presLayoutVars>
      </dgm:prSet>
      <dgm:spPr/>
    </dgm:pt>
  </dgm:ptLst>
  <dgm:cxnLst>
    <dgm:cxn modelId="{C496F007-9406-9B41-81A3-B0941E78B253}" srcId="{B7AE8942-0BAC-8240-A7F3-89BCF4411758}" destId="{4AEB64DB-42C2-BA43-A3F7-BF2432DF7248}" srcOrd="0" destOrd="0" parTransId="{688D019B-7C6C-F94B-BC6F-5CCB11A633BC}" sibTransId="{CF8ECC3F-BA5C-D04E-8804-E5BA6C3FDE98}"/>
    <dgm:cxn modelId="{21ECD311-71C7-AB43-9F4A-B5503D69FD17}" type="presOf" srcId="{B7AE8942-0BAC-8240-A7F3-89BCF4411758}" destId="{8D062135-7032-0141-92E3-B841A97E4051}" srcOrd="0" destOrd="0" presId="urn:microsoft.com/office/officeart/2005/8/layout/pList1#1"/>
    <dgm:cxn modelId="{E1D4DB32-826F-074D-AE04-9CD561B6225E}" srcId="{B7AE8942-0BAC-8240-A7F3-89BCF4411758}" destId="{0ADB9F59-5F4A-E446-A289-166FDC17DD83}" srcOrd="1" destOrd="0" parTransId="{6CCBB37C-41D2-9142-9522-07DBFEBD6B9E}" sibTransId="{48E792FE-FE82-AC4F-804C-5E54223C2B5B}"/>
    <dgm:cxn modelId="{EA9C4053-3C6B-1148-BF8D-3759BD0388F0}" srcId="{B7AE8942-0BAC-8240-A7F3-89BCF4411758}" destId="{541DE852-6457-ED42-BF10-44A501A7D60D}" srcOrd="2" destOrd="0" parTransId="{DA96B230-1C6A-4743-8A6B-4DFEB774419E}" sibTransId="{BC0BDB78-CEC3-D442-A32C-A2E4AA353DBF}"/>
    <dgm:cxn modelId="{8E5BDA59-AC07-9C48-B1F4-C5E418C585CE}" type="presOf" srcId="{0ADB9F59-5F4A-E446-A289-166FDC17DD83}" destId="{B404389E-18F1-8E4A-8175-B9DF88A0C005}" srcOrd="0" destOrd="0" presId="urn:microsoft.com/office/officeart/2005/8/layout/pList1#1"/>
    <dgm:cxn modelId="{B771D671-070F-8645-84DC-7029FDCA4FB7}" type="presOf" srcId="{48E792FE-FE82-AC4F-804C-5E54223C2B5B}" destId="{4D0829DE-93ED-6F42-B1E4-DAAB60FB26D9}" srcOrd="0" destOrd="0" presId="urn:microsoft.com/office/officeart/2005/8/layout/pList1#1"/>
    <dgm:cxn modelId="{8C851075-C070-A14A-94B1-B4EF5ADE735A}" type="presOf" srcId="{8B986989-C58C-0B40-B26E-0E387397FD33}" destId="{E8C87033-7540-2B43-8AB0-6EFD8DD4CE76}" srcOrd="0" destOrd="0" presId="urn:microsoft.com/office/officeart/2005/8/layout/pList1#1"/>
    <dgm:cxn modelId="{EDEB2C77-61E2-804B-B9BD-A0B77F260F65}" type="presOf" srcId="{CF8ECC3F-BA5C-D04E-8804-E5BA6C3FDE98}" destId="{2CFCD59F-097F-B84D-8BE8-FC3F5E57A475}" srcOrd="0" destOrd="0" presId="urn:microsoft.com/office/officeart/2005/8/layout/pList1#1"/>
    <dgm:cxn modelId="{D9BFFCA3-1FFF-9B48-B3CB-2B9DD930BC51}" srcId="{B7AE8942-0BAC-8240-A7F3-89BCF4411758}" destId="{8B986989-C58C-0B40-B26E-0E387397FD33}" srcOrd="3" destOrd="0" parTransId="{20200ADA-8206-5348-94B2-83033678C439}" sibTransId="{876392FA-C84C-DC48-B9D5-4562E6528789}"/>
    <dgm:cxn modelId="{001E00A9-BE9F-294D-88F4-F6C4FEBB3A1F}" type="presOf" srcId="{BC0BDB78-CEC3-D442-A32C-A2E4AA353DBF}" destId="{23E56BE4-B202-0E4D-8FE1-0185E9965FB3}" srcOrd="0" destOrd="0" presId="urn:microsoft.com/office/officeart/2005/8/layout/pList1#1"/>
    <dgm:cxn modelId="{77C264CB-C485-A444-B67B-BC6A7740B916}" type="presOf" srcId="{4AEB64DB-42C2-BA43-A3F7-BF2432DF7248}" destId="{CEA828AF-AD91-3D4B-979B-745B8D6EB82B}" srcOrd="0" destOrd="0" presId="urn:microsoft.com/office/officeart/2005/8/layout/pList1#1"/>
    <dgm:cxn modelId="{CBE1A4F3-DBCB-D14F-8964-225D8A5BC73E}" type="presOf" srcId="{541DE852-6457-ED42-BF10-44A501A7D60D}" destId="{DBC56163-61D5-F646-A269-5921596A74DA}" srcOrd="0" destOrd="0" presId="urn:microsoft.com/office/officeart/2005/8/layout/pList1#1"/>
    <dgm:cxn modelId="{B1851D95-DDE9-124D-8B2D-BF7FF1826697}" type="presParOf" srcId="{8D062135-7032-0141-92E3-B841A97E4051}" destId="{6A9DEF51-BD52-F74E-A65E-5CAD1DDF84A7}" srcOrd="0" destOrd="0" presId="urn:microsoft.com/office/officeart/2005/8/layout/pList1#1"/>
    <dgm:cxn modelId="{150623FD-036D-0F4A-8C4F-3AF63AAAA565}" type="presParOf" srcId="{6A9DEF51-BD52-F74E-A65E-5CAD1DDF84A7}" destId="{F9A12659-D50E-BF48-96E7-29DC75FF4BE9}" srcOrd="0" destOrd="0" presId="urn:microsoft.com/office/officeart/2005/8/layout/pList1#1"/>
    <dgm:cxn modelId="{355CB087-6AC0-AB4C-A7C5-91EBA3F5B143}" type="presParOf" srcId="{6A9DEF51-BD52-F74E-A65E-5CAD1DDF84A7}" destId="{CEA828AF-AD91-3D4B-979B-745B8D6EB82B}" srcOrd="1" destOrd="0" presId="urn:microsoft.com/office/officeart/2005/8/layout/pList1#1"/>
    <dgm:cxn modelId="{85EB862B-5A4B-5C4C-A793-46C1C7CF8C83}" type="presParOf" srcId="{8D062135-7032-0141-92E3-B841A97E4051}" destId="{2CFCD59F-097F-B84D-8BE8-FC3F5E57A475}" srcOrd="1" destOrd="0" presId="urn:microsoft.com/office/officeart/2005/8/layout/pList1#1"/>
    <dgm:cxn modelId="{B00C2442-0238-CC46-BDB4-F1B001BD53D3}" type="presParOf" srcId="{8D062135-7032-0141-92E3-B841A97E4051}" destId="{9346E680-2FA5-BC46-ACC4-866BBD1BE996}" srcOrd="2" destOrd="0" presId="urn:microsoft.com/office/officeart/2005/8/layout/pList1#1"/>
    <dgm:cxn modelId="{6FD5816E-11F6-0741-A9FC-A3A6C150505D}" type="presParOf" srcId="{9346E680-2FA5-BC46-ACC4-866BBD1BE996}" destId="{C7987D9E-6718-DF40-A627-990546507E8F}" srcOrd="0" destOrd="0" presId="urn:microsoft.com/office/officeart/2005/8/layout/pList1#1"/>
    <dgm:cxn modelId="{0B30AD83-5D2E-B945-921F-42FE6C52EB05}" type="presParOf" srcId="{9346E680-2FA5-BC46-ACC4-866BBD1BE996}" destId="{B404389E-18F1-8E4A-8175-B9DF88A0C005}" srcOrd="1" destOrd="0" presId="urn:microsoft.com/office/officeart/2005/8/layout/pList1#1"/>
    <dgm:cxn modelId="{C88B9723-60EE-9D43-8298-3BEC11A3D194}" type="presParOf" srcId="{8D062135-7032-0141-92E3-B841A97E4051}" destId="{4D0829DE-93ED-6F42-B1E4-DAAB60FB26D9}" srcOrd="3" destOrd="0" presId="urn:microsoft.com/office/officeart/2005/8/layout/pList1#1"/>
    <dgm:cxn modelId="{2ABBAB39-06EB-7B43-ACB6-39B29BB43291}" type="presParOf" srcId="{8D062135-7032-0141-92E3-B841A97E4051}" destId="{BE2B553F-8CDE-594B-967F-AE3390398128}" srcOrd="4" destOrd="0" presId="urn:microsoft.com/office/officeart/2005/8/layout/pList1#1"/>
    <dgm:cxn modelId="{E695F2AF-C467-BC45-ABF4-7C99B723302C}" type="presParOf" srcId="{BE2B553F-8CDE-594B-967F-AE3390398128}" destId="{2CB38BF9-D86F-3048-BD86-41287CC30A8B}" srcOrd="0" destOrd="0" presId="urn:microsoft.com/office/officeart/2005/8/layout/pList1#1"/>
    <dgm:cxn modelId="{43970E8E-A05E-264B-8A4B-B1721F8B1F04}" type="presParOf" srcId="{BE2B553F-8CDE-594B-967F-AE3390398128}" destId="{DBC56163-61D5-F646-A269-5921596A74DA}" srcOrd="1" destOrd="0" presId="urn:microsoft.com/office/officeart/2005/8/layout/pList1#1"/>
    <dgm:cxn modelId="{DE1BC62A-E58C-5142-A76F-757F3B23B03F}" type="presParOf" srcId="{8D062135-7032-0141-92E3-B841A97E4051}" destId="{23E56BE4-B202-0E4D-8FE1-0185E9965FB3}" srcOrd="5" destOrd="0" presId="urn:microsoft.com/office/officeart/2005/8/layout/pList1#1"/>
    <dgm:cxn modelId="{8E7FB95C-2F5E-7049-BB40-1BCC43280975}" type="presParOf" srcId="{8D062135-7032-0141-92E3-B841A97E4051}" destId="{DDBACBEA-0E07-3A4A-A84C-933916C9DE4E}" srcOrd="6" destOrd="0" presId="urn:microsoft.com/office/officeart/2005/8/layout/pList1#1"/>
    <dgm:cxn modelId="{D2641836-66B4-D748-841B-1AD1080E917F}" type="presParOf" srcId="{DDBACBEA-0E07-3A4A-A84C-933916C9DE4E}" destId="{E24D6633-DA7B-FF4F-8266-2F42159E61E2}" srcOrd="0" destOrd="0" presId="urn:microsoft.com/office/officeart/2005/8/layout/pList1#1"/>
    <dgm:cxn modelId="{C303421F-D1BA-4045-9C95-FAE8A71459DC}" type="presParOf" srcId="{DDBACBEA-0E07-3A4A-A84C-933916C9DE4E}" destId="{E8C87033-7540-2B43-8AB0-6EFD8DD4CE76}" srcOrd="1" destOrd="0" presId="urn:microsoft.com/office/officeart/2005/8/layout/pList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A12659-D50E-BF48-96E7-29DC75FF4BE9}">
      <dsp:nvSpPr>
        <dsp:cNvPr id="0" name=""/>
        <dsp:cNvSpPr/>
      </dsp:nvSpPr>
      <dsp:spPr>
        <a:xfrm>
          <a:off x="635265" y="1211340"/>
          <a:ext cx="1907285" cy="1198748"/>
        </a:xfrm>
        <a:prstGeom prst="round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accent1">
              <a:hueOff val="0"/>
              <a:satOff val="0"/>
              <a:lumOff val="0"/>
              <a:alphaOff val="0"/>
              <a:shade val="70000"/>
              <a:satMod val="105000"/>
            </a:schemeClr>
          </a:contourClr>
        </a:sp3d>
      </dsp:spPr>
      <dsp:style>
        <a:lnRef idx="0">
          <a:scrgbClr r="0" g="0" b="0"/>
        </a:lnRef>
        <a:fillRef idx="3">
          <a:scrgbClr r="0" g="0" b="0"/>
        </a:fillRef>
        <a:effectRef idx="2">
          <a:scrgbClr r="0" g="0" b="0"/>
        </a:effectRef>
        <a:fontRef idx="minor">
          <a:schemeClr val="lt1"/>
        </a:fontRef>
      </dsp:style>
    </dsp:sp>
    <dsp:sp modelId="{CEA828AF-AD91-3D4B-979B-745B8D6EB82B}">
      <dsp:nvSpPr>
        <dsp:cNvPr id="0" name=""/>
        <dsp:cNvSpPr/>
      </dsp:nvSpPr>
      <dsp:spPr>
        <a:xfrm>
          <a:off x="622768" y="1161515"/>
          <a:ext cx="1963024" cy="10538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marL="0" lvl="0" indent="0" algn="ctr" defTabSz="711200">
            <a:lnSpc>
              <a:spcPct val="90000"/>
            </a:lnSpc>
            <a:spcBef>
              <a:spcPct val="0"/>
            </a:spcBef>
            <a:spcAft>
              <a:spcPct val="35000"/>
            </a:spcAft>
            <a:buNone/>
          </a:pPr>
          <a:r>
            <a:rPr lang="en-US" sz="1600" b="1" kern="1200" dirty="0">
              <a:latin typeface="Calibri" panose="020F0502020204030204" pitchFamily="34" charset="0"/>
            </a:rPr>
            <a:t>Providers fear further devaluation/ violence if their abortion work is known</a:t>
          </a:r>
        </a:p>
      </dsp:txBody>
      <dsp:txXfrm>
        <a:off x="622768" y="1161515"/>
        <a:ext cx="1963024" cy="1053801"/>
      </dsp:txXfrm>
    </dsp:sp>
    <dsp:sp modelId="{C7987D9E-6718-DF40-A627-990546507E8F}">
      <dsp:nvSpPr>
        <dsp:cNvPr id="0" name=""/>
        <dsp:cNvSpPr/>
      </dsp:nvSpPr>
      <dsp:spPr>
        <a:xfrm>
          <a:off x="3140431" y="50448"/>
          <a:ext cx="1936035" cy="1333928"/>
        </a:xfrm>
        <a:prstGeom prst="round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accent1">
              <a:hueOff val="0"/>
              <a:satOff val="0"/>
              <a:lumOff val="0"/>
              <a:alphaOff val="0"/>
              <a:shade val="70000"/>
              <a:satMod val="105000"/>
            </a:schemeClr>
          </a:contourClr>
        </a:sp3d>
      </dsp:spPr>
      <dsp:style>
        <a:lnRef idx="0">
          <a:scrgbClr r="0" g="0" b="0"/>
        </a:lnRef>
        <a:fillRef idx="3">
          <a:scrgbClr r="0" g="0" b="0"/>
        </a:fillRef>
        <a:effectRef idx="2">
          <a:scrgbClr r="0" g="0" b="0"/>
        </a:effectRef>
        <a:fontRef idx="minor">
          <a:schemeClr val="lt1"/>
        </a:fontRef>
      </dsp:style>
    </dsp:sp>
    <dsp:sp modelId="{B404389E-18F1-8E4A-8175-B9DF88A0C005}">
      <dsp:nvSpPr>
        <dsp:cNvPr id="0" name=""/>
        <dsp:cNvSpPr/>
      </dsp:nvSpPr>
      <dsp:spPr>
        <a:xfrm>
          <a:off x="3140431" y="303130"/>
          <a:ext cx="1936035" cy="7182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marL="0" lvl="0" indent="0" algn="ctr" defTabSz="711200">
            <a:lnSpc>
              <a:spcPct val="90000"/>
            </a:lnSpc>
            <a:spcBef>
              <a:spcPct val="0"/>
            </a:spcBef>
            <a:spcAft>
              <a:spcPct val="35000"/>
            </a:spcAft>
            <a:buNone/>
          </a:pPr>
          <a:r>
            <a:rPr lang="en-US" sz="1600" b="1" kern="1200" dirty="0">
              <a:latin typeface="Calibri" panose="020F0502020204030204" pitchFamily="34" charset="0"/>
            </a:rPr>
            <a:t>Providers don’t speak about abortion work</a:t>
          </a:r>
        </a:p>
      </dsp:txBody>
      <dsp:txXfrm>
        <a:off x="3140431" y="303130"/>
        <a:ext cx="1936035" cy="718269"/>
      </dsp:txXfrm>
    </dsp:sp>
    <dsp:sp modelId="{2CB38BF9-D86F-3048-BD86-41287CC30A8B}">
      <dsp:nvSpPr>
        <dsp:cNvPr id="0" name=""/>
        <dsp:cNvSpPr/>
      </dsp:nvSpPr>
      <dsp:spPr>
        <a:xfrm>
          <a:off x="5627176" y="1311807"/>
          <a:ext cx="1975724" cy="1261122"/>
        </a:xfrm>
        <a:prstGeom prst="round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accent1">
              <a:hueOff val="0"/>
              <a:satOff val="0"/>
              <a:lumOff val="0"/>
              <a:alphaOff val="0"/>
              <a:shade val="70000"/>
              <a:satMod val="105000"/>
            </a:schemeClr>
          </a:contourClr>
        </a:sp3d>
      </dsp:spPr>
      <dsp:style>
        <a:lnRef idx="0">
          <a:scrgbClr r="0" g="0" b="0"/>
        </a:lnRef>
        <a:fillRef idx="3">
          <a:scrgbClr r="0" g="0" b="0"/>
        </a:fillRef>
        <a:effectRef idx="2">
          <a:scrgbClr r="0" g="0" b="0"/>
        </a:effectRef>
        <a:fontRef idx="minor">
          <a:schemeClr val="lt1"/>
        </a:fontRef>
      </dsp:style>
    </dsp:sp>
    <dsp:sp modelId="{DBC56163-61D5-F646-A269-5921596A74DA}">
      <dsp:nvSpPr>
        <dsp:cNvPr id="0" name=""/>
        <dsp:cNvSpPr/>
      </dsp:nvSpPr>
      <dsp:spPr>
        <a:xfrm>
          <a:off x="5607816" y="1338058"/>
          <a:ext cx="1966857" cy="5715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marL="0" lvl="0" indent="0" algn="ctr" defTabSz="711200">
            <a:lnSpc>
              <a:spcPct val="90000"/>
            </a:lnSpc>
            <a:spcBef>
              <a:spcPct val="0"/>
            </a:spcBef>
            <a:spcAft>
              <a:spcPct val="35000"/>
            </a:spcAft>
            <a:buNone/>
          </a:pPr>
          <a:r>
            <a:rPr lang="en-US" sz="1600" b="1" kern="1200" dirty="0">
              <a:latin typeface="Calibri" panose="020F0502020204030204" pitchFamily="34" charset="0"/>
            </a:rPr>
            <a:t>Providers are depicted stereotypical  incompetent “butchers”</a:t>
          </a:r>
        </a:p>
      </dsp:txBody>
      <dsp:txXfrm>
        <a:off x="5607816" y="1338058"/>
        <a:ext cx="1966857" cy="571526"/>
      </dsp:txXfrm>
    </dsp:sp>
    <dsp:sp modelId="{E24D6633-DA7B-FF4F-8266-2F42159E61E2}">
      <dsp:nvSpPr>
        <dsp:cNvPr id="0" name=""/>
        <dsp:cNvSpPr/>
      </dsp:nvSpPr>
      <dsp:spPr>
        <a:xfrm>
          <a:off x="1737948" y="3001365"/>
          <a:ext cx="1936035" cy="1462252"/>
        </a:xfrm>
        <a:prstGeom prst="round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accent1">
              <a:hueOff val="0"/>
              <a:satOff val="0"/>
              <a:lumOff val="0"/>
              <a:alphaOff val="0"/>
              <a:shade val="70000"/>
              <a:satMod val="105000"/>
            </a:schemeClr>
          </a:contourClr>
        </a:sp3d>
      </dsp:spPr>
      <dsp:style>
        <a:lnRef idx="0">
          <a:scrgbClr r="0" g="0" b="0"/>
        </a:lnRef>
        <a:fillRef idx="3">
          <a:scrgbClr r="0" g="0" b="0"/>
        </a:fillRef>
        <a:effectRef idx="2">
          <a:scrgbClr r="0" g="0" b="0"/>
        </a:effectRef>
        <a:fontRef idx="minor">
          <a:schemeClr val="lt1"/>
        </a:fontRef>
      </dsp:style>
    </dsp:sp>
    <dsp:sp modelId="{E8C87033-7540-2B43-8AB0-6EFD8DD4CE76}">
      <dsp:nvSpPr>
        <dsp:cNvPr id="0" name=""/>
        <dsp:cNvSpPr/>
      </dsp:nvSpPr>
      <dsp:spPr>
        <a:xfrm>
          <a:off x="4275781" y="3397324"/>
          <a:ext cx="1936035" cy="7182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8920" tIns="248920" rIns="248920" bIns="0" numCol="1" spcCol="1270" anchor="t" anchorCtr="0">
          <a:noAutofit/>
        </a:bodyPr>
        <a:lstStyle/>
        <a:p>
          <a:pPr marL="0" lvl="0" indent="0" algn="ctr" defTabSz="1555750">
            <a:lnSpc>
              <a:spcPct val="90000"/>
            </a:lnSpc>
            <a:spcBef>
              <a:spcPct val="0"/>
            </a:spcBef>
            <a:spcAft>
              <a:spcPct val="35000"/>
            </a:spcAft>
            <a:buNone/>
          </a:pPr>
          <a:endParaRPr lang="en-US" sz="3500" kern="1200" dirty="0"/>
        </a:p>
      </dsp:txBody>
      <dsp:txXfrm>
        <a:off x="4275781" y="3397324"/>
        <a:ext cx="1936035" cy="718269"/>
      </dsp:txXfrm>
    </dsp:sp>
  </dsp:spTree>
</dsp:drawing>
</file>

<file path=ppt/diagrams/layout1.xml><?xml version="1.0" encoding="utf-8"?>
<dgm:layoutDef xmlns:dgm="http://schemas.openxmlformats.org/drawingml/2006/diagram" xmlns:a="http://schemas.openxmlformats.org/drawingml/2006/main" uniqueId="urn:microsoft.com/office/officeart/2005/8/layout/pList1#1">
  <dgm:title val=""/>
  <dgm:desc val=""/>
  <dgm:catLst>
    <dgm:cat type="list" pri="20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42F52F9-9E00-0143-8A66-D8BA704ABC3B}" type="datetimeFigureOut">
              <a:rPr lang="en-US" smtClean="0"/>
              <a:t>8/1/19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064B106-2AB0-1148-B4E8-CECA01346357}" type="slidenum">
              <a:rPr lang="en-US" smtClean="0"/>
              <a:t>‹#›</a:t>
            </a:fld>
            <a:endParaRPr lang="en-US"/>
          </a:p>
        </p:txBody>
      </p:sp>
    </p:spTree>
    <p:extLst>
      <p:ext uri="{BB962C8B-B14F-4D97-AF65-F5344CB8AC3E}">
        <p14:creationId xmlns:p14="http://schemas.microsoft.com/office/powerpoint/2010/main" val="6580525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290F58-F571-CB42-8415-0F4BD6F94D9B}" type="datetimeFigureOut">
              <a:rPr lang="en-US" smtClean="0"/>
              <a:t>8/1/19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952D5BA-D8E4-8E4C-8593-DFF54FDF55BA}" type="slidenum">
              <a:rPr lang="en-US" smtClean="0"/>
              <a:t>‹#›</a:t>
            </a:fld>
            <a:endParaRPr lang="en-US"/>
          </a:p>
        </p:txBody>
      </p:sp>
    </p:spTree>
    <p:extLst>
      <p:ext uri="{BB962C8B-B14F-4D97-AF65-F5344CB8AC3E}">
        <p14:creationId xmlns:p14="http://schemas.microsoft.com/office/powerpoint/2010/main" val="106751103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Ethiopia, Nineteen percent of women seeking </a:t>
            </a:r>
            <a:r>
              <a:rPr lang="en-US" sz="1200" kern="1200" dirty="0" err="1">
                <a:solidFill>
                  <a:schemeClr val="tx1"/>
                </a:solidFill>
                <a:effectLst/>
                <a:latin typeface="+mn-lt"/>
                <a:ea typeface="+mn-ea"/>
                <a:cs typeface="+mn-cs"/>
              </a:rPr>
              <a:t>postabortion</a:t>
            </a:r>
            <a:r>
              <a:rPr lang="en-US" sz="1200" kern="1200" dirty="0">
                <a:solidFill>
                  <a:schemeClr val="tx1"/>
                </a:solidFill>
                <a:effectLst/>
                <a:latin typeface="+mn-lt"/>
                <a:ea typeface="+mn-ea"/>
                <a:cs typeface="+mn-cs"/>
              </a:rPr>
              <a:t> care in 2014 suffered complications severe enough to require hospitalization; the proportion in 2008 was 23%. In 2005, Ethiopia expanded its abortion law, which had previously allowed the procedure only to save the life of a woman or protect her physical health. Before 2005 Ethiopia has Restrictive abortion law and due to these legal barriers and cultural stigma, many women, for fear of public exposure, seek unsafe abortion and may be persecuted and imprisoned for their actions. </a:t>
            </a:r>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952D5BA-D8E4-8E4C-8593-DFF54FDF55BA}" type="slidenum">
              <a:rPr lang="en-US" smtClean="0"/>
              <a:t>4</a:t>
            </a:fld>
            <a:endParaRPr lang="en-US"/>
          </a:p>
        </p:txBody>
      </p:sp>
    </p:spTree>
    <p:extLst>
      <p:ext uri="{BB962C8B-B14F-4D97-AF65-F5344CB8AC3E}">
        <p14:creationId xmlns:p14="http://schemas.microsoft.com/office/powerpoint/2010/main" val="33320136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cap="none" baseline="0" dirty="0">
                <a:solidFill>
                  <a:srgbClr val="FF0000"/>
                </a:solidFill>
              </a:rPr>
              <a:t>[These examples should correspond to local context]</a:t>
            </a:r>
          </a:p>
          <a:p>
            <a:pPr eaLnBrk="1" hangingPunct="1">
              <a:spcBef>
                <a:spcPct val="0"/>
              </a:spcBef>
            </a:pPr>
            <a:endParaRPr lang="en-US" dirty="0"/>
          </a:p>
          <a:p>
            <a:pPr eaLnBrk="1" hangingPunct="1">
              <a:spcBef>
                <a:spcPct val="0"/>
              </a:spcBef>
            </a:pPr>
            <a:r>
              <a:rPr lang="en-US" dirty="0"/>
              <a:t>Abortion stigma exists on multiple levels as the diagram below depicts:</a:t>
            </a:r>
          </a:p>
          <a:p>
            <a:pPr eaLnBrk="1" hangingPunct="1">
              <a:spcBef>
                <a:spcPct val="0"/>
              </a:spcBef>
            </a:pPr>
            <a:r>
              <a:rPr lang="en-US" dirty="0"/>
              <a:t>In order to work toward de-stigmatization:</a:t>
            </a:r>
          </a:p>
          <a:p>
            <a:pPr eaLnBrk="1" hangingPunct="1">
              <a:spcBef>
                <a:spcPct val="0"/>
              </a:spcBef>
            </a:pPr>
            <a:endParaRPr lang="en-US" dirty="0"/>
          </a:p>
          <a:p>
            <a:pPr eaLnBrk="1" hangingPunct="1">
              <a:spcBef>
                <a:spcPct val="0"/>
              </a:spcBef>
            </a:pPr>
            <a:r>
              <a:rPr lang="en-US" dirty="0"/>
              <a:t>Need to examine multiple levels of creation and how they work together to reinforce and/or contradict one another</a:t>
            </a:r>
          </a:p>
          <a:p>
            <a:pPr eaLnBrk="1" hangingPunct="1">
              <a:spcBef>
                <a:spcPct val="0"/>
              </a:spcBef>
            </a:pPr>
            <a:endParaRPr lang="en-US" dirty="0"/>
          </a:p>
          <a:p>
            <a:pPr eaLnBrk="1" hangingPunct="1">
              <a:spcBef>
                <a:spcPct val="0"/>
              </a:spcBef>
            </a:pPr>
            <a:r>
              <a:rPr lang="en-US" dirty="0"/>
              <a:t>Need to understand how each level manifests stigma and discrimination</a:t>
            </a:r>
          </a:p>
          <a:p>
            <a:pPr eaLnBrk="1" hangingPunct="1">
              <a:spcBef>
                <a:spcPct val="0"/>
              </a:spcBef>
            </a:pPr>
            <a:endParaRPr lang="en-US" dirty="0"/>
          </a:p>
          <a:p>
            <a:pPr eaLnBrk="1" hangingPunct="1">
              <a:spcBef>
                <a:spcPct val="0"/>
              </a:spcBef>
            </a:pPr>
            <a:r>
              <a:rPr lang="en-US" dirty="0"/>
              <a:t>Need to understand and create new ways of de-constructing the stigma that is produced at each level and test whether interventions at just one level will affect the others or if multi-level interventions are needed.   </a:t>
            </a:r>
          </a:p>
          <a:p>
            <a:pPr eaLnBrk="1" hangingPunct="1">
              <a:spcBef>
                <a:spcPct val="0"/>
              </a:spcBef>
            </a:pPr>
            <a:endParaRPr lang="en-US" dirty="0"/>
          </a:p>
          <a:p>
            <a:pPr eaLnBrk="1" hangingPunct="1">
              <a:spcBef>
                <a:spcPct val="0"/>
              </a:spcBef>
            </a:pPr>
            <a:r>
              <a:rPr lang="en-US" i="1" dirty="0"/>
              <a:t>At level of framing discourses:  murderer vs. saving women’s lives; abortion vs. menstrual regulation</a:t>
            </a:r>
          </a:p>
          <a:p>
            <a:pPr eaLnBrk="1" hangingPunct="1">
              <a:spcBef>
                <a:spcPct val="0"/>
              </a:spcBef>
            </a:pPr>
            <a:r>
              <a:rPr lang="en-US" i="1" dirty="0"/>
              <a:t>At level of government: national laws and policies, and global policies incl. Gag Rule</a:t>
            </a:r>
          </a:p>
          <a:p>
            <a:pPr eaLnBrk="1" hangingPunct="1">
              <a:spcBef>
                <a:spcPct val="0"/>
              </a:spcBef>
            </a:pPr>
            <a:r>
              <a:rPr lang="en-US" i="1" dirty="0"/>
              <a:t>At level of organizations: separation of abortion services from other health services, PAC policies, policies of reporting to police in case of induced abortion</a:t>
            </a:r>
          </a:p>
          <a:p>
            <a:pPr eaLnBrk="1" hangingPunct="1">
              <a:spcBef>
                <a:spcPct val="0"/>
              </a:spcBef>
            </a:pPr>
            <a:r>
              <a:rPr lang="en-US" i="1" dirty="0"/>
              <a:t>At level of community: abortion not just a woman’s issues but a social, community </a:t>
            </a:r>
            <a:endParaRPr lang="en-US" dirty="0"/>
          </a:p>
        </p:txBody>
      </p:sp>
      <p:sp>
        <p:nvSpPr>
          <p:cNvPr id="4" name="Slide Number Placeholder 3"/>
          <p:cNvSpPr>
            <a:spLocks noGrp="1"/>
          </p:cNvSpPr>
          <p:nvPr>
            <p:ph type="sldNum" sz="quarter" idx="10"/>
          </p:nvPr>
        </p:nvSpPr>
        <p:spPr/>
        <p:txBody>
          <a:bodyPr/>
          <a:lstStyle/>
          <a:p>
            <a:fld id="{4952D5BA-D8E4-8E4C-8593-DFF54FDF55BA}" type="slidenum">
              <a:rPr lang="en-US" smtClean="0"/>
              <a:t>6</a:t>
            </a:fld>
            <a:endParaRPr lang="en-US"/>
          </a:p>
        </p:txBody>
      </p:sp>
    </p:spTree>
    <p:extLst>
      <p:ext uri="{BB962C8B-B14F-4D97-AF65-F5344CB8AC3E}">
        <p14:creationId xmlns:p14="http://schemas.microsoft.com/office/powerpoint/2010/main" val="13393491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10"/>
          </p:nvPr>
        </p:nvSpPr>
        <p:spPr/>
        <p:txBody>
          <a:bodyPr/>
          <a:lstStyle/>
          <a:p>
            <a:fld id="{4952D5BA-D8E4-8E4C-8593-DFF54FDF55BA}" type="slidenum">
              <a:rPr lang="en-US" smtClean="0"/>
              <a:t>7</a:t>
            </a:fld>
            <a:endParaRPr lang="en-US"/>
          </a:p>
        </p:txBody>
      </p:sp>
    </p:spTree>
    <p:extLst>
      <p:ext uri="{BB962C8B-B14F-4D97-AF65-F5344CB8AC3E}">
        <p14:creationId xmlns:p14="http://schemas.microsoft.com/office/powerpoint/2010/main" val="14811218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figure shows us statistics from Rwanda, where nearly 1 in 4 incarcerated women are charged with abortion-related crimes.</a:t>
            </a:r>
          </a:p>
        </p:txBody>
      </p:sp>
      <p:sp>
        <p:nvSpPr>
          <p:cNvPr id="4" name="Slide Number Placeholder 3"/>
          <p:cNvSpPr>
            <a:spLocks noGrp="1"/>
          </p:cNvSpPr>
          <p:nvPr>
            <p:ph type="sldNum" sz="quarter" idx="10"/>
          </p:nvPr>
        </p:nvSpPr>
        <p:spPr/>
        <p:txBody>
          <a:bodyPr/>
          <a:lstStyle/>
          <a:p>
            <a:fld id="{4952D5BA-D8E4-8E4C-8593-DFF54FDF55BA}" type="slidenum">
              <a:rPr lang="en-US" smtClean="0"/>
              <a:t>8</a:t>
            </a:fld>
            <a:endParaRPr lang="en-US"/>
          </a:p>
        </p:txBody>
      </p:sp>
    </p:spTree>
    <p:extLst>
      <p:ext uri="{BB962C8B-B14F-4D97-AF65-F5344CB8AC3E}">
        <p14:creationId xmlns:p14="http://schemas.microsoft.com/office/powerpoint/2010/main" val="18896112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While </a:t>
            </a:r>
            <a:r>
              <a:rPr lang="en-GB" sz="1200" kern="1200" dirty="0">
                <a:solidFill>
                  <a:schemeClr val="tx1"/>
                </a:solidFill>
                <a:effectLst/>
                <a:latin typeface="+mn-lt"/>
                <a:ea typeface="+mn-ea"/>
                <a:cs typeface="+mn-cs"/>
              </a:rPr>
              <a:t>a greater number of abortion care takes place in hospitals now, compared to 2008, women still experience severe complications from seeking </a:t>
            </a:r>
            <a:r>
              <a:rPr lang="en-GB" sz="1200" kern="1200" dirty="0" err="1">
                <a:solidFill>
                  <a:schemeClr val="tx1"/>
                </a:solidFill>
                <a:effectLst/>
                <a:latin typeface="+mn-lt"/>
                <a:ea typeface="+mn-ea"/>
                <a:cs typeface="+mn-cs"/>
              </a:rPr>
              <a:t>postabortion</a:t>
            </a:r>
            <a:r>
              <a:rPr lang="en-GB" sz="1200" kern="1200" dirty="0">
                <a:solidFill>
                  <a:schemeClr val="tx1"/>
                </a:solidFill>
                <a:effectLst/>
                <a:latin typeface="+mn-lt"/>
                <a:ea typeface="+mn-ea"/>
                <a:cs typeface="+mn-cs"/>
              </a:rPr>
              <a:t> care. </a:t>
            </a:r>
            <a:endParaRPr lang="en-US" dirty="0"/>
          </a:p>
        </p:txBody>
      </p:sp>
      <p:sp>
        <p:nvSpPr>
          <p:cNvPr id="4" name="Slide Number Placeholder 3"/>
          <p:cNvSpPr>
            <a:spLocks noGrp="1"/>
          </p:cNvSpPr>
          <p:nvPr>
            <p:ph type="sldNum" sz="quarter" idx="5"/>
          </p:nvPr>
        </p:nvSpPr>
        <p:spPr/>
        <p:txBody>
          <a:bodyPr/>
          <a:lstStyle/>
          <a:p>
            <a:fld id="{4952D5BA-D8E4-8E4C-8593-DFF54FDF55BA}" type="slidenum">
              <a:rPr lang="en-US" smtClean="0"/>
              <a:t>9</a:t>
            </a:fld>
            <a:endParaRPr lang="en-US"/>
          </a:p>
        </p:txBody>
      </p:sp>
    </p:spTree>
    <p:extLst>
      <p:ext uri="{BB962C8B-B14F-4D97-AF65-F5344CB8AC3E}">
        <p14:creationId xmlns:p14="http://schemas.microsoft.com/office/powerpoint/2010/main" val="2413940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AutoNum type="arabicPeriod"/>
            </a:pPr>
            <a:r>
              <a:rPr lang="en-US" sz="1200" kern="1200" dirty="0">
                <a:solidFill>
                  <a:schemeClr val="tx1"/>
                </a:solidFill>
                <a:effectLst/>
                <a:latin typeface="+mn-lt"/>
                <a:ea typeface="+mn-ea"/>
                <a:cs typeface="+mn-cs"/>
              </a:rPr>
              <a:t>Those who mobilize stigma as a way to stop abortion are only ultimately hurting women, even if their stated agenda is to help them. </a:t>
            </a:r>
          </a:p>
          <a:p>
            <a:pPr marL="228600" lvl="0" indent="-228600">
              <a:buAutoNum type="arabicPeriod"/>
            </a:pPr>
            <a:endParaRPr lang="en-US" sz="1200" kern="1200" dirty="0">
              <a:solidFill>
                <a:schemeClr val="tx1"/>
              </a:solidFill>
              <a:effectLst/>
              <a:latin typeface="+mn-lt"/>
              <a:ea typeface="+mn-ea"/>
              <a:cs typeface="+mn-cs"/>
            </a:endParaRPr>
          </a:p>
          <a:p>
            <a:pPr marL="228600" lvl="0" indent="-228600">
              <a:buAutoNum type="arabicPeriod"/>
            </a:pPr>
            <a:r>
              <a:rPr lang="en-US" sz="1200" kern="1200" dirty="0">
                <a:solidFill>
                  <a:schemeClr val="tx1"/>
                </a:solidFill>
                <a:effectLst/>
                <a:latin typeface="+mn-lt"/>
                <a:ea typeface="+mn-ea"/>
                <a:cs typeface="+mn-cs"/>
              </a:rPr>
              <a:t>Legal reform – while vital – is not enough. Stigma leads to unsafe abortion even in settings in which legal and safe abortion is available. </a:t>
            </a:r>
          </a:p>
          <a:p>
            <a:pPr marL="228600" lvl="0" indent="-228600">
              <a:buAutoNum type="arabicPeriod"/>
            </a:pPr>
            <a:endParaRPr lang="en-US" sz="1200" kern="1200" dirty="0">
              <a:solidFill>
                <a:schemeClr val="tx1"/>
              </a:solidFill>
              <a:effectLst/>
              <a:latin typeface="+mn-lt"/>
              <a:ea typeface="+mn-ea"/>
              <a:cs typeface="+mn-cs"/>
            </a:endParaRPr>
          </a:p>
          <a:p>
            <a:pPr marL="228600" lvl="0" indent="-228600">
              <a:buAutoNum type="arabicPeriod"/>
            </a:pPr>
            <a:r>
              <a:rPr lang="en-US" sz="1200" kern="1200" dirty="0">
                <a:solidFill>
                  <a:schemeClr val="tx1"/>
                </a:solidFill>
                <a:effectLst/>
                <a:latin typeface="+mn-lt"/>
                <a:ea typeface="+mn-ea"/>
                <a:cs typeface="+mn-cs"/>
              </a:rPr>
              <a:t>We need to make clear that stigma really matters to women’s lives and the lives of their families. Stigma is not simply conceptual; it is a serious public health and maternal mortality issue. Through this lens, abortion stigma reduction and elimination are urgent matters, needing to be addressed by anyone who wishes to reduce global maternal mortality. </a:t>
            </a:r>
          </a:p>
          <a:p>
            <a:pPr marL="228600" lvl="0" indent="-228600">
              <a:buAutoNum type="arabicPeriod"/>
            </a:pPr>
            <a:endParaRPr lang="en-US" sz="1200" kern="1200" dirty="0">
              <a:solidFill>
                <a:schemeClr val="tx1"/>
              </a:solidFill>
              <a:effectLst/>
              <a:latin typeface="+mn-lt"/>
              <a:ea typeface="+mn-ea"/>
              <a:cs typeface="+mn-cs"/>
            </a:endParaRPr>
          </a:p>
          <a:p>
            <a:pPr marL="228600" lvl="0" indent="-228600">
              <a:buAutoNum type="arabicPeriod"/>
            </a:pPr>
            <a:r>
              <a:rPr lang="en-US" sz="1200" i="0" kern="1200" dirty="0">
                <a:solidFill>
                  <a:schemeClr val="tx1"/>
                </a:solidFill>
                <a:effectLst/>
                <a:latin typeface="+mn-lt"/>
                <a:ea typeface="+mn-ea"/>
                <a:cs typeface="+mn-cs"/>
              </a:rPr>
              <a:t>Abortion stigma causes complications even when an abortion never happens.  </a:t>
            </a:r>
            <a:r>
              <a:rPr lang="en-US" sz="1200" kern="1200" dirty="0">
                <a:solidFill>
                  <a:schemeClr val="tx1"/>
                </a:solidFill>
                <a:effectLst/>
                <a:latin typeface="+mn-lt"/>
                <a:ea typeface="+mn-ea"/>
                <a:cs typeface="+mn-cs"/>
              </a:rPr>
              <a:t>Sometimes a complication happens when abortion is </a:t>
            </a:r>
            <a:r>
              <a:rPr lang="en-US" sz="1200" u="sng" kern="1200" dirty="0">
                <a:solidFill>
                  <a:schemeClr val="tx1"/>
                </a:solidFill>
                <a:effectLst/>
                <a:latin typeface="+mn-lt"/>
                <a:ea typeface="+mn-ea"/>
                <a:cs typeface="+mn-cs"/>
              </a:rPr>
              <a:t>not</a:t>
            </a:r>
            <a:r>
              <a:rPr lang="en-US" sz="1200" kern="1200" dirty="0">
                <a:solidFill>
                  <a:schemeClr val="tx1"/>
                </a:solidFill>
                <a:effectLst/>
                <a:latin typeface="+mn-lt"/>
                <a:ea typeface="+mn-ea"/>
                <a:cs typeface="+mn-cs"/>
              </a:rPr>
              <a:t> provided.  When a provider is not able to offer the care requested – because of legal restriction or institutional policy--they often experience immense conflict and distress. For patients, the inability to get needed care is not only distressing but also sometimes fatal. </a:t>
            </a:r>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952D5BA-D8E4-8E4C-8593-DFF54FDF55BA}" type="slidenum">
              <a:rPr lang="en-US" smtClean="0"/>
              <a:t>11</a:t>
            </a:fld>
            <a:endParaRPr lang="en-US"/>
          </a:p>
        </p:txBody>
      </p:sp>
    </p:spTree>
    <p:extLst>
      <p:ext uri="{BB962C8B-B14F-4D97-AF65-F5344CB8AC3E}">
        <p14:creationId xmlns:p14="http://schemas.microsoft.com/office/powerpoint/2010/main" val="37209667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What are some of your reactions to this story? In what ways has abortion stigma influenced this case?</a:t>
            </a:r>
            <a:endParaRPr lang="en-AU"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952D5BA-D8E4-8E4C-8593-DFF54FDF55BA}" type="slidenum">
              <a:rPr lang="en-US" smtClean="0"/>
              <a:t>12</a:t>
            </a:fld>
            <a:endParaRPr lang="en-US"/>
          </a:p>
        </p:txBody>
      </p:sp>
    </p:spTree>
    <p:extLst>
      <p:ext uri="{BB962C8B-B14F-4D97-AF65-F5344CB8AC3E}">
        <p14:creationId xmlns:p14="http://schemas.microsoft.com/office/powerpoint/2010/main" val="3695538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dirty work is associated with three types of taint: physical taint (blood, fetal parts); social taint (contact with stigmatized patients); and moral taint (ambiguous fetal moral status). </a:t>
            </a:r>
            <a:endParaRPr lang="en-US" dirty="0"/>
          </a:p>
        </p:txBody>
      </p:sp>
      <p:sp>
        <p:nvSpPr>
          <p:cNvPr id="4" name="Slide Number Placeholder 3"/>
          <p:cNvSpPr>
            <a:spLocks noGrp="1"/>
          </p:cNvSpPr>
          <p:nvPr>
            <p:ph type="sldNum" sz="quarter" idx="5"/>
          </p:nvPr>
        </p:nvSpPr>
        <p:spPr/>
        <p:txBody>
          <a:bodyPr/>
          <a:lstStyle/>
          <a:p>
            <a:fld id="{4952D5BA-D8E4-8E4C-8593-DFF54FDF55BA}" type="slidenum">
              <a:rPr lang="en-US" smtClean="0"/>
              <a:t>18</a:t>
            </a:fld>
            <a:endParaRPr lang="en-US"/>
          </a:p>
        </p:txBody>
      </p:sp>
    </p:spTree>
    <p:extLst>
      <p:ext uri="{BB962C8B-B14F-4D97-AF65-F5344CB8AC3E}">
        <p14:creationId xmlns:p14="http://schemas.microsoft.com/office/powerpoint/2010/main" val="34332194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31875" y="4572000"/>
            <a:ext cx="4794250" cy="3597275"/>
          </a:xfrm>
        </p:spPr>
      </p:sp>
      <p:sp>
        <p:nvSpPr>
          <p:cNvPr id="3" name="Notes Placeholder 2"/>
          <p:cNvSpPr>
            <a:spLocks noGrp="1"/>
          </p:cNvSpPr>
          <p:nvPr>
            <p:ph type="body" idx="1"/>
          </p:nvPr>
        </p:nvSpPr>
        <p:spPr>
          <a:xfrm>
            <a:off x="670891" y="449705"/>
            <a:ext cx="5486400" cy="3897443"/>
          </a:xfrm>
        </p:spPr>
        <p:txBody>
          <a:bodyPr/>
          <a:lstStyle/>
          <a:p>
            <a:endParaRPr lang="en-US" dirty="0"/>
          </a:p>
        </p:txBody>
      </p:sp>
      <p:sp>
        <p:nvSpPr>
          <p:cNvPr id="4" name="Slide Number Placeholder 3"/>
          <p:cNvSpPr>
            <a:spLocks noGrp="1"/>
          </p:cNvSpPr>
          <p:nvPr>
            <p:ph type="sldNum" sz="quarter" idx="10"/>
          </p:nvPr>
        </p:nvSpPr>
        <p:spPr/>
        <p:txBody>
          <a:bodyPr/>
          <a:lstStyle/>
          <a:p>
            <a:fld id="{C64C6612-11B4-4503-ACA3-0F156DCC172B}" type="slidenum">
              <a:rPr lang="en-US" smtClean="0">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16194444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u="sng" baseline="0" dirty="0">
                <a:solidFill>
                  <a:srgbClr val="FFFF00"/>
                </a:solidFill>
              </a:rPr>
              <a:t>A break is suggested between this activity and the following discussions, as the content will move more towards personal reflections and small group discussions.</a:t>
            </a:r>
          </a:p>
          <a:p>
            <a:endParaRPr lang="en-US" baseline="0" dirty="0">
              <a:solidFill>
                <a:srgbClr val="FFFF00"/>
              </a:solidFill>
            </a:endParaRPr>
          </a:p>
          <a:p>
            <a:r>
              <a:rPr lang="en-US" sz="1200" kern="1200" dirty="0">
                <a:solidFill>
                  <a:schemeClr val="tx1"/>
                </a:solidFill>
                <a:effectLst/>
                <a:latin typeface="+mn-lt"/>
                <a:ea typeface="+mn-ea"/>
                <a:cs typeface="+mn-cs"/>
              </a:rPr>
              <a:t>Now we will be moving into a reflective period of our work. We will ask you to consider some questions that are deeply personal and require you to negotiate your own comfort with disclosure. The following questions will help us to explore our own attitudes, biases, and experiences as providers, in relation to abortion work and stigma. You may have direct experience related to these questions or it may be in anticipation of your future work. Due to the personal and sensitive nature of the following discussion, it is important to respect the privacy and confidentiality of your peers as each of you share your thoughts.</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52D5BA-D8E4-8E4C-8593-DFF54FDF55BA}" type="slidenum">
              <a:rPr lang="en-US" smtClean="0"/>
              <a:t>22</a:t>
            </a:fld>
            <a:endParaRPr lang="en-US"/>
          </a:p>
        </p:txBody>
      </p:sp>
    </p:spTree>
    <p:extLst>
      <p:ext uri="{BB962C8B-B14F-4D97-AF65-F5344CB8AC3E}">
        <p14:creationId xmlns:p14="http://schemas.microsoft.com/office/powerpoint/2010/main" val="10270027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16D95F7E-05D1-0240-98EF-5919C2BAC04B}" type="datetimeFigureOut">
              <a:rPr lang="en-US" smtClean="0"/>
              <a:t>8/1/19</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5EC7AFB4-05DF-4D46-910C-916300296196}"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a:t>Click to edit Master title style</a:t>
            </a:r>
          </a:p>
        </p:txBody>
      </p:sp>
      <p:sp>
        <p:nvSpPr>
          <p:cNvPr id="4" name="Date Placeholder 3"/>
          <p:cNvSpPr>
            <a:spLocks noGrp="1"/>
          </p:cNvSpPr>
          <p:nvPr>
            <p:ph type="dt" sz="half" idx="10"/>
          </p:nvPr>
        </p:nvSpPr>
        <p:spPr/>
        <p:txBody>
          <a:bodyPr/>
          <a:lstStyle/>
          <a:p>
            <a:fld id="{16D95F7E-05D1-0240-98EF-5919C2BAC04B}" type="datetimeFigureOut">
              <a:rPr lang="en-US" smtClean="0"/>
              <a:t>8/1/19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5EC7AFB4-05DF-4D46-910C-916300296196}"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16D95F7E-05D1-0240-98EF-5919C2BAC04B}" type="datetimeFigureOut">
              <a:rPr lang="en-US" smtClean="0"/>
              <a:t>8/1/19</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5EC7AFB4-05DF-4D46-910C-916300296196}"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a:t>Click to edit Master title style</a:t>
            </a:r>
          </a:p>
        </p:txBody>
      </p:sp>
      <p:sp>
        <p:nvSpPr>
          <p:cNvPr id="5" name="Date Placeholder 4"/>
          <p:cNvSpPr>
            <a:spLocks noGrp="1"/>
          </p:cNvSpPr>
          <p:nvPr>
            <p:ph type="dt" sz="half" idx="10"/>
          </p:nvPr>
        </p:nvSpPr>
        <p:spPr>
          <a:xfrm>
            <a:off x="5791200" y="6409944"/>
            <a:ext cx="3044952" cy="365760"/>
          </a:xfrm>
        </p:spPr>
        <p:txBody>
          <a:bodyPr/>
          <a:lstStyle/>
          <a:p>
            <a:fld id="{16D95F7E-05D1-0240-98EF-5919C2BAC04B}" type="datetimeFigureOut">
              <a:rPr lang="en-US" smtClean="0"/>
              <a:t>8/1/19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C7AFB4-05DF-4D46-910C-916300296196}"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16D95F7E-05D1-0240-98EF-5919C2BAC04B}" type="datetimeFigureOut">
              <a:rPr lang="en-US" smtClean="0"/>
              <a:t>8/1/19</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5EC7AFB4-05DF-4D46-910C-916300296196}" type="slidenum">
              <a:rPr lang="en-US" smtClean="0"/>
              <a:t>‹#›</a:t>
            </a:fld>
            <a:endParaRPr lang="en-US"/>
          </a:p>
        </p:txBody>
      </p:sp>
      <p:sp>
        <p:nvSpPr>
          <p:cNvPr id="23" name="Title 22"/>
          <p:cNvSpPr>
            <a:spLocks noGrp="1"/>
          </p:cNvSpPr>
          <p:nvPr>
            <p:ph type="title"/>
          </p:nvPr>
        </p:nvSpPr>
        <p:spPr/>
        <p:txBody>
          <a:bodyPr rtlCol="0" anchor="b" anchorCtr="0"/>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16D95F7E-05D1-0240-98EF-5919C2BAC04B}" type="datetimeFigureOut">
              <a:rPr lang="en-US" smtClean="0"/>
              <a:t>8/1/19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5EC7AFB4-05DF-4D46-910C-91630029619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16D95F7E-05D1-0240-98EF-5919C2BAC04B}" type="datetimeFigureOut">
              <a:rPr lang="en-US" smtClean="0"/>
              <a:t>8/1/19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5EC7AFB4-05DF-4D46-910C-91630029619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a:t>Click to edit Master title style</a:t>
            </a:r>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5EC7AFB4-05DF-4D46-910C-916300296196}"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16D95F7E-05D1-0240-98EF-5919C2BAC04B}" type="datetimeFigureOut">
              <a:rPr lang="en-US" smtClean="0"/>
              <a:t>8/1/19</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5EC7AFB4-05DF-4D46-910C-916300296196}"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a:t>Click to edit Master title style</a:t>
            </a:r>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16D95F7E-05D1-0240-98EF-5919C2BAC04B}" type="datetimeFigureOut">
              <a:rPr lang="en-US" smtClean="0"/>
              <a:t>8/1/19</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6D95F7E-05D1-0240-98EF-5919C2BAC04B}" type="datetimeFigureOut">
              <a:rPr lang="en-US" smtClean="0"/>
              <a:t>8/1/19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C7AFB4-05DF-4D46-910C-916300296196}"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5EC7AFB4-05DF-4D46-910C-916300296196}"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6D95F7E-05D1-0240-98EF-5919C2BAC04B}" type="datetimeFigureOut">
              <a:rPr lang="en-US" smtClean="0"/>
              <a:t>8/1/19</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Graph or illustration p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slide title</a:t>
            </a:r>
          </a:p>
        </p:txBody>
      </p:sp>
      <p:sp>
        <p:nvSpPr>
          <p:cNvPr id="3" name="Picture Placeholder 11"/>
          <p:cNvSpPr>
            <a:spLocks noGrp="1"/>
          </p:cNvSpPr>
          <p:nvPr>
            <p:ph type="pic" sz="quarter" idx="14" hasCustomPrompt="1"/>
          </p:nvPr>
        </p:nvSpPr>
        <p:spPr>
          <a:xfrm>
            <a:off x="762000" y="1524000"/>
            <a:ext cx="7620000" cy="4148138"/>
          </a:xfrm>
          <a:prstGeom prst="rect">
            <a:avLst/>
          </a:prstGeom>
        </p:spPr>
        <p:txBody>
          <a:bodyPr/>
          <a:lstStyle>
            <a:lvl1pPr>
              <a:buNone/>
              <a:defRPr/>
            </a:lvl1pPr>
          </a:lstStyle>
          <a:p>
            <a:r>
              <a:rPr lang="en-US" dirty="0"/>
              <a:t>Click icon to add graph or illustration</a:t>
            </a:r>
          </a:p>
        </p:txBody>
      </p:sp>
      <p:sp>
        <p:nvSpPr>
          <p:cNvPr id="4" name="Footer Placeholder 6"/>
          <p:cNvSpPr>
            <a:spLocks noGrp="1"/>
          </p:cNvSpPr>
          <p:nvPr>
            <p:ph type="ftr" sz="quarter" idx="3"/>
          </p:nvPr>
        </p:nvSpPr>
        <p:spPr>
          <a:xfrm>
            <a:off x="143604" y="6604197"/>
            <a:ext cx="6096000" cy="169277"/>
          </a:xfrm>
          <a:prstGeom prst="rect">
            <a:avLst/>
          </a:prstGeom>
        </p:spPr>
        <p:txBody>
          <a:bodyPr vert="horz" lIns="0" tIns="0" rIns="0" bIns="0" rtlCol="0" anchor="ctr">
            <a:normAutofit/>
          </a:bodyPr>
          <a:lstStyle>
            <a:lvl1pPr algn="l">
              <a:defRPr sz="1100" baseline="0">
                <a:solidFill>
                  <a:schemeClr val="bg1"/>
                </a:solidFill>
              </a:defRPr>
            </a:lvl1pPr>
          </a:lstStyle>
          <a:p>
            <a:r>
              <a:rPr lang="en-US" dirty="0"/>
              <a:t>Presentation title here</a:t>
            </a:r>
          </a:p>
        </p:txBody>
      </p:sp>
    </p:spTree>
    <p:extLst>
      <p:ext uri="{BB962C8B-B14F-4D97-AF65-F5344CB8AC3E}">
        <p14:creationId xmlns:p14="http://schemas.microsoft.com/office/powerpoint/2010/main" val="100436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 &amp; paragraph text">
    <p:spTree>
      <p:nvGrpSpPr>
        <p:cNvPr id="1" name=""/>
        <p:cNvGrpSpPr/>
        <p:nvPr/>
      </p:nvGrpSpPr>
      <p:grpSpPr>
        <a:xfrm>
          <a:off x="0" y="0"/>
          <a:ext cx="0" cy="0"/>
          <a:chOff x="0" y="0"/>
          <a:chExt cx="0" cy="0"/>
        </a:xfrm>
      </p:grpSpPr>
      <p:sp>
        <p:nvSpPr>
          <p:cNvPr id="2" name="Title 1"/>
          <p:cNvSpPr>
            <a:spLocks noGrp="1" noChangeAspect="1"/>
          </p:cNvSpPr>
          <p:nvPr>
            <p:ph type="title" hasCustomPrompt="1"/>
          </p:nvPr>
        </p:nvSpPr>
        <p:spPr>
          <a:xfrm>
            <a:off x="762000" y="685800"/>
            <a:ext cx="7620000" cy="838200"/>
          </a:xfrm>
        </p:spPr>
        <p:txBody>
          <a:bodyPr anchor="t" anchorCtr="0"/>
          <a:lstStyle/>
          <a:p>
            <a:r>
              <a:rPr lang="en-US" dirty="0"/>
              <a:t>Click to add slide title</a:t>
            </a:r>
          </a:p>
        </p:txBody>
      </p:sp>
      <p:sp>
        <p:nvSpPr>
          <p:cNvPr id="3" name="Text Placeholder 3"/>
          <p:cNvSpPr>
            <a:spLocks noGrp="1" noChangeAspect="1"/>
          </p:cNvSpPr>
          <p:nvPr>
            <p:ph type="body" sz="quarter" idx="10" hasCustomPrompt="1"/>
          </p:nvPr>
        </p:nvSpPr>
        <p:spPr>
          <a:xfrm>
            <a:off x="762000" y="1524000"/>
            <a:ext cx="7620000" cy="361210"/>
          </a:xfrm>
          <a:prstGeom prst="rect">
            <a:avLst/>
          </a:prstGeom>
        </p:spPr>
        <p:txBody>
          <a:bodyPr/>
          <a:lstStyle>
            <a:lvl1pPr marL="0" indent="0">
              <a:buNone/>
              <a:defRPr baseline="0"/>
            </a:lvl1pPr>
          </a:lstStyle>
          <a:p>
            <a:pPr lvl="0"/>
            <a:r>
              <a:rPr lang="en-US" dirty="0"/>
              <a:t>Click to add paragraph text</a:t>
            </a:r>
          </a:p>
        </p:txBody>
      </p:sp>
      <p:sp>
        <p:nvSpPr>
          <p:cNvPr id="4" name="Footer Placeholder 6"/>
          <p:cNvSpPr>
            <a:spLocks noGrp="1"/>
          </p:cNvSpPr>
          <p:nvPr>
            <p:ph type="ftr" sz="quarter" idx="3"/>
          </p:nvPr>
        </p:nvSpPr>
        <p:spPr>
          <a:xfrm>
            <a:off x="143604" y="6604197"/>
            <a:ext cx="6096000" cy="169277"/>
          </a:xfrm>
          <a:prstGeom prst="rect">
            <a:avLst/>
          </a:prstGeom>
        </p:spPr>
        <p:txBody>
          <a:bodyPr vert="horz" lIns="0" tIns="0" rIns="0" bIns="0" rtlCol="0" anchor="ctr">
            <a:normAutofit/>
          </a:bodyPr>
          <a:lstStyle>
            <a:lvl1pPr algn="l">
              <a:defRPr sz="1100" baseline="0">
                <a:solidFill>
                  <a:schemeClr val="bg1"/>
                </a:solidFill>
              </a:defRPr>
            </a:lvl1pPr>
          </a:lstStyle>
          <a:p>
            <a:r>
              <a:rPr lang="en-US" dirty="0"/>
              <a:t>Presentation title here</a:t>
            </a:r>
          </a:p>
        </p:txBody>
      </p:sp>
    </p:spTree>
    <p:extLst>
      <p:ext uri="{BB962C8B-B14F-4D97-AF65-F5344CB8AC3E}">
        <p14:creationId xmlns:p14="http://schemas.microsoft.com/office/powerpoint/2010/main" val="16357038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16D95F7E-05D1-0240-98EF-5919C2BAC04B}" type="datetimeFigureOut">
              <a:rPr lang="en-US" smtClean="0"/>
              <a:t>8/1/19</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5EC7AFB4-05DF-4D46-910C-916300296196}"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sz="2800" dirty="0">
                <a:solidFill>
                  <a:schemeClr val="tx1"/>
                </a:solidFill>
                <a:latin typeface="Calibri" panose="020F0502020204030204" pitchFamily="34" charset="0"/>
              </a:rPr>
              <a:t>Stigma 101</a:t>
            </a:r>
          </a:p>
        </p:txBody>
      </p:sp>
      <p:sp>
        <p:nvSpPr>
          <p:cNvPr id="2" name="Title 1"/>
          <p:cNvSpPr>
            <a:spLocks noGrp="1"/>
          </p:cNvSpPr>
          <p:nvPr>
            <p:ph type="ctrTitle"/>
          </p:nvPr>
        </p:nvSpPr>
        <p:spPr>
          <a:xfrm>
            <a:off x="582706" y="147918"/>
            <a:ext cx="8122024" cy="1752600"/>
          </a:xfrm>
        </p:spPr>
        <p:txBody>
          <a:bodyPr>
            <a:normAutofit/>
          </a:bodyPr>
          <a:lstStyle/>
          <a:p>
            <a:pPr>
              <a:lnSpc>
                <a:spcPts val="4500"/>
              </a:lnSpc>
            </a:pPr>
            <a:r>
              <a:rPr lang="en-US" sz="4800" b="1" dirty="0">
                <a:solidFill>
                  <a:srgbClr val="0070C0"/>
                </a:solidFill>
                <a:latin typeface="Calibri Light" panose="020F0302020204030204" pitchFamily="34" charset="0"/>
              </a:rPr>
              <a:t>Understanding Abortion Stigma</a:t>
            </a:r>
          </a:p>
        </p:txBody>
      </p:sp>
    </p:spTree>
    <p:extLst>
      <p:ext uri="{BB962C8B-B14F-4D97-AF65-F5344CB8AC3E}">
        <p14:creationId xmlns:p14="http://schemas.microsoft.com/office/powerpoint/2010/main" val="17688703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763" y="2608899"/>
            <a:ext cx="2400300" cy="751521"/>
          </a:xfrm>
        </p:spPr>
        <p:txBody>
          <a:bodyPr>
            <a:noAutofit/>
          </a:bodyPr>
          <a:lstStyle/>
          <a:p>
            <a:pPr algn="ctr"/>
            <a:r>
              <a:rPr lang="en-US" sz="4400" b="1" dirty="0">
                <a:solidFill>
                  <a:srgbClr val="F8930C"/>
                </a:solidFill>
                <a:latin typeface="Calibri" charset="0"/>
                <a:ea typeface="Calibri" charset="0"/>
                <a:cs typeface="Calibri" charset="0"/>
              </a:rPr>
              <a:t>Agenda</a:t>
            </a:r>
          </a:p>
        </p:txBody>
      </p:sp>
      <p:sp>
        <p:nvSpPr>
          <p:cNvPr id="3" name="Content Placeholder 2"/>
          <p:cNvSpPr>
            <a:spLocks noGrp="1"/>
          </p:cNvSpPr>
          <p:nvPr>
            <p:ph idx="1"/>
          </p:nvPr>
        </p:nvSpPr>
        <p:spPr>
          <a:xfrm>
            <a:off x="3124200" y="685800"/>
            <a:ext cx="5638800" cy="5591014"/>
          </a:xfrm>
        </p:spPr>
        <p:txBody>
          <a:bodyPr>
            <a:noAutofit/>
          </a:bodyPr>
          <a:lstStyle/>
          <a:p>
            <a:pPr>
              <a:buFont typeface="Courier New" charset="0"/>
              <a:buChar char="o"/>
            </a:pPr>
            <a:r>
              <a:rPr lang="en-US" sz="2800" dirty="0">
                <a:latin typeface="Calibri" charset="0"/>
                <a:ea typeface="Calibri" charset="0"/>
                <a:cs typeface="Calibri" charset="0"/>
              </a:rPr>
              <a:t>Key definitions and ideas of stigma (</a:t>
            </a:r>
            <a:r>
              <a:rPr lang="en-US" sz="2800" i="1" dirty="0">
                <a:latin typeface="Calibri" charset="0"/>
                <a:ea typeface="Calibri" charset="0"/>
                <a:cs typeface="Calibri" charset="0"/>
              </a:rPr>
              <a:t>lecture</a:t>
            </a:r>
            <a:r>
              <a:rPr lang="en-US" sz="2800" dirty="0">
                <a:latin typeface="Calibri" charset="0"/>
                <a:ea typeface="Calibri" charset="0"/>
                <a:cs typeface="Calibri" charset="0"/>
              </a:rPr>
              <a:t>)</a:t>
            </a:r>
          </a:p>
          <a:p>
            <a:pPr>
              <a:buFont typeface="Courier New" charset="0"/>
              <a:buChar char="o"/>
            </a:pPr>
            <a:r>
              <a:rPr lang="en-US" sz="2800" dirty="0">
                <a:latin typeface="Calibri" charset="0"/>
                <a:ea typeface="Calibri" charset="0"/>
                <a:cs typeface="Calibri" charset="0"/>
              </a:rPr>
              <a:t>Effects of stigma on women’s wellbeing (</a:t>
            </a:r>
            <a:r>
              <a:rPr lang="en-US" sz="2800" i="1" dirty="0">
                <a:latin typeface="Calibri" charset="0"/>
                <a:ea typeface="Calibri" charset="0"/>
                <a:cs typeface="Calibri" charset="0"/>
              </a:rPr>
              <a:t>lecture</a:t>
            </a:r>
            <a:r>
              <a:rPr lang="en-US" sz="2800" dirty="0">
                <a:latin typeface="Calibri" charset="0"/>
                <a:ea typeface="Calibri" charset="0"/>
                <a:cs typeface="Calibri" charset="0"/>
              </a:rPr>
              <a:t>)</a:t>
            </a:r>
          </a:p>
          <a:p>
            <a:pPr>
              <a:buFont typeface="Courier New" charset="0"/>
              <a:buChar char="o"/>
            </a:pPr>
            <a:r>
              <a:rPr lang="en-US" sz="2800" dirty="0">
                <a:latin typeface="Calibri" charset="0"/>
                <a:ea typeface="Calibri" charset="0"/>
                <a:cs typeface="Calibri" charset="0"/>
              </a:rPr>
              <a:t>Stigma and abortion providers (</a:t>
            </a:r>
            <a:r>
              <a:rPr lang="en-US" sz="2800" i="1" dirty="0">
                <a:latin typeface="Calibri" charset="0"/>
                <a:ea typeface="Calibri" charset="0"/>
                <a:cs typeface="Calibri" charset="0"/>
              </a:rPr>
              <a:t>lecture</a:t>
            </a:r>
            <a:r>
              <a:rPr lang="en-US" sz="2800" dirty="0">
                <a:latin typeface="Calibri" charset="0"/>
                <a:ea typeface="Calibri" charset="0"/>
                <a:cs typeface="Calibri" charset="0"/>
              </a:rPr>
              <a:t>)</a:t>
            </a:r>
          </a:p>
          <a:p>
            <a:pPr>
              <a:buFont typeface="Courier New" charset="0"/>
              <a:buChar char="o"/>
            </a:pPr>
            <a:r>
              <a:rPr lang="en-US" sz="2800" dirty="0">
                <a:latin typeface="Calibri" charset="0"/>
                <a:ea typeface="Calibri" charset="0"/>
                <a:cs typeface="Calibri" charset="0"/>
              </a:rPr>
              <a:t>Locating stigma in our physical space (</a:t>
            </a:r>
            <a:r>
              <a:rPr lang="en-US" sz="2800" i="1" dirty="0">
                <a:latin typeface="Calibri" charset="0"/>
                <a:ea typeface="Calibri" charset="0"/>
                <a:cs typeface="Calibri" charset="0"/>
              </a:rPr>
              <a:t>group discussion</a:t>
            </a:r>
            <a:r>
              <a:rPr lang="en-US" sz="2800" dirty="0">
                <a:latin typeface="Calibri" charset="0"/>
                <a:ea typeface="Calibri" charset="0"/>
                <a:cs typeface="Calibri" charset="0"/>
              </a:rPr>
              <a:t>)</a:t>
            </a:r>
          </a:p>
          <a:p>
            <a:pPr>
              <a:buFont typeface="Courier New" charset="0"/>
              <a:buChar char="o"/>
            </a:pPr>
            <a:r>
              <a:rPr lang="en-US" sz="2800" dirty="0">
                <a:latin typeface="Calibri" charset="0"/>
                <a:ea typeface="Calibri" charset="0"/>
                <a:cs typeface="Calibri" charset="0"/>
              </a:rPr>
              <a:t>Providers as </a:t>
            </a:r>
            <a:r>
              <a:rPr lang="en-US" sz="2800" dirty="0" err="1">
                <a:latin typeface="Calibri" charset="0"/>
                <a:ea typeface="Calibri" charset="0"/>
                <a:cs typeface="Calibri" charset="0"/>
              </a:rPr>
              <a:t>stigmatizers</a:t>
            </a:r>
            <a:r>
              <a:rPr lang="en-US" sz="2800" dirty="0">
                <a:latin typeface="Calibri" charset="0"/>
                <a:ea typeface="Calibri" charset="0"/>
                <a:cs typeface="Calibri" charset="0"/>
              </a:rPr>
              <a:t> (</a:t>
            </a:r>
            <a:r>
              <a:rPr lang="en-US" sz="2800" i="1" dirty="0">
                <a:latin typeface="Calibri" charset="0"/>
                <a:ea typeface="Calibri" charset="0"/>
                <a:cs typeface="Calibri" charset="0"/>
              </a:rPr>
              <a:t>small group discussion</a:t>
            </a:r>
            <a:r>
              <a:rPr lang="en-US" sz="2800" dirty="0">
                <a:latin typeface="Calibri" charset="0"/>
                <a:ea typeface="Calibri" charset="0"/>
                <a:cs typeface="Calibri" charset="0"/>
              </a:rPr>
              <a:t>)</a:t>
            </a:r>
          </a:p>
          <a:p>
            <a:pPr>
              <a:buFont typeface="Courier New" charset="0"/>
              <a:buChar char="o"/>
            </a:pPr>
            <a:r>
              <a:rPr lang="en-US" sz="2800" dirty="0">
                <a:latin typeface="Calibri" charset="0"/>
                <a:ea typeface="Calibri" charset="0"/>
                <a:cs typeface="Calibri" charset="0"/>
              </a:rPr>
              <a:t>Case vignettes (</a:t>
            </a:r>
            <a:r>
              <a:rPr lang="en-US" sz="2800" i="1" dirty="0">
                <a:latin typeface="Calibri" charset="0"/>
                <a:ea typeface="Calibri" charset="0"/>
                <a:cs typeface="Calibri" charset="0"/>
              </a:rPr>
              <a:t>small group discussion</a:t>
            </a:r>
            <a:r>
              <a:rPr lang="en-US" sz="2800" dirty="0">
                <a:latin typeface="Calibri" charset="0"/>
                <a:ea typeface="Calibri" charset="0"/>
                <a:cs typeface="Calibri" charset="0"/>
              </a:rPr>
              <a:t>)</a:t>
            </a:r>
          </a:p>
        </p:txBody>
      </p:sp>
    </p:spTree>
    <p:extLst>
      <p:ext uri="{BB962C8B-B14F-4D97-AF65-F5344CB8AC3E}">
        <p14:creationId xmlns:p14="http://schemas.microsoft.com/office/powerpoint/2010/main" val="9385655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5962" y="228600"/>
            <a:ext cx="5229224" cy="822961"/>
          </a:xfrm>
        </p:spPr>
        <p:txBody>
          <a:bodyPr>
            <a:noAutofit/>
          </a:bodyPr>
          <a:lstStyle/>
          <a:p>
            <a:r>
              <a:rPr lang="en-US" sz="4400" b="1" dirty="0">
                <a:solidFill>
                  <a:srgbClr val="F8930C"/>
                </a:solidFill>
                <a:latin typeface="Calibri Light" panose="020F0302020204030204" pitchFamily="34" charset="0"/>
              </a:rPr>
              <a:t>Definitions of Stigma</a:t>
            </a:r>
          </a:p>
        </p:txBody>
      </p:sp>
      <p:sp>
        <p:nvSpPr>
          <p:cNvPr id="3" name="Content Placeholder 2"/>
          <p:cNvSpPr>
            <a:spLocks noGrp="1"/>
          </p:cNvSpPr>
          <p:nvPr>
            <p:ph idx="1"/>
          </p:nvPr>
        </p:nvSpPr>
        <p:spPr>
          <a:xfrm>
            <a:off x="514350" y="1581151"/>
            <a:ext cx="8172449" cy="4633738"/>
          </a:xfrm>
        </p:spPr>
        <p:txBody>
          <a:bodyPr>
            <a:normAutofit/>
          </a:bodyPr>
          <a:lstStyle/>
          <a:p>
            <a:pPr>
              <a:buFont typeface="Courier New" charset="0"/>
              <a:buChar char="o"/>
            </a:pPr>
            <a:r>
              <a:rPr lang="en-US" sz="2800" dirty="0">
                <a:latin typeface="Calibri" panose="020F0502020204030204" pitchFamily="34" charset="0"/>
              </a:rPr>
              <a:t>An attribute that is “deeply discrediting”</a:t>
            </a:r>
          </a:p>
          <a:p>
            <a:pPr>
              <a:buFont typeface="Courier New" charset="0"/>
              <a:buChar char="o"/>
            </a:pPr>
            <a:endParaRPr lang="en-US" sz="2800" dirty="0">
              <a:latin typeface="Calibri" panose="020F0502020204030204" pitchFamily="34" charset="0"/>
            </a:endParaRPr>
          </a:p>
          <a:p>
            <a:pPr>
              <a:lnSpc>
                <a:spcPts val="2500"/>
              </a:lnSpc>
              <a:buFont typeface="Courier New" charset="0"/>
              <a:buChar char="o"/>
            </a:pPr>
            <a:r>
              <a:rPr lang="en-US" sz="2800" dirty="0">
                <a:latin typeface="Calibri" panose="020F0502020204030204" pitchFamily="34" charset="0"/>
              </a:rPr>
              <a:t>“Whole and usual” person becomes “damaged,” “tainted,” and “discounted” person</a:t>
            </a:r>
          </a:p>
          <a:p>
            <a:pPr lvl="2">
              <a:buFont typeface="Courier New" charset="0"/>
              <a:buChar char="o"/>
            </a:pPr>
            <a:r>
              <a:rPr lang="en-US" dirty="0">
                <a:latin typeface="Calibri" panose="020F0502020204030204" pitchFamily="34" charset="0"/>
              </a:rPr>
              <a:t>Erving Goffman, 1963</a:t>
            </a:r>
          </a:p>
          <a:p>
            <a:pPr marL="1200150" lvl="2" indent="-285750">
              <a:buFont typeface="Courier New" charset="0"/>
              <a:buChar char="o"/>
            </a:pPr>
            <a:endParaRPr lang="en-US" sz="1300" dirty="0">
              <a:latin typeface="Calibri" panose="020F0502020204030204" pitchFamily="34" charset="0"/>
            </a:endParaRPr>
          </a:p>
          <a:p>
            <a:pPr>
              <a:buFont typeface="Courier New" charset="0"/>
              <a:buChar char="o"/>
            </a:pPr>
            <a:r>
              <a:rPr lang="en-US" sz="2800" dirty="0">
                <a:latin typeface="Calibri" panose="020F0502020204030204" pitchFamily="34" charset="0"/>
              </a:rPr>
              <a:t>Stigma is a social process and requires a </a:t>
            </a:r>
            <a:r>
              <a:rPr lang="en-US" sz="2800" dirty="0" err="1">
                <a:latin typeface="Calibri" panose="020F0502020204030204" pitchFamily="34" charset="0"/>
              </a:rPr>
              <a:t>stigmatizer</a:t>
            </a:r>
            <a:r>
              <a:rPr lang="en-US" sz="2800" dirty="0">
                <a:latin typeface="Calibri" panose="020F0502020204030204" pitchFamily="34" charset="0"/>
              </a:rPr>
              <a:t> </a:t>
            </a:r>
          </a:p>
          <a:p>
            <a:pPr>
              <a:buFont typeface="Courier New" charset="0"/>
              <a:buChar char="o"/>
            </a:pPr>
            <a:endParaRPr lang="en-US" sz="2800" dirty="0">
              <a:latin typeface="Calibri" panose="020F0502020204030204" pitchFamily="34" charset="0"/>
            </a:endParaRPr>
          </a:p>
          <a:p>
            <a:pPr>
              <a:buFont typeface="Courier New" charset="0"/>
              <a:buChar char="o"/>
            </a:pPr>
            <a:r>
              <a:rPr lang="en-US" sz="2800" dirty="0">
                <a:latin typeface="Calibri" panose="020F0502020204030204" pitchFamily="34" charset="0"/>
              </a:rPr>
              <a:t>Stigmatized work = “dirty work”</a:t>
            </a:r>
          </a:p>
          <a:p>
            <a:pPr lvl="2">
              <a:buFont typeface="Courier New" charset="0"/>
              <a:buChar char="o"/>
            </a:pPr>
            <a:r>
              <a:rPr lang="en-US" sz="2400" dirty="0">
                <a:latin typeface="Calibri" panose="020F0502020204030204" pitchFamily="34" charset="0"/>
              </a:rPr>
              <a:t>Gravediggers, garbage collectors, abortion providers</a:t>
            </a:r>
          </a:p>
        </p:txBody>
      </p:sp>
    </p:spTree>
    <p:extLst>
      <p:ext uri="{BB962C8B-B14F-4D97-AF65-F5344CB8AC3E}">
        <p14:creationId xmlns:p14="http://schemas.microsoft.com/office/powerpoint/2010/main" val="1425273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b="1" dirty="0">
                <a:solidFill>
                  <a:srgbClr val="F8930C"/>
                </a:solidFill>
                <a:latin typeface="Calibri Light" panose="020F0302020204030204" pitchFamily="34" charset="0"/>
              </a:rPr>
              <a:t>Abortion stigma</a:t>
            </a:r>
          </a:p>
        </p:txBody>
      </p:sp>
      <p:sp>
        <p:nvSpPr>
          <p:cNvPr id="3" name="Content Placeholder 2"/>
          <p:cNvSpPr>
            <a:spLocks noGrp="1"/>
          </p:cNvSpPr>
          <p:nvPr>
            <p:ph sz="quarter" idx="1"/>
          </p:nvPr>
        </p:nvSpPr>
        <p:spPr/>
        <p:txBody>
          <a:bodyPr>
            <a:normAutofit/>
          </a:bodyPr>
          <a:lstStyle/>
          <a:p>
            <a:r>
              <a:rPr lang="en-US" sz="3200" dirty="0">
                <a:latin typeface="Calibri" panose="020F0502020204030204" pitchFamily="34" charset="0"/>
              </a:rPr>
              <a:t>Why is abortion stigmatized?</a:t>
            </a:r>
            <a:endParaRPr lang="en-US" sz="2400" dirty="0">
              <a:solidFill>
                <a:schemeClr val="tx1"/>
              </a:solidFill>
              <a:latin typeface="Calibri" panose="020F0502020204030204" pitchFamily="34" charset="0"/>
            </a:endParaRPr>
          </a:p>
          <a:p>
            <a:pPr lvl="1">
              <a:lnSpc>
                <a:spcPct val="200000"/>
              </a:lnSpc>
            </a:pPr>
            <a:r>
              <a:rPr lang="en-US" sz="2400" dirty="0">
                <a:solidFill>
                  <a:schemeClr val="tx1"/>
                </a:solidFill>
                <a:latin typeface="Calibri" panose="020F0502020204030204" pitchFamily="34" charset="0"/>
              </a:rPr>
              <a:t>Illegal/restricted in many parts of the world</a:t>
            </a:r>
          </a:p>
          <a:p>
            <a:pPr lvl="1">
              <a:lnSpc>
                <a:spcPct val="200000"/>
              </a:lnSpc>
            </a:pPr>
            <a:r>
              <a:rPr lang="en-US" sz="2400" dirty="0">
                <a:solidFill>
                  <a:schemeClr val="tx1"/>
                </a:solidFill>
                <a:latin typeface="Calibri" panose="020F0502020204030204" pitchFamily="34" charset="0"/>
              </a:rPr>
              <a:t>Seen as equivalent to killing</a:t>
            </a:r>
          </a:p>
          <a:p>
            <a:pPr lvl="1">
              <a:lnSpc>
                <a:spcPct val="200000"/>
              </a:lnSpc>
            </a:pPr>
            <a:r>
              <a:rPr lang="en-US" sz="2400" dirty="0">
                <a:solidFill>
                  <a:schemeClr val="tx1"/>
                </a:solidFill>
                <a:latin typeface="Calibri" panose="020F0502020204030204" pitchFamily="34" charset="0"/>
              </a:rPr>
              <a:t>Deviates from beliefs about traditional gender roles and idealized notions of femininity </a:t>
            </a:r>
            <a:r>
              <a:rPr lang="en-US" sz="2400">
                <a:solidFill>
                  <a:schemeClr val="tx1"/>
                </a:solidFill>
                <a:latin typeface="Calibri" panose="020F0502020204030204" pitchFamily="34" charset="0"/>
              </a:rPr>
              <a:t>and womanhood</a:t>
            </a:r>
            <a:endParaRPr lang="en-US" sz="2400" dirty="0">
              <a:solidFill>
                <a:schemeClr val="tx1"/>
              </a:solidFill>
              <a:latin typeface="Calibri" panose="020F0502020204030204" pitchFamily="34" charset="0"/>
            </a:endParaRPr>
          </a:p>
          <a:p>
            <a:pPr lvl="1">
              <a:lnSpc>
                <a:spcPct val="200000"/>
              </a:lnSpc>
            </a:pPr>
            <a:r>
              <a:rPr lang="en-US" sz="2400" dirty="0">
                <a:latin typeface="Calibri" panose="020F0502020204030204" pitchFamily="34" charset="0"/>
              </a:rPr>
              <a:t>A way to express disapproval of women’s sexual behavior </a:t>
            </a:r>
            <a:endParaRPr lang="en-US" sz="2400" dirty="0">
              <a:solidFill>
                <a:schemeClr val="tx1"/>
              </a:solidFill>
              <a:latin typeface="Calibri" panose="020F0502020204030204" pitchFamily="34" charset="0"/>
            </a:endParaRPr>
          </a:p>
          <a:p>
            <a:pPr marL="274320" lvl="1" indent="0">
              <a:buNone/>
            </a:pPr>
            <a:endParaRPr lang="en-US" sz="105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4796688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942975"/>
            <a:ext cx="7772400" cy="742950"/>
          </a:xfrm>
        </p:spPr>
        <p:txBody>
          <a:bodyPr>
            <a:normAutofit/>
          </a:bodyPr>
          <a:lstStyle/>
          <a:p>
            <a:pPr algn="ctr"/>
            <a:r>
              <a:rPr lang="en-US" b="1" dirty="0">
                <a:solidFill>
                  <a:srgbClr val="F8930C"/>
                </a:solidFill>
                <a:latin typeface="Calibri" charset="0"/>
                <a:ea typeface="Calibri" charset="0"/>
                <a:cs typeface="Calibri" charset="0"/>
              </a:rPr>
              <a:t>Reflections on Stigma</a:t>
            </a:r>
          </a:p>
        </p:txBody>
      </p:sp>
      <p:sp>
        <p:nvSpPr>
          <p:cNvPr id="5" name="TextBox 4"/>
          <p:cNvSpPr txBox="1"/>
          <p:nvPr/>
        </p:nvSpPr>
        <p:spPr>
          <a:xfrm>
            <a:off x="1046163" y="2743200"/>
            <a:ext cx="7124700" cy="3108543"/>
          </a:xfrm>
          <a:prstGeom prst="rect">
            <a:avLst/>
          </a:prstGeom>
          <a:noFill/>
        </p:spPr>
        <p:txBody>
          <a:bodyPr wrap="square" rtlCol="0">
            <a:spAutoFit/>
          </a:bodyPr>
          <a:lstStyle/>
          <a:p>
            <a:pPr marL="342900" indent="-342900">
              <a:buFont typeface="Arial" panose="020B0604020202020204" pitchFamily="34" charset="0"/>
              <a:buChar char="•"/>
            </a:pPr>
            <a:r>
              <a:rPr lang="en-US" sz="2800" dirty="0">
                <a:latin typeface="Calibri" panose="020F0502020204030204" pitchFamily="34" charset="0"/>
              </a:rPr>
              <a:t>Has abortion-related stigma always existed? </a:t>
            </a:r>
          </a:p>
          <a:p>
            <a:pPr marL="342900" indent="-342900">
              <a:buFont typeface="Arial" panose="020B0604020202020204" pitchFamily="34" charset="0"/>
              <a:buChar char="•"/>
            </a:pPr>
            <a:r>
              <a:rPr lang="en-US" sz="2800" dirty="0">
                <a:latin typeface="Calibri" panose="020F0502020204030204" pitchFamily="34" charset="0"/>
              </a:rPr>
              <a:t>How does it differ across time and location? Does it differ in settings where abortion laws are liberal versus where abortion laws are more restrictive? </a:t>
            </a:r>
          </a:p>
          <a:p>
            <a:pPr marL="342900" indent="-342900">
              <a:buFont typeface="Arial" panose="020B0604020202020204" pitchFamily="34" charset="0"/>
              <a:buChar char="•"/>
            </a:pPr>
            <a:r>
              <a:rPr lang="en-US" sz="2800" dirty="0">
                <a:latin typeface="Calibri" panose="020F0502020204030204" pitchFamily="34" charset="0"/>
              </a:rPr>
              <a:t>How does stigma emerge across the various reasons women have abortion? </a:t>
            </a:r>
          </a:p>
        </p:txBody>
      </p:sp>
    </p:spTree>
    <p:extLst>
      <p:ext uri="{BB962C8B-B14F-4D97-AF65-F5344CB8AC3E}">
        <p14:creationId xmlns:p14="http://schemas.microsoft.com/office/powerpoint/2010/main" val="87310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Oval 24"/>
          <p:cNvSpPr/>
          <p:nvPr/>
        </p:nvSpPr>
        <p:spPr>
          <a:xfrm>
            <a:off x="76200" y="1684020"/>
            <a:ext cx="8991600" cy="4053838"/>
          </a:xfrm>
          <a:prstGeom prst="ellipse">
            <a:avLst/>
          </a:prstGeom>
          <a:solidFill>
            <a:srgbClr val="D883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76201" y="1981200"/>
            <a:ext cx="7158106" cy="3459479"/>
          </a:xfrm>
          <a:prstGeom prst="ellipse">
            <a:avLst/>
          </a:prstGeom>
          <a:solidFill>
            <a:srgbClr val="76D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76199" y="2179320"/>
            <a:ext cx="5689169" cy="30480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139171" y="2492893"/>
            <a:ext cx="3444865" cy="2420854"/>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Box 10"/>
          <p:cNvSpPr txBox="1">
            <a:spLocks noChangeArrowheads="1"/>
          </p:cNvSpPr>
          <p:nvPr/>
        </p:nvSpPr>
        <p:spPr bwMode="auto">
          <a:xfrm>
            <a:off x="1583251" y="3070538"/>
            <a:ext cx="1871528" cy="275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lumMod val="90000"/>
                    <a:lumOff val="10000"/>
                  </a:schemeClr>
                </a:solidFill>
                <a:effectLst/>
                <a:latin typeface="Arial Narrow" panose="020B0606020202030204" pitchFamily="34" charset="0"/>
                <a:ea typeface="Calibri" panose="020F0502020204030204" pitchFamily="34" charset="0"/>
                <a:cs typeface="Times New Roman" pitchFamily="18" charset="0"/>
              </a:rPr>
              <a:t>COMMUNITY</a:t>
            </a:r>
            <a:endParaRPr kumimoji="0" lang="en-US" altLang="en-US" b="1" i="0" u="none" strike="noStrike" cap="none" normalizeH="0" baseline="0" dirty="0">
              <a:ln>
                <a:noFill/>
              </a:ln>
              <a:solidFill>
                <a:schemeClr val="tx1">
                  <a:lumMod val="90000"/>
                  <a:lumOff val="10000"/>
                </a:schemeClr>
              </a:solidFill>
              <a:effectLst/>
              <a:latin typeface="Arial Narrow" panose="020B0606020202030204" pitchFamily="34" charset="0"/>
              <a:cs typeface="Arial" pitchFamily="34" charset="0"/>
            </a:endParaRPr>
          </a:p>
        </p:txBody>
      </p:sp>
      <p:sp>
        <p:nvSpPr>
          <p:cNvPr id="10" name="Text Box 9"/>
          <p:cNvSpPr txBox="1">
            <a:spLocks noChangeArrowheads="1"/>
          </p:cNvSpPr>
          <p:nvPr/>
        </p:nvSpPr>
        <p:spPr bwMode="auto">
          <a:xfrm>
            <a:off x="2828137" y="2666950"/>
            <a:ext cx="28136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a:ln>
                  <a:noFill/>
                </a:ln>
                <a:solidFill>
                  <a:schemeClr val="tx1">
                    <a:lumMod val="90000"/>
                    <a:lumOff val="10000"/>
                  </a:schemeClr>
                </a:solidFill>
                <a:effectLst/>
                <a:latin typeface="Arial Narrow" panose="020B0606020202030204" pitchFamily="34" charset="0"/>
                <a:ea typeface="Calibri" panose="020F0502020204030204" pitchFamily="34" charset="0"/>
                <a:cs typeface="Times New Roman" pitchFamily="18" charset="0"/>
              </a:rPr>
              <a:t>INSTITUTIONAL/</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lumMod val="90000"/>
                    <a:lumOff val="10000"/>
                  </a:schemeClr>
                </a:solidFill>
                <a:effectLst/>
                <a:latin typeface="Arial Narrow" panose="020B0606020202030204" pitchFamily="34" charset="0"/>
                <a:ea typeface="Calibri" panose="020F0502020204030204" pitchFamily="34" charset="0"/>
                <a:cs typeface="Times New Roman" pitchFamily="18" charset="0"/>
              </a:rPr>
              <a:t>ORGANIZATIONAL</a:t>
            </a:r>
            <a:endParaRPr kumimoji="0" lang="en-US" altLang="en-US" b="1" i="0" u="none" strike="noStrike" cap="none" normalizeH="0" baseline="0" dirty="0">
              <a:ln>
                <a:noFill/>
              </a:ln>
              <a:solidFill>
                <a:schemeClr val="tx1">
                  <a:lumMod val="90000"/>
                  <a:lumOff val="10000"/>
                </a:schemeClr>
              </a:solidFill>
              <a:effectLst/>
              <a:latin typeface="Arial Narrow" panose="020B0606020202030204" pitchFamily="34" charset="0"/>
              <a:cs typeface="Arial" pitchFamily="34" charset="0"/>
            </a:endParaRPr>
          </a:p>
        </p:txBody>
      </p:sp>
      <p:sp>
        <p:nvSpPr>
          <p:cNvPr id="11" name="Text Box 8"/>
          <p:cNvSpPr txBox="1">
            <a:spLocks noChangeArrowheads="1"/>
          </p:cNvSpPr>
          <p:nvPr/>
        </p:nvSpPr>
        <p:spPr bwMode="auto">
          <a:xfrm>
            <a:off x="5430933" y="2952537"/>
            <a:ext cx="1774661" cy="21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700"/>
              </a:lnSpc>
              <a:spcBef>
                <a:spcPct val="0"/>
              </a:spcBef>
              <a:spcAft>
                <a:spcPct val="0"/>
              </a:spcAft>
              <a:buClrTx/>
              <a:buSzTx/>
              <a:buFontTx/>
              <a:buNone/>
              <a:tabLst/>
            </a:pPr>
            <a:r>
              <a:rPr kumimoji="0" lang="en-US" altLang="en-US" b="1" i="0" u="none" strike="noStrike" cap="none" normalizeH="0" baseline="0" dirty="0">
                <a:ln>
                  <a:noFill/>
                </a:ln>
                <a:solidFill>
                  <a:schemeClr val="tx1">
                    <a:lumMod val="90000"/>
                    <a:lumOff val="10000"/>
                  </a:schemeClr>
                </a:solidFill>
                <a:effectLst/>
                <a:latin typeface="Arial Narrow" panose="020B0606020202030204" pitchFamily="34" charset="0"/>
                <a:ea typeface="Calibri" panose="020F0502020204030204" pitchFamily="34" charset="0"/>
                <a:cs typeface="Times New Roman" pitchFamily="18" charset="0"/>
              </a:rPr>
              <a:t>LAW AND POLICY</a:t>
            </a:r>
            <a:endParaRPr kumimoji="0" lang="en-US" altLang="en-US" sz="2400" b="1" i="0" u="none" strike="noStrike" cap="none" normalizeH="0" baseline="0" dirty="0">
              <a:ln>
                <a:noFill/>
              </a:ln>
              <a:solidFill>
                <a:schemeClr val="tx1">
                  <a:lumMod val="90000"/>
                  <a:lumOff val="10000"/>
                </a:schemeClr>
              </a:solidFill>
              <a:effectLst/>
              <a:latin typeface="Arial Narrow" panose="020B0606020202030204" pitchFamily="34" charset="0"/>
              <a:cs typeface="Arial" pitchFamily="34" charset="0"/>
            </a:endParaRPr>
          </a:p>
        </p:txBody>
      </p:sp>
      <p:sp>
        <p:nvSpPr>
          <p:cNvPr id="12" name="Text Box 7"/>
          <p:cNvSpPr txBox="1">
            <a:spLocks noChangeArrowheads="1"/>
          </p:cNvSpPr>
          <p:nvPr/>
        </p:nvSpPr>
        <p:spPr bwMode="auto">
          <a:xfrm>
            <a:off x="6893942" y="2639600"/>
            <a:ext cx="1838931" cy="52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ts val="1700"/>
              </a:lnSpc>
              <a:spcBef>
                <a:spcPct val="0"/>
              </a:spcBef>
              <a:spcAft>
                <a:spcPct val="0"/>
              </a:spcAft>
              <a:buClrTx/>
              <a:buSzTx/>
              <a:buFontTx/>
              <a:buNone/>
              <a:tabLst/>
            </a:pPr>
            <a:r>
              <a:rPr kumimoji="0" lang="en-US" altLang="en-US" b="1" i="0" u="none" strike="noStrike" cap="none" normalizeH="0" baseline="0" dirty="0">
                <a:ln>
                  <a:noFill/>
                </a:ln>
                <a:solidFill>
                  <a:schemeClr val="tx1">
                    <a:lumMod val="90000"/>
                    <a:lumOff val="10000"/>
                  </a:schemeClr>
                </a:solidFill>
                <a:effectLst/>
                <a:latin typeface="Arial Narrow" panose="020B0606020202030204" pitchFamily="34" charset="0"/>
                <a:ea typeface="Calibri" panose="020F0502020204030204" pitchFamily="34" charset="0"/>
                <a:cs typeface="Times New Roman" pitchFamily="18" charset="0"/>
              </a:rPr>
              <a:t>DISCOURSE &amp; MEDIA</a:t>
            </a:r>
            <a:endParaRPr kumimoji="0" lang="en-US" altLang="en-US" sz="2400" b="1" i="0" u="none" strike="noStrike" cap="none" normalizeH="0" baseline="0" dirty="0">
              <a:ln>
                <a:noFill/>
              </a:ln>
              <a:solidFill>
                <a:schemeClr val="tx1">
                  <a:lumMod val="90000"/>
                  <a:lumOff val="10000"/>
                </a:schemeClr>
              </a:solidFill>
              <a:effectLst/>
              <a:latin typeface="Arial Narrow" panose="020B0606020202030204" pitchFamily="34" charset="0"/>
              <a:cs typeface="Arial" pitchFamily="34" charset="0"/>
            </a:endParaRPr>
          </a:p>
        </p:txBody>
      </p:sp>
      <p:sp>
        <p:nvSpPr>
          <p:cNvPr id="15" name="Text Box 4"/>
          <p:cNvSpPr txBox="1">
            <a:spLocks noChangeArrowheads="1"/>
          </p:cNvSpPr>
          <p:nvPr/>
        </p:nvSpPr>
        <p:spPr bwMode="auto">
          <a:xfrm>
            <a:off x="1842284" y="3410883"/>
            <a:ext cx="1441971"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1" u="none" strike="noStrike" cap="none" normalizeH="0" dirty="0">
                <a:ln>
                  <a:noFill/>
                </a:ln>
                <a:solidFill>
                  <a:schemeClr val="tx1">
                    <a:lumMod val="90000"/>
                    <a:lumOff val="10000"/>
                  </a:schemeClr>
                </a:solidFill>
                <a:effectLst/>
                <a:latin typeface="Arial Narrow" panose="020B0606020202030204" pitchFamily="34" charset="0"/>
                <a:ea typeface="Calibri" panose="020F0502020204030204" pitchFamily="34" charset="0"/>
                <a:cs typeface="Arial" pitchFamily="34" charset="0"/>
              </a:rPr>
              <a:t>“…if something bad goes wrong here and everybody in the world knows that I am an abortion doctor, will I be able to go to church?”</a:t>
            </a:r>
            <a:endParaRPr kumimoji="0" lang="en-US" altLang="en-US" sz="1200" b="0" i="0" u="none" strike="noStrike" cap="none" normalizeH="0" dirty="0">
              <a:ln>
                <a:noFill/>
              </a:ln>
              <a:solidFill>
                <a:schemeClr val="tx1">
                  <a:lumMod val="90000"/>
                  <a:lumOff val="10000"/>
                </a:schemeClr>
              </a:solidFill>
              <a:effectLst/>
              <a:latin typeface="Arial Narrow" panose="020B0606020202030204" pitchFamily="34" charset="0"/>
              <a:cs typeface="Arial" pitchFamily="34" charset="0"/>
            </a:endParaRPr>
          </a:p>
        </p:txBody>
      </p:sp>
      <p:sp>
        <p:nvSpPr>
          <p:cNvPr id="18" name="Text Box 1"/>
          <p:cNvSpPr txBox="1">
            <a:spLocks noChangeArrowheads="1"/>
          </p:cNvSpPr>
          <p:nvPr/>
        </p:nvSpPr>
        <p:spPr bwMode="auto">
          <a:xfrm>
            <a:off x="7119860" y="3167950"/>
            <a:ext cx="1727461"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en-US" sz="1200" b="0" i="1" u="none" strike="noStrike" cap="none" normalizeH="0" dirty="0">
                <a:ln>
                  <a:noFill/>
                </a:ln>
                <a:solidFill>
                  <a:schemeClr val="tx1">
                    <a:lumMod val="90000"/>
                    <a:lumOff val="10000"/>
                  </a:schemeClr>
                </a:solidFill>
                <a:effectLst/>
                <a:latin typeface="Arial Narrow" panose="020B0606020202030204" pitchFamily="34" charset="0"/>
                <a:ea typeface="Calibri" panose="020F0502020204030204" pitchFamily="34" charset="0"/>
                <a:cs typeface="Arial" pitchFamily="34" charset="0"/>
              </a:rPr>
              <a:t>“I could see this bumper sticker and it just said ‘abortion’ on the top. I was dying to see what it said underneath…what it said was, ‘abortion: one dead, one wounded’. And I thought, why, why? That is so unfair. Why, why do I have to take this?”</a:t>
            </a:r>
            <a:endParaRPr kumimoji="0" lang="en-US" altLang="en-US" sz="1200" b="0" i="0" u="none" strike="noStrike" cap="none" normalizeH="0" dirty="0">
              <a:ln>
                <a:noFill/>
              </a:ln>
              <a:solidFill>
                <a:schemeClr val="tx1">
                  <a:lumMod val="90000"/>
                  <a:lumOff val="10000"/>
                </a:schemeClr>
              </a:solidFill>
              <a:effectLst/>
              <a:latin typeface="Arial Narrow" panose="020B0606020202030204" pitchFamily="34" charset="0"/>
              <a:cs typeface="Arial" pitchFamily="34" charset="0"/>
            </a:endParaRPr>
          </a:p>
        </p:txBody>
      </p:sp>
      <p:sp>
        <p:nvSpPr>
          <p:cNvPr id="19" name="Rectangle 17"/>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0" name="TextBox 19"/>
          <p:cNvSpPr txBox="1"/>
          <p:nvPr/>
        </p:nvSpPr>
        <p:spPr>
          <a:xfrm>
            <a:off x="3594086" y="3282547"/>
            <a:ext cx="1644701" cy="1477328"/>
          </a:xfrm>
          <a:prstGeom prst="rect">
            <a:avLst/>
          </a:prstGeom>
          <a:noFill/>
        </p:spPr>
        <p:txBody>
          <a:bodyPr wrap="square" rtlCol="0">
            <a:spAutoFit/>
          </a:bodyPr>
          <a:lstStyle/>
          <a:p>
            <a:pPr algn="ctr">
              <a:lnSpc>
                <a:spcPts val="1200"/>
              </a:lnSpc>
            </a:pPr>
            <a:r>
              <a:rPr lang="en-US" sz="1200" i="1" dirty="0">
                <a:solidFill>
                  <a:schemeClr val="tx1">
                    <a:lumMod val="90000"/>
                    <a:lumOff val="10000"/>
                  </a:schemeClr>
                </a:solidFill>
                <a:latin typeface="Arial Narrow" panose="020B0606020202030204" pitchFamily="34" charset="0"/>
              </a:rPr>
              <a:t>“The E.R. docs will invariably say some crap about ‘the jokers over at the abortion clinic’… There is this implied stereotype that doctors who do abortions are hacks [who] can’t do any other part of medicine”</a:t>
            </a:r>
          </a:p>
        </p:txBody>
      </p:sp>
      <p:sp>
        <p:nvSpPr>
          <p:cNvPr id="14" name="Oval 13"/>
          <p:cNvSpPr/>
          <p:nvPr/>
        </p:nvSpPr>
        <p:spPr>
          <a:xfrm>
            <a:off x="76200" y="2819400"/>
            <a:ext cx="1752600" cy="1752600"/>
          </a:xfrm>
          <a:prstGeom prst="ellipse">
            <a:avLst/>
          </a:prstGeom>
          <a:solidFill>
            <a:srgbClr val="FFD50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5683640" y="3449160"/>
            <a:ext cx="1269246" cy="707886"/>
          </a:xfrm>
          <a:prstGeom prst="rect">
            <a:avLst/>
          </a:prstGeom>
          <a:noFill/>
        </p:spPr>
        <p:txBody>
          <a:bodyPr wrap="square" rtlCol="0">
            <a:spAutoFit/>
          </a:bodyPr>
          <a:lstStyle/>
          <a:p>
            <a:pPr algn="ctr">
              <a:lnSpc>
                <a:spcPts val="1200"/>
              </a:lnSpc>
            </a:pPr>
            <a:r>
              <a:rPr lang="en-US" sz="1200" i="1" dirty="0">
                <a:solidFill>
                  <a:schemeClr val="tx1">
                    <a:lumMod val="90000"/>
                    <a:lumOff val="10000"/>
                  </a:schemeClr>
                </a:solidFill>
                <a:latin typeface="Arial Narrow" panose="020B0606020202030204" pitchFamily="34" charset="0"/>
              </a:rPr>
              <a:t>“We have to fear breaking the law when doing our job”</a:t>
            </a:r>
          </a:p>
        </p:txBody>
      </p:sp>
      <p:sp>
        <p:nvSpPr>
          <p:cNvPr id="3" name="Text Box 2"/>
          <p:cNvSpPr txBox="1">
            <a:spLocks noChangeArrowheads="1"/>
          </p:cNvSpPr>
          <p:nvPr/>
        </p:nvSpPr>
        <p:spPr bwMode="auto">
          <a:xfrm>
            <a:off x="235425" y="3032583"/>
            <a:ext cx="1514475"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lumMod val="90000"/>
                    <a:lumOff val="10000"/>
                  </a:schemeClr>
                </a:solidFill>
                <a:effectLst/>
                <a:latin typeface="Arial Narrow" panose="020B0606020202030204" pitchFamily="34" charset="0"/>
                <a:ea typeface="Calibri" panose="020F0502020204030204" pitchFamily="34" charset="0"/>
                <a:cs typeface="Arial" pitchFamily="34" charset="0"/>
              </a:rPr>
              <a:t>INDIVIDUAL</a:t>
            </a:r>
            <a:endParaRPr kumimoji="0" lang="en-US" altLang="en-US" b="0" i="0" u="none" strike="noStrike" cap="none" normalizeH="0" baseline="0" dirty="0">
              <a:ln>
                <a:noFill/>
              </a:ln>
              <a:solidFill>
                <a:schemeClr val="tx1">
                  <a:lumMod val="90000"/>
                  <a:lumOff val="10000"/>
                </a:schemeClr>
              </a:solidFill>
              <a:effectLst/>
              <a:latin typeface="Arial Narrow" panose="020B0606020202030204" pitchFamily="34" charset="0"/>
              <a:cs typeface="Arial" pitchFamily="34" charset="0"/>
            </a:endParaRPr>
          </a:p>
        </p:txBody>
      </p:sp>
      <p:sp>
        <p:nvSpPr>
          <p:cNvPr id="13" name="Text Box 6"/>
          <p:cNvSpPr txBox="1">
            <a:spLocks noChangeArrowheads="1"/>
          </p:cNvSpPr>
          <p:nvPr/>
        </p:nvSpPr>
        <p:spPr bwMode="auto">
          <a:xfrm>
            <a:off x="181210" y="3349904"/>
            <a:ext cx="1514475" cy="663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fontAlgn="base">
              <a:lnSpc>
                <a:spcPts val="1200"/>
              </a:lnSpc>
              <a:spcBef>
                <a:spcPct val="0"/>
              </a:spcBef>
              <a:spcAft>
                <a:spcPct val="0"/>
              </a:spcAft>
            </a:pPr>
            <a:r>
              <a:rPr kumimoji="0" lang="en-US" altLang="en-US" sz="1200" b="0" i="1" u="none" strike="noStrike" cap="none" normalizeH="0" baseline="0" dirty="0">
                <a:ln>
                  <a:noFill/>
                </a:ln>
                <a:solidFill>
                  <a:schemeClr val="tx1">
                    <a:lumMod val="90000"/>
                    <a:lumOff val="10000"/>
                  </a:schemeClr>
                </a:solidFill>
                <a:effectLst/>
                <a:latin typeface="Arial Narrow" panose="020B0606020202030204" pitchFamily="34" charset="0"/>
                <a:ea typeface="Calibri" pitchFamily="34" charset="0"/>
                <a:cs typeface="Arial" pitchFamily="34" charset="0"/>
              </a:rPr>
              <a:t>“It can be very hard to work at a clinic like this. </a:t>
            </a:r>
            <a:r>
              <a:rPr lang="en-US" altLang="en-US" sz="1200" i="1" dirty="0">
                <a:solidFill>
                  <a:schemeClr val="tx1">
                    <a:lumMod val="90000"/>
                    <a:lumOff val="10000"/>
                  </a:schemeClr>
                </a:solidFill>
                <a:latin typeface="Arial Narrow" panose="020B0606020202030204" pitchFamily="34" charset="0"/>
                <a:ea typeface="Calibri" pitchFamily="34" charset="0"/>
                <a:cs typeface="Arial" pitchFamily="34" charset="0"/>
              </a:rPr>
              <a:t>There’s a lot of guilt. A lot of paranoia and fear that you have to live with that you don’t really think about.”</a:t>
            </a:r>
            <a:endParaRPr lang="en-US" altLang="en-US" sz="1200" i="1" dirty="0">
              <a:solidFill>
                <a:schemeClr val="tx1">
                  <a:lumMod val="90000"/>
                  <a:lumOff val="10000"/>
                </a:schemeClr>
              </a:solidFill>
              <a:latin typeface="Arial Narrow" panose="020B0606020202030204" pitchFamily="34" charset="0"/>
              <a:cs typeface="Arial" pitchFamily="34" charset="0"/>
            </a:endParaRPr>
          </a:p>
          <a:p>
            <a:pPr algn="ctr" fontAlgn="base">
              <a:lnSpc>
                <a:spcPts val="1200"/>
              </a:lnSpc>
              <a:spcBef>
                <a:spcPct val="0"/>
              </a:spcBef>
              <a:spcAft>
                <a:spcPct val="0"/>
              </a:spcAft>
            </a:pPr>
            <a:r>
              <a:rPr lang="en-US" altLang="en-US" sz="1200" i="1" dirty="0">
                <a:solidFill>
                  <a:schemeClr val="tx1">
                    <a:lumMod val="90000"/>
                    <a:lumOff val="10000"/>
                  </a:schemeClr>
                </a:solidFill>
                <a:latin typeface="Arial Narrow" panose="020B0606020202030204" pitchFamily="34" charset="0"/>
                <a:ea typeface="Calibri" pitchFamily="34" charset="0"/>
                <a:cs typeface="Arial" pitchFamily="34" charset="0"/>
              </a:rPr>
              <a:t> </a:t>
            </a:r>
            <a:endParaRPr kumimoji="0" lang="en-US" altLang="en-US" sz="1200" b="0" i="1" u="none" strike="noStrike" cap="none" normalizeH="0" baseline="0" dirty="0">
              <a:ln>
                <a:noFill/>
              </a:ln>
              <a:solidFill>
                <a:schemeClr val="tx1">
                  <a:lumMod val="90000"/>
                  <a:lumOff val="10000"/>
                </a:schemeClr>
              </a:solidFill>
              <a:effectLst/>
              <a:latin typeface="Arial Narrow" panose="020B0606020202030204" pitchFamily="34" charset="0"/>
              <a:cs typeface="Arial" pitchFamily="34" charset="0"/>
            </a:endParaRPr>
          </a:p>
        </p:txBody>
      </p:sp>
      <p:sp>
        <p:nvSpPr>
          <p:cNvPr id="2" name="TextBox 1"/>
          <p:cNvSpPr txBox="1"/>
          <p:nvPr/>
        </p:nvSpPr>
        <p:spPr>
          <a:xfrm>
            <a:off x="1783539" y="343624"/>
            <a:ext cx="5576921" cy="707886"/>
          </a:xfrm>
          <a:prstGeom prst="rect">
            <a:avLst/>
          </a:prstGeom>
          <a:noFill/>
        </p:spPr>
        <p:txBody>
          <a:bodyPr wrap="square" rtlCol="0">
            <a:spAutoFit/>
          </a:bodyPr>
          <a:lstStyle/>
          <a:p>
            <a:r>
              <a:rPr lang="en-US" sz="4000" b="1" dirty="0">
                <a:solidFill>
                  <a:srgbClr val="F8930C"/>
                </a:solidFill>
                <a:latin typeface="Calibri Light" panose="020F0302020204030204" pitchFamily="34" charset="0"/>
              </a:rPr>
              <a:t>Levels of Abortion Stigma</a:t>
            </a:r>
            <a:endParaRPr lang="en-US" sz="4000" dirty="0"/>
          </a:p>
        </p:txBody>
      </p:sp>
    </p:spTree>
    <p:extLst>
      <p:ext uri="{BB962C8B-B14F-4D97-AF65-F5344CB8AC3E}">
        <p14:creationId xmlns:p14="http://schemas.microsoft.com/office/powerpoint/2010/main" val="787124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500" y="309976"/>
            <a:ext cx="7315200" cy="817485"/>
          </a:xfrm>
        </p:spPr>
        <p:txBody>
          <a:bodyPr>
            <a:normAutofit/>
          </a:bodyPr>
          <a:lstStyle/>
          <a:p>
            <a:r>
              <a:rPr lang="en-US" sz="4000" dirty="0"/>
              <a:t>    </a:t>
            </a:r>
            <a:r>
              <a:rPr lang="en-US" sz="4000" b="1" dirty="0">
                <a:solidFill>
                  <a:srgbClr val="F8930C"/>
                </a:solidFill>
                <a:latin typeface="Calibri Light" panose="020F0302020204030204" pitchFamily="34" charset="0"/>
              </a:rPr>
              <a:t>The stigma-silence vicious cycle</a:t>
            </a:r>
          </a:p>
        </p:txBody>
      </p:sp>
      <p:sp>
        <p:nvSpPr>
          <p:cNvPr id="5" name="Curved Up Arrow 4"/>
          <p:cNvSpPr/>
          <p:nvPr/>
        </p:nvSpPr>
        <p:spPr>
          <a:xfrm rot="5400000" flipH="1">
            <a:off x="845498" y="3211406"/>
            <a:ext cx="3582039" cy="1341658"/>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Curved Up Arrow 7"/>
          <p:cNvSpPr/>
          <p:nvPr/>
        </p:nvSpPr>
        <p:spPr>
          <a:xfrm rot="16200000" flipH="1">
            <a:off x="4777776" y="3222705"/>
            <a:ext cx="3616649" cy="135367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Oval 8"/>
          <p:cNvSpPr/>
          <p:nvPr/>
        </p:nvSpPr>
        <p:spPr>
          <a:xfrm>
            <a:off x="3424656" y="1650908"/>
            <a:ext cx="2371710" cy="1650232"/>
          </a:xfrm>
          <a:prstGeom prst="ellipse">
            <a:avLst/>
          </a:prstGeom>
          <a:solidFill>
            <a:schemeClr val="accent3">
              <a:lumMod val="20000"/>
              <a:lumOff val="80000"/>
            </a:schemeClr>
          </a:solidFill>
          <a:ln w="25400">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solidFill>
                <a:schemeClr val="tx2">
                  <a:lumMod val="50000"/>
                </a:schemeClr>
              </a:solidFill>
            </a:endParaRPr>
          </a:p>
        </p:txBody>
      </p:sp>
      <p:sp>
        <p:nvSpPr>
          <p:cNvPr id="10" name="Oval 9"/>
          <p:cNvSpPr/>
          <p:nvPr/>
        </p:nvSpPr>
        <p:spPr>
          <a:xfrm>
            <a:off x="3447191" y="4586529"/>
            <a:ext cx="2371710" cy="1650232"/>
          </a:xfrm>
          <a:prstGeom prst="ellipse">
            <a:avLst/>
          </a:prstGeom>
          <a:solidFill>
            <a:schemeClr val="accent3">
              <a:lumMod val="20000"/>
              <a:lumOff val="80000"/>
            </a:schemeClr>
          </a:solidFill>
          <a:ln w="25400">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solidFill>
                <a:schemeClr val="tx2">
                  <a:lumMod val="50000"/>
                </a:schemeClr>
              </a:solidFill>
            </a:endParaRPr>
          </a:p>
        </p:txBody>
      </p:sp>
      <p:sp>
        <p:nvSpPr>
          <p:cNvPr id="3" name="TextBox 2"/>
          <p:cNvSpPr txBox="1"/>
          <p:nvPr/>
        </p:nvSpPr>
        <p:spPr>
          <a:xfrm>
            <a:off x="3965759" y="2091215"/>
            <a:ext cx="1334574" cy="553998"/>
          </a:xfrm>
          <a:prstGeom prst="rect">
            <a:avLst/>
          </a:prstGeom>
          <a:noFill/>
        </p:spPr>
        <p:txBody>
          <a:bodyPr wrap="square" rtlCol="0">
            <a:spAutoFit/>
          </a:bodyPr>
          <a:lstStyle/>
          <a:p>
            <a:r>
              <a:rPr lang="en-US" sz="3000" b="1" dirty="0">
                <a:latin typeface="Calibri" charset="0"/>
                <a:ea typeface="Calibri" charset="0"/>
                <a:cs typeface="Calibri" charset="0"/>
              </a:rPr>
              <a:t>Stigma</a:t>
            </a:r>
          </a:p>
        </p:txBody>
      </p:sp>
      <p:sp>
        <p:nvSpPr>
          <p:cNvPr id="11" name="TextBox 10"/>
          <p:cNvSpPr txBox="1"/>
          <p:nvPr/>
        </p:nvSpPr>
        <p:spPr>
          <a:xfrm>
            <a:off x="3965759" y="5153867"/>
            <a:ext cx="1334574" cy="553998"/>
          </a:xfrm>
          <a:prstGeom prst="rect">
            <a:avLst/>
          </a:prstGeom>
          <a:noFill/>
        </p:spPr>
        <p:txBody>
          <a:bodyPr wrap="square" rtlCol="0">
            <a:spAutoFit/>
          </a:bodyPr>
          <a:lstStyle/>
          <a:p>
            <a:r>
              <a:rPr lang="en-US" sz="3000" b="1" dirty="0">
                <a:latin typeface="Calibri" charset="0"/>
                <a:ea typeface="Calibri" charset="0"/>
                <a:cs typeface="Calibri" charset="0"/>
              </a:rPr>
              <a:t>Silence</a:t>
            </a:r>
          </a:p>
        </p:txBody>
      </p:sp>
    </p:spTree>
    <p:extLst>
      <p:ext uri="{BB962C8B-B14F-4D97-AF65-F5344CB8AC3E}">
        <p14:creationId xmlns:p14="http://schemas.microsoft.com/office/powerpoint/2010/main" val="3185615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solidFill>
                  <a:srgbClr val="F8930C"/>
                </a:solidFill>
                <a:latin typeface="Calibri Light" panose="020F0302020204030204" pitchFamily="34" charset="0"/>
              </a:rPr>
              <a:t>Effects of Stigma on Women</a:t>
            </a:r>
          </a:p>
        </p:txBody>
      </p:sp>
      <p:sp>
        <p:nvSpPr>
          <p:cNvPr id="3" name="Content Placeholder 2"/>
          <p:cNvSpPr>
            <a:spLocks noGrp="1"/>
          </p:cNvSpPr>
          <p:nvPr>
            <p:ph sz="quarter" idx="1"/>
          </p:nvPr>
        </p:nvSpPr>
        <p:spPr/>
        <p:txBody>
          <a:bodyPr/>
          <a:lstStyle/>
          <a:p>
            <a:endParaRPr lang="en-US" dirty="0"/>
          </a:p>
          <a:p>
            <a:endParaRPr lang="en-US" dirty="0"/>
          </a:p>
        </p:txBody>
      </p:sp>
      <p:sp>
        <p:nvSpPr>
          <p:cNvPr id="5" name="Text Placeholder 4"/>
          <p:cNvSpPr>
            <a:spLocks noGrp="1"/>
          </p:cNvSpPr>
          <p:nvPr>
            <p:ph type="body" sz="half" idx="4294967295"/>
          </p:nvPr>
        </p:nvSpPr>
        <p:spPr>
          <a:xfrm>
            <a:off x="0" y="1527048"/>
            <a:ext cx="8836152" cy="4721352"/>
          </a:xfrm>
        </p:spPr>
        <p:txBody>
          <a:bodyPr numCol="1">
            <a:normAutofit/>
          </a:bodyPr>
          <a:lstStyle/>
          <a:p>
            <a:pPr lvl="1">
              <a:buFont typeface="Arial" panose="020B0604020202020204" pitchFamily="34" charset="0"/>
              <a:buChar char="•"/>
            </a:pPr>
            <a:r>
              <a:rPr lang="en-US" dirty="0">
                <a:ln w="0"/>
                <a:solidFill>
                  <a:schemeClr val="tx1"/>
                </a:solidFill>
                <a:latin typeface="Calibri" panose="020F0502020204030204" pitchFamily="34" charset="0"/>
              </a:rPr>
              <a:t>Shame, guilt, disgrace</a:t>
            </a:r>
          </a:p>
          <a:p>
            <a:pPr lvl="1">
              <a:buFont typeface="Arial" panose="020B0604020202020204" pitchFamily="34" charset="0"/>
              <a:buChar char="•"/>
            </a:pPr>
            <a:r>
              <a:rPr lang="en-US" dirty="0">
                <a:ln w="0"/>
                <a:solidFill>
                  <a:schemeClr val="tx1"/>
                </a:solidFill>
                <a:latin typeface="Calibri" panose="020F0502020204030204" pitchFamily="34" charset="0"/>
              </a:rPr>
              <a:t>Social isolation, loss of relationships</a:t>
            </a:r>
          </a:p>
          <a:p>
            <a:pPr lvl="1">
              <a:buFont typeface="Arial" panose="020B0604020202020204" pitchFamily="34" charset="0"/>
              <a:buChar char="•"/>
            </a:pPr>
            <a:r>
              <a:rPr lang="en-US" dirty="0">
                <a:ln w="0"/>
                <a:solidFill>
                  <a:schemeClr val="tx1"/>
                </a:solidFill>
                <a:latin typeface="Calibri" panose="020F0502020204030204" pitchFamily="34" charset="0"/>
              </a:rPr>
              <a:t>Violence</a:t>
            </a:r>
          </a:p>
          <a:p>
            <a:pPr lvl="1">
              <a:buFont typeface="Arial" panose="020B0604020202020204" pitchFamily="34" charset="0"/>
              <a:buChar char="•"/>
            </a:pPr>
            <a:r>
              <a:rPr lang="en-US" dirty="0">
                <a:ln w="0"/>
                <a:solidFill>
                  <a:schemeClr val="tx1"/>
                </a:solidFill>
                <a:latin typeface="Calibri" panose="020F0502020204030204" pitchFamily="34" charset="0"/>
              </a:rPr>
              <a:t>Criminal punishment </a:t>
            </a:r>
            <a:endParaRPr lang="en-US" sz="1800" dirty="0">
              <a:ln w="0"/>
              <a:solidFill>
                <a:schemeClr val="tx1"/>
              </a:solidFill>
              <a:latin typeface="Calibri" panose="020F0502020204030204" pitchFamily="34" charset="0"/>
            </a:endParaRPr>
          </a:p>
          <a:p>
            <a:pPr lvl="1">
              <a:buFont typeface="Arial" panose="020B0604020202020204" pitchFamily="34" charset="0"/>
              <a:buChar char="•"/>
            </a:pPr>
            <a:r>
              <a:rPr lang="en-US" dirty="0">
                <a:ln w="0"/>
                <a:solidFill>
                  <a:schemeClr val="tx1"/>
                </a:solidFill>
                <a:latin typeface="Calibri" panose="020F0502020204030204" pitchFamily="34" charset="0"/>
              </a:rPr>
              <a:t>Maternal mortality</a:t>
            </a:r>
          </a:p>
          <a:p>
            <a:endParaRPr lang="en-US" dirty="0"/>
          </a:p>
        </p:txBody>
      </p:sp>
      <p:pic>
        <p:nvPicPr>
          <p:cNvPr id="6" name="Picture 5" descr="prison graphs.pdf - Adobe Acrobat Reader DC"/>
          <p:cNvPicPr>
            <a:picLocks noChangeAspect="1"/>
          </p:cNvPicPr>
          <p:nvPr/>
        </p:nvPicPr>
        <p:blipFill rotWithShape="1">
          <a:blip r:embed="rId3">
            <a:extLst>
              <a:ext uri="{28A0092B-C50C-407E-A947-70E740481C1C}">
                <a14:useLocalDpi xmlns:a14="http://schemas.microsoft.com/office/drawing/2010/main" val="0"/>
              </a:ext>
            </a:extLst>
          </a:blip>
          <a:srcRect l="2003" t="33817" r="20708" b="17262"/>
          <a:stretch/>
        </p:blipFill>
        <p:spPr>
          <a:xfrm>
            <a:off x="1000897" y="3602279"/>
            <a:ext cx="7102088" cy="2706834"/>
          </a:xfrm>
          <a:prstGeom prst="rect">
            <a:avLst/>
          </a:prstGeom>
        </p:spPr>
      </p:pic>
      <p:sp>
        <p:nvSpPr>
          <p:cNvPr id="9" name="TextBox 8"/>
          <p:cNvSpPr txBox="1"/>
          <p:nvPr/>
        </p:nvSpPr>
        <p:spPr>
          <a:xfrm>
            <a:off x="1198605" y="6109480"/>
            <a:ext cx="2570205" cy="338554"/>
          </a:xfrm>
          <a:prstGeom prst="rect">
            <a:avLst/>
          </a:prstGeom>
          <a:noFill/>
        </p:spPr>
        <p:txBody>
          <a:bodyPr wrap="square" rtlCol="0">
            <a:spAutoFit/>
          </a:bodyPr>
          <a:lstStyle/>
          <a:p>
            <a:r>
              <a:rPr lang="en-US" sz="1600" dirty="0">
                <a:latin typeface="Calibri" panose="020F0502020204030204" pitchFamily="34" charset="0"/>
              </a:rPr>
              <a:t>Figure 1. Ipas, 2014</a:t>
            </a:r>
          </a:p>
        </p:txBody>
      </p:sp>
    </p:spTree>
    <p:extLst>
      <p:ext uri="{BB962C8B-B14F-4D97-AF65-F5344CB8AC3E}">
        <p14:creationId xmlns:p14="http://schemas.microsoft.com/office/powerpoint/2010/main" val="27991171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F8930C"/>
                </a:solidFill>
                <a:latin typeface="Calibri Light" panose="020F0302020204030204" pitchFamily="34" charset="0"/>
              </a:rPr>
              <a:t>Stigma and Abortion Complications</a:t>
            </a:r>
          </a:p>
        </p:txBody>
      </p:sp>
      <p:sp>
        <p:nvSpPr>
          <p:cNvPr id="15" name="TextBox 14"/>
          <p:cNvSpPr txBox="1"/>
          <p:nvPr/>
        </p:nvSpPr>
        <p:spPr>
          <a:xfrm>
            <a:off x="4568952" y="1356048"/>
            <a:ext cx="4440615" cy="5047536"/>
          </a:xfrm>
          <a:prstGeom prst="rect">
            <a:avLst/>
          </a:prstGeom>
          <a:noFill/>
        </p:spPr>
        <p:txBody>
          <a:bodyPr wrap="square" rtlCol="0">
            <a:spAutoFit/>
          </a:bodyPr>
          <a:lstStyle/>
          <a:p>
            <a:pPr marL="285750" indent="-285750">
              <a:buFont typeface="Arial" panose="020B0604020202020204" pitchFamily="34" charset="0"/>
              <a:buChar char="•"/>
            </a:pPr>
            <a:r>
              <a:rPr lang="en-US" sz="2300" dirty="0">
                <a:latin typeface="Calibri" panose="020F0502020204030204" pitchFamily="34" charset="0"/>
                <a:cs typeface="Calibri" panose="020F0502020204030204" pitchFamily="34" charset="0"/>
              </a:rPr>
              <a:t>Ethiopian health professionals estimate that 40% of women who have an abortion outside of a health facility experience serious complications and that 74% of these women receive treatment for their complications. </a:t>
            </a:r>
          </a:p>
          <a:p>
            <a:endParaRPr lang="en-US" sz="23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300" dirty="0">
                <a:latin typeface="Calibri" panose="020F0502020204030204" pitchFamily="34" charset="0"/>
                <a:cs typeface="Calibri" panose="020F0502020204030204" pitchFamily="34" charset="0"/>
              </a:rPr>
              <a:t>Hard to know how many women die from unsafe abortion complications, but contributes to an  estimated 17% of all maternal deaths in East Africa</a:t>
            </a:r>
          </a:p>
        </p:txBody>
      </p:sp>
      <p:pic>
        <p:nvPicPr>
          <p:cNvPr id="6" name="Content Placeholder 5">
            <a:extLst>
              <a:ext uri="{FF2B5EF4-FFF2-40B4-BE49-F238E27FC236}">
                <a16:creationId xmlns:a16="http://schemas.microsoft.com/office/drawing/2014/main" id="{E43D80C7-D080-A244-87D6-82CA40AA45FE}"/>
              </a:ext>
            </a:extLst>
          </p:cNvPr>
          <p:cNvPicPr>
            <a:picLocks noGrp="1" noChangeAspect="1"/>
          </p:cNvPicPr>
          <p:nvPr>
            <p:ph sz="quarter" idx="1"/>
          </p:nvPr>
        </p:nvPicPr>
        <p:blipFill>
          <a:blip r:embed="rId3"/>
          <a:stretch>
            <a:fillRect/>
          </a:stretch>
        </p:blipFill>
        <p:spPr>
          <a:xfrm>
            <a:off x="301752" y="1593816"/>
            <a:ext cx="3698047" cy="4572000"/>
          </a:xfrm>
        </p:spPr>
      </p:pic>
    </p:spTree>
    <p:extLst>
      <p:ext uri="{BB962C8B-B14F-4D97-AF65-F5344CB8AC3E}">
        <p14:creationId xmlns:p14="http://schemas.microsoft.com/office/powerpoint/2010/main" val="32142710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3299786" y="1628820"/>
            <a:ext cx="2495550" cy="1809750"/>
          </a:xfrm>
          <a:prstGeom prst="ellipse">
            <a:avLst/>
          </a:prstGeom>
          <a:solidFill>
            <a:schemeClr val="accent3">
              <a:lumMod val="20000"/>
              <a:lumOff val="80000"/>
            </a:schemeClr>
          </a:solidFill>
          <a:ln w="25400">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solidFill>
                <a:schemeClr val="tx2">
                  <a:lumMod val="50000"/>
                </a:schemeClr>
              </a:solidFill>
            </a:endParaRPr>
          </a:p>
        </p:txBody>
      </p:sp>
      <p:sp>
        <p:nvSpPr>
          <p:cNvPr id="6" name="Oval 5"/>
          <p:cNvSpPr/>
          <p:nvPr/>
        </p:nvSpPr>
        <p:spPr>
          <a:xfrm>
            <a:off x="3299785" y="4538376"/>
            <a:ext cx="2495550" cy="1809750"/>
          </a:xfrm>
          <a:prstGeom prst="ellipse">
            <a:avLst/>
          </a:prstGeom>
          <a:solidFill>
            <a:schemeClr val="accent3">
              <a:lumMod val="20000"/>
              <a:lumOff val="80000"/>
            </a:schemeClr>
          </a:solidFill>
          <a:ln w="25400">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a:solidFill>
                  <a:srgbClr val="060606"/>
                </a:solidFill>
                <a:latin typeface="Calibri" charset="0"/>
                <a:ea typeface="Calibri" charset="0"/>
                <a:cs typeface="Calibri" charset="0"/>
              </a:rPr>
              <a:t>Stigma</a:t>
            </a:r>
          </a:p>
        </p:txBody>
      </p:sp>
      <p:sp>
        <p:nvSpPr>
          <p:cNvPr id="7" name="TextBox 6"/>
          <p:cNvSpPr txBox="1"/>
          <p:nvPr/>
        </p:nvSpPr>
        <p:spPr>
          <a:xfrm>
            <a:off x="3400426" y="2147602"/>
            <a:ext cx="2294270" cy="661720"/>
          </a:xfrm>
          <a:prstGeom prst="rect">
            <a:avLst/>
          </a:prstGeom>
          <a:noFill/>
        </p:spPr>
        <p:txBody>
          <a:bodyPr wrap="square" lIns="0" tIns="228600" rIns="0" bIns="0" rtlCol="0">
            <a:prstTxWarp prst="textNoShape">
              <a:avLst/>
            </a:prstTxWarp>
            <a:spAutoFit/>
          </a:bodyPr>
          <a:lstStyle/>
          <a:p>
            <a:pPr algn="ctr"/>
            <a:r>
              <a:rPr lang="en-US" sz="2800" b="1">
                <a:solidFill>
                  <a:schemeClr val="tx2">
                    <a:lumMod val="50000"/>
                  </a:schemeClr>
                </a:solidFill>
                <a:latin typeface="Calibri" charset="0"/>
                <a:ea typeface="Calibri" charset="0"/>
                <a:cs typeface="Calibri" charset="0"/>
              </a:rPr>
              <a:t>Complications</a:t>
            </a:r>
            <a:endParaRPr lang="en-US" sz="2800" b="1" spc="0" dirty="0">
              <a:solidFill>
                <a:schemeClr val="tx2">
                  <a:lumMod val="50000"/>
                </a:schemeClr>
              </a:solidFill>
              <a:latin typeface="Calibri" charset="0"/>
              <a:ea typeface="Calibri" charset="0"/>
              <a:cs typeface="Calibri" charset="0"/>
            </a:endParaRPr>
          </a:p>
        </p:txBody>
      </p:sp>
      <p:sp>
        <p:nvSpPr>
          <p:cNvPr id="8" name="Curved Right Arrow 7"/>
          <p:cNvSpPr/>
          <p:nvPr/>
        </p:nvSpPr>
        <p:spPr>
          <a:xfrm flipH="1">
            <a:off x="5927184" y="2410551"/>
            <a:ext cx="1533526" cy="3609975"/>
          </a:xfrm>
          <a:prstGeom prst="curv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9" name="Curved Right Arrow 8"/>
          <p:cNvSpPr/>
          <p:nvPr/>
        </p:nvSpPr>
        <p:spPr>
          <a:xfrm flipV="1">
            <a:off x="1634412" y="2292268"/>
            <a:ext cx="1533526" cy="3609975"/>
          </a:xfrm>
          <a:prstGeom prst="curv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5" name="TextBox 4"/>
          <p:cNvSpPr txBox="1"/>
          <p:nvPr/>
        </p:nvSpPr>
        <p:spPr>
          <a:xfrm>
            <a:off x="806472" y="372383"/>
            <a:ext cx="7482177" cy="707886"/>
          </a:xfrm>
          <a:prstGeom prst="rect">
            <a:avLst/>
          </a:prstGeom>
          <a:noFill/>
        </p:spPr>
        <p:txBody>
          <a:bodyPr wrap="square" rtlCol="0">
            <a:spAutoFit/>
          </a:bodyPr>
          <a:lstStyle/>
          <a:p>
            <a:r>
              <a:rPr lang="en-US" sz="4000" b="1" dirty="0">
                <a:solidFill>
                  <a:srgbClr val="F8930C"/>
                </a:solidFill>
                <a:latin typeface="Calibri Light" charset="0"/>
                <a:ea typeface="Calibri Light" charset="0"/>
                <a:cs typeface="Calibri Light" charset="0"/>
              </a:rPr>
              <a:t>Stigma-Complications Vicious Cycle</a:t>
            </a:r>
            <a:r>
              <a:rPr lang="en-GB" sz="4000" b="1" dirty="0">
                <a:solidFill>
                  <a:srgbClr val="F8930C"/>
                </a:solidFill>
                <a:latin typeface="Calibri Light" charset="0"/>
                <a:ea typeface="Calibri Light" charset="0"/>
                <a:cs typeface="Calibri Light" charset="0"/>
              </a:rPr>
              <a:t> </a:t>
            </a:r>
            <a:endParaRPr lang="en-US" sz="4000" b="1" dirty="0">
              <a:solidFill>
                <a:srgbClr val="F8930C"/>
              </a:solidFill>
              <a:latin typeface="Calibri Light" charset="0"/>
              <a:ea typeface="Calibri Light" charset="0"/>
              <a:cs typeface="Calibri Light" charset="0"/>
            </a:endParaRPr>
          </a:p>
        </p:txBody>
      </p:sp>
    </p:spTree>
    <p:extLst>
      <p:ext uri="{BB962C8B-B14F-4D97-AF65-F5344CB8AC3E}">
        <p14:creationId xmlns:p14="http://schemas.microsoft.com/office/powerpoint/2010/main" val="13364417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4294967295"/>
          </p:nvPr>
        </p:nvSpPr>
        <p:spPr>
          <a:xfrm>
            <a:off x="3124199" y="815546"/>
            <a:ext cx="5550243" cy="5273911"/>
          </a:xfrm>
        </p:spPr>
        <p:txBody>
          <a:bodyPr>
            <a:normAutofit/>
          </a:bodyPr>
          <a:lstStyle/>
          <a:p>
            <a:pPr marL="514350" indent="-514350">
              <a:buAutoNum type="arabicPeriod"/>
            </a:pPr>
            <a:r>
              <a:rPr lang="en-US" sz="2800" dirty="0">
                <a:latin typeface="Calibri" panose="020F0502020204030204" pitchFamily="34" charset="0"/>
              </a:rPr>
              <a:t>Stigma hurts women</a:t>
            </a:r>
          </a:p>
          <a:p>
            <a:pPr marL="514350" indent="-514350">
              <a:buAutoNum type="arabicPeriod"/>
            </a:pPr>
            <a:r>
              <a:rPr lang="en-US" sz="2800" dirty="0">
                <a:latin typeface="Calibri" panose="020F0502020204030204" pitchFamily="34" charset="0"/>
              </a:rPr>
              <a:t>Leads to unsafe abortion even in settings in which legal and safe abortion is available</a:t>
            </a:r>
          </a:p>
          <a:p>
            <a:pPr marL="514350" indent="-514350">
              <a:buAutoNum type="arabicPeriod"/>
            </a:pPr>
            <a:r>
              <a:rPr lang="en-US" sz="2800" dirty="0">
                <a:latin typeface="Calibri" panose="020F0502020204030204" pitchFamily="34" charset="0"/>
              </a:rPr>
              <a:t>A matter of public health and maternal mortality</a:t>
            </a:r>
          </a:p>
          <a:p>
            <a:pPr marL="514350" indent="-514350">
              <a:buAutoNum type="arabicPeriod"/>
            </a:pPr>
            <a:r>
              <a:rPr lang="en-US" sz="2800" dirty="0">
                <a:latin typeface="Calibri" panose="020F0502020204030204" pitchFamily="34" charset="0"/>
              </a:rPr>
              <a:t>Can cause complications even when abortion is not provided</a:t>
            </a:r>
          </a:p>
        </p:txBody>
      </p:sp>
      <p:sp>
        <p:nvSpPr>
          <p:cNvPr id="6" name="Title 5"/>
          <p:cNvSpPr>
            <a:spLocks noGrp="1"/>
          </p:cNvSpPr>
          <p:nvPr>
            <p:ph type="title"/>
          </p:nvPr>
        </p:nvSpPr>
        <p:spPr>
          <a:xfrm>
            <a:off x="183291" y="2241539"/>
            <a:ext cx="2743199" cy="2421923"/>
          </a:xfrm>
        </p:spPr>
        <p:txBody>
          <a:bodyPr/>
          <a:lstStyle/>
          <a:p>
            <a:pPr algn="ctr"/>
            <a:r>
              <a:rPr lang="en-US" sz="3600" dirty="0">
                <a:solidFill>
                  <a:srgbClr val="F8930C"/>
                </a:solidFill>
                <a:latin typeface="Calibri Light" panose="020F0302020204030204" pitchFamily="34" charset="0"/>
              </a:rPr>
              <a:t>Why consider stigma and complications together?</a:t>
            </a:r>
          </a:p>
        </p:txBody>
      </p:sp>
    </p:spTree>
    <p:extLst>
      <p:ext uri="{BB962C8B-B14F-4D97-AF65-F5344CB8AC3E}">
        <p14:creationId xmlns:p14="http://schemas.microsoft.com/office/powerpoint/2010/main" val="5436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4335" y="344838"/>
            <a:ext cx="5375329" cy="838200"/>
          </a:xfrm>
        </p:spPr>
        <p:txBody>
          <a:bodyPr>
            <a:normAutofit/>
          </a:bodyPr>
          <a:lstStyle/>
          <a:p>
            <a:r>
              <a:rPr lang="en-US" sz="4000" b="1" dirty="0">
                <a:solidFill>
                  <a:srgbClr val="F8930C"/>
                </a:solidFill>
                <a:latin typeface="Calibri Light" charset="0"/>
                <a:ea typeface="Calibri Light" charset="0"/>
                <a:cs typeface="Calibri Light" charset="0"/>
              </a:rPr>
              <a:t>Kelly’s Story</a:t>
            </a:r>
          </a:p>
        </p:txBody>
      </p:sp>
      <p:sp>
        <p:nvSpPr>
          <p:cNvPr id="3" name="Text Placeholder 2"/>
          <p:cNvSpPr>
            <a:spLocks noGrp="1"/>
          </p:cNvSpPr>
          <p:nvPr>
            <p:ph type="body" sz="quarter" idx="10"/>
          </p:nvPr>
        </p:nvSpPr>
        <p:spPr>
          <a:xfrm>
            <a:off x="185978" y="1338021"/>
            <a:ext cx="8772041" cy="5160935"/>
          </a:xfrm>
        </p:spPr>
        <p:txBody>
          <a:bodyPr numCol="1">
            <a:noAutofit/>
          </a:bodyPr>
          <a:lstStyle/>
          <a:p>
            <a:pPr lvl="0">
              <a:lnSpc>
                <a:spcPct val="130000"/>
              </a:lnSpc>
            </a:pPr>
            <a:r>
              <a:rPr lang="en-US" sz="1800" dirty="0">
                <a:latin typeface="Calibri Light" charset="0"/>
                <a:ea typeface="Calibri Light" charset="0"/>
                <a:cs typeface="Calibri Light" charset="0"/>
              </a:rPr>
              <a:t>“Kelly was 18 years old when she was arrested and imprisoned in June 2013. She was 17 years old when she became pregnant. Under Rwandan law, anyone under 18 is considered a minor and presumed unable to consent to sex. She explains what happened: ‘I was a student. A guy requested me to pay him a visit, and then he made me pregnant. I went back to school but he told me that he would look for someone to assist me to have an abortion. After two months, he brought me a tablet. After giving it to me, he disappeared. I swallowed the tablet and got a miscarriage.’ </a:t>
            </a:r>
          </a:p>
          <a:p>
            <a:pPr lvl="0">
              <a:lnSpc>
                <a:spcPct val="130000"/>
              </a:lnSpc>
            </a:pPr>
            <a:r>
              <a:rPr lang="en-US" sz="1800" dirty="0">
                <a:latin typeface="Calibri Light" charset="0"/>
                <a:ea typeface="Calibri Light" charset="0"/>
                <a:cs typeface="Calibri Light" charset="0"/>
              </a:rPr>
              <a:t>	Kelly took the pills in the school bathroom. When she began suffering from complications, the school administration intervened and reported her to the police. Kelly had no legal representation during her trial and pleaded guilty in order to get a reduced sentence. Given that Kelly was 17 at the time she got pregnant, and this is considered rape under Rwandan law, she was legally exempted from prosecution. However, because she did not report the rape, she could not use this as defense for her actions. Kelly was sentenced to one year in prison” (Kane, 2015).</a:t>
            </a:r>
          </a:p>
        </p:txBody>
      </p:sp>
    </p:spTree>
    <p:extLst>
      <p:ext uri="{BB962C8B-B14F-4D97-AF65-F5344CB8AC3E}">
        <p14:creationId xmlns:p14="http://schemas.microsoft.com/office/powerpoint/2010/main" val="6696864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827689" y="2917589"/>
            <a:ext cx="1176034" cy="697315"/>
          </a:xfrm>
          <a:prstGeom prst="roundRect">
            <a:avLst/>
          </a:prstGeom>
          <a:noFill/>
          <a:ln w="381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50000"/>
                  </a:schemeClr>
                </a:solidFill>
                <a:latin typeface="Calibri" panose="020F0502020204030204" pitchFamily="34" charset="0"/>
              </a:rPr>
              <a:t>Abortion decision</a:t>
            </a:r>
          </a:p>
        </p:txBody>
      </p:sp>
      <p:sp>
        <p:nvSpPr>
          <p:cNvPr id="9" name="Rounded Rectangle 8"/>
          <p:cNvSpPr/>
          <p:nvPr/>
        </p:nvSpPr>
        <p:spPr>
          <a:xfrm>
            <a:off x="3132306" y="2959538"/>
            <a:ext cx="2128986" cy="613416"/>
          </a:xfrm>
          <a:prstGeom prst="roundRect">
            <a:avLst/>
          </a:prstGeom>
          <a:noFill/>
          <a:ln w="381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solidFill>
                  <a:schemeClr val="tx2">
                    <a:lumMod val="50000"/>
                  </a:schemeClr>
                </a:solidFill>
                <a:latin typeface="Calibri" panose="020F0502020204030204" pitchFamily="34" charset="0"/>
              </a:rPr>
              <a:t>Complication</a:t>
            </a:r>
          </a:p>
        </p:txBody>
      </p:sp>
      <p:sp>
        <p:nvSpPr>
          <p:cNvPr id="11" name="Rounded Rectangle 10"/>
          <p:cNvSpPr/>
          <p:nvPr/>
        </p:nvSpPr>
        <p:spPr>
          <a:xfrm>
            <a:off x="7479244" y="2987456"/>
            <a:ext cx="1142747" cy="638175"/>
          </a:xfrm>
          <a:prstGeom prst="roundRect">
            <a:avLst/>
          </a:prstGeom>
          <a:noFill/>
          <a:ln w="381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50000"/>
                  </a:schemeClr>
                </a:solidFill>
                <a:latin typeface="Calibri" panose="020F0502020204030204" pitchFamily="34" charset="0"/>
              </a:rPr>
              <a:t>Recovery</a:t>
            </a:r>
          </a:p>
        </p:txBody>
      </p:sp>
      <p:sp>
        <p:nvSpPr>
          <p:cNvPr id="7" name="Rounded Rectangle 6"/>
          <p:cNvSpPr/>
          <p:nvPr/>
        </p:nvSpPr>
        <p:spPr>
          <a:xfrm>
            <a:off x="1916189" y="1850267"/>
            <a:ext cx="968774" cy="666061"/>
          </a:xfrm>
          <a:prstGeom prst="roundRect">
            <a:avLst/>
          </a:prstGeom>
          <a:noFill/>
          <a:ln w="381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50000"/>
                  </a:schemeClr>
                </a:solidFill>
                <a:latin typeface="Calibri" panose="020F0502020204030204" pitchFamily="34" charset="0"/>
              </a:rPr>
              <a:t>Safe setting</a:t>
            </a:r>
          </a:p>
        </p:txBody>
      </p:sp>
      <p:sp>
        <p:nvSpPr>
          <p:cNvPr id="8" name="Rounded Rectangle 7"/>
          <p:cNvSpPr/>
          <p:nvPr/>
        </p:nvSpPr>
        <p:spPr>
          <a:xfrm>
            <a:off x="1886404" y="3884741"/>
            <a:ext cx="968774" cy="687751"/>
          </a:xfrm>
          <a:prstGeom prst="roundRect">
            <a:avLst/>
          </a:prstGeom>
          <a:noFill/>
          <a:ln w="381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60606"/>
                </a:solidFill>
                <a:latin typeface="Calibri" panose="020F0502020204030204" pitchFamily="34" charset="0"/>
              </a:rPr>
              <a:t>Unsafe setting</a:t>
            </a:r>
          </a:p>
        </p:txBody>
      </p:sp>
      <p:sp>
        <p:nvSpPr>
          <p:cNvPr id="10" name="Rounded Rectangle 9"/>
          <p:cNvSpPr/>
          <p:nvPr/>
        </p:nvSpPr>
        <p:spPr>
          <a:xfrm>
            <a:off x="5746412" y="2982060"/>
            <a:ext cx="1278276" cy="638175"/>
          </a:xfrm>
          <a:prstGeom prst="roundRect">
            <a:avLst/>
          </a:prstGeom>
          <a:noFill/>
          <a:ln w="381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50000"/>
                  </a:schemeClr>
                </a:solidFill>
                <a:latin typeface="Calibri" panose="020F0502020204030204" pitchFamily="34" charset="0"/>
              </a:rPr>
              <a:t>Treatment</a:t>
            </a:r>
          </a:p>
        </p:txBody>
      </p:sp>
      <p:sp>
        <p:nvSpPr>
          <p:cNvPr id="14" name="Rectangle 13"/>
          <p:cNvSpPr/>
          <p:nvPr/>
        </p:nvSpPr>
        <p:spPr>
          <a:xfrm>
            <a:off x="3041745" y="1196503"/>
            <a:ext cx="1238425" cy="653764"/>
          </a:xfrm>
          <a:prstGeom prst="rect">
            <a:avLst/>
          </a:prstGeom>
          <a:solidFill>
            <a:srgbClr val="FFD504"/>
          </a:solidFill>
          <a:ln>
            <a:solidFill>
              <a:srgbClr val="06060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i="1" dirty="0">
                <a:solidFill>
                  <a:schemeClr val="tx1"/>
                </a:solidFill>
                <a:latin typeface="Calibri" panose="020F0502020204030204" pitchFamily="34" charset="0"/>
              </a:rPr>
              <a:t>Stigma can turn safe care into unsafe care</a:t>
            </a:r>
          </a:p>
        </p:txBody>
      </p:sp>
      <p:sp>
        <p:nvSpPr>
          <p:cNvPr id="23" name="Rectangle 22"/>
          <p:cNvSpPr/>
          <p:nvPr/>
        </p:nvSpPr>
        <p:spPr>
          <a:xfrm>
            <a:off x="477872" y="4673772"/>
            <a:ext cx="1166573" cy="669195"/>
          </a:xfrm>
          <a:prstGeom prst="rect">
            <a:avLst/>
          </a:prstGeom>
          <a:solidFill>
            <a:srgbClr val="FFD504"/>
          </a:solidFill>
          <a:ln>
            <a:solidFill>
              <a:srgbClr val="06060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i="1" dirty="0">
                <a:solidFill>
                  <a:schemeClr val="tx1"/>
                </a:solidFill>
                <a:latin typeface="Calibri" panose="020F0502020204030204" pitchFamily="34" charset="0"/>
              </a:rPr>
              <a:t>Stigma causes women to seek unsafe care</a:t>
            </a:r>
          </a:p>
        </p:txBody>
      </p:sp>
      <p:sp>
        <p:nvSpPr>
          <p:cNvPr id="24" name="Rectangle 23"/>
          <p:cNvSpPr/>
          <p:nvPr/>
        </p:nvSpPr>
        <p:spPr>
          <a:xfrm>
            <a:off x="4562273" y="4450599"/>
            <a:ext cx="1800946" cy="557771"/>
          </a:xfrm>
          <a:prstGeom prst="rect">
            <a:avLst/>
          </a:prstGeom>
          <a:solidFill>
            <a:srgbClr val="FFD504"/>
          </a:solidFill>
          <a:ln>
            <a:solidFill>
              <a:srgbClr val="06060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i="1" dirty="0">
                <a:solidFill>
                  <a:schemeClr val="tx1"/>
                </a:solidFill>
                <a:latin typeface="Calibri" panose="020F0502020204030204" pitchFamily="34" charset="0"/>
              </a:rPr>
              <a:t>Stigma makes managing complications difficult</a:t>
            </a:r>
          </a:p>
        </p:txBody>
      </p:sp>
      <p:grpSp>
        <p:nvGrpSpPr>
          <p:cNvPr id="261" name="Group 260"/>
          <p:cNvGrpSpPr/>
          <p:nvPr/>
        </p:nvGrpSpPr>
        <p:grpSpPr>
          <a:xfrm>
            <a:off x="827689" y="1921669"/>
            <a:ext cx="6483343" cy="2650823"/>
            <a:chOff x="869476" y="1921669"/>
            <a:chExt cx="6483343" cy="2650823"/>
          </a:xfrm>
        </p:grpSpPr>
        <p:cxnSp>
          <p:nvCxnSpPr>
            <p:cNvPr id="12" name="Straight Arrow Connector 11"/>
            <p:cNvCxnSpPr/>
            <p:nvPr/>
          </p:nvCxnSpPr>
          <p:spPr>
            <a:xfrm>
              <a:off x="1359305" y="3717131"/>
              <a:ext cx="405201" cy="414338"/>
            </a:xfrm>
            <a:prstGeom prst="straightConnector1">
              <a:avLst/>
            </a:prstGeom>
            <a:ln w="50800">
              <a:solidFill>
                <a:srgbClr val="060606"/>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1376363" y="2231232"/>
              <a:ext cx="433387" cy="528638"/>
            </a:xfrm>
            <a:prstGeom prst="straightConnector1">
              <a:avLst/>
            </a:prstGeom>
            <a:ln w="50800">
              <a:solidFill>
                <a:srgbClr val="060606"/>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5343525" y="3300992"/>
              <a:ext cx="309563" cy="0"/>
            </a:xfrm>
            <a:prstGeom prst="straightConnector1">
              <a:avLst/>
            </a:prstGeom>
            <a:ln w="50800">
              <a:solidFill>
                <a:srgbClr val="060606"/>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7112313" y="3310292"/>
              <a:ext cx="240506" cy="0"/>
            </a:xfrm>
            <a:prstGeom prst="straightConnector1">
              <a:avLst/>
            </a:prstGeom>
            <a:ln w="50800">
              <a:solidFill>
                <a:srgbClr val="060606"/>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3033204" y="2343705"/>
              <a:ext cx="489760" cy="479123"/>
            </a:xfrm>
            <a:prstGeom prst="straightConnector1">
              <a:avLst/>
            </a:prstGeom>
            <a:ln w="50800">
              <a:solidFill>
                <a:srgbClr val="060606"/>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2983706" y="3680566"/>
              <a:ext cx="481544" cy="450904"/>
            </a:xfrm>
            <a:prstGeom prst="straightConnector1">
              <a:avLst/>
            </a:prstGeom>
            <a:ln w="50800">
              <a:solidFill>
                <a:srgbClr val="060606"/>
              </a:solidFill>
              <a:tailEnd type="triangle"/>
            </a:ln>
          </p:spPr>
          <p:style>
            <a:lnRef idx="1">
              <a:schemeClr val="accent1"/>
            </a:lnRef>
            <a:fillRef idx="0">
              <a:schemeClr val="accent1"/>
            </a:fillRef>
            <a:effectRef idx="0">
              <a:schemeClr val="accent1"/>
            </a:effectRef>
            <a:fontRef idx="minor">
              <a:schemeClr val="tx1"/>
            </a:fontRef>
          </p:style>
        </p:cxnSp>
        <p:cxnSp>
          <p:nvCxnSpPr>
            <p:cNvPr id="3" name="Straight Arrow Connector 2"/>
            <p:cNvCxnSpPr/>
            <p:nvPr/>
          </p:nvCxnSpPr>
          <p:spPr>
            <a:xfrm>
              <a:off x="2400576" y="2719388"/>
              <a:ext cx="0" cy="961177"/>
            </a:xfrm>
            <a:prstGeom prst="straightConnector1">
              <a:avLst/>
            </a:prstGeom>
            <a:ln w="38100">
              <a:solidFill>
                <a:srgbClr val="F8930C"/>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V="1">
              <a:off x="869476" y="4106433"/>
              <a:ext cx="466940" cy="466059"/>
            </a:xfrm>
            <a:prstGeom prst="straightConnector1">
              <a:avLst/>
            </a:prstGeom>
            <a:ln w="38100">
              <a:solidFill>
                <a:srgbClr val="F8930C"/>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flipV="1">
              <a:off x="5483642" y="3498056"/>
              <a:ext cx="0" cy="907258"/>
            </a:xfrm>
            <a:prstGeom prst="straightConnector1">
              <a:avLst/>
            </a:prstGeom>
            <a:ln w="38100">
              <a:solidFill>
                <a:srgbClr val="F8930C"/>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flipH="1">
              <a:off x="7228994" y="1921669"/>
              <a:ext cx="3572" cy="1037869"/>
            </a:xfrm>
            <a:prstGeom prst="straightConnector1">
              <a:avLst/>
            </a:prstGeom>
            <a:ln w="38100">
              <a:solidFill>
                <a:srgbClr val="F8930C"/>
              </a:solidFill>
              <a:tailEnd type="arrow"/>
            </a:ln>
            <a:effectLst/>
          </p:spPr>
          <p:style>
            <a:lnRef idx="2">
              <a:schemeClr val="accent1"/>
            </a:lnRef>
            <a:fillRef idx="0">
              <a:schemeClr val="accent1"/>
            </a:fillRef>
            <a:effectRef idx="1">
              <a:schemeClr val="accent1"/>
            </a:effectRef>
            <a:fontRef idx="minor">
              <a:schemeClr val="tx1"/>
            </a:fontRef>
          </p:style>
        </p:cxnSp>
      </p:grpSp>
      <p:sp>
        <p:nvSpPr>
          <p:cNvPr id="38" name="Rectangle 37"/>
          <p:cNvSpPr/>
          <p:nvPr/>
        </p:nvSpPr>
        <p:spPr>
          <a:xfrm>
            <a:off x="6226618" y="1009773"/>
            <a:ext cx="1924749" cy="747339"/>
          </a:xfrm>
          <a:prstGeom prst="rect">
            <a:avLst/>
          </a:prstGeom>
          <a:solidFill>
            <a:srgbClr val="FFD504"/>
          </a:solidFill>
          <a:ln>
            <a:solidFill>
              <a:srgbClr val="06060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i="1" dirty="0">
                <a:solidFill>
                  <a:schemeClr val="tx1"/>
                </a:solidFill>
                <a:latin typeface="Calibri" panose="020F0502020204030204" pitchFamily="34" charset="0"/>
              </a:rPr>
              <a:t>Stigma impacts our ability to cope with and recover from complications </a:t>
            </a:r>
          </a:p>
        </p:txBody>
      </p:sp>
      <p:sp>
        <p:nvSpPr>
          <p:cNvPr id="263" name="Rectangle 262"/>
          <p:cNvSpPr/>
          <p:nvPr/>
        </p:nvSpPr>
        <p:spPr>
          <a:xfrm>
            <a:off x="3481177" y="5291091"/>
            <a:ext cx="3998067" cy="691420"/>
          </a:xfrm>
          <a:prstGeom prst="rect">
            <a:avLst/>
          </a:prstGeom>
          <a:solidFill>
            <a:srgbClr val="FDDA59"/>
          </a:solidFill>
          <a:ln>
            <a:solidFill>
              <a:srgbClr val="06060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i="1" dirty="0">
                <a:solidFill>
                  <a:schemeClr val="tx2">
                    <a:lumMod val="50000"/>
                  </a:schemeClr>
                </a:solidFill>
                <a:latin typeface="Calibri" panose="020F0502020204030204" pitchFamily="34" charset="0"/>
              </a:rPr>
              <a:t>All of these sites involve relationships which are impacted by stigma</a:t>
            </a:r>
          </a:p>
        </p:txBody>
      </p:sp>
      <p:sp>
        <p:nvSpPr>
          <p:cNvPr id="2" name="TextBox 1"/>
          <p:cNvSpPr txBox="1"/>
          <p:nvPr/>
        </p:nvSpPr>
        <p:spPr>
          <a:xfrm>
            <a:off x="581713" y="215948"/>
            <a:ext cx="8040278" cy="984885"/>
          </a:xfrm>
          <a:prstGeom prst="rect">
            <a:avLst/>
          </a:prstGeom>
          <a:noFill/>
        </p:spPr>
        <p:txBody>
          <a:bodyPr wrap="none" rtlCol="0">
            <a:spAutoFit/>
          </a:bodyPr>
          <a:lstStyle/>
          <a:p>
            <a:r>
              <a:rPr lang="en-US" sz="4000" b="1" dirty="0">
                <a:solidFill>
                  <a:srgbClr val="F8930C"/>
                </a:solidFill>
                <a:latin typeface="Calibri Light" charset="0"/>
                <a:ea typeface="Calibri Light" charset="0"/>
                <a:cs typeface="Calibri Light" charset="0"/>
              </a:rPr>
              <a:t>Stigma and pathways to complications</a:t>
            </a:r>
          </a:p>
          <a:p>
            <a:endParaRPr lang="en-US" dirty="0"/>
          </a:p>
        </p:txBody>
      </p:sp>
    </p:spTree>
    <p:extLst>
      <p:ext uri="{BB962C8B-B14F-4D97-AF65-F5344CB8AC3E}">
        <p14:creationId xmlns:p14="http://schemas.microsoft.com/office/powerpoint/2010/main" val="1659396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repeatCount="2000" fill="hold" nodeType="clickEffect">
                                  <p:stCondLst>
                                    <p:cond delay="0"/>
                                  </p:stCondLst>
                                  <p:childTnLst>
                                    <p:animEffect transition="out" filter="fade">
                                      <p:cBhvr>
                                        <p:cTn id="6" dur="2000" tmFilter="0, 0; .2, .5; .8, .5; 1, 0"/>
                                        <p:tgtEl>
                                          <p:spTgt spid="261"/>
                                        </p:tgtEl>
                                      </p:cBhvr>
                                    </p:animEffect>
                                    <p:animScale>
                                      <p:cBhvr>
                                        <p:cTn id="7" dur="1000" autoRev="1" fill="hold"/>
                                        <p:tgtEl>
                                          <p:spTgt spid="26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734568" y="2917588"/>
            <a:ext cx="1176034" cy="697315"/>
          </a:xfrm>
          <a:prstGeom prst="roundRect">
            <a:avLst/>
          </a:prstGeom>
          <a:noFill/>
          <a:ln w="381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50000"/>
                  </a:schemeClr>
                </a:solidFill>
                <a:latin typeface="Calibri" panose="020F0502020204030204" pitchFamily="34" charset="0"/>
              </a:rPr>
              <a:t>Abortion decision</a:t>
            </a:r>
          </a:p>
        </p:txBody>
      </p:sp>
      <p:sp>
        <p:nvSpPr>
          <p:cNvPr id="9" name="Rounded Rectangle 8"/>
          <p:cNvSpPr/>
          <p:nvPr/>
        </p:nvSpPr>
        <p:spPr>
          <a:xfrm>
            <a:off x="3089932" y="2959538"/>
            <a:ext cx="2128986" cy="613416"/>
          </a:xfrm>
          <a:prstGeom prst="roundRect">
            <a:avLst/>
          </a:prstGeom>
          <a:noFill/>
          <a:ln w="381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solidFill>
                  <a:schemeClr val="tx2">
                    <a:lumMod val="50000"/>
                  </a:schemeClr>
                </a:solidFill>
                <a:latin typeface="Calibri" panose="020F0502020204030204" pitchFamily="34" charset="0"/>
              </a:rPr>
              <a:t>Complication</a:t>
            </a:r>
          </a:p>
        </p:txBody>
      </p:sp>
      <p:sp>
        <p:nvSpPr>
          <p:cNvPr id="11" name="Rounded Rectangle 10"/>
          <p:cNvSpPr/>
          <p:nvPr/>
        </p:nvSpPr>
        <p:spPr>
          <a:xfrm>
            <a:off x="7464644" y="2987456"/>
            <a:ext cx="1142747" cy="638175"/>
          </a:xfrm>
          <a:prstGeom prst="roundRect">
            <a:avLst/>
          </a:prstGeom>
          <a:noFill/>
          <a:ln w="381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50000"/>
                  </a:schemeClr>
                </a:solidFill>
                <a:latin typeface="Calibri" panose="020F0502020204030204" pitchFamily="34" charset="0"/>
              </a:rPr>
              <a:t>Recovery</a:t>
            </a:r>
          </a:p>
        </p:txBody>
      </p:sp>
      <p:grpSp>
        <p:nvGrpSpPr>
          <p:cNvPr id="28" name="Group 27"/>
          <p:cNvGrpSpPr/>
          <p:nvPr/>
        </p:nvGrpSpPr>
        <p:grpSpPr>
          <a:xfrm>
            <a:off x="1289950" y="1850267"/>
            <a:ext cx="1565228" cy="2722225"/>
            <a:chOff x="1319735" y="1850267"/>
            <a:chExt cx="1565228" cy="2722225"/>
          </a:xfrm>
        </p:grpSpPr>
        <p:sp>
          <p:nvSpPr>
            <p:cNvPr id="7" name="Rounded Rectangle 6"/>
            <p:cNvSpPr/>
            <p:nvPr/>
          </p:nvSpPr>
          <p:spPr>
            <a:xfrm>
              <a:off x="1916189" y="1850267"/>
              <a:ext cx="968774" cy="666061"/>
            </a:xfrm>
            <a:prstGeom prst="roundRect">
              <a:avLst/>
            </a:prstGeom>
            <a:noFill/>
            <a:ln w="38100">
              <a:solidFill>
                <a:srgbClr val="060606"/>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50000"/>
                    </a:schemeClr>
                  </a:solidFill>
                  <a:latin typeface="Calibri" panose="020F0502020204030204" pitchFamily="34" charset="0"/>
                </a:rPr>
                <a:t>Safe setting</a:t>
              </a:r>
            </a:p>
          </p:txBody>
        </p:sp>
        <p:sp>
          <p:nvSpPr>
            <p:cNvPr id="8" name="Rounded Rectangle 7"/>
            <p:cNvSpPr/>
            <p:nvPr/>
          </p:nvSpPr>
          <p:spPr>
            <a:xfrm>
              <a:off x="1886404" y="3884741"/>
              <a:ext cx="968774" cy="687751"/>
            </a:xfrm>
            <a:prstGeom prst="roundRect">
              <a:avLst/>
            </a:prstGeom>
            <a:noFill/>
            <a:ln w="38100">
              <a:solidFill>
                <a:srgbClr val="060606"/>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50000"/>
                    </a:schemeClr>
                  </a:solidFill>
                  <a:latin typeface="Calibri" panose="020F0502020204030204" pitchFamily="34" charset="0"/>
                </a:rPr>
                <a:t>Unsafe setting</a:t>
              </a:r>
            </a:p>
          </p:txBody>
        </p:sp>
        <p:cxnSp>
          <p:nvCxnSpPr>
            <p:cNvPr id="12" name="Straight Arrow Connector 11"/>
            <p:cNvCxnSpPr/>
            <p:nvPr/>
          </p:nvCxnSpPr>
          <p:spPr>
            <a:xfrm>
              <a:off x="1319735" y="3680565"/>
              <a:ext cx="513352" cy="512772"/>
            </a:xfrm>
            <a:prstGeom prst="straightConnector1">
              <a:avLst/>
            </a:prstGeom>
            <a:ln w="50800">
              <a:solidFill>
                <a:srgbClr val="060606"/>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1319735" y="2209828"/>
              <a:ext cx="513352" cy="613000"/>
            </a:xfrm>
            <a:prstGeom prst="straightConnector1">
              <a:avLst/>
            </a:prstGeom>
            <a:ln w="50800">
              <a:solidFill>
                <a:srgbClr val="060606"/>
              </a:solidFill>
              <a:miter lim="800000"/>
              <a:tailEnd type="triangle"/>
            </a:ln>
          </p:spPr>
          <p:style>
            <a:lnRef idx="1">
              <a:schemeClr val="accent1"/>
            </a:lnRef>
            <a:fillRef idx="0">
              <a:schemeClr val="accent1"/>
            </a:fillRef>
            <a:effectRef idx="0">
              <a:schemeClr val="accent1"/>
            </a:effectRef>
            <a:fontRef idx="minor">
              <a:schemeClr val="tx1"/>
            </a:fontRef>
          </p:style>
        </p:cxnSp>
      </p:grpSp>
      <p:grpSp>
        <p:nvGrpSpPr>
          <p:cNvPr id="29" name="Group 28"/>
          <p:cNvGrpSpPr/>
          <p:nvPr/>
        </p:nvGrpSpPr>
        <p:grpSpPr>
          <a:xfrm>
            <a:off x="5225928" y="2982060"/>
            <a:ext cx="1803522" cy="638175"/>
            <a:chOff x="5300663" y="2982060"/>
            <a:chExt cx="1679362" cy="638175"/>
          </a:xfrm>
        </p:grpSpPr>
        <p:sp>
          <p:nvSpPr>
            <p:cNvPr id="10" name="Rounded Rectangle 9"/>
            <p:cNvSpPr/>
            <p:nvPr/>
          </p:nvSpPr>
          <p:spPr>
            <a:xfrm>
              <a:off x="5746412" y="2982060"/>
              <a:ext cx="1233613" cy="638175"/>
            </a:xfrm>
            <a:prstGeom prst="roundRect">
              <a:avLst/>
            </a:prstGeom>
            <a:noFill/>
            <a:ln w="381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60606"/>
                  </a:solidFill>
                  <a:latin typeface="Calibri" panose="020F0502020204030204" pitchFamily="34" charset="0"/>
                </a:rPr>
                <a:t>Treatment</a:t>
              </a:r>
            </a:p>
          </p:txBody>
        </p:sp>
        <p:cxnSp>
          <p:nvCxnSpPr>
            <p:cNvPr id="31" name="Straight Arrow Connector 30"/>
            <p:cNvCxnSpPr/>
            <p:nvPr/>
          </p:nvCxnSpPr>
          <p:spPr>
            <a:xfrm>
              <a:off x="5300663" y="3300992"/>
              <a:ext cx="388599" cy="0"/>
            </a:xfrm>
            <a:prstGeom prst="straightConnector1">
              <a:avLst/>
            </a:prstGeom>
            <a:ln w="50800">
              <a:solidFill>
                <a:srgbClr val="060606"/>
              </a:solidFill>
              <a:tailEnd type="triangle"/>
            </a:ln>
          </p:spPr>
          <p:style>
            <a:lnRef idx="1">
              <a:schemeClr val="accent1"/>
            </a:lnRef>
            <a:fillRef idx="0">
              <a:schemeClr val="accent1"/>
            </a:fillRef>
            <a:effectRef idx="0">
              <a:schemeClr val="accent1"/>
            </a:effectRef>
            <a:fontRef idx="minor">
              <a:schemeClr val="tx1"/>
            </a:fontRef>
          </p:style>
        </p:cxnSp>
      </p:grpSp>
      <p:cxnSp>
        <p:nvCxnSpPr>
          <p:cNvPr id="32" name="Straight Arrow Connector 31"/>
          <p:cNvCxnSpPr/>
          <p:nvPr/>
        </p:nvCxnSpPr>
        <p:spPr>
          <a:xfrm>
            <a:off x="7076907" y="3306543"/>
            <a:ext cx="319088" cy="0"/>
          </a:xfrm>
          <a:prstGeom prst="straightConnector1">
            <a:avLst/>
          </a:prstGeom>
          <a:ln w="50800">
            <a:solidFill>
              <a:srgbClr val="060606"/>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2923729" y="2232706"/>
            <a:ext cx="661352" cy="659153"/>
          </a:xfrm>
          <a:prstGeom prst="straightConnector1">
            <a:avLst/>
          </a:prstGeom>
          <a:ln w="50800">
            <a:solidFill>
              <a:srgbClr val="060606"/>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2923728" y="3650399"/>
            <a:ext cx="599235" cy="573103"/>
          </a:xfrm>
          <a:prstGeom prst="straightConnector1">
            <a:avLst/>
          </a:prstGeom>
          <a:ln w="50800">
            <a:solidFill>
              <a:srgbClr val="060606"/>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1886404" y="1835084"/>
            <a:ext cx="5515450" cy="2862322"/>
          </a:xfrm>
          <a:prstGeom prst="rect">
            <a:avLst/>
          </a:prstGeom>
          <a:solidFill>
            <a:schemeClr val="bg1"/>
          </a:solidFill>
          <a:ln w="50800">
            <a:solidFill>
              <a:srgbClr val="060606"/>
            </a:solidFill>
          </a:ln>
        </p:spPr>
        <p:txBody>
          <a:bodyPr wrap="square" rtlCol="0">
            <a:spAutoFit/>
          </a:bodyPr>
          <a:lstStyle/>
          <a:p>
            <a:pPr algn="ctr"/>
            <a:r>
              <a:rPr lang="en-US" sz="3600" b="1" dirty="0">
                <a:solidFill>
                  <a:srgbClr val="060606"/>
                </a:solidFill>
                <a:latin typeface="Calibri" panose="020F0502020204030204" pitchFamily="34" charset="0"/>
              </a:rPr>
              <a:t>Relationship dynamics</a:t>
            </a:r>
          </a:p>
          <a:p>
            <a:pPr algn="ctr"/>
            <a:r>
              <a:rPr lang="en-US" sz="3600" b="1" dirty="0">
                <a:solidFill>
                  <a:srgbClr val="060606"/>
                </a:solidFill>
                <a:latin typeface="Calibri" panose="020F0502020204030204" pitchFamily="34" charset="0"/>
              </a:rPr>
              <a:t>Poverty</a:t>
            </a:r>
          </a:p>
          <a:p>
            <a:pPr algn="ctr"/>
            <a:r>
              <a:rPr lang="en-US" sz="3600" b="1" dirty="0">
                <a:solidFill>
                  <a:srgbClr val="060606"/>
                </a:solidFill>
                <a:latin typeface="Calibri" panose="020F0502020204030204" pitchFamily="34" charset="0"/>
              </a:rPr>
              <a:t>Sex</a:t>
            </a:r>
          </a:p>
          <a:p>
            <a:pPr algn="ctr"/>
            <a:r>
              <a:rPr lang="en-US" sz="3600" b="1" dirty="0">
                <a:solidFill>
                  <a:srgbClr val="060606"/>
                </a:solidFill>
                <a:latin typeface="Calibri" panose="020F0502020204030204" pitchFamily="34" charset="0"/>
              </a:rPr>
              <a:t>Contraceptive use</a:t>
            </a:r>
          </a:p>
          <a:p>
            <a:pPr algn="ctr"/>
            <a:r>
              <a:rPr lang="en-US" sz="3600" b="1" dirty="0">
                <a:solidFill>
                  <a:srgbClr val="060606"/>
                </a:solidFill>
                <a:latin typeface="Calibri" panose="020F0502020204030204" pitchFamily="34" charset="0"/>
              </a:rPr>
              <a:t>Unintended pregnancy</a:t>
            </a:r>
          </a:p>
        </p:txBody>
      </p:sp>
    </p:spTree>
    <p:extLst>
      <p:ext uri="{BB962C8B-B14F-4D97-AF65-F5344CB8AC3E}">
        <p14:creationId xmlns:p14="http://schemas.microsoft.com/office/powerpoint/2010/main" val="120075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2" nodeType="click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500"/>
                                        <p:tgtEl>
                                          <p:spTgt spid="27"/>
                                        </p:tgtEl>
                                      </p:cBhvr>
                                    </p:animEffect>
                                  </p:childTnLst>
                                </p:cTn>
                              </p:par>
                            </p:childTnLst>
                          </p:cTn>
                        </p:par>
                      </p:childTnLst>
                    </p:cTn>
                  </p:par>
                  <p:par>
                    <p:cTn id="34" fill="hold">
                      <p:stCondLst>
                        <p:cond delay="indefinite"/>
                      </p:stCondLst>
                      <p:childTnLst>
                        <p:par>
                          <p:cTn id="35" fill="hold">
                            <p:stCondLst>
                              <p:cond delay="0"/>
                            </p:stCondLst>
                            <p:childTnLst>
                              <p:par>
                                <p:cTn id="36" presetID="6" presetClass="emph" presetSubtype="0" fill="hold" grpId="0" nodeType="clickEffect">
                                  <p:stCondLst>
                                    <p:cond delay="0"/>
                                  </p:stCondLst>
                                  <p:childTnLst>
                                    <p:animScale>
                                      <p:cBhvr>
                                        <p:cTn id="37" dur="2000" fill="hold"/>
                                        <p:tgtEl>
                                          <p:spTgt spid="27"/>
                                        </p:tgtEl>
                                      </p:cBhvr>
                                      <p:by x="150000" y="150000"/>
                                    </p:animScale>
                                  </p:childTnLst>
                                </p:cTn>
                              </p:par>
                            </p:childTnLst>
                          </p:cTn>
                        </p:par>
                      </p:childTnLst>
                    </p:cTn>
                  </p:par>
                  <p:par>
                    <p:cTn id="38" fill="hold">
                      <p:stCondLst>
                        <p:cond delay="indefinite"/>
                      </p:stCondLst>
                      <p:childTnLst>
                        <p:par>
                          <p:cTn id="39" fill="hold">
                            <p:stCondLst>
                              <p:cond delay="0"/>
                            </p:stCondLst>
                            <p:childTnLst>
                              <p:par>
                                <p:cTn id="40" presetID="1" presetClass="exit" presetSubtype="0" fill="hold" grpId="1" nodeType="clickEffect">
                                  <p:stCondLst>
                                    <p:cond delay="0"/>
                                  </p:stCondLst>
                                  <p:childTnLst>
                                    <p:set>
                                      <p:cBhvr>
                                        <p:cTn id="41"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1" grpId="0" animBg="1"/>
      <p:bldP spid="27" grpId="0" animBg="1"/>
      <p:bldP spid="27" grpId="1" animBg="1"/>
      <p:bldP spid="27" grpId="2"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827689" y="2917589"/>
            <a:ext cx="1176034" cy="697315"/>
          </a:xfrm>
          <a:prstGeom prst="roundRect">
            <a:avLst/>
          </a:prstGeom>
          <a:noFill/>
          <a:ln w="381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50000"/>
                  </a:schemeClr>
                </a:solidFill>
                <a:latin typeface="Calibri" panose="020F0502020204030204" pitchFamily="34" charset="0"/>
              </a:rPr>
              <a:t>Abortion decision</a:t>
            </a:r>
          </a:p>
        </p:txBody>
      </p:sp>
      <p:sp>
        <p:nvSpPr>
          <p:cNvPr id="9" name="Rounded Rectangle 8"/>
          <p:cNvSpPr/>
          <p:nvPr/>
        </p:nvSpPr>
        <p:spPr>
          <a:xfrm>
            <a:off x="3132306" y="2959538"/>
            <a:ext cx="2128986" cy="613416"/>
          </a:xfrm>
          <a:prstGeom prst="roundRect">
            <a:avLst/>
          </a:prstGeom>
          <a:noFill/>
          <a:ln w="381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solidFill>
                  <a:schemeClr val="tx2">
                    <a:lumMod val="50000"/>
                  </a:schemeClr>
                </a:solidFill>
                <a:latin typeface="Calibri" panose="020F0502020204030204" pitchFamily="34" charset="0"/>
              </a:rPr>
              <a:t>Complication</a:t>
            </a:r>
          </a:p>
        </p:txBody>
      </p:sp>
      <p:sp>
        <p:nvSpPr>
          <p:cNvPr id="11" name="Rounded Rectangle 10"/>
          <p:cNvSpPr/>
          <p:nvPr/>
        </p:nvSpPr>
        <p:spPr>
          <a:xfrm>
            <a:off x="7479244" y="2987456"/>
            <a:ext cx="1142747" cy="638175"/>
          </a:xfrm>
          <a:prstGeom prst="roundRect">
            <a:avLst/>
          </a:prstGeom>
          <a:noFill/>
          <a:ln w="381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50000"/>
                  </a:schemeClr>
                </a:solidFill>
                <a:latin typeface="Calibri" panose="020F0502020204030204" pitchFamily="34" charset="0"/>
              </a:rPr>
              <a:t>Recovery</a:t>
            </a:r>
          </a:p>
        </p:txBody>
      </p:sp>
      <p:sp>
        <p:nvSpPr>
          <p:cNvPr id="7" name="Rounded Rectangle 6"/>
          <p:cNvSpPr/>
          <p:nvPr/>
        </p:nvSpPr>
        <p:spPr>
          <a:xfrm>
            <a:off x="1916189" y="1850267"/>
            <a:ext cx="968774" cy="666061"/>
          </a:xfrm>
          <a:prstGeom prst="roundRect">
            <a:avLst/>
          </a:prstGeom>
          <a:noFill/>
          <a:ln w="381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50000"/>
                  </a:schemeClr>
                </a:solidFill>
                <a:latin typeface="Calibri" panose="020F0502020204030204" pitchFamily="34" charset="0"/>
              </a:rPr>
              <a:t>Safe setting</a:t>
            </a:r>
          </a:p>
        </p:txBody>
      </p:sp>
      <p:sp>
        <p:nvSpPr>
          <p:cNvPr id="8" name="Rounded Rectangle 7"/>
          <p:cNvSpPr/>
          <p:nvPr/>
        </p:nvSpPr>
        <p:spPr>
          <a:xfrm>
            <a:off x="1886404" y="3884741"/>
            <a:ext cx="968774" cy="687751"/>
          </a:xfrm>
          <a:prstGeom prst="roundRect">
            <a:avLst/>
          </a:prstGeom>
          <a:noFill/>
          <a:ln w="381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60606"/>
                </a:solidFill>
                <a:latin typeface="Calibri" panose="020F0502020204030204" pitchFamily="34" charset="0"/>
              </a:rPr>
              <a:t>Unsafe setting</a:t>
            </a:r>
          </a:p>
        </p:txBody>
      </p:sp>
      <p:sp>
        <p:nvSpPr>
          <p:cNvPr id="10" name="Rounded Rectangle 9"/>
          <p:cNvSpPr/>
          <p:nvPr/>
        </p:nvSpPr>
        <p:spPr>
          <a:xfrm>
            <a:off x="5746412" y="2982060"/>
            <a:ext cx="1278276" cy="638175"/>
          </a:xfrm>
          <a:prstGeom prst="roundRect">
            <a:avLst/>
          </a:prstGeom>
          <a:noFill/>
          <a:ln w="381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50000"/>
                  </a:schemeClr>
                </a:solidFill>
                <a:latin typeface="Calibri" panose="020F0502020204030204" pitchFamily="34" charset="0"/>
              </a:rPr>
              <a:t>Treatment</a:t>
            </a:r>
          </a:p>
        </p:txBody>
      </p:sp>
      <p:sp>
        <p:nvSpPr>
          <p:cNvPr id="14" name="Rectangle 13"/>
          <p:cNvSpPr/>
          <p:nvPr/>
        </p:nvSpPr>
        <p:spPr>
          <a:xfrm>
            <a:off x="3041745" y="1196503"/>
            <a:ext cx="1238425" cy="653764"/>
          </a:xfrm>
          <a:prstGeom prst="rect">
            <a:avLst/>
          </a:prstGeom>
          <a:solidFill>
            <a:srgbClr val="FFD504"/>
          </a:solidFill>
          <a:ln>
            <a:solidFill>
              <a:srgbClr val="06060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i="1" dirty="0">
                <a:solidFill>
                  <a:schemeClr val="tx1"/>
                </a:solidFill>
                <a:latin typeface="Calibri" panose="020F0502020204030204" pitchFamily="34" charset="0"/>
              </a:rPr>
              <a:t>Stigma can turn safe care into unsafe care</a:t>
            </a:r>
          </a:p>
        </p:txBody>
      </p:sp>
      <p:sp>
        <p:nvSpPr>
          <p:cNvPr id="23" name="Rectangle 22"/>
          <p:cNvSpPr/>
          <p:nvPr/>
        </p:nvSpPr>
        <p:spPr>
          <a:xfrm>
            <a:off x="477872" y="4673772"/>
            <a:ext cx="1166573" cy="669195"/>
          </a:xfrm>
          <a:prstGeom prst="rect">
            <a:avLst/>
          </a:prstGeom>
          <a:solidFill>
            <a:srgbClr val="FFD504"/>
          </a:solidFill>
          <a:ln>
            <a:solidFill>
              <a:srgbClr val="06060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i="1" dirty="0">
                <a:solidFill>
                  <a:schemeClr val="tx1"/>
                </a:solidFill>
                <a:latin typeface="Calibri" panose="020F0502020204030204" pitchFamily="34" charset="0"/>
              </a:rPr>
              <a:t>Stigma causes women to seek unsafe care</a:t>
            </a:r>
          </a:p>
        </p:txBody>
      </p:sp>
      <p:sp>
        <p:nvSpPr>
          <p:cNvPr id="24" name="Rectangle 23"/>
          <p:cNvSpPr/>
          <p:nvPr/>
        </p:nvSpPr>
        <p:spPr>
          <a:xfrm>
            <a:off x="4562273" y="4450599"/>
            <a:ext cx="1800946" cy="557771"/>
          </a:xfrm>
          <a:prstGeom prst="rect">
            <a:avLst/>
          </a:prstGeom>
          <a:solidFill>
            <a:srgbClr val="FFD504"/>
          </a:solidFill>
          <a:ln>
            <a:solidFill>
              <a:srgbClr val="06060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i="1" dirty="0">
                <a:solidFill>
                  <a:schemeClr val="tx1"/>
                </a:solidFill>
                <a:latin typeface="Calibri" panose="020F0502020204030204" pitchFamily="34" charset="0"/>
              </a:rPr>
              <a:t>Stigma makes managing complications difficult</a:t>
            </a:r>
          </a:p>
        </p:txBody>
      </p:sp>
      <p:grpSp>
        <p:nvGrpSpPr>
          <p:cNvPr id="261" name="Group 260"/>
          <p:cNvGrpSpPr/>
          <p:nvPr/>
        </p:nvGrpSpPr>
        <p:grpSpPr>
          <a:xfrm>
            <a:off x="827689" y="1921669"/>
            <a:ext cx="6483343" cy="2650823"/>
            <a:chOff x="869476" y="1921669"/>
            <a:chExt cx="6483343" cy="2650823"/>
          </a:xfrm>
        </p:grpSpPr>
        <p:cxnSp>
          <p:nvCxnSpPr>
            <p:cNvPr id="12" name="Straight Arrow Connector 11"/>
            <p:cNvCxnSpPr/>
            <p:nvPr/>
          </p:nvCxnSpPr>
          <p:spPr>
            <a:xfrm>
              <a:off x="1359305" y="3717131"/>
              <a:ext cx="405201" cy="414338"/>
            </a:xfrm>
            <a:prstGeom prst="straightConnector1">
              <a:avLst/>
            </a:prstGeom>
            <a:ln w="50800">
              <a:solidFill>
                <a:srgbClr val="060606"/>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1376363" y="2231232"/>
              <a:ext cx="433387" cy="528638"/>
            </a:xfrm>
            <a:prstGeom prst="straightConnector1">
              <a:avLst/>
            </a:prstGeom>
            <a:ln w="50800">
              <a:solidFill>
                <a:srgbClr val="060606"/>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5343525" y="3300992"/>
              <a:ext cx="309563" cy="0"/>
            </a:xfrm>
            <a:prstGeom prst="straightConnector1">
              <a:avLst/>
            </a:prstGeom>
            <a:ln w="50800">
              <a:solidFill>
                <a:srgbClr val="060606"/>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7112313" y="3310292"/>
              <a:ext cx="240506" cy="0"/>
            </a:xfrm>
            <a:prstGeom prst="straightConnector1">
              <a:avLst/>
            </a:prstGeom>
            <a:ln w="50800">
              <a:solidFill>
                <a:srgbClr val="060606"/>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3033204" y="2343705"/>
              <a:ext cx="489760" cy="479123"/>
            </a:xfrm>
            <a:prstGeom prst="straightConnector1">
              <a:avLst/>
            </a:prstGeom>
            <a:ln w="50800">
              <a:solidFill>
                <a:srgbClr val="060606"/>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2983706" y="3680566"/>
              <a:ext cx="481544" cy="450904"/>
            </a:xfrm>
            <a:prstGeom prst="straightConnector1">
              <a:avLst/>
            </a:prstGeom>
            <a:ln w="50800">
              <a:solidFill>
                <a:srgbClr val="060606"/>
              </a:solidFill>
              <a:tailEnd type="triangle"/>
            </a:ln>
          </p:spPr>
          <p:style>
            <a:lnRef idx="1">
              <a:schemeClr val="accent1"/>
            </a:lnRef>
            <a:fillRef idx="0">
              <a:schemeClr val="accent1"/>
            </a:fillRef>
            <a:effectRef idx="0">
              <a:schemeClr val="accent1"/>
            </a:effectRef>
            <a:fontRef idx="minor">
              <a:schemeClr val="tx1"/>
            </a:fontRef>
          </p:style>
        </p:cxnSp>
        <p:cxnSp>
          <p:nvCxnSpPr>
            <p:cNvPr id="3" name="Straight Arrow Connector 2"/>
            <p:cNvCxnSpPr/>
            <p:nvPr/>
          </p:nvCxnSpPr>
          <p:spPr>
            <a:xfrm>
              <a:off x="2400576" y="2719388"/>
              <a:ext cx="0" cy="961177"/>
            </a:xfrm>
            <a:prstGeom prst="straightConnector1">
              <a:avLst/>
            </a:prstGeom>
            <a:ln w="38100">
              <a:solidFill>
                <a:srgbClr val="F8930C"/>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V="1">
              <a:off x="869476" y="4106433"/>
              <a:ext cx="466940" cy="466059"/>
            </a:xfrm>
            <a:prstGeom prst="straightConnector1">
              <a:avLst/>
            </a:prstGeom>
            <a:ln w="38100">
              <a:solidFill>
                <a:srgbClr val="F8930C"/>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flipV="1">
              <a:off x="5483642" y="3498056"/>
              <a:ext cx="0" cy="907258"/>
            </a:xfrm>
            <a:prstGeom prst="straightConnector1">
              <a:avLst/>
            </a:prstGeom>
            <a:ln w="38100">
              <a:solidFill>
                <a:srgbClr val="F8930C"/>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flipH="1">
              <a:off x="7228994" y="1921669"/>
              <a:ext cx="3572" cy="1037869"/>
            </a:xfrm>
            <a:prstGeom prst="straightConnector1">
              <a:avLst/>
            </a:prstGeom>
            <a:ln w="38100">
              <a:solidFill>
                <a:srgbClr val="F8930C"/>
              </a:solidFill>
              <a:tailEnd type="arrow"/>
            </a:ln>
            <a:effectLst/>
          </p:spPr>
          <p:style>
            <a:lnRef idx="2">
              <a:schemeClr val="accent1"/>
            </a:lnRef>
            <a:fillRef idx="0">
              <a:schemeClr val="accent1"/>
            </a:fillRef>
            <a:effectRef idx="1">
              <a:schemeClr val="accent1"/>
            </a:effectRef>
            <a:fontRef idx="minor">
              <a:schemeClr val="tx1"/>
            </a:fontRef>
          </p:style>
        </p:cxnSp>
      </p:grpSp>
      <p:sp>
        <p:nvSpPr>
          <p:cNvPr id="38" name="Rectangle 37"/>
          <p:cNvSpPr/>
          <p:nvPr/>
        </p:nvSpPr>
        <p:spPr>
          <a:xfrm>
            <a:off x="6226618" y="1009773"/>
            <a:ext cx="1924749" cy="747339"/>
          </a:xfrm>
          <a:prstGeom prst="rect">
            <a:avLst/>
          </a:prstGeom>
          <a:solidFill>
            <a:srgbClr val="FFD504"/>
          </a:solidFill>
          <a:ln>
            <a:solidFill>
              <a:srgbClr val="06060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i="1" dirty="0">
                <a:solidFill>
                  <a:schemeClr val="tx1"/>
                </a:solidFill>
                <a:latin typeface="Calibri" panose="020F0502020204030204" pitchFamily="34" charset="0"/>
              </a:rPr>
              <a:t>Stigma impacts our ability to cope with and recover from complications </a:t>
            </a:r>
          </a:p>
        </p:txBody>
      </p:sp>
      <p:sp>
        <p:nvSpPr>
          <p:cNvPr id="263" name="Rectangle 262"/>
          <p:cNvSpPr/>
          <p:nvPr/>
        </p:nvSpPr>
        <p:spPr>
          <a:xfrm>
            <a:off x="3481177" y="5291091"/>
            <a:ext cx="3998067" cy="691420"/>
          </a:xfrm>
          <a:prstGeom prst="rect">
            <a:avLst/>
          </a:prstGeom>
          <a:solidFill>
            <a:srgbClr val="FDDA59"/>
          </a:solidFill>
          <a:ln>
            <a:solidFill>
              <a:srgbClr val="06060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i="1" dirty="0">
                <a:solidFill>
                  <a:schemeClr val="tx2">
                    <a:lumMod val="50000"/>
                  </a:schemeClr>
                </a:solidFill>
                <a:latin typeface="Calibri" panose="020F0502020204030204" pitchFamily="34" charset="0"/>
              </a:rPr>
              <a:t>All of these sites involve relationships which are impacted by stigma</a:t>
            </a:r>
          </a:p>
        </p:txBody>
      </p:sp>
      <p:sp>
        <p:nvSpPr>
          <p:cNvPr id="25" name="TextBox 24"/>
          <p:cNvSpPr txBox="1"/>
          <p:nvPr/>
        </p:nvSpPr>
        <p:spPr>
          <a:xfrm>
            <a:off x="581713" y="215948"/>
            <a:ext cx="8040278" cy="984885"/>
          </a:xfrm>
          <a:prstGeom prst="rect">
            <a:avLst/>
          </a:prstGeom>
          <a:noFill/>
        </p:spPr>
        <p:txBody>
          <a:bodyPr wrap="none" rtlCol="0">
            <a:spAutoFit/>
          </a:bodyPr>
          <a:lstStyle/>
          <a:p>
            <a:r>
              <a:rPr lang="en-US" sz="4000" b="1" dirty="0">
                <a:solidFill>
                  <a:srgbClr val="F8930C"/>
                </a:solidFill>
                <a:latin typeface="Calibri Light" charset="0"/>
                <a:ea typeface="Calibri Light" charset="0"/>
                <a:cs typeface="Calibri Light" charset="0"/>
              </a:rPr>
              <a:t>Stigma and pathways to complications</a:t>
            </a:r>
          </a:p>
          <a:p>
            <a:endParaRPr lang="en-US" dirty="0"/>
          </a:p>
        </p:txBody>
      </p:sp>
    </p:spTree>
    <p:extLst>
      <p:ext uri="{BB962C8B-B14F-4D97-AF65-F5344CB8AC3E}">
        <p14:creationId xmlns:p14="http://schemas.microsoft.com/office/powerpoint/2010/main" val="691159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repeatCount="2000" fill="hold" nodeType="clickEffect">
                                  <p:stCondLst>
                                    <p:cond delay="0"/>
                                  </p:stCondLst>
                                  <p:childTnLst>
                                    <p:animEffect transition="out" filter="fade">
                                      <p:cBhvr>
                                        <p:cTn id="6" dur="2000" tmFilter="0, 0; .2, .5; .8, .5; 1, 0"/>
                                        <p:tgtEl>
                                          <p:spTgt spid="261"/>
                                        </p:tgtEl>
                                      </p:cBhvr>
                                    </p:animEffect>
                                    <p:animScale>
                                      <p:cBhvr>
                                        <p:cTn id="7" dur="1000" autoRev="1" fill="hold"/>
                                        <p:tgtEl>
                                          <p:spTgt spid="26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quarter" idx="4"/>
          </p:nvPr>
        </p:nvSpPr>
        <p:spPr>
          <a:xfrm>
            <a:off x="301752" y="2471383"/>
            <a:ext cx="4038600" cy="3822192"/>
          </a:xfrm>
        </p:spPr>
        <p:txBody>
          <a:bodyPr>
            <a:normAutofit/>
          </a:bodyPr>
          <a:lstStyle/>
          <a:p>
            <a:pPr lvl="1">
              <a:buFont typeface="Arial" panose="020B0604020202020204" pitchFamily="34" charset="0"/>
              <a:buChar char="•"/>
            </a:pPr>
            <a:r>
              <a:rPr lang="en-US" sz="2400" dirty="0">
                <a:ln w="0"/>
                <a:solidFill>
                  <a:schemeClr val="tx1"/>
                </a:solidFill>
                <a:latin typeface="Calibri" panose="020F0502020204030204" pitchFamily="34" charset="0"/>
              </a:rPr>
              <a:t>Shame, guilt, disgrace</a:t>
            </a:r>
          </a:p>
          <a:p>
            <a:pPr lvl="1">
              <a:buFont typeface="Arial" panose="020B0604020202020204" pitchFamily="34" charset="0"/>
              <a:buChar char="•"/>
            </a:pPr>
            <a:r>
              <a:rPr lang="en-US" sz="2400" dirty="0">
                <a:ln w="0"/>
                <a:solidFill>
                  <a:schemeClr val="tx1"/>
                </a:solidFill>
                <a:latin typeface="Calibri" panose="020F0502020204030204" pitchFamily="34" charset="0"/>
              </a:rPr>
              <a:t>Social isolation, loss of relationships</a:t>
            </a:r>
          </a:p>
          <a:p>
            <a:pPr lvl="1">
              <a:buFont typeface="Arial" panose="020B0604020202020204" pitchFamily="34" charset="0"/>
              <a:buChar char="•"/>
            </a:pPr>
            <a:r>
              <a:rPr lang="en-US" sz="2400" dirty="0">
                <a:ln w="0"/>
                <a:solidFill>
                  <a:schemeClr val="tx1"/>
                </a:solidFill>
                <a:latin typeface="Calibri" panose="020F0502020204030204" pitchFamily="34" charset="0"/>
              </a:rPr>
              <a:t>Additional consequences for providers: </a:t>
            </a:r>
          </a:p>
          <a:p>
            <a:pPr lvl="2">
              <a:buFont typeface="Arial" panose="020B0604020202020204" pitchFamily="34" charset="0"/>
              <a:buChar char="•"/>
            </a:pPr>
            <a:r>
              <a:rPr lang="en-US" sz="2200" dirty="0">
                <a:ln w="0"/>
                <a:latin typeface="Calibri" panose="020F0502020204030204" pitchFamily="34" charset="0"/>
              </a:rPr>
              <a:t>Threats of violence</a:t>
            </a:r>
          </a:p>
          <a:p>
            <a:pPr lvl="2">
              <a:buFont typeface="Arial" panose="020B0604020202020204" pitchFamily="34" charset="0"/>
              <a:buChar char="•"/>
            </a:pPr>
            <a:r>
              <a:rPr lang="en-US" sz="2200" dirty="0">
                <a:ln w="0"/>
                <a:latin typeface="Calibri" panose="020F0502020204030204" pitchFamily="34" charset="0"/>
              </a:rPr>
              <a:t>Harassment</a:t>
            </a:r>
          </a:p>
          <a:p>
            <a:pPr lvl="2">
              <a:buFont typeface="Arial" panose="020B0604020202020204" pitchFamily="34" charset="0"/>
              <a:buChar char="•"/>
            </a:pPr>
            <a:r>
              <a:rPr lang="en-US" sz="2200" dirty="0">
                <a:ln w="0"/>
                <a:latin typeface="Calibri" panose="020F0502020204030204" pitchFamily="34" charset="0"/>
              </a:rPr>
              <a:t>Criminal prosecution</a:t>
            </a:r>
          </a:p>
          <a:p>
            <a:pPr lvl="2">
              <a:buFont typeface="Arial" panose="020B0604020202020204" pitchFamily="34" charset="0"/>
              <a:buChar char="•"/>
            </a:pPr>
            <a:r>
              <a:rPr lang="en-US" sz="2200" dirty="0">
                <a:ln w="0"/>
                <a:latin typeface="Calibri" panose="020F0502020204030204" pitchFamily="34" charset="0"/>
              </a:rPr>
              <a:t>Extortion</a:t>
            </a:r>
          </a:p>
          <a:p>
            <a:endParaRPr lang="en-US" dirty="0"/>
          </a:p>
        </p:txBody>
      </p:sp>
      <p:sp>
        <p:nvSpPr>
          <p:cNvPr id="2" name="Title 1"/>
          <p:cNvSpPr>
            <a:spLocks noGrp="1"/>
          </p:cNvSpPr>
          <p:nvPr>
            <p:ph type="title"/>
          </p:nvPr>
        </p:nvSpPr>
        <p:spPr/>
        <p:txBody>
          <a:bodyPr>
            <a:noAutofit/>
          </a:bodyPr>
          <a:lstStyle/>
          <a:p>
            <a:pPr algn="ctr"/>
            <a:r>
              <a:rPr lang="en-US" sz="4000" b="1" dirty="0">
                <a:solidFill>
                  <a:srgbClr val="F8930C"/>
                </a:solidFill>
                <a:latin typeface="Calibri Light" panose="020F0302020204030204" pitchFamily="34" charset="0"/>
                <a:ea typeface="Calibri" charset="0"/>
                <a:cs typeface="Calibri" charset="0"/>
              </a:rPr>
              <a:t>Effects of Stigma on Providers</a:t>
            </a:r>
          </a:p>
        </p:txBody>
      </p:sp>
      <p:sp>
        <p:nvSpPr>
          <p:cNvPr id="8" name="TextBox 7"/>
          <p:cNvSpPr txBox="1"/>
          <p:nvPr/>
        </p:nvSpPr>
        <p:spPr>
          <a:xfrm>
            <a:off x="4913194" y="1627210"/>
            <a:ext cx="2958516" cy="523220"/>
          </a:xfrm>
          <a:prstGeom prst="rect">
            <a:avLst/>
          </a:prstGeom>
          <a:noFill/>
        </p:spPr>
        <p:txBody>
          <a:bodyPr wrap="square" rtlCol="0">
            <a:spAutoFit/>
          </a:bodyPr>
          <a:lstStyle/>
          <a:p>
            <a:r>
              <a:rPr lang="en-US" sz="2800" b="1" dirty="0">
                <a:latin typeface="Calibri" panose="020F0502020204030204" pitchFamily="34" charset="0"/>
              </a:rPr>
              <a:t>Positive Outcomes</a:t>
            </a:r>
          </a:p>
        </p:txBody>
      </p:sp>
      <p:sp>
        <p:nvSpPr>
          <p:cNvPr id="10" name="TextBox 9"/>
          <p:cNvSpPr txBox="1"/>
          <p:nvPr/>
        </p:nvSpPr>
        <p:spPr>
          <a:xfrm>
            <a:off x="353543" y="1642280"/>
            <a:ext cx="3936606" cy="523220"/>
          </a:xfrm>
          <a:prstGeom prst="rect">
            <a:avLst/>
          </a:prstGeom>
          <a:noFill/>
        </p:spPr>
        <p:txBody>
          <a:bodyPr wrap="square" rtlCol="0">
            <a:spAutoFit/>
          </a:bodyPr>
          <a:lstStyle/>
          <a:p>
            <a:r>
              <a:rPr lang="en-US" sz="2800" b="1" dirty="0">
                <a:latin typeface="Calibri" panose="020F0502020204030204" pitchFamily="34" charset="0"/>
              </a:rPr>
              <a:t>Negative Consequences</a:t>
            </a:r>
          </a:p>
        </p:txBody>
      </p:sp>
      <p:sp>
        <p:nvSpPr>
          <p:cNvPr id="11" name="TextBox 10"/>
          <p:cNvSpPr txBox="1"/>
          <p:nvPr/>
        </p:nvSpPr>
        <p:spPr>
          <a:xfrm>
            <a:off x="4913194" y="2471383"/>
            <a:ext cx="3794078" cy="2677656"/>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Calibri" panose="020F0502020204030204" pitchFamily="34" charset="0"/>
              </a:rPr>
              <a:t>Motivation, pride, and purpose for work</a:t>
            </a:r>
          </a:p>
          <a:p>
            <a:pPr marL="342900" indent="-342900">
              <a:buFont typeface="Arial" panose="020B0604020202020204" pitchFamily="34" charset="0"/>
              <a:buChar char="•"/>
            </a:pPr>
            <a:r>
              <a:rPr lang="en-US" sz="2400" dirty="0">
                <a:latin typeface="Calibri" panose="020F0502020204030204" pitchFamily="34" charset="0"/>
              </a:rPr>
              <a:t>Resiliency and strength </a:t>
            </a:r>
          </a:p>
          <a:p>
            <a:pPr marL="342900" indent="-342900">
              <a:buFont typeface="Arial" panose="020B0604020202020204" pitchFamily="34" charset="0"/>
              <a:buChar char="•"/>
            </a:pPr>
            <a:r>
              <a:rPr lang="en-US" sz="2400" dirty="0">
                <a:latin typeface="Calibri" panose="020F0502020204030204" pitchFamily="34" charset="0"/>
              </a:rPr>
              <a:t>Could strengthen abortion-providing workforce by focusing on positive aspects of stigma</a:t>
            </a:r>
          </a:p>
        </p:txBody>
      </p:sp>
    </p:spTree>
    <p:extLst>
      <p:ext uri="{BB962C8B-B14F-4D97-AF65-F5344CB8AC3E}">
        <p14:creationId xmlns:p14="http://schemas.microsoft.com/office/powerpoint/2010/main" val="19182060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F8930C"/>
                </a:solidFill>
                <a:latin typeface="Calibri Light" panose="020F0302020204030204" pitchFamily="34" charset="0"/>
                <a:ea typeface="Calibri" charset="0"/>
                <a:cs typeface="Calibri" charset="0"/>
              </a:rPr>
              <a:t>Why stigmatize abortion providers?</a:t>
            </a:r>
          </a:p>
        </p:txBody>
      </p:sp>
      <p:sp>
        <p:nvSpPr>
          <p:cNvPr id="4" name="TextBox 3"/>
          <p:cNvSpPr txBox="1"/>
          <p:nvPr/>
        </p:nvSpPr>
        <p:spPr>
          <a:xfrm>
            <a:off x="545910" y="1714500"/>
            <a:ext cx="7979440" cy="2400657"/>
          </a:xfrm>
          <a:prstGeom prst="rect">
            <a:avLst/>
          </a:prstGeom>
          <a:noFill/>
        </p:spPr>
        <p:txBody>
          <a:bodyPr wrap="square" rtlCol="0">
            <a:spAutoFit/>
          </a:bodyPr>
          <a:lstStyle/>
          <a:p>
            <a:pPr marL="342900" lvl="1" indent="-342900">
              <a:buFont typeface="Courier New" panose="02070309020205020404" pitchFamily="49" charset="0"/>
              <a:buChar char="o"/>
            </a:pPr>
            <a:r>
              <a:rPr lang="en-US" sz="2500" dirty="0">
                <a:latin typeface="Calibri" panose="020F0502020204030204" pitchFamily="34" charset="0"/>
              </a:rPr>
              <a:t>Deviates from lifesaving ideals of medical profession</a:t>
            </a:r>
          </a:p>
          <a:p>
            <a:pPr marL="342900" lvl="1" indent="-342900">
              <a:buFont typeface="Courier New" panose="02070309020205020404" pitchFamily="49" charset="0"/>
              <a:buChar char="o"/>
            </a:pPr>
            <a:endParaRPr lang="en-US" sz="2500" dirty="0">
              <a:latin typeface="Calibri" panose="020F0502020204030204" pitchFamily="34" charset="0"/>
            </a:endParaRPr>
          </a:p>
          <a:p>
            <a:pPr marL="342900" lvl="1" indent="-342900">
              <a:buFont typeface="Courier New" panose="02070309020205020404" pitchFamily="49" charset="0"/>
              <a:buChar char="o"/>
            </a:pPr>
            <a:r>
              <a:rPr lang="en-US" sz="2500" dirty="0">
                <a:latin typeface="Calibri" panose="020F0502020204030204" pitchFamily="34" charset="0"/>
              </a:rPr>
              <a:t>Association with criminal activity</a:t>
            </a:r>
          </a:p>
          <a:p>
            <a:pPr marL="342900" lvl="1" indent="-342900">
              <a:buFont typeface="Courier New" panose="02070309020205020404" pitchFamily="49" charset="0"/>
              <a:buChar char="o"/>
            </a:pPr>
            <a:endParaRPr lang="en-US" sz="2500" dirty="0">
              <a:latin typeface="Calibri" panose="020F0502020204030204" pitchFamily="34" charset="0"/>
            </a:endParaRPr>
          </a:p>
          <a:p>
            <a:pPr marL="342900" lvl="1" indent="-342900">
              <a:buFont typeface="Courier New" panose="02070309020205020404" pitchFamily="49" charset="0"/>
              <a:buChar char="o"/>
            </a:pPr>
            <a:endParaRPr lang="en-US" sz="2500" dirty="0">
              <a:latin typeface="Calibri" panose="020F0502020204030204" pitchFamily="34" charset="0"/>
            </a:endParaRPr>
          </a:p>
          <a:p>
            <a:pPr marL="342900" lvl="1" indent="-342900">
              <a:buFont typeface="Courier New" panose="02070309020205020404" pitchFamily="49" charset="0"/>
              <a:buChar char="o"/>
            </a:pPr>
            <a:endParaRPr lang="en-US" sz="2500" dirty="0">
              <a:latin typeface="Calibri" panose="020F0502020204030204" pitchFamily="34" charset="0"/>
            </a:endParaRPr>
          </a:p>
        </p:txBody>
      </p:sp>
    </p:spTree>
    <p:extLst>
      <p:ext uri="{BB962C8B-B14F-4D97-AF65-F5344CB8AC3E}">
        <p14:creationId xmlns:p14="http://schemas.microsoft.com/office/powerpoint/2010/main" val="11820962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3863" y="2781300"/>
            <a:ext cx="2362200" cy="1219200"/>
          </a:xfrm>
        </p:spPr>
        <p:txBody>
          <a:bodyPr>
            <a:noAutofit/>
          </a:bodyPr>
          <a:lstStyle/>
          <a:p>
            <a:pPr algn="ctr"/>
            <a:r>
              <a:rPr lang="en-US" sz="4400" b="1" dirty="0">
                <a:solidFill>
                  <a:srgbClr val="F8930C"/>
                </a:solidFill>
                <a:latin typeface="Calibri" charset="0"/>
                <a:ea typeface="Calibri" charset="0"/>
                <a:cs typeface="Calibri" charset="0"/>
              </a:rPr>
              <a:t>Dirty Work</a:t>
            </a:r>
          </a:p>
        </p:txBody>
      </p:sp>
      <p:sp>
        <p:nvSpPr>
          <p:cNvPr id="4" name="Content Placeholder 3"/>
          <p:cNvSpPr>
            <a:spLocks noGrp="1"/>
          </p:cNvSpPr>
          <p:nvPr>
            <p:ph sz="quarter" idx="1"/>
          </p:nvPr>
        </p:nvSpPr>
        <p:spPr/>
        <p:txBody>
          <a:bodyPr/>
          <a:lstStyle/>
          <a:p>
            <a:r>
              <a:rPr lang="en-US" dirty="0">
                <a:latin typeface="Calibri" charset="0"/>
                <a:ea typeface="Calibri" charset="0"/>
                <a:cs typeface="Calibri" charset="0"/>
              </a:rPr>
              <a:t>Stigmatized work = “Dirty Work”</a:t>
            </a:r>
          </a:p>
          <a:p>
            <a:pPr lvl="1"/>
            <a:r>
              <a:rPr lang="en-US" sz="2700" dirty="0">
                <a:latin typeface="Calibri" charset="0"/>
                <a:ea typeface="Calibri" charset="0"/>
                <a:cs typeface="Calibri" charset="0"/>
              </a:rPr>
              <a:t>Physical taint</a:t>
            </a:r>
          </a:p>
          <a:p>
            <a:pPr lvl="1"/>
            <a:r>
              <a:rPr lang="en-US" sz="2700" dirty="0">
                <a:latin typeface="Calibri" charset="0"/>
                <a:ea typeface="Calibri" charset="0"/>
                <a:cs typeface="Calibri" charset="0"/>
              </a:rPr>
              <a:t>Social taint</a:t>
            </a:r>
          </a:p>
          <a:p>
            <a:pPr lvl="1"/>
            <a:r>
              <a:rPr lang="en-US" sz="2700" dirty="0">
                <a:latin typeface="Calibri" charset="0"/>
                <a:ea typeface="Calibri" charset="0"/>
                <a:cs typeface="Calibri" charset="0"/>
              </a:rPr>
              <a:t>Moral taint</a:t>
            </a:r>
          </a:p>
          <a:p>
            <a:endParaRPr lang="en-US" dirty="0"/>
          </a:p>
        </p:txBody>
      </p:sp>
    </p:spTree>
    <p:extLst>
      <p:ext uri="{BB962C8B-B14F-4D97-AF65-F5344CB8AC3E}">
        <p14:creationId xmlns:p14="http://schemas.microsoft.com/office/powerpoint/2010/main" val="3575796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434" y="-237565"/>
            <a:ext cx="8848165" cy="1143000"/>
          </a:xfrm>
        </p:spPr>
        <p:txBody>
          <a:bodyPr>
            <a:normAutofit/>
          </a:bodyPr>
          <a:lstStyle/>
          <a:p>
            <a:pPr>
              <a:lnSpc>
                <a:spcPts val="3500"/>
              </a:lnSpc>
            </a:pPr>
            <a:r>
              <a:rPr lang="en-US" sz="4000" b="1" dirty="0">
                <a:solidFill>
                  <a:srgbClr val="F8930C"/>
                </a:solidFill>
                <a:latin typeface="Calibri Light" panose="020F0302020204030204" pitchFamily="34" charset="0"/>
              </a:rPr>
              <a:t>Examples of labeling and stereotyping</a:t>
            </a:r>
          </a:p>
        </p:txBody>
      </p:sp>
      <p:sp>
        <p:nvSpPr>
          <p:cNvPr id="3" name="Content Placeholder 2"/>
          <p:cNvSpPr>
            <a:spLocks noGrp="1"/>
          </p:cNvSpPr>
          <p:nvPr>
            <p:ph sz="quarter" idx="1"/>
          </p:nvPr>
        </p:nvSpPr>
        <p:spPr>
          <a:xfrm>
            <a:off x="573740" y="1618130"/>
            <a:ext cx="8139953" cy="4525963"/>
          </a:xfrm>
        </p:spPr>
        <p:txBody>
          <a:bodyPr>
            <a:normAutofit fontScale="85000" lnSpcReduction="20000"/>
          </a:bodyPr>
          <a:lstStyle/>
          <a:p>
            <a:pPr marL="0" indent="0">
              <a:buNone/>
            </a:pPr>
            <a:r>
              <a:rPr lang="en-US" sz="3300" dirty="0">
                <a:latin typeface="Calibri" panose="020F0502020204030204" pitchFamily="34" charset="0"/>
              </a:rPr>
              <a:t>A person who performs an abortion</a:t>
            </a:r>
            <a:r>
              <a:rPr lang="en-US" sz="2800" dirty="0">
                <a:latin typeface="Calibri" panose="020F0502020204030204" pitchFamily="34" charset="0"/>
              </a:rPr>
              <a:t>:</a:t>
            </a:r>
          </a:p>
          <a:p>
            <a:pPr marL="0" indent="0">
              <a:buNone/>
            </a:pPr>
            <a:endParaRPr lang="en-US" sz="1000" dirty="0">
              <a:latin typeface="Calibri" panose="020F0502020204030204" pitchFamily="34" charset="0"/>
            </a:endParaRPr>
          </a:p>
          <a:p>
            <a:r>
              <a:rPr lang="en-US" sz="3000" dirty="0">
                <a:latin typeface="Calibri" panose="020F0502020204030204" pitchFamily="34" charset="0"/>
              </a:rPr>
              <a:t>Is a bad person</a:t>
            </a:r>
          </a:p>
          <a:p>
            <a:pPr marL="0" indent="0">
              <a:lnSpc>
                <a:spcPts val="1000"/>
              </a:lnSpc>
              <a:buNone/>
            </a:pPr>
            <a:endParaRPr lang="en-US" sz="3000" dirty="0">
              <a:latin typeface="Calibri" panose="020F0502020204030204" pitchFamily="34" charset="0"/>
            </a:endParaRPr>
          </a:p>
          <a:p>
            <a:r>
              <a:rPr lang="en-US" sz="3000" dirty="0">
                <a:latin typeface="Calibri" panose="020F0502020204030204" pitchFamily="34" charset="0"/>
              </a:rPr>
              <a:t>Lacks morals</a:t>
            </a:r>
          </a:p>
          <a:p>
            <a:pPr marL="0" indent="0">
              <a:lnSpc>
                <a:spcPts val="1000"/>
              </a:lnSpc>
              <a:buNone/>
            </a:pPr>
            <a:endParaRPr lang="en-US" sz="3000" dirty="0">
              <a:latin typeface="Calibri" panose="020F0502020204030204" pitchFamily="34" charset="0"/>
            </a:endParaRPr>
          </a:p>
          <a:p>
            <a:r>
              <a:rPr lang="en-US" sz="3000" dirty="0">
                <a:latin typeface="Calibri" panose="020F0502020204030204" pitchFamily="34" charset="0"/>
              </a:rPr>
              <a:t>Is a “hack” with poor skills</a:t>
            </a:r>
          </a:p>
          <a:p>
            <a:pPr marL="0" indent="0">
              <a:lnSpc>
                <a:spcPts val="1000"/>
              </a:lnSpc>
              <a:buNone/>
            </a:pPr>
            <a:endParaRPr lang="en-US" sz="3000" dirty="0">
              <a:latin typeface="Calibri" panose="020F0502020204030204" pitchFamily="34" charset="0"/>
            </a:endParaRPr>
          </a:p>
          <a:p>
            <a:r>
              <a:rPr lang="en-US" sz="3000" dirty="0">
                <a:latin typeface="Calibri" panose="020F0502020204030204" pitchFamily="34" charset="0"/>
              </a:rPr>
              <a:t>Is committing a crime and/or a sin</a:t>
            </a:r>
          </a:p>
          <a:p>
            <a:pPr marL="0" indent="0">
              <a:lnSpc>
                <a:spcPts val="1000"/>
              </a:lnSpc>
              <a:buNone/>
            </a:pPr>
            <a:endParaRPr lang="en-US" sz="3000" dirty="0">
              <a:latin typeface="Calibri" panose="020F0502020204030204" pitchFamily="34" charset="0"/>
            </a:endParaRPr>
          </a:p>
          <a:p>
            <a:r>
              <a:rPr lang="en-US" sz="3000" dirty="0">
                <a:latin typeface="Calibri" panose="020F0502020204030204" pitchFamily="34" charset="0"/>
              </a:rPr>
              <a:t>Is doing it just for money  </a:t>
            </a:r>
          </a:p>
          <a:p>
            <a:pPr marL="0" indent="0">
              <a:lnSpc>
                <a:spcPts val="1000"/>
              </a:lnSpc>
              <a:buNone/>
            </a:pPr>
            <a:endParaRPr lang="en-US" sz="3000" dirty="0">
              <a:latin typeface="Calibri" panose="020F0502020204030204" pitchFamily="34" charset="0"/>
            </a:endParaRPr>
          </a:p>
          <a:p>
            <a:r>
              <a:rPr lang="en-US" sz="3000" dirty="0">
                <a:latin typeface="Calibri" panose="020F0502020204030204" pitchFamily="34" charset="0"/>
              </a:rPr>
              <a:t>Doesn’t care about women</a:t>
            </a:r>
          </a:p>
          <a:p>
            <a:pPr marL="0" indent="0">
              <a:buNone/>
            </a:pPr>
            <a:r>
              <a:rPr lang="en-US" dirty="0">
                <a:latin typeface="Calibri" panose="020F0502020204030204" pitchFamily="34" charset="0"/>
              </a:rPr>
              <a:t> </a:t>
            </a:r>
          </a:p>
          <a:p>
            <a:pPr marL="0" indent="0">
              <a:buNone/>
            </a:pPr>
            <a:endParaRPr lang="en-US" dirty="0"/>
          </a:p>
        </p:txBody>
      </p:sp>
    </p:spTree>
    <p:extLst>
      <p:ext uri="{BB962C8B-B14F-4D97-AF65-F5344CB8AC3E}">
        <p14:creationId xmlns:p14="http://schemas.microsoft.com/office/powerpoint/2010/main" val="30241392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914400" y="290978"/>
            <a:ext cx="7315200" cy="669365"/>
          </a:xfrm>
        </p:spPr>
        <p:txBody>
          <a:bodyPr>
            <a:noAutofit/>
          </a:bodyPr>
          <a:lstStyle/>
          <a:p>
            <a:r>
              <a:rPr lang="en-US" sz="4000" b="1" dirty="0">
                <a:solidFill>
                  <a:srgbClr val="F8930C"/>
                </a:solidFill>
                <a:latin typeface="Calibri Light" panose="020F0302020204030204" pitchFamily="34" charset="0"/>
              </a:rPr>
              <a:t>“Legitimacy Paradox”</a:t>
            </a:r>
          </a:p>
        </p:txBody>
      </p:sp>
      <p:graphicFrame>
        <p:nvGraphicFramePr>
          <p:cNvPr id="8" name="Content Placeholder 7"/>
          <p:cNvGraphicFramePr>
            <a:graphicFrameLocks noGrp="1"/>
          </p:cNvGraphicFramePr>
          <p:nvPr>
            <p:ph sz="quarter" idx="1"/>
            <p:extLst>
              <p:ext uri="{D42A27DB-BD31-4B8C-83A1-F6EECF244321}">
                <p14:modId xmlns:p14="http://schemas.microsoft.com/office/powerpoint/2010/main" val="485478363"/>
              </p:ext>
            </p:extLst>
          </p:nvPr>
        </p:nvGraphicFramePr>
        <p:xfrm>
          <a:off x="457200" y="1662546"/>
          <a:ext cx="8229600" cy="44636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Rounded Rectangle 8"/>
          <p:cNvSpPr/>
          <p:nvPr/>
        </p:nvSpPr>
        <p:spPr>
          <a:xfrm>
            <a:off x="4741490" y="4666288"/>
            <a:ext cx="2038460" cy="1459875"/>
          </a:xfrm>
          <a:prstGeom prst="roundRect">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10" name="TextBox 9"/>
          <p:cNvSpPr txBox="1"/>
          <p:nvPr/>
        </p:nvSpPr>
        <p:spPr>
          <a:xfrm>
            <a:off x="4741490" y="4708409"/>
            <a:ext cx="2038459" cy="1323439"/>
          </a:xfrm>
          <a:prstGeom prst="rect">
            <a:avLst/>
          </a:prstGeom>
          <a:noFill/>
        </p:spPr>
        <p:txBody>
          <a:bodyPr wrap="square" rtlCol="0">
            <a:spAutoFit/>
          </a:bodyPr>
          <a:lstStyle/>
          <a:p>
            <a:pPr algn="ctr"/>
            <a:r>
              <a:rPr lang="en-US" sz="1600" b="1" dirty="0">
                <a:latin typeface="Calibri" panose="020F0502020204030204" pitchFamily="34" charset="0"/>
              </a:rPr>
              <a:t>A social norm is perpetuated that abortion providers are incompetent  or dangerous or deviant</a:t>
            </a:r>
          </a:p>
        </p:txBody>
      </p:sp>
      <p:sp>
        <p:nvSpPr>
          <p:cNvPr id="11" name="TextBox 10"/>
          <p:cNvSpPr txBox="1"/>
          <p:nvPr/>
        </p:nvSpPr>
        <p:spPr>
          <a:xfrm>
            <a:off x="2133599" y="4829930"/>
            <a:ext cx="1972235" cy="1077218"/>
          </a:xfrm>
          <a:prstGeom prst="rect">
            <a:avLst/>
          </a:prstGeom>
          <a:noFill/>
        </p:spPr>
        <p:txBody>
          <a:bodyPr wrap="square" rtlCol="0">
            <a:spAutoFit/>
          </a:bodyPr>
          <a:lstStyle/>
          <a:p>
            <a:pPr algn="ctr"/>
            <a:r>
              <a:rPr lang="en-US" sz="1600" b="1" dirty="0">
                <a:latin typeface="Calibri" panose="020F0502020204030204" pitchFamily="34" charset="0"/>
              </a:rPr>
              <a:t>Doctors experience marginalization/</a:t>
            </a:r>
          </a:p>
          <a:p>
            <a:pPr algn="ctr"/>
            <a:r>
              <a:rPr lang="en-US" sz="1600" b="1" dirty="0">
                <a:latin typeface="Calibri" panose="020F0502020204030204" pitchFamily="34" charset="0"/>
              </a:rPr>
              <a:t>devaluation/ harassment</a:t>
            </a:r>
          </a:p>
        </p:txBody>
      </p:sp>
      <p:cxnSp>
        <p:nvCxnSpPr>
          <p:cNvPr id="16" name="Straight Arrow Connector 15"/>
          <p:cNvCxnSpPr/>
          <p:nvPr/>
        </p:nvCxnSpPr>
        <p:spPr>
          <a:xfrm>
            <a:off x="6096000" y="2072640"/>
            <a:ext cx="975360" cy="56896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rot="5400000">
            <a:off x="6915304" y="4822344"/>
            <a:ext cx="962352" cy="65024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rot="10800000">
            <a:off x="4185920" y="5368539"/>
            <a:ext cx="386080" cy="158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rot="16200000" flipV="1">
            <a:off x="1100331" y="4589270"/>
            <a:ext cx="898139" cy="6604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flipV="1">
            <a:off x="1879601" y="2072640"/>
            <a:ext cx="1320799" cy="41656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265233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F8930C"/>
                </a:solidFill>
                <a:latin typeface="Calibri Light" panose="020F0302020204030204" pitchFamily="34" charset="0"/>
              </a:rPr>
              <a:t>Stigma Mapping</a:t>
            </a:r>
          </a:p>
        </p:txBody>
      </p:sp>
      <p:sp>
        <p:nvSpPr>
          <p:cNvPr id="3" name="Content Placeholder 2"/>
          <p:cNvSpPr>
            <a:spLocks noGrp="1"/>
          </p:cNvSpPr>
          <p:nvPr>
            <p:ph sz="quarter" idx="1"/>
          </p:nvPr>
        </p:nvSpPr>
        <p:spPr/>
        <p:txBody>
          <a:bodyPr>
            <a:normAutofit/>
          </a:bodyPr>
          <a:lstStyle/>
          <a:p>
            <a:r>
              <a:rPr lang="en-US" sz="2800" dirty="0">
                <a:latin typeface="Calibri" panose="020F0502020204030204" pitchFamily="34" charset="0"/>
              </a:rPr>
              <a:t>How do we experience these levels of abortion stigma here?</a:t>
            </a:r>
          </a:p>
          <a:p>
            <a:endParaRPr lang="en-US" sz="2800" dirty="0">
              <a:latin typeface="Calibri" panose="020F0502020204030204" pitchFamily="34" charset="0"/>
            </a:endParaRPr>
          </a:p>
          <a:p>
            <a:r>
              <a:rPr lang="en-US" sz="2800" dirty="0">
                <a:solidFill>
                  <a:srgbClr val="FF0000"/>
                </a:solidFill>
                <a:latin typeface="Calibri" panose="020F0502020204030204" pitchFamily="34" charset="0"/>
              </a:rPr>
              <a:t>Insert image of clinic/hospital floorplan or other relevant community space</a:t>
            </a:r>
          </a:p>
        </p:txBody>
      </p:sp>
    </p:spTree>
    <p:extLst>
      <p:ext uri="{BB962C8B-B14F-4D97-AF65-F5344CB8AC3E}">
        <p14:creationId xmlns:p14="http://schemas.microsoft.com/office/powerpoint/2010/main" val="5800019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F8930C"/>
                </a:solidFill>
                <a:latin typeface="Calibri Light" panose="020F0302020204030204" pitchFamily="34" charset="0"/>
              </a:rPr>
              <a:t>Debrief Questions</a:t>
            </a:r>
          </a:p>
        </p:txBody>
      </p:sp>
      <p:sp>
        <p:nvSpPr>
          <p:cNvPr id="3" name="Content Placeholder 2"/>
          <p:cNvSpPr>
            <a:spLocks noGrp="1"/>
          </p:cNvSpPr>
          <p:nvPr>
            <p:ph sz="quarter" idx="1"/>
          </p:nvPr>
        </p:nvSpPr>
        <p:spPr/>
        <p:txBody>
          <a:bodyPr>
            <a:normAutofit lnSpcReduction="10000"/>
          </a:bodyPr>
          <a:lstStyle/>
          <a:p>
            <a:pPr lvl="0"/>
            <a:r>
              <a:rPr lang="en-US" sz="2800" dirty="0">
                <a:latin typeface="Calibri" panose="020F0502020204030204" pitchFamily="34" charset="0"/>
              </a:rPr>
              <a:t>How did you feel throughout this activity?</a:t>
            </a:r>
          </a:p>
          <a:p>
            <a:pPr marL="0" lvl="0" indent="0">
              <a:buNone/>
            </a:pPr>
            <a:endParaRPr lang="en-US" sz="2800" dirty="0">
              <a:latin typeface="Calibri" panose="020F0502020204030204" pitchFamily="34" charset="0"/>
            </a:endParaRPr>
          </a:p>
          <a:p>
            <a:pPr lvl="0"/>
            <a:r>
              <a:rPr lang="en-US" sz="2800" dirty="0">
                <a:latin typeface="Calibri" panose="020F0502020204030204" pitchFamily="34" charset="0"/>
              </a:rPr>
              <a:t>Did anything in this discussion surprise you?</a:t>
            </a:r>
          </a:p>
          <a:p>
            <a:pPr marL="0" lvl="0" indent="0">
              <a:buNone/>
            </a:pPr>
            <a:endParaRPr lang="en-US" sz="2800" dirty="0">
              <a:latin typeface="Calibri" panose="020F0502020204030204" pitchFamily="34" charset="0"/>
            </a:endParaRPr>
          </a:p>
          <a:p>
            <a:pPr lvl="0"/>
            <a:r>
              <a:rPr lang="en-US" sz="2800" dirty="0">
                <a:latin typeface="Calibri" panose="020F0502020204030204" pitchFamily="34" charset="0"/>
              </a:rPr>
              <a:t>How does it feel to discover ways in which stigma is evident in the practices and structures of our clinics and community?</a:t>
            </a:r>
          </a:p>
          <a:p>
            <a:pPr marL="0" lvl="0" indent="0">
              <a:buNone/>
            </a:pPr>
            <a:endParaRPr lang="en-US" sz="2800" dirty="0">
              <a:latin typeface="Calibri" panose="020F0502020204030204" pitchFamily="34" charset="0"/>
            </a:endParaRPr>
          </a:p>
          <a:p>
            <a:pPr lvl="0"/>
            <a:r>
              <a:rPr lang="en-US" sz="2800" dirty="0">
                <a:latin typeface="Calibri" panose="020F0502020204030204" pitchFamily="34" charset="0"/>
              </a:rPr>
              <a:t>What are the ways that we can mediate the effects of stigma in these spaces? </a:t>
            </a:r>
          </a:p>
          <a:p>
            <a:endParaRPr lang="en-US" dirty="0"/>
          </a:p>
        </p:txBody>
      </p:sp>
    </p:spTree>
    <p:extLst>
      <p:ext uri="{BB962C8B-B14F-4D97-AF65-F5344CB8AC3E}">
        <p14:creationId xmlns:p14="http://schemas.microsoft.com/office/powerpoint/2010/main" val="10922542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22313" y="457200"/>
            <a:ext cx="7772400" cy="1409700"/>
          </a:xfrm>
        </p:spPr>
        <p:txBody>
          <a:bodyPr>
            <a:normAutofit/>
          </a:bodyPr>
          <a:lstStyle/>
          <a:p>
            <a:r>
              <a:rPr lang="en-US" sz="4000" b="1" dirty="0">
                <a:solidFill>
                  <a:srgbClr val="F8930C"/>
                </a:solidFill>
                <a:latin typeface="Calibri" panose="020F0502020204030204" pitchFamily="34" charset="0"/>
              </a:rPr>
              <a:t>Providers as Stigmatizers: </a:t>
            </a:r>
            <a:br>
              <a:rPr lang="en-US" sz="4000" b="1" dirty="0">
                <a:solidFill>
                  <a:srgbClr val="F8930C"/>
                </a:solidFill>
                <a:latin typeface="Calibri" panose="020F0502020204030204" pitchFamily="34" charset="0"/>
              </a:rPr>
            </a:br>
            <a:r>
              <a:rPr lang="en-US" sz="4000" b="1" dirty="0">
                <a:solidFill>
                  <a:srgbClr val="F8930C"/>
                </a:solidFill>
                <a:latin typeface="Calibri" panose="020F0502020204030204" pitchFamily="34" charset="0"/>
              </a:rPr>
              <a:t>Impact on patient care</a:t>
            </a:r>
          </a:p>
        </p:txBody>
      </p:sp>
      <p:sp>
        <p:nvSpPr>
          <p:cNvPr id="5" name="TextBox 4"/>
          <p:cNvSpPr txBox="1"/>
          <p:nvPr/>
        </p:nvSpPr>
        <p:spPr>
          <a:xfrm>
            <a:off x="914400" y="2838450"/>
            <a:ext cx="7372350" cy="3108543"/>
          </a:xfrm>
          <a:prstGeom prst="rect">
            <a:avLst/>
          </a:prstGeom>
          <a:noFill/>
        </p:spPr>
        <p:txBody>
          <a:bodyPr wrap="square" rtlCol="0">
            <a:spAutoFit/>
          </a:bodyPr>
          <a:lstStyle/>
          <a:p>
            <a:pPr lvl="0"/>
            <a:r>
              <a:rPr lang="en-US" sz="2800" dirty="0">
                <a:latin typeface="Calibri" panose="020F0502020204030204" pitchFamily="34" charset="0"/>
              </a:rPr>
              <a:t>How does discomfort with and even judgment about the reasons some women have sex, experience unintended pregnancies, and seek abortions affect our work as providers?</a:t>
            </a:r>
          </a:p>
          <a:p>
            <a:pPr lvl="0"/>
            <a:endParaRPr lang="en-US" sz="2800" dirty="0">
              <a:latin typeface="Calibri" panose="020F0502020204030204" pitchFamily="34" charset="0"/>
            </a:endParaRPr>
          </a:p>
          <a:p>
            <a:pPr lvl="0"/>
            <a:r>
              <a:rPr lang="en-US" sz="2800" dirty="0">
                <a:latin typeface="Calibri" panose="020F0502020204030204" pitchFamily="34" charset="0"/>
              </a:rPr>
              <a:t>How might our discomfort and/or judgment impact quality of our care?</a:t>
            </a:r>
          </a:p>
        </p:txBody>
      </p:sp>
    </p:spTree>
    <p:extLst>
      <p:ext uri="{BB962C8B-B14F-4D97-AF65-F5344CB8AC3E}">
        <p14:creationId xmlns:p14="http://schemas.microsoft.com/office/powerpoint/2010/main" val="32691267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000" b="1" dirty="0">
                <a:solidFill>
                  <a:srgbClr val="F8930C"/>
                </a:solidFill>
                <a:latin typeface="Calibri Light" panose="020F0302020204030204" pitchFamily="34" charset="0"/>
              </a:rPr>
              <a:t>Providers as Stigmatizers</a:t>
            </a:r>
            <a:endParaRPr lang="en-US" sz="4000" dirty="0">
              <a:latin typeface="Calibri Light" panose="020F0302020204030204" pitchFamily="34" charset="0"/>
            </a:endParaRPr>
          </a:p>
        </p:txBody>
      </p:sp>
      <p:sp>
        <p:nvSpPr>
          <p:cNvPr id="5" name="Content Placeholder 4"/>
          <p:cNvSpPr>
            <a:spLocks noGrp="1"/>
          </p:cNvSpPr>
          <p:nvPr>
            <p:ph sz="quarter" idx="1"/>
          </p:nvPr>
        </p:nvSpPr>
        <p:spPr>
          <a:xfrm>
            <a:off x="301752" y="1491996"/>
            <a:ext cx="8503920" cy="4835652"/>
          </a:xfrm>
        </p:spPr>
        <p:txBody>
          <a:bodyPr>
            <a:noAutofit/>
          </a:bodyPr>
          <a:lstStyle/>
          <a:p>
            <a:pPr lvl="0"/>
            <a:r>
              <a:rPr lang="en-US" dirty="0">
                <a:latin typeface="Calibri" panose="020F0502020204030204" pitchFamily="34" charset="0"/>
              </a:rPr>
              <a:t>Think about examples of patients that make you angry (e.g. women who need second trimester abortions, women with little money to pay for their procedure, women who have multiple abortions).</a:t>
            </a:r>
          </a:p>
          <a:p>
            <a:pPr lvl="0"/>
            <a:endParaRPr lang="en-US" dirty="0">
              <a:latin typeface="Calibri" panose="020F0502020204030204" pitchFamily="34" charset="0"/>
            </a:endParaRPr>
          </a:p>
          <a:p>
            <a:pPr lvl="0"/>
            <a:r>
              <a:rPr lang="en-US" dirty="0">
                <a:latin typeface="Calibri" panose="020F0502020204030204" pitchFamily="34" charset="0"/>
              </a:rPr>
              <a:t>Do you see this particular example as problematic? Why or why not?</a:t>
            </a:r>
          </a:p>
          <a:p>
            <a:pPr lvl="0"/>
            <a:r>
              <a:rPr lang="en-US" dirty="0">
                <a:latin typeface="Calibri" panose="020F0502020204030204" pitchFamily="34" charset="0"/>
              </a:rPr>
              <a:t>How do these attitudes contribute to or perpetuate abortion stigma?</a:t>
            </a:r>
          </a:p>
        </p:txBody>
      </p:sp>
    </p:spTree>
    <p:extLst>
      <p:ext uri="{BB962C8B-B14F-4D97-AF65-F5344CB8AC3E}">
        <p14:creationId xmlns:p14="http://schemas.microsoft.com/office/powerpoint/2010/main" val="13731868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solidFill>
                  <a:srgbClr val="F8930C"/>
                </a:solidFill>
                <a:latin typeface="Calibri" panose="020F0502020204030204" pitchFamily="34" charset="0"/>
              </a:rPr>
              <a:t>Case Vignettes: Complications</a:t>
            </a:r>
          </a:p>
        </p:txBody>
      </p:sp>
      <p:sp>
        <p:nvSpPr>
          <p:cNvPr id="4" name="TextBox 3"/>
          <p:cNvSpPr txBox="1"/>
          <p:nvPr/>
        </p:nvSpPr>
        <p:spPr>
          <a:xfrm>
            <a:off x="722313" y="2554498"/>
            <a:ext cx="7772400" cy="4062651"/>
          </a:xfrm>
          <a:prstGeom prst="rect">
            <a:avLst/>
          </a:prstGeom>
          <a:noFill/>
        </p:spPr>
        <p:txBody>
          <a:bodyPr wrap="square" rtlCol="0">
            <a:spAutoFit/>
          </a:bodyPr>
          <a:lstStyle/>
          <a:p>
            <a:r>
              <a:rPr lang="en-US" sz="2400" b="1" dirty="0">
                <a:latin typeface="Calibri" charset="0"/>
                <a:ea typeface="Calibri" charset="0"/>
                <a:cs typeface="Calibri" charset="0"/>
              </a:rPr>
              <a:t>Questions for case vignettes:</a:t>
            </a:r>
          </a:p>
          <a:p>
            <a:pPr marL="342900" lvl="0" indent="-342900">
              <a:buFont typeface="Arial" charset="0"/>
              <a:buChar char="•"/>
            </a:pPr>
            <a:r>
              <a:rPr lang="en-US" sz="2400" dirty="0">
                <a:latin typeface="Calibri" charset="0"/>
                <a:ea typeface="Calibri" charset="0"/>
                <a:cs typeface="Calibri" charset="0"/>
              </a:rPr>
              <a:t>What are your reactions to these cases? </a:t>
            </a:r>
            <a:endParaRPr lang="en-GB" sz="2400" dirty="0">
              <a:latin typeface="Calibri" charset="0"/>
              <a:ea typeface="Calibri" charset="0"/>
              <a:cs typeface="Calibri" charset="0"/>
            </a:endParaRPr>
          </a:p>
          <a:p>
            <a:pPr marL="342900" lvl="0" indent="-342900">
              <a:buFont typeface="Arial" charset="0"/>
              <a:buChar char="•"/>
            </a:pPr>
            <a:r>
              <a:rPr lang="en-US" sz="2400" dirty="0">
                <a:latin typeface="Calibri" charset="0"/>
                <a:ea typeface="Calibri" charset="0"/>
                <a:cs typeface="Calibri" charset="0"/>
              </a:rPr>
              <a:t>In what ways is abortion stigma apparent and influential in  the reactions of all participants and outcomes of these cases?</a:t>
            </a:r>
            <a:endParaRPr lang="en-GB" sz="2400" dirty="0">
              <a:latin typeface="Calibri" charset="0"/>
              <a:ea typeface="Calibri" charset="0"/>
              <a:cs typeface="Calibri" charset="0"/>
            </a:endParaRPr>
          </a:p>
          <a:p>
            <a:pPr marL="342900" lvl="0" indent="-342900">
              <a:buFont typeface="Arial" charset="0"/>
              <a:buChar char="•"/>
            </a:pPr>
            <a:r>
              <a:rPr lang="en-US" sz="2400" dirty="0">
                <a:latin typeface="Calibri" charset="0"/>
                <a:ea typeface="Calibri" charset="0"/>
                <a:cs typeface="Calibri" charset="0"/>
              </a:rPr>
              <a:t>How would these cases been different had abortion stigma not been present?</a:t>
            </a:r>
            <a:endParaRPr lang="en-GB" sz="2400" dirty="0">
              <a:latin typeface="Calibri" charset="0"/>
              <a:ea typeface="Calibri" charset="0"/>
              <a:cs typeface="Calibri" charset="0"/>
            </a:endParaRPr>
          </a:p>
          <a:p>
            <a:pPr marL="342900" lvl="0" indent="-342900">
              <a:buFont typeface="Arial" charset="0"/>
              <a:buChar char="•"/>
            </a:pPr>
            <a:r>
              <a:rPr lang="en-US" sz="2400" dirty="0">
                <a:latin typeface="Calibri" charset="0"/>
                <a:ea typeface="Calibri" charset="0"/>
                <a:cs typeface="Calibri" charset="0"/>
              </a:rPr>
              <a:t>What/who needs to change to reduce abortion stigma in these cases?</a:t>
            </a:r>
            <a:endParaRPr lang="en-GB" sz="2400" dirty="0">
              <a:latin typeface="Calibri" charset="0"/>
              <a:ea typeface="Calibri" charset="0"/>
              <a:cs typeface="Calibri" charset="0"/>
            </a:endParaRPr>
          </a:p>
          <a:p>
            <a:pPr marL="342900" lvl="0" indent="-342900">
              <a:buFont typeface="Arial" charset="0"/>
              <a:buChar char="•"/>
            </a:pPr>
            <a:r>
              <a:rPr lang="en-US" sz="2400" dirty="0">
                <a:latin typeface="Calibri" charset="0"/>
                <a:ea typeface="Calibri" charset="0"/>
                <a:cs typeface="Calibri" charset="0"/>
              </a:rPr>
              <a:t>How does this influence your work as a provider?</a:t>
            </a:r>
            <a:endParaRPr lang="en-GB" sz="2400" dirty="0">
              <a:latin typeface="Calibri" charset="0"/>
              <a:ea typeface="Calibri" charset="0"/>
              <a:cs typeface="Calibri" charset="0"/>
            </a:endParaRPr>
          </a:p>
          <a:p>
            <a:endParaRPr lang="en-US" dirty="0"/>
          </a:p>
        </p:txBody>
      </p:sp>
    </p:spTree>
    <p:extLst>
      <p:ext uri="{BB962C8B-B14F-4D97-AF65-F5344CB8AC3E}">
        <p14:creationId xmlns:p14="http://schemas.microsoft.com/office/powerpoint/2010/main" val="36576022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solidFill>
                  <a:srgbClr val="F8930C"/>
                </a:solidFill>
                <a:latin typeface="Calibri" panose="020F0502020204030204" pitchFamily="34" charset="0"/>
              </a:rPr>
              <a:t>Case Vignettes: Disclosure</a:t>
            </a:r>
          </a:p>
        </p:txBody>
      </p:sp>
      <p:sp>
        <p:nvSpPr>
          <p:cNvPr id="4" name="TextBox 3"/>
          <p:cNvSpPr txBox="1"/>
          <p:nvPr/>
        </p:nvSpPr>
        <p:spPr>
          <a:xfrm>
            <a:off x="722313" y="2805193"/>
            <a:ext cx="7772400" cy="3231654"/>
          </a:xfrm>
          <a:prstGeom prst="rect">
            <a:avLst/>
          </a:prstGeom>
          <a:noFill/>
        </p:spPr>
        <p:txBody>
          <a:bodyPr wrap="square" rtlCol="0">
            <a:spAutoFit/>
          </a:bodyPr>
          <a:lstStyle/>
          <a:p>
            <a:r>
              <a:rPr lang="en-US" sz="2400" b="1" dirty="0">
                <a:latin typeface="Calibri" charset="0"/>
                <a:ea typeface="Calibri" charset="0"/>
                <a:cs typeface="Calibri" charset="0"/>
              </a:rPr>
              <a:t>Questions for case vignettes:</a:t>
            </a:r>
          </a:p>
          <a:p>
            <a:pPr marL="342900" lvl="0" indent="-342900">
              <a:buFont typeface="Arial" charset="0"/>
              <a:buChar char="•"/>
            </a:pPr>
            <a:r>
              <a:rPr lang="en-US" sz="2400" dirty="0">
                <a:latin typeface="Calibri" charset="0"/>
                <a:ea typeface="Calibri" charset="0"/>
                <a:cs typeface="Calibri" charset="0"/>
              </a:rPr>
              <a:t>What are your reactions to these cases? </a:t>
            </a:r>
          </a:p>
          <a:p>
            <a:pPr marL="342900" lvl="0" indent="-342900">
              <a:buFont typeface="Arial" charset="0"/>
              <a:buChar char="•"/>
            </a:pPr>
            <a:r>
              <a:rPr lang="en-US" sz="2400" dirty="0">
                <a:latin typeface="Calibri" charset="0"/>
                <a:ea typeface="Calibri" charset="0"/>
                <a:cs typeface="Calibri" charset="0"/>
              </a:rPr>
              <a:t>Have you experienced any similar situations regarding disclosing your work?</a:t>
            </a:r>
          </a:p>
          <a:p>
            <a:pPr marL="342900" lvl="0" indent="-342900">
              <a:buFont typeface="Arial" charset="0"/>
              <a:buChar char="•"/>
            </a:pPr>
            <a:r>
              <a:rPr lang="en-US" sz="2400" dirty="0">
                <a:latin typeface="Calibri" charset="0"/>
                <a:ea typeface="Calibri" charset="0"/>
                <a:cs typeface="Calibri" charset="0"/>
              </a:rPr>
              <a:t>How would you have negotiated these decisions of disclosure?</a:t>
            </a:r>
          </a:p>
          <a:p>
            <a:pPr marL="342900" indent="-342900">
              <a:buFont typeface="Arial" charset="0"/>
              <a:buChar char="•"/>
            </a:pPr>
            <a:r>
              <a:rPr lang="en-US" sz="2400" dirty="0">
                <a:latin typeface="Calibri" charset="0"/>
                <a:ea typeface="Calibri" charset="0"/>
                <a:cs typeface="Calibri" charset="0"/>
              </a:rPr>
              <a:t>How does this influence your work as a provider?</a:t>
            </a:r>
            <a:endParaRPr lang="en-GB" sz="2400" dirty="0">
              <a:latin typeface="Calibri" charset="0"/>
              <a:ea typeface="Calibri" charset="0"/>
              <a:cs typeface="Calibri" charset="0"/>
            </a:endParaRPr>
          </a:p>
          <a:p>
            <a:endParaRPr lang="en-GB" dirty="0"/>
          </a:p>
          <a:p>
            <a:endParaRPr lang="en-US" dirty="0"/>
          </a:p>
        </p:txBody>
      </p:sp>
    </p:spTree>
    <p:extLst>
      <p:ext uri="{BB962C8B-B14F-4D97-AF65-F5344CB8AC3E}">
        <p14:creationId xmlns:p14="http://schemas.microsoft.com/office/powerpoint/2010/main" val="182408452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emplate>
  <TotalTime>7335</TotalTime>
  <Words>2014</Words>
  <Application>Microsoft Macintosh PowerPoint</Application>
  <PresentationFormat>On-screen Show (4:3)</PresentationFormat>
  <Paragraphs>221</Paragraphs>
  <Slides>26</Slides>
  <Notes>10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26</vt:i4>
      </vt:variant>
    </vt:vector>
  </HeadingPairs>
  <TitlesOfParts>
    <vt:vector size="36" baseType="lpstr">
      <vt:lpstr>Arial</vt:lpstr>
      <vt:lpstr>Arial Narrow</vt:lpstr>
      <vt:lpstr>Calibri</vt:lpstr>
      <vt:lpstr>Calibri Light</vt:lpstr>
      <vt:lpstr>Courier New</vt:lpstr>
      <vt:lpstr>Georgia</vt:lpstr>
      <vt:lpstr>Times New Roman</vt:lpstr>
      <vt:lpstr>Wingdings</vt:lpstr>
      <vt:lpstr>Wingdings 2</vt:lpstr>
      <vt:lpstr>Civic</vt:lpstr>
      <vt:lpstr>Understanding Abortion Stigma</vt:lpstr>
      <vt:lpstr>Agenda</vt:lpstr>
      <vt:lpstr>Definitions of Stigma</vt:lpstr>
      <vt:lpstr>Abortion stigma</vt:lpstr>
      <vt:lpstr>Reflections on Stigma</vt:lpstr>
      <vt:lpstr>PowerPoint Presentation</vt:lpstr>
      <vt:lpstr>    The stigma-silence vicious cycle</vt:lpstr>
      <vt:lpstr>Effects of Stigma on Women</vt:lpstr>
      <vt:lpstr>Stigma and Abortion Complications</vt:lpstr>
      <vt:lpstr>PowerPoint Presentation</vt:lpstr>
      <vt:lpstr>Why consider stigma and complications together?</vt:lpstr>
      <vt:lpstr>Kelly’s Story</vt:lpstr>
      <vt:lpstr>PowerPoint Presentation</vt:lpstr>
      <vt:lpstr>PowerPoint Presentation</vt:lpstr>
      <vt:lpstr>PowerPoint Presentation</vt:lpstr>
      <vt:lpstr>Effects of Stigma on Providers</vt:lpstr>
      <vt:lpstr>Why stigmatize abortion providers?</vt:lpstr>
      <vt:lpstr>Dirty Work</vt:lpstr>
      <vt:lpstr>Examples of labeling and stereotyping</vt:lpstr>
      <vt:lpstr>“Legitimacy Paradox”</vt:lpstr>
      <vt:lpstr>Stigma Mapping</vt:lpstr>
      <vt:lpstr>Debrief Questions</vt:lpstr>
      <vt:lpstr>Providers as Stigmatizers:  Impact on patient care</vt:lpstr>
      <vt:lpstr>Providers as Stigmatizers</vt:lpstr>
      <vt:lpstr>Case Vignettes: Complications</vt:lpstr>
      <vt:lpstr>Case Vignettes: Disclosure</vt:lpstr>
    </vt:vector>
  </TitlesOfParts>
  <Company>University of Michigan</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Lisa Harris</dc:creator>
  <cp:lastModifiedBy>Celina Doria</cp:lastModifiedBy>
  <cp:revision>128</cp:revision>
  <cp:lastPrinted>2014-11-18T11:02:27Z</cp:lastPrinted>
  <dcterms:created xsi:type="dcterms:W3CDTF">2014-11-18T01:22:19Z</dcterms:created>
  <dcterms:modified xsi:type="dcterms:W3CDTF">2019-08-01T15:56:49Z</dcterms:modified>
</cp:coreProperties>
</file>