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</p:sldMasterIdLst>
  <p:notesMasterIdLst>
    <p:notesMasterId r:id="rId43"/>
  </p:notesMasterIdLst>
  <p:handoutMasterIdLst>
    <p:handoutMasterId r:id="rId44"/>
  </p:handoutMasterIdLst>
  <p:sldIdLst>
    <p:sldId id="256" r:id="rId2"/>
    <p:sldId id="539" r:id="rId3"/>
    <p:sldId id="540" r:id="rId4"/>
    <p:sldId id="543" r:id="rId5"/>
    <p:sldId id="544" r:id="rId6"/>
    <p:sldId id="545" r:id="rId7"/>
    <p:sldId id="593" r:id="rId8"/>
    <p:sldId id="546" r:id="rId9"/>
    <p:sldId id="547" r:id="rId10"/>
    <p:sldId id="548" r:id="rId11"/>
    <p:sldId id="550" r:id="rId12"/>
    <p:sldId id="551" r:id="rId13"/>
    <p:sldId id="552" r:id="rId14"/>
    <p:sldId id="553" r:id="rId15"/>
    <p:sldId id="554" r:id="rId16"/>
    <p:sldId id="588" r:id="rId17"/>
    <p:sldId id="556" r:id="rId18"/>
    <p:sldId id="561" r:id="rId19"/>
    <p:sldId id="583" r:id="rId20"/>
    <p:sldId id="559" r:id="rId21"/>
    <p:sldId id="595" r:id="rId22"/>
    <p:sldId id="562" r:id="rId23"/>
    <p:sldId id="598" r:id="rId24"/>
    <p:sldId id="599" r:id="rId25"/>
    <p:sldId id="600" r:id="rId26"/>
    <p:sldId id="586" r:id="rId27"/>
    <p:sldId id="604" r:id="rId28"/>
    <p:sldId id="570" r:id="rId29"/>
    <p:sldId id="571" r:id="rId30"/>
    <p:sldId id="572" r:id="rId31"/>
    <p:sldId id="605" r:id="rId32"/>
    <p:sldId id="575" r:id="rId33"/>
    <p:sldId id="609" r:id="rId34"/>
    <p:sldId id="610" r:id="rId35"/>
    <p:sldId id="606" r:id="rId36"/>
    <p:sldId id="607" r:id="rId37"/>
    <p:sldId id="611" r:id="rId38"/>
    <p:sldId id="612" r:id="rId39"/>
    <p:sldId id="576" r:id="rId40"/>
    <p:sldId id="597" r:id="rId41"/>
    <p:sldId id="591" r:id="rId42"/>
  </p:sldIdLst>
  <p:sldSz cx="9144000" cy="6858000" type="screen4x3"/>
  <p:notesSz cx="6858000" cy="9418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" initials="j" lastIdx="3" clrIdx="0"/>
  <p:cmAuthor id="1" name="Rooney, Deb" initials="RD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B60A5"/>
    <a:srgbClr val="FFD5FF"/>
    <a:srgbClr val="99D4F1"/>
    <a:srgbClr val="0066FF"/>
    <a:srgbClr val="FFFFCC"/>
    <a:srgbClr val="A72F3A"/>
    <a:srgbClr val="001D58"/>
    <a:srgbClr val="9966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23" autoAdjust="0"/>
    <p:restoredTop sz="59184" autoAdjust="0"/>
  </p:normalViewPr>
  <p:slideViewPr>
    <p:cSldViewPr snapToGrid="0" snapToObjects="1">
      <p:cViewPr varScale="1">
        <p:scale>
          <a:sx n="37" d="100"/>
          <a:sy n="37" d="100"/>
        </p:scale>
        <p:origin x="216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4872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1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71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DB7B6-CB60-404C-908E-25EDE1B9B749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47150"/>
            <a:ext cx="2971800" cy="471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947150"/>
            <a:ext cx="2971800" cy="471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609B6-CCDE-495D-A2E3-1428166E3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1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0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70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CCDD5-077F-074B-BCAD-AA2C3875C7A9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706438"/>
            <a:ext cx="4708525" cy="3532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54"/>
            <a:ext cx="5486400" cy="4238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46072"/>
            <a:ext cx="2971800" cy="4709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946072"/>
            <a:ext cx="2971800" cy="4709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9045C-B4D1-B748-9F35-82381D26C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3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TIME=0:40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 TALK TIME:</a:t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43 minutes talking time, not including 3 exercises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 1= 5-7 min. (SLIDES 9-10)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 2= 10 min (SLIDES 16-17)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 3= 10-12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min. (SLIDE 31)</a:t>
            </a:r>
          </a:p>
          <a:p>
            <a:pPr lvl="0"/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 TIME = 1 hr. 15 min</a:t>
            </a:r>
          </a:p>
          <a:p>
            <a:pPr lvl="0"/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including extended discussion.</a:t>
            </a:r>
          </a:p>
          <a:p>
            <a:pPr lvl="0"/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TIME= 0:33</a:t>
            </a:r>
          </a:p>
        </p:txBody>
      </p:sp>
    </p:spTree>
    <p:extLst>
      <p:ext uri="{BB962C8B-B14F-4D97-AF65-F5344CB8AC3E}">
        <p14:creationId xmlns:p14="http://schemas.microsoft.com/office/powerpoint/2010/main" val="170796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 1:09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Everyone</a:t>
            </a:r>
            <a:r>
              <a:rPr lang="en-US" altLang="en-US" baseline="0" dirty="0" smtClean="0"/>
              <a:t> has some form that describes critical components of a curriculum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r>
              <a:rPr lang="en-US" altLang="en-US" baseline="0" dirty="0" smtClean="0"/>
              <a:t>-Portable, share with colleagues at own place (other instructors teaching for you), or other institutions, even 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9090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TIME=0:48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QUESTIONS? Let’s do a  warm-up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473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eaLnBrk="1" hangingPunct="1"/>
            <a:r>
              <a:rPr lang="en-US" altLang="en-US" dirty="0" smtClean="0"/>
              <a:t>WHICH IS GOAL?</a:t>
            </a:r>
          </a:p>
        </p:txBody>
      </p:sp>
    </p:spTree>
    <p:extLst>
      <p:ext uri="{BB962C8B-B14F-4D97-AF65-F5344CB8AC3E}">
        <p14:creationId xmlns:p14="http://schemas.microsoft.com/office/powerpoint/2010/main" val="3967145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TIME=0:10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B is</a:t>
            </a:r>
            <a:r>
              <a:rPr lang="en-US" altLang="en-US" baseline="0" dirty="0" smtClean="0"/>
              <a:t> GOAL.</a:t>
            </a:r>
          </a:p>
          <a:p>
            <a:pPr eaLnBrk="1" hangingPunct="1"/>
            <a:r>
              <a:rPr lang="en-US" altLang="en-US" baseline="0" dirty="0" smtClean="0"/>
              <a:t>How ‘bout LO?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96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TIME=0:22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A is learning objective. </a:t>
            </a:r>
          </a:p>
          <a:p>
            <a:pPr eaLnBrk="1" hangingPunct="1"/>
            <a:r>
              <a:rPr lang="en-US" altLang="en-US" dirty="0" smtClean="0"/>
              <a:t>ANYONE KNOW WHAT C IS?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466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C. Is Instructional Purpose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aseline="0" dirty="0" smtClean="0"/>
              <a:t>PAGE 1 </a:t>
            </a:r>
            <a:r>
              <a:rPr lang="en-US" altLang="en-US" dirty="0" smtClean="0"/>
              <a:t>BOTH APPROPRIATE </a:t>
            </a:r>
            <a:r>
              <a:rPr lang="en-US" altLang="en-US" dirty="0" smtClean="0">
                <a:sym typeface="Wingdings" panose="05000000000000000000" pitchFamily="2" charset="2"/>
              </a:rPr>
              <a:t> INSTRUCTIONAL</a:t>
            </a:r>
            <a:r>
              <a:rPr lang="en-US" altLang="en-US" baseline="0" dirty="0" smtClean="0">
                <a:sym typeface="Wingdings" panose="05000000000000000000" pitchFamily="2" charset="2"/>
              </a:rPr>
              <a:t> PURPOSE/GOAL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>
                <a:sym typeface="Wingdings" panose="05000000000000000000" pitchFamily="2" charset="2"/>
              </a:rPr>
              <a:t> EXERCISE 1: Next slide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381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TIME=0:23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r>
              <a:rPr lang="en-US" altLang="en-US" baseline="0" dirty="0" smtClean="0"/>
              <a:t>REFER TO EXERCISE WORKSHEET- WHITE HAND OUT</a:t>
            </a:r>
          </a:p>
          <a:p>
            <a:pPr eaLnBrk="1" hangingPunct="1"/>
            <a:r>
              <a:rPr lang="en-US" altLang="en-US" baseline="0" dirty="0" smtClean="0"/>
              <a:t>&lt;C&gt;</a:t>
            </a:r>
          </a:p>
          <a:p>
            <a:pPr eaLnBrk="1" hangingPunct="1"/>
            <a:r>
              <a:rPr lang="en-US" altLang="en-US" baseline="0" dirty="0" smtClean="0"/>
              <a:t>“Instructional Purpose/Goal”</a:t>
            </a:r>
          </a:p>
          <a:p>
            <a:pPr eaLnBrk="1" hangingPunct="1"/>
            <a:r>
              <a:rPr lang="en-US" altLang="en-US" baseline="0" dirty="0" smtClean="0"/>
              <a:t>Use Handout to write overarching goals.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53159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TIME=0:35</a:t>
            </a:r>
          </a:p>
          <a:p>
            <a:pPr eaLnBrk="1" hangingPunct="1"/>
            <a:endParaRPr lang="en-US" altLang="en-US" b="1" baseline="0" dirty="0" smtClean="0"/>
          </a:p>
          <a:p>
            <a:pPr eaLnBrk="1" hangingPunct="1"/>
            <a:r>
              <a:rPr lang="en-US" altLang="en-US" b="1" baseline="0" dirty="0" smtClean="0"/>
              <a:t>EXERCISE</a:t>
            </a:r>
          </a:p>
          <a:p>
            <a:pPr eaLnBrk="1" hangingPunct="1"/>
            <a:r>
              <a:rPr lang="en-US" altLang="en-US" b="1" baseline="0" dirty="0" smtClean="0"/>
              <a:t>5 MINUTES</a:t>
            </a:r>
          </a:p>
          <a:p>
            <a:pPr eaLnBrk="1" hangingPunct="1"/>
            <a:endParaRPr lang="en-US" altLang="en-US" b="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24004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TIME=1:04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Instructional Plan Handout</a:t>
            </a:r>
            <a:endParaRPr lang="en-US" alt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315666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TIME=0:24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8790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TIME=1:56</a:t>
            </a:r>
          </a:p>
          <a:p>
            <a:endParaRPr lang="en-US" b="1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82877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defTabSz="914437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defTabSz="914437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defTabSz="914437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defTabSz="914437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dirty="0" smtClean="0"/>
              <a:t>TIME=1:54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2000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2000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 smtClean="0"/>
              <a:t>Refer to BLUE HO</a:t>
            </a:r>
          </a:p>
          <a:p>
            <a:pPr eaLnBrk="1" hangingPunct="1"/>
            <a:r>
              <a:rPr lang="en-US" altLang="en-US" sz="2000" dirty="0" smtClean="0"/>
              <a:t>Standard=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“Independently” is a standard used more often</a:t>
            </a:r>
          </a:p>
          <a:p>
            <a:pPr eaLnBrk="1" hangingPunct="1"/>
            <a:r>
              <a:rPr lang="en-US" altLang="en-US" sz="2000" dirty="0" smtClean="0"/>
              <a:t>Talk about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issue of </a:t>
            </a:r>
            <a:r>
              <a:rPr lang="en-US" altLang="en-US" sz="2000" dirty="0" err="1" smtClean="0"/>
              <a:t>obs</a:t>
            </a:r>
            <a:r>
              <a:rPr lang="en-US" altLang="en-US" sz="2000" dirty="0" smtClean="0"/>
              <a:t>/measureable. How do</a:t>
            </a:r>
            <a:r>
              <a:rPr lang="en-US" altLang="en-US" sz="2000" baseline="0" dirty="0" smtClean="0"/>
              <a:t> we ensure that?</a:t>
            </a:r>
            <a:endParaRPr lang="en-US" altLang="en-US" sz="2000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2755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(BACK-SAME BLUE HO)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9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TIME=1:05</a:t>
            </a:r>
          </a:p>
          <a:p>
            <a:pPr eaLnBrk="1" hangingPunct="1"/>
            <a:r>
              <a:rPr lang="en-US" altLang="en-US" dirty="0" smtClean="0"/>
              <a:t>Instructional Plan Handout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r>
              <a:rPr lang="en-US" altLang="en-US" baseline="0" dirty="0" smtClean="0">
                <a:sym typeface="Wingdings" panose="05000000000000000000" pitchFamily="2" charset="2"/>
              </a:rPr>
              <a:t> EXERCISE 2 NEXT PAGE</a:t>
            </a:r>
            <a:endParaRPr lang="en-US" altLang="en-US" baseline="0" dirty="0" smtClean="0"/>
          </a:p>
          <a:p>
            <a:pPr eaLnBrk="1" hangingPunct="1"/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47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TIME=1:30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eaLnBrk="1" hangingPunct="1"/>
            <a:r>
              <a:rPr lang="en-US" altLang="en-US" baseline="0" dirty="0" smtClean="0"/>
              <a:t>USING THIS FORMAT AND VERB SHEET AS GUIDE, </a:t>
            </a:r>
          </a:p>
          <a:p>
            <a:pPr eaLnBrk="1" hangingPunct="1"/>
            <a:r>
              <a:rPr lang="en-US" altLang="en-US" baseline="0" dirty="0" smtClean="0"/>
              <a:t>Take a few minutes to write a learning objective on sheet (EXERCISE 2)</a:t>
            </a:r>
          </a:p>
          <a:p>
            <a:pPr eaLnBrk="1" hangingPunct="1"/>
            <a:r>
              <a:rPr lang="en-US" altLang="en-US" baseline="0" dirty="0" smtClean="0"/>
              <a:t>5 min. DONE</a:t>
            </a:r>
          </a:p>
          <a:p>
            <a:pPr eaLnBrk="1" hangingPunct="1"/>
            <a:r>
              <a:rPr lang="en-US" altLang="en-US" baseline="0" dirty="0" smtClean="0"/>
              <a:t>SHARING? QUESTIONS? 5 min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0429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TIME=0:43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Once</a:t>
            </a:r>
            <a:r>
              <a:rPr lang="en-US" altLang="en-US" baseline="0" dirty="0" smtClean="0"/>
              <a:t> we know LOs, NOW develop educational strategies, we call them learning activities on IP</a:t>
            </a:r>
          </a:p>
          <a:p>
            <a:pPr eaLnBrk="1" hangingPunct="1"/>
            <a:r>
              <a:rPr lang="en-US" altLang="en-US" baseline="0" dirty="0" smtClean="0"/>
              <a:t>&lt;C&gt;</a:t>
            </a:r>
          </a:p>
          <a:p>
            <a:pPr eaLnBrk="1" hangingPunct="1"/>
            <a:endParaRPr lang="en-US" alt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Instructional Plan Handout</a:t>
            </a:r>
            <a:endParaRPr lang="en-US" altLang="en-US" baseline="0" dirty="0" smtClean="0"/>
          </a:p>
          <a:p>
            <a:pPr eaLnBrk="1" hangingPunct="1"/>
            <a:endParaRPr lang="en-US" alt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562668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TIME=1:22</a:t>
            </a:r>
          </a:p>
          <a:p>
            <a:endParaRPr lang="en-US" altLang="en-US" sz="1200" b="1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TIME=2:29</a:t>
            </a:r>
            <a:endParaRPr lang="en-US" altLang="en-US" sz="1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827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TIME=1:11</a:t>
            </a:r>
          </a:p>
          <a:p>
            <a:pPr eaLnBrk="1" hangingPunct="1"/>
            <a:r>
              <a:rPr lang="en-US" dirty="0" smtClean="0"/>
              <a:t>HANDOUT-RESOURCES-GREEN</a:t>
            </a:r>
            <a:r>
              <a:rPr lang="en-US" baseline="0" dirty="0" smtClean="0"/>
              <a:t> SHEET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WHEN HAVE IDEA OF RESOURCES&lt; CAN PLAN ACTIVITIES. What does it look like written?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4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TIME=1:40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EXAMPLE-</a:t>
            </a:r>
            <a:r>
              <a:rPr lang="en-US" altLang="en-US" baseline="0" dirty="0" smtClean="0"/>
              <a:t> NO EXERCISE.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Instructional Plan Handout- One</a:t>
            </a:r>
            <a:r>
              <a:rPr lang="en-US" altLang="en-US" baseline="0" dirty="0" smtClean="0"/>
              <a:t> example here, one on HO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aseline="0" dirty="0" smtClean="0"/>
              <a:t>QUESTIONS? What have we not talked about yet? Assessment? 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3582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TIME=1:35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PASS OUT HANDOUTS</a:t>
            </a:r>
          </a:p>
        </p:txBody>
      </p:sp>
    </p:spTree>
    <p:extLst>
      <p:ext uri="{BB962C8B-B14F-4D97-AF65-F5344CB8AC3E}">
        <p14:creationId xmlns:p14="http://schemas.microsoft.com/office/powerpoint/2010/main" val="3942441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defTabSz="914437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defTabSz="914437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defTabSz="914437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defTabSz="914437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TIME=1:06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GOING BACK TO BLUE HANDOUT</a:t>
            </a:r>
            <a:br>
              <a:rPr lang="en-US" altLang="en-US" dirty="0" smtClean="0"/>
            </a:br>
            <a:r>
              <a:rPr lang="en-US" altLang="en-US" dirty="0" smtClean="0"/>
              <a:t>Purpose of LO</a:t>
            </a:r>
            <a:r>
              <a:rPr lang="en-US" altLang="en-US" dirty="0" smtClean="0">
                <a:sym typeface="Wingdings" panose="05000000000000000000" pitchFamily="2" charset="2"/>
              </a:rPr>
              <a:t> support assessment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27983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TIME=2:32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Reporting,</a:t>
            </a:r>
            <a:r>
              <a:rPr lang="en-US" altLang="en-US" baseline="0" dirty="0" smtClean="0"/>
              <a:t> Program Evaluation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92259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TIME=2:20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Here’s section on Instructional Plan Handout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92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TIME=2:08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63942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TIME=1:23</a:t>
            </a:r>
          </a:p>
        </p:txBody>
      </p:sp>
    </p:spTree>
    <p:extLst>
      <p:ext uri="{BB962C8B-B14F-4D97-AF65-F5344CB8AC3E}">
        <p14:creationId xmlns:p14="http://schemas.microsoft.com/office/powerpoint/2010/main" val="18278293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TIME=2:00</a:t>
            </a:r>
            <a:endParaRPr lang="en-US" alt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2319755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30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TIME=1:31</a:t>
            </a:r>
          </a:p>
          <a:p>
            <a:pPr eaLnBrk="1" hangingPunct="1"/>
            <a:r>
              <a:rPr lang="en-US" altLang="en-US" dirty="0" smtClean="0">
                <a:sym typeface="Wingdings" panose="05000000000000000000" pitchFamily="2" charset="2"/>
              </a:rPr>
              <a:t> EXERCISE 3</a:t>
            </a:r>
            <a:r>
              <a:rPr lang="en-US" altLang="en-US" baseline="0" dirty="0" smtClean="0">
                <a:sym typeface="Wingdings" panose="05000000000000000000" pitchFamily="2" charset="2"/>
              </a:rPr>
              <a:t> (FINAL EXERCISE) NEXT SLIDE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13885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Do an 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388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TIME=4:09</a:t>
            </a:r>
          </a:p>
          <a:p>
            <a:pPr eaLnBrk="1" hangingPunct="1"/>
            <a:r>
              <a:rPr lang="en-US" altLang="en-US" dirty="0" smtClean="0"/>
              <a:t>EXERCISE 3=</a:t>
            </a:r>
            <a:r>
              <a:rPr lang="en-US" altLang="en-US" baseline="0" dirty="0" smtClean="0"/>
              <a:t> </a:t>
            </a:r>
            <a:r>
              <a:rPr lang="en-US" altLang="en-US" dirty="0" smtClean="0"/>
              <a:t>10</a:t>
            </a:r>
            <a:r>
              <a:rPr lang="en-US" altLang="en-US" baseline="0" dirty="0" smtClean="0"/>
              <a:t> min</a:t>
            </a:r>
          </a:p>
          <a:p>
            <a:pPr eaLnBrk="1" hangingPunct="1"/>
            <a:r>
              <a:rPr lang="en-US" altLang="en-US" dirty="0" smtClean="0"/>
              <a:t>SHARING?</a:t>
            </a:r>
          </a:p>
          <a:p>
            <a:pPr eaLnBrk="1" hangingPunct="1"/>
            <a:r>
              <a:rPr lang="en-US" altLang="en-US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593028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First</a:t>
            </a:r>
            <a:r>
              <a:rPr lang="en-US" baseline="0" dirty="0" smtClean="0"/>
              <a:t> assessment handout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903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r>
              <a:rPr lang="en-US" baseline="0" dirty="0" smtClean="0"/>
              <a:t> validity: Exercise.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Ind. Review, then we’ll talk to add items as a group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9045C-B4D1-B748-9F35-82381D26CA4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712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7337">
              <a:defRPr>
                <a:solidFill>
                  <a:schemeClr val="tx1"/>
                </a:solidFill>
                <a:latin typeface="Arial" charset="0"/>
              </a:defRPr>
            </a:lvl1pPr>
            <a:lvl2pPr marL="715424" indent="-275162" defTabSz="897337">
              <a:defRPr>
                <a:solidFill>
                  <a:schemeClr val="tx1"/>
                </a:solidFill>
                <a:latin typeface="Arial" charset="0"/>
              </a:defRPr>
            </a:lvl2pPr>
            <a:lvl3pPr marL="1100652" indent="-220130" defTabSz="897337">
              <a:defRPr>
                <a:solidFill>
                  <a:schemeClr val="tx1"/>
                </a:solidFill>
                <a:latin typeface="Arial" charset="0"/>
              </a:defRPr>
            </a:lvl3pPr>
            <a:lvl4pPr marL="1540912" indent="-220130" defTabSz="897337">
              <a:defRPr>
                <a:solidFill>
                  <a:schemeClr val="tx1"/>
                </a:solidFill>
                <a:latin typeface="Arial" charset="0"/>
              </a:defRPr>
            </a:lvl4pPr>
            <a:lvl5pPr marL="1981173" indent="-220130" defTabSz="897337">
              <a:defRPr>
                <a:solidFill>
                  <a:schemeClr val="tx1"/>
                </a:solidFill>
                <a:latin typeface="Arial" charset="0"/>
              </a:defRPr>
            </a:lvl5pPr>
            <a:lvl6pPr marL="2421433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61694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0195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2215" indent="-220130" algn="ctr" defTabSz="897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3AFCAC-4A71-4043-8738-D9F6A00C266B}" type="slidenum">
              <a:rPr lang="en-US" altLang="en-US"/>
              <a:pPr/>
              <a:t>39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TIME=1:26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Thank</a:t>
            </a:r>
            <a:r>
              <a:rPr lang="en-US" altLang="en-US" baseline="0" dirty="0" smtClean="0"/>
              <a:t> you, and reference slides to follow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4333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EE89814-BD04-463D-AFFE-39E0D25263EF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1710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62136-11BE-4598-BEB2-1D1E6ED34B8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11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3AEA19B3-BC6D-4E56-93BC-B9B0EF1523FC}" type="datetime1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A1AD90BA-A4A1-41C2-9DD3-1F9AED156E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9FC19-A2D6-4630-B168-4C4B2267ED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01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648098-C9CB-674B-9307-1BD02CA9D8A7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05BA8645-438E-C847-A26C-1AD77BDB6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0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3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2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9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8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5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5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7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5.png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5.png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34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3452482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298581"/>
            <a:ext cx="8717691" cy="272975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Workshop: Creating an Instructional Plan for Simulation-based Education</a:t>
            </a:r>
            <a:b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3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SPHMMC Visit</a:t>
            </a:r>
            <a:b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2019</a:t>
            </a:r>
            <a:br>
              <a:rPr lang="en-US" altLang="en-US" sz="38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6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26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6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6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dirty="0">
                <a:latin typeface="Franklin Gothic Demi Cond" pitchFamily="34" charset="0"/>
              </a:rPr>
              <a:t/>
            </a:r>
            <a:br>
              <a:rPr lang="en-US" sz="3600" dirty="0">
                <a:latin typeface="Franklin Gothic Demi Cond" pitchFamily="34" charset="0"/>
              </a:rPr>
            </a:br>
            <a:r>
              <a:rPr lang="en-US" altLang="en-US" sz="3400" dirty="0" smtClean="0"/>
              <a:t/>
            </a:r>
            <a:br>
              <a:rPr lang="en-US" altLang="en-US" sz="3400" dirty="0" smtClean="0"/>
            </a:br>
            <a:r>
              <a:rPr lang="en-US" altLang="en-US" sz="3400" dirty="0" smtClean="0"/>
              <a:t/>
            </a:r>
            <a:br>
              <a:rPr lang="en-US" altLang="en-US" sz="3400" dirty="0" smtClean="0"/>
            </a:br>
            <a:endParaRPr lang="en-US" sz="3400" dirty="0"/>
          </a:p>
        </p:txBody>
      </p:sp>
      <p:sp>
        <p:nvSpPr>
          <p:cNvPr id="13" name="Rectangle 12"/>
          <p:cNvSpPr/>
          <p:nvPr/>
        </p:nvSpPr>
        <p:spPr>
          <a:xfrm>
            <a:off x="0" y="5524500"/>
            <a:ext cx="9144000" cy="1333499"/>
          </a:xfrm>
          <a:prstGeom prst="rect">
            <a:avLst/>
          </a:prstGeom>
          <a:gradFill flip="none" rotWithShape="1">
            <a:gsLst>
              <a:gs pos="65000">
                <a:schemeClr val="tx1"/>
              </a:gs>
              <a:gs pos="100000">
                <a:schemeClr val="bg2">
                  <a:lumMod val="75000"/>
                  <a:alpha val="6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190" y="5624575"/>
            <a:ext cx="4644260" cy="115722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4026241"/>
            <a:ext cx="8513762" cy="135017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Deborah Rooney </a:t>
            </a: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PhD</a:t>
            </a:r>
          </a:p>
          <a:p>
            <a:pPr>
              <a:spcBef>
                <a:spcPts val="200"/>
              </a:spcBef>
            </a:pP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Asst. Professor, Department of Learning Health Sciences</a:t>
            </a:r>
          </a:p>
          <a:p>
            <a:pPr>
              <a:spcBef>
                <a:spcPts val="200"/>
              </a:spcBef>
            </a:pP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Education 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</a:t>
            </a:r>
          </a:p>
          <a:p>
            <a:pPr>
              <a:spcBef>
                <a:spcPts val="200"/>
              </a:spcBef>
            </a:pP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Simulation Center</a:t>
            </a:r>
          </a:p>
          <a:p>
            <a:pPr>
              <a:spcBef>
                <a:spcPts val="200"/>
              </a:spcBef>
            </a:pPr>
            <a:r>
              <a:rPr lang="en-US" sz="19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 of Professional Education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7922" y="3190219"/>
            <a:ext cx="1502228" cy="2094017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</p:pic>
      <p:pic>
        <p:nvPicPr>
          <p:cNvPr id="8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79575" y="150495"/>
            <a:ext cx="518182" cy="526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114425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Agenda </a:t>
            </a:r>
            <a:r>
              <a:rPr lang="en-US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(aka Instructional Objectives)</a:t>
            </a:r>
            <a:endParaRPr lang="en-US" sz="3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Content Placeholder 2"/>
          <p:cNvSpPr>
            <a:spLocks noGrp="1"/>
          </p:cNvSpPr>
          <p:nvPr>
            <p:ph sz="half" idx="2"/>
          </p:nvPr>
        </p:nvSpPr>
        <p:spPr>
          <a:xfrm>
            <a:off x="395299" y="1447800"/>
            <a:ext cx="8353425" cy="50053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During this workshop, we will:</a:t>
            </a: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Review </a:t>
            </a:r>
            <a:r>
              <a:rPr lang="en-US" sz="2400" dirty="0"/>
              <a:t>the </a:t>
            </a:r>
            <a:r>
              <a:rPr lang="en-US" sz="2400" dirty="0" smtClean="0"/>
              <a:t>primary </a:t>
            </a:r>
            <a:r>
              <a:rPr lang="en-US" sz="2400" dirty="0"/>
              <a:t>components of an instructional </a:t>
            </a:r>
            <a:r>
              <a:rPr lang="en-US" sz="2400" dirty="0" smtClean="0"/>
              <a:t>plan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Examine </a:t>
            </a:r>
            <a:r>
              <a:rPr lang="en-US" sz="2400" dirty="0"/>
              <a:t>special considerations while writing an instructional </a:t>
            </a:r>
            <a:r>
              <a:rPr lang="en-US" sz="2400" dirty="0" smtClean="0"/>
              <a:t>plan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evelop </a:t>
            </a:r>
            <a:r>
              <a:rPr lang="en-US" sz="2400" dirty="0"/>
              <a:t>an instructional plan </a:t>
            </a:r>
            <a:r>
              <a:rPr lang="en-US" sz="2400" dirty="0" smtClean="0"/>
              <a:t>using 3 exercises based </a:t>
            </a:r>
            <a:r>
              <a:rPr lang="en-US" sz="2400" dirty="0"/>
              <a:t>on goals, learning objectives, </a:t>
            </a:r>
            <a:r>
              <a:rPr lang="en-US" sz="2400" dirty="0" smtClean="0"/>
              <a:t>learning activities, and assessment plan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03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85775" y="1524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Your Instructional Plan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2"/>
          </p:nvPr>
        </p:nvSpPr>
        <p:spPr>
          <a:xfrm>
            <a:off x="567146" y="1828800"/>
            <a:ext cx="8229600" cy="45259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Logistics(*)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Instructional Purpose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400" dirty="0" smtClean="0"/>
              <a:t> (aka Goals)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 smtClean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/>
              <a:t>Learning </a:t>
            </a:r>
            <a:r>
              <a:rPr lang="en-US" altLang="en-US" sz="2400" dirty="0" smtClean="0"/>
              <a:t>Objectives</a:t>
            </a:r>
            <a:r>
              <a:rPr lang="en-US" altLang="en-US" sz="2400" dirty="0"/>
              <a:t> </a:t>
            </a:r>
            <a:endParaRPr lang="en-US" altLang="en-US" sz="2400" dirty="0" smtClean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/>
              <a:t>Learning Activities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 smtClean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Assessment Plan</a:t>
            </a:r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67146" y="6161354"/>
            <a:ext cx="678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white handout- *see CSSC </a:t>
            </a:r>
            <a:r>
              <a:rPr lang="en-US" i="1" dirty="0" smtClean="0"/>
              <a:t>Activity Planning form</a:t>
            </a:r>
            <a:endParaRPr lang="en-US" i="1" dirty="0"/>
          </a:p>
        </p:txBody>
      </p:sp>
      <p:pic>
        <p:nvPicPr>
          <p:cNvPr id="7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832" y="1344656"/>
            <a:ext cx="4952452" cy="4797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485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sz="half" idx="2"/>
          </p:nvPr>
        </p:nvSpPr>
        <p:spPr>
          <a:xfrm>
            <a:off x="4954905" y="1550670"/>
            <a:ext cx="4000500" cy="4525963"/>
          </a:xfrm>
          <a:ln w="19050">
            <a:solidFill>
              <a:schemeClr val="accent1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altLang="en-US" sz="2900" dirty="0" smtClean="0"/>
              <a:t>Learning Objective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Represents </a:t>
            </a:r>
            <a:r>
              <a:rPr lang="en-US" altLang="en-US" sz="2400" i="1" u="sng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demonstrable</a:t>
            </a:r>
            <a:r>
              <a:rPr lang="en-US" altLang="en-US" sz="24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learner behaviors </a:t>
            </a:r>
            <a:endParaRPr lang="en-US" altLang="en-US" sz="24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Must </a:t>
            </a:r>
            <a:r>
              <a:rPr lang="en-US" alt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be 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measurable,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attainable with </a:t>
            </a:r>
            <a:r>
              <a:rPr lang="en-US" alt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the curriculum time </a:t>
            </a:r>
            <a:r>
              <a:rPr lang="en-US" alt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frame</a:t>
            </a:r>
            <a:endParaRPr lang="en-US" altLang="en-US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pic>
        <p:nvPicPr>
          <p:cNvPr id="24" name="Picture 11" descr="Allergen Reduction Filte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459538" y="4986069"/>
            <a:ext cx="854075" cy="133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</a:t>
            </a:r>
            <a:r>
              <a:rPr lang="en-US" sz="4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v. </a:t>
            </a:r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Learning </a:t>
            </a:r>
            <a:r>
              <a:rPr lang="en-US" sz="4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Objective </a:t>
            </a:r>
            <a:endParaRPr lang="en-US" sz="4000" b="1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5280" y="1550670"/>
            <a:ext cx="4038600" cy="4572000"/>
            <a:chOff x="335280" y="1550670"/>
            <a:chExt cx="4038600" cy="4572000"/>
          </a:xfrm>
        </p:grpSpPr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23" y="5087620"/>
              <a:ext cx="4033157" cy="103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411480" y="1554390"/>
              <a:ext cx="3657600" cy="45259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en-US" sz="2900" dirty="0" smtClean="0">
                  <a:solidFill>
                    <a:schemeClr val="tx1"/>
                  </a:solidFill>
                </a:rPr>
                <a:t>Goal </a:t>
              </a:r>
            </a:p>
            <a:p>
              <a:pPr lvl="1">
                <a:buFont typeface="Arial" panose="020B0604020202020204" pitchFamily="34" charset="0"/>
                <a:buChar char="•"/>
              </a:pPr>
              <a:r>
                <a:rPr lang="en-US" altLang="en-US" sz="24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Broad statement of general intentions that describe what the learner will gain from instruction/ course </a:t>
              </a:r>
            </a:p>
            <a:p>
              <a:pPr marL="457200" lvl="1" indent="0">
                <a:buFont typeface="Courier New" pitchFamily="49" charset="0"/>
                <a:buNone/>
              </a:pPr>
              <a:endParaRPr lang="en-US" altLang="en-US" sz="2400" dirty="0" smtClean="0"/>
            </a:p>
            <a:p>
              <a:pPr lvl="1"/>
              <a:endParaRPr lang="en-US" altLang="en-US" sz="2400" dirty="0" smtClean="0"/>
            </a:p>
            <a:p>
              <a:pPr>
                <a:buFont typeface="Arial" pitchFamily="34" charset="0"/>
                <a:buNone/>
                <a:defRPr/>
              </a:pPr>
              <a:endParaRPr lang="en-US" dirty="0" smtClean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5280" y="1550670"/>
              <a:ext cx="4038600" cy="4572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8042" y="171493"/>
            <a:ext cx="487363" cy="487363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32861" y="1545209"/>
            <a:ext cx="4038600" cy="4572000"/>
            <a:chOff x="335280" y="1550670"/>
            <a:chExt cx="4038600" cy="4572000"/>
          </a:xfrm>
        </p:grpSpPr>
        <p:pic>
          <p:nvPicPr>
            <p:cNvPr id="2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23" y="5087620"/>
              <a:ext cx="4033157" cy="103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411480" y="1554390"/>
              <a:ext cx="3657600" cy="45259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en-US" sz="2900" dirty="0" smtClean="0">
                  <a:solidFill>
                    <a:schemeClr val="tx1"/>
                  </a:solidFill>
                </a:rPr>
                <a:t>Goal </a:t>
              </a:r>
            </a:p>
            <a:p>
              <a:pPr lvl="1"/>
              <a:endParaRPr lang="en-US" altLang="en-US" sz="2400" dirty="0" smtClean="0"/>
            </a:p>
            <a:p>
              <a:pPr>
                <a:buFont typeface="Arial" pitchFamily="34" charset="0"/>
                <a:buNone/>
                <a:defRPr/>
              </a:pPr>
              <a:endParaRPr lang="en-US" dirty="0" smtClean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5280" y="1550670"/>
              <a:ext cx="4038600" cy="4572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4949571" y="1557401"/>
            <a:ext cx="4000500" cy="4525963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altLang="en-US" sz="2900" dirty="0" smtClean="0"/>
              <a:t>Learning Objective</a:t>
            </a:r>
          </a:p>
        </p:txBody>
      </p:sp>
      <p:pic>
        <p:nvPicPr>
          <p:cNvPr id="36" name="Picture 11" descr="Allergen Reduction Filte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449632" y="4990585"/>
            <a:ext cx="854075" cy="133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22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>
          <a:xfrm>
            <a:off x="609600" y="1951037"/>
            <a:ext cx="81534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A. </a:t>
            </a:r>
            <a:r>
              <a:rPr lang="en-US" dirty="0" smtClean="0">
                <a:solidFill>
                  <a:schemeClr val="tx1"/>
                </a:solidFill>
              </a:rPr>
              <a:t>Following </a:t>
            </a:r>
            <a:r>
              <a:rPr lang="en-US" dirty="0">
                <a:solidFill>
                  <a:schemeClr val="tx1"/>
                </a:solidFill>
              </a:rPr>
              <a:t>the Pulmonary Critical Care Session, critical care nurse orientees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</a:t>
            </a:r>
            <a:r>
              <a:rPr lang="en-US" dirty="0" smtClean="0">
                <a:solidFill>
                  <a:schemeClr val="tx1"/>
                </a:solidFill>
              </a:rPr>
              <a:t>properly demonstrate </a:t>
            </a:r>
            <a:r>
              <a:rPr lang="en-US" dirty="0">
                <a:solidFill>
                  <a:schemeClr val="tx1"/>
                </a:solidFill>
              </a:rPr>
              <a:t>the steps required to assess breath </a:t>
            </a:r>
            <a:r>
              <a:rPr lang="en-US" dirty="0" smtClean="0">
                <a:solidFill>
                  <a:schemeClr val="tx1"/>
                </a:solidFill>
              </a:rPr>
              <a:t>sounds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on a simulated patient.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B. The Critical Care Course will prepare critical care nurse orientees to </a:t>
            </a:r>
            <a:r>
              <a:rPr lang="en-US" dirty="0"/>
              <a:t>manage ICU patients in respiratory distress.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C.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Critical Care Course provides critical care nurse orientees opportunity to practice patient management of moderately complex patients in simulated environment where instructors will give feedback during small group setting.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Warm-up: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 </a:t>
            </a:r>
            <a:r>
              <a:rPr lang="en-US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v.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Objective? </a:t>
            </a:r>
          </a:p>
        </p:txBody>
      </p:sp>
      <p:pic>
        <p:nvPicPr>
          <p:cNvPr id="2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6512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740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57200" y="3245584"/>
            <a:ext cx="8305800" cy="1252281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09600" y="1951037"/>
            <a:ext cx="81534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A. Following the Pulmonary Critical Care Session, critical care nurse orientees will properly demonstrate the steps required to assess breath sounds on a simulated patient.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B.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Critical Care Course will </a:t>
            </a:r>
            <a:r>
              <a:rPr lang="en-US" dirty="0" smtClean="0">
                <a:solidFill>
                  <a:schemeClr val="tx1"/>
                </a:solidFill>
              </a:rPr>
              <a:t>prepare </a:t>
            </a:r>
            <a:r>
              <a:rPr lang="en-US" dirty="0">
                <a:solidFill>
                  <a:schemeClr val="tx1"/>
                </a:solidFill>
              </a:rPr>
              <a:t>critical care nurse orientees to </a:t>
            </a:r>
            <a:r>
              <a:rPr lang="en-US" dirty="0" smtClean="0"/>
              <a:t>manage </a:t>
            </a:r>
            <a:r>
              <a:rPr lang="en-US" dirty="0"/>
              <a:t>ICU patients in respiratory distress.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C.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The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Critical Care Course provides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critical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care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nurse orientees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opportunity to practice patient management of moderately complex patients in simulated environment where instructors will give feedback during small group setting.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Warm-up: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 </a:t>
            </a:r>
            <a:r>
              <a:rPr lang="en-US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v.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45584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Goal</a:t>
            </a:r>
            <a:endParaRPr lang="en-US" sz="2000" b="1" i="1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3" name="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567" y="1671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6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57200" y="1919704"/>
            <a:ext cx="8305800" cy="1252281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09600" y="1951037"/>
            <a:ext cx="81534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A. Following the Pulmonary Critical Care Session, critical care nurse orientees will properly demonstrate the steps required to assess breath sounds on a simulated patient.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B. The Critical Care Course will prepare critical care nurse orientees to manage ICU patients in respiratory distress.</a:t>
            </a:r>
          </a:p>
          <a:p>
            <a:pPr marL="0" indent="0">
              <a:buNone/>
            </a:pPr>
            <a:endParaRPr lang="en-US" altLang="en-US" sz="32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C.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The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Critical Care Course provides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critical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care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nurse orientees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opportunity to practice patient management of moderately complex patients in simulated environment where instructors will give feedback during small group setting.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Warm-up: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 </a:t>
            </a:r>
            <a:r>
              <a:rPr lang="en-US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v.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919704"/>
            <a:ext cx="2491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Learning Objective</a:t>
            </a:r>
            <a:endParaRPr lang="en-US" sz="2000" b="1" i="1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2" name="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12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 txBox="1">
            <a:spLocks/>
          </p:cNvSpPr>
          <p:nvPr/>
        </p:nvSpPr>
        <p:spPr>
          <a:xfrm>
            <a:off x="609600" y="1951037"/>
            <a:ext cx="81534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A. Following the Pulmonary Critical Care Session, critical care nurse orientees will properly demonstrate the steps required to assess breath sounds on a simulated patient.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B. The Critical Care Course will prepare critical care nurse orientees to manage ICU patients in respiratory distress.</a:t>
            </a:r>
          </a:p>
          <a:p>
            <a:pPr marL="0" indent="0">
              <a:buNone/>
            </a:pPr>
            <a:endParaRPr lang="en-US" alt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C.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Critical Care Course provides </a:t>
            </a:r>
            <a:r>
              <a:rPr lang="en-US" dirty="0" smtClean="0">
                <a:solidFill>
                  <a:schemeClr val="tx1"/>
                </a:solidFill>
              </a:rPr>
              <a:t>critical </a:t>
            </a:r>
            <a:r>
              <a:rPr lang="en-US" dirty="0">
                <a:solidFill>
                  <a:schemeClr val="tx1"/>
                </a:solidFill>
              </a:rPr>
              <a:t>care </a:t>
            </a:r>
            <a:r>
              <a:rPr lang="en-US" dirty="0" smtClean="0">
                <a:solidFill>
                  <a:schemeClr val="tx1"/>
                </a:solidFill>
              </a:rPr>
              <a:t>nurse orientees opportunity to practice </a:t>
            </a:r>
            <a:r>
              <a:rPr lang="en-US" dirty="0">
                <a:solidFill>
                  <a:schemeClr val="tx1"/>
                </a:solidFill>
              </a:rPr>
              <a:t>patient management of moderately complex patients in simulated environment where instructors will give feedback during small group setting.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275316"/>
            <a:ext cx="8305800" cy="1668283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Warm-up: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 </a:t>
            </a:r>
            <a:r>
              <a:rPr lang="en-US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v.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Objective?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673" y="4275317"/>
            <a:ext cx="2890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Instructional Purpose</a:t>
            </a:r>
            <a:endParaRPr lang="en-US" sz="2000" b="1" i="1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4" name="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Goals: </a:t>
            </a:r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Exercise 1</a:t>
            </a:r>
          </a:p>
        </p:txBody>
      </p:sp>
      <p:pic>
        <p:nvPicPr>
          <p:cNvPr id="3" name="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312" y="869168"/>
            <a:ext cx="6014800" cy="5826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3"/>
          <a:stretch/>
        </p:blipFill>
        <p:spPr>
          <a:xfrm>
            <a:off x="437463" y="4828032"/>
            <a:ext cx="8449362" cy="719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288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" y="1143000"/>
            <a:ext cx="7903240" cy="49911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53425" cy="9906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Goals: </a:t>
            </a:r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Exercise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446" y="1914124"/>
            <a:ext cx="5598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Example: Goal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446" y="2940280"/>
            <a:ext cx="5598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xample: Instructional Purpose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10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0102" y="1734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259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381000" y="457200"/>
            <a:ext cx="8627076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Foundation of Learning Objectives</a:t>
            </a:r>
            <a:endParaRPr lang="en-US" sz="3200" dirty="0" smtClean="0">
              <a:solidFill>
                <a:schemeClr val="bg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4" name="TextBox 23"/>
          <p:cNvSpPr txBox="1"/>
          <p:nvPr/>
        </p:nvSpPr>
        <p:spPr>
          <a:xfrm rot="5400000" flipV="1">
            <a:off x="-285945" y="3230922"/>
            <a:ext cx="1246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Domains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11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7608" y="171493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213" y="1870667"/>
            <a:ext cx="8053331" cy="2835445"/>
          </a:xfrm>
          <a:prstGeom prst="rect">
            <a:avLst/>
          </a:prstGeom>
        </p:spPr>
      </p:pic>
      <p:sp>
        <p:nvSpPr>
          <p:cNvPr id="23" name="Left Brace 22"/>
          <p:cNvSpPr/>
          <p:nvPr/>
        </p:nvSpPr>
        <p:spPr>
          <a:xfrm>
            <a:off x="484632" y="2438400"/>
            <a:ext cx="526868" cy="1853184"/>
          </a:xfrm>
          <a:prstGeom prst="leftBrace">
            <a:avLst>
              <a:gd name="adj1" fmla="val 8333"/>
              <a:gd name="adj2" fmla="val 50659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808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832" y="4521260"/>
            <a:ext cx="8426331" cy="56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73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sz="half" idx="2"/>
          </p:nvPr>
        </p:nvSpPr>
        <p:spPr>
          <a:xfrm>
            <a:off x="395299" y="1447800"/>
            <a:ext cx="8353425" cy="500538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Bloom's Taxonomy of Learning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3500" dirty="0" smtClean="0"/>
              <a:t>Cognitive  = </a:t>
            </a:r>
            <a:r>
              <a:rPr lang="en-US" sz="3500" b="1" i="1" dirty="0" smtClean="0"/>
              <a:t>Knowledge	       K</a:t>
            </a:r>
            <a:endParaRPr lang="en-US" sz="3500" b="1" dirty="0" smtClean="0"/>
          </a:p>
          <a:p>
            <a:pPr marL="0" indent="0">
              <a:lnSpc>
                <a:spcPct val="160000"/>
              </a:lnSpc>
              <a:buNone/>
            </a:pPr>
            <a:r>
              <a:rPr lang="en-US" sz="3500" dirty="0" smtClean="0"/>
              <a:t>Psychomotor</a:t>
            </a:r>
            <a:r>
              <a:rPr lang="en-US" sz="3500" b="1" dirty="0" smtClean="0"/>
              <a:t>  =  </a:t>
            </a:r>
            <a:r>
              <a:rPr lang="en-US" sz="3500" b="1" i="1" dirty="0" smtClean="0"/>
              <a:t>Skills	    	       S</a:t>
            </a:r>
            <a:endParaRPr lang="en-US" sz="3500" b="1" dirty="0" smtClean="0"/>
          </a:p>
          <a:p>
            <a:pPr marL="0" indent="0">
              <a:lnSpc>
                <a:spcPct val="160000"/>
              </a:lnSpc>
              <a:buNone/>
            </a:pPr>
            <a:r>
              <a:rPr lang="en-US" sz="3500" dirty="0" smtClean="0"/>
              <a:t>Affective  =  </a:t>
            </a:r>
            <a:r>
              <a:rPr lang="en-US" sz="3500" b="1" i="1" dirty="0" smtClean="0"/>
              <a:t>Attitude		       A</a:t>
            </a:r>
            <a:endParaRPr lang="en-US" sz="3500" b="1" dirty="0" smtClean="0"/>
          </a:p>
          <a:p>
            <a:pPr>
              <a:buFont typeface="Arial" charset="0"/>
              <a:buNone/>
            </a:pPr>
            <a:r>
              <a:rPr lang="en-US" dirty="0" smtClean="0"/>
              <a:t> </a:t>
            </a:r>
          </a:p>
          <a:p>
            <a:pPr>
              <a:buFont typeface="Arial" charset="0"/>
              <a:buNone/>
            </a:pPr>
            <a:endParaRPr lang="en-US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6553200" y="2590800"/>
            <a:ext cx="914400" cy="2590800"/>
          </a:xfrm>
          <a:prstGeom prst="rect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18102" y="6400800"/>
            <a:ext cx="8849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Bloom B. S. (1956). </a:t>
            </a:r>
            <a:r>
              <a:rPr lang="en-US" sz="1200" dirty="0" smtClean="0"/>
              <a:t> </a:t>
            </a:r>
            <a:r>
              <a:rPr lang="en-US" sz="1200" i="1" dirty="0" smtClean="0"/>
              <a:t>Taxonomy of Educational Objectives, Handbook : </a:t>
            </a:r>
            <a:r>
              <a:rPr lang="en-US" sz="1200" i="1" dirty="0"/>
              <a:t>The Cognitive Domain.</a:t>
            </a:r>
            <a:r>
              <a:rPr lang="en-US" sz="1200" dirty="0"/>
              <a:t> New York:  </a:t>
            </a:r>
            <a:r>
              <a:rPr lang="en-US" sz="1200" dirty="0" smtClean="0"/>
              <a:t>David </a:t>
            </a:r>
            <a:r>
              <a:rPr lang="en-US" sz="1200" dirty="0"/>
              <a:t>McKay Co Inc. 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81000" y="457200"/>
            <a:ext cx="8627076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Foundation of Learning Objectives</a:t>
            </a:r>
            <a:endParaRPr lang="en-US" sz="3200" dirty="0" smtClean="0">
              <a:solidFill>
                <a:schemeClr val="bg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12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66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027" y="2037696"/>
            <a:ext cx="7242629" cy="3812511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81000" y="457200"/>
            <a:ext cx="8627076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Foundation of Learning Objectives</a:t>
            </a:r>
            <a:endParaRPr lang="en-US" sz="3200" dirty="0" smtClean="0">
              <a:solidFill>
                <a:schemeClr val="bg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5154" y="6172200"/>
            <a:ext cx="84830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/>
              <a:t>Anderson, L. W., &amp; Krathwohl, D. R. (2001). A Taxonomy for Learning, Teaching and Assessing: A </a:t>
            </a:r>
            <a:r>
              <a:rPr lang="en-US" sz="1300" dirty="0" smtClean="0"/>
              <a:t>Revision of </a:t>
            </a:r>
            <a:r>
              <a:rPr lang="en-US" sz="1300" dirty="0"/>
              <a:t>Bloom’s Taxonomy of Educational Objectives: Complete Edition. New York: Longman.</a:t>
            </a:r>
            <a:endParaRPr lang="en-US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13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9575" y="1671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702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067422"/>
              </p:ext>
            </p:extLst>
          </p:nvPr>
        </p:nvGraphicFramePr>
        <p:xfrm>
          <a:off x="533400" y="2133600"/>
          <a:ext cx="8077200" cy="3861816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1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Objective Part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Behavior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lvl="0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Describes learner capability within context of learning domain-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observable</a:t>
                      </a:r>
                      <a:endParaRPr lang="en-US" sz="1400" b="1" u="sng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 describe the steps in…”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be able to perform the steps in…”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rate their comfort toward performing the steps “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Conditions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lvl="0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-Equipment/ tools involved</a:t>
                      </a:r>
                    </a:p>
                    <a:p>
                      <a:pPr lvl="0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-Environmental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 instruments supplied”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“during simulated scenario representing adult presenting in respiratory distress”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Standard of Performance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Degree-standard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 acceptable performance (time, accuracy, quality,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“without error”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“without prompting”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“within 60 seconds”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/>
          <a:lstStyle/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3 Components of a Learning Objective*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1246087">
            <a:off x="3746807" y="90685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^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448697">
            <a:off x="3282020" y="1115251"/>
            <a:ext cx="2117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Well written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8778" y="6365475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*blue handout</a:t>
            </a:r>
            <a:endParaRPr lang="en-US" dirty="0"/>
          </a:p>
        </p:txBody>
      </p:sp>
      <p:pic>
        <p:nvPicPr>
          <p:cNvPr id="3" name="14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6916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185" y="1638981"/>
            <a:ext cx="6913335" cy="45822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5994" y="6453419"/>
            <a:ext cx="6866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http://www.maxvibrant.com/bloom-s-taxonomy/bloom-s-taxonomy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612774" y="582706"/>
            <a:ext cx="8246413" cy="788894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b="1" dirty="0" smtClean="0">
                <a:solidFill>
                  <a:schemeClr val="tx2"/>
                </a:solidFill>
              </a:rPr>
              <a:t>How to make learning objectives measureable?</a:t>
            </a:r>
            <a:br>
              <a:rPr lang="en-US" sz="3100" b="1" dirty="0" smtClean="0">
                <a:solidFill>
                  <a:schemeClr val="tx2"/>
                </a:solidFill>
              </a:rPr>
            </a:b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4" name="15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703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0091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6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71493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2" y="766572"/>
            <a:ext cx="7046976" cy="532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332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780" y="1352150"/>
            <a:ext cx="8919079" cy="480135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301084" y="2824883"/>
            <a:ext cx="2011680" cy="355604"/>
          </a:xfrm>
          <a:prstGeom prst="rect">
            <a:avLst/>
          </a:prstGeom>
          <a:solidFill>
            <a:schemeClr val="tx1">
              <a:lumMod val="75000"/>
              <a:alpha val="41000"/>
            </a:schemeClr>
          </a:solidFill>
          <a:ln w="15875">
            <a:solidFill>
              <a:schemeClr val="tx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981709" y="2410420"/>
            <a:ext cx="914400" cy="355604"/>
          </a:xfrm>
          <a:prstGeom prst="rect">
            <a:avLst/>
          </a:prstGeom>
          <a:solidFill>
            <a:schemeClr val="tx1">
              <a:lumMod val="85000"/>
              <a:alpha val="41000"/>
            </a:schemeClr>
          </a:solidFill>
          <a:ln w="158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39205"/>
            <a:ext cx="9220200" cy="820038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Objectives: </a:t>
            </a:r>
            <a:r>
              <a:rPr lang="en-US" altLang="en-US" sz="3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Exercise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15369" y="1754409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399"/>
                </a:solidFill>
                <a:latin typeface="Segoe Print" panose="02000600000000000000" pitchFamily="2" charset="0"/>
              </a:rPr>
              <a:t>psychomotor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16006" y="3510740"/>
            <a:ext cx="2736647" cy="35661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Standard of performance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284664" y="3493871"/>
            <a:ext cx="1470109" cy="374453"/>
            <a:chOff x="10036415" y="2472442"/>
            <a:chExt cx="1470109" cy="374453"/>
          </a:xfrm>
        </p:grpSpPr>
        <p:sp>
          <p:nvSpPr>
            <p:cNvPr id="50" name="Rectangle 49"/>
            <p:cNvSpPr/>
            <p:nvPr/>
          </p:nvSpPr>
          <p:spPr>
            <a:xfrm>
              <a:off x="10036415" y="2490279"/>
              <a:ext cx="1470109" cy="356616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solidFill>
                <a:schemeClr val="tx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175207" y="2472442"/>
              <a:ext cx="1159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Condition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Rectangle 57"/>
          <p:cNvSpPr/>
          <p:nvPr/>
        </p:nvSpPr>
        <p:spPr>
          <a:xfrm>
            <a:off x="2282070" y="2410420"/>
            <a:ext cx="4572000" cy="3556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01115" y="2304330"/>
            <a:ext cx="7591009" cy="888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en-US" dirty="0">
                <a:solidFill>
                  <a:srgbClr val="003399"/>
                </a:solidFill>
                <a:latin typeface="Segoe Print" panose="02000600000000000000" pitchFamily="2" charset="0"/>
              </a:rPr>
              <a:t>T</a:t>
            </a:r>
            <a:r>
              <a:rPr lang="en-US" dirty="0" smtClean="0">
                <a:solidFill>
                  <a:srgbClr val="003399"/>
                </a:solidFill>
                <a:latin typeface="Segoe Print" panose="02000600000000000000" pitchFamily="2" charset="0"/>
              </a:rPr>
              <a:t>rainees will demonstrate proper dressing change on the simulated patient while maintaining </a:t>
            </a:r>
            <a:r>
              <a:rPr lang="en-US" dirty="0">
                <a:solidFill>
                  <a:srgbClr val="003399"/>
                </a:solidFill>
                <a:latin typeface="Segoe Print" panose="02000600000000000000" pitchFamily="2" charset="0"/>
              </a:rPr>
              <a:t>sterile technique</a:t>
            </a:r>
            <a:r>
              <a:rPr lang="en-US" dirty="0" smtClean="0">
                <a:solidFill>
                  <a:srgbClr val="003399"/>
                </a:solidFill>
                <a:latin typeface="Segoe Print" panose="02000600000000000000" pitchFamily="2" charset="0"/>
              </a:rPr>
              <a:t>.</a:t>
            </a:r>
            <a:r>
              <a:rPr lang="en-US" altLang="en-US" dirty="0" smtClean="0">
                <a:solidFill>
                  <a:srgbClr val="003399"/>
                </a:solidFill>
                <a:latin typeface="Segoe Print" panose="02000600000000000000" pitchFamily="2" charset="0"/>
              </a:rPr>
              <a:t> </a:t>
            </a:r>
            <a:endParaRPr lang="en-US" altLang="en-US" dirty="0">
              <a:solidFill>
                <a:srgbClr val="003399"/>
              </a:solidFill>
              <a:latin typeface="Segoe Print" panose="020006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24232" y="2824883"/>
            <a:ext cx="4176718" cy="311935"/>
          </a:xfrm>
          <a:prstGeom prst="rect">
            <a:avLst/>
          </a:prstGeom>
          <a:solidFill>
            <a:srgbClr val="4B60A5">
              <a:alpha val="41000"/>
            </a:srgbClr>
          </a:solidFill>
          <a:ln w="158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957799" y="3496802"/>
            <a:ext cx="2488987" cy="388781"/>
            <a:chOff x="6094959" y="3496802"/>
            <a:chExt cx="2488987" cy="388781"/>
          </a:xfrm>
        </p:grpSpPr>
        <p:sp>
          <p:nvSpPr>
            <p:cNvPr id="33" name="Rectangle 32"/>
            <p:cNvSpPr/>
            <p:nvPr/>
          </p:nvSpPr>
          <p:spPr>
            <a:xfrm>
              <a:off x="6094959" y="3496802"/>
              <a:ext cx="2488987" cy="35356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64699" y="3516251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Measurable behavior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17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6512" y="1584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69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9067800" cy="736257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Activities</a:t>
            </a:r>
            <a:endParaRPr lang="en-US" sz="40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18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54093"/>
            <a:ext cx="487363" cy="487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95" y="1938528"/>
            <a:ext cx="8361337" cy="34366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547" y="1818746"/>
            <a:ext cx="8790432" cy="727693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6529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590" y="1250477"/>
            <a:ext cx="9285319" cy="561356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1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728" y="1397045"/>
            <a:ext cx="7707086" cy="498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14300" y="6384249"/>
            <a:ext cx="8796746" cy="4797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90000"/>
              <a:buFont typeface="Wingdings 2" pitchFamily="18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200" dirty="0" smtClean="0">
                <a:solidFill>
                  <a:schemeClr val="bg1"/>
                </a:solidFill>
              </a:rPr>
              <a:t>*Kern et al.  Curriculum Development for Medical Education: A six-step Approach. Johns Hopkins University School of</a:t>
            </a:r>
            <a:br>
              <a:rPr lang="en-US" altLang="en-US" sz="1200" dirty="0" smtClean="0">
                <a:solidFill>
                  <a:schemeClr val="bg1"/>
                </a:solidFill>
              </a:rPr>
            </a:br>
            <a:r>
              <a:rPr lang="en-US" altLang="en-US" sz="1200" dirty="0" smtClean="0">
                <a:solidFill>
                  <a:schemeClr val="bg1"/>
                </a:solidFill>
              </a:rPr>
              <a:t>Medicine, Baltimore, MD.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9067800" cy="736257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Activities </a:t>
            </a:r>
            <a:r>
              <a:rPr lang="en-US" sz="33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(educational methods)</a:t>
            </a:r>
            <a:endParaRPr lang="en-US" sz="33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19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4833" y="1540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068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9067800" cy="736257"/>
          </a:xfrm>
        </p:spPr>
        <p:txBody>
          <a:bodyPr>
            <a:normAutofit/>
          </a:bodyPr>
          <a:lstStyle/>
          <a:p>
            <a:pPr algn="l"/>
            <a:r>
              <a:rPr lang="en-US" sz="3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Simulation-based learning </a:t>
            </a:r>
            <a:r>
              <a:rPr lang="en-US" sz="3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</a:t>
            </a:r>
            <a:r>
              <a:rPr lang="en-US" sz="3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ctivities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592612"/>
              </p:ext>
            </p:extLst>
          </p:nvPr>
        </p:nvGraphicFramePr>
        <p:xfrm>
          <a:off x="304801" y="1373047"/>
          <a:ext cx="851510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1562">
                  <a:extLst>
                    <a:ext uri="{9D8B030D-6E8A-4147-A177-3AD203B41FA5}">
                      <a16:colId xmlns:a16="http://schemas.microsoft.com/office/drawing/2014/main" val="938073629"/>
                    </a:ext>
                  </a:extLst>
                </a:gridCol>
                <a:gridCol w="2995232">
                  <a:extLst>
                    <a:ext uri="{9D8B030D-6E8A-4147-A177-3AD203B41FA5}">
                      <a16:colId xmlns:a16="http://schemas.microsoft.com/office/drawing/2014/main" val="2596768459"/>
                    </a:ext>
                  </a:extLst>
                </a:gridCol>
                <a:gridCol w="3148315">
                  <a:extLst>
                    <a:ext uri="{9D8B030D-6E8A-4147-A177-3AD203B41FA5}">
                      <a16:colId xmlns:a16="http://schemas.microsoft.com/office/drawing/2014/main" val="2040338306"/>
                    </a:ext>
                  </a:extLst>
                </a:gridCol>
              </a:tblGrid>
              <a:tr h="3643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Group size (L:I)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787372"/>
                  </a:ext>
                </a:extLst>
              </a:tr>
              <a:tr h="1144335">
                <a:tc>
                  <a:txBody>
                    <a:bodyPr/>
                    <a:lstStyle/>
                    <a:p>
                      <a:r>
                        <a:rPr lang="en-US" dirty="0" smtClean="0"/>
                        <a:t>Large Grp (&gt;8:1)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(Didactic, task training, passive scenario)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learners/session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-Less-targeted</a:t>
                      </a:r>
                      <a:r>
                        <a:rPr lang="en-US" baseline="0" dirty="0" smtClean="0"/>
                        <a:t> training</a:t>
                      </a:r>
                    </a:p>
                    <a:p>
                      <a:r>
                        <a:rPr lang="en-US" baseline="0" dirty="0" smtClean="0"/>
                        <a:t>-Generalized FB</a:t>
                      </a:r>
                    </a:p>
                    <a:p>
                      <a:r>
                        <a:rPr lang="en-US" baseline="0" dirty="0" smtClean="0"/>
                        <a:t>-Limited 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724632"/>
                  </a:ext>
                </a:extLst>
              </a:tr>
              <a:tr h="1408412">
                <a:tc>
                  <a:txBody>
                    <a:bodyPr/>
                    <a:lstStyle/>
                    <a:p>
                      <a:r>
                        <a:rPr lang="en-US" dirty="0" smtClean="0"/>
                        <a:t>Small Grp ≤4:1)</a:t>
                      </a:r>
                    </a:p>
                    <a:p>
                      <a:r>
                        <a:rPr lang="en-US" dirty="0" smtClean="0"/>
                        <a:t>(task training, engaged</a:t>
                      </a:r>
                      <a:r>
                        <a:rPr lang="en-US" baseline="0" dirty="0" smtClean="0"/>
                        <a:t> scenario)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-Individualized instruction</a:t>
                      </a:r>
                      <a:r>
                        <a:rPr lang="en-US" baseline="0" dirty="0" smtClean="0"/>
                        <a:t>, with guided FB</a:t>
                      </a:r>
                    </a:p>
                    <a:p>
                      <a:r>
                        <a:rPr lang="en-US" baseline="0" dirty="0" smtClean="0"/>
                        <a:t>-More assessment options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-Requires more resources</a:t>
                      </a:r>
                    </a:p>
                    <a:p>
                      <a:r>
                        <a:rPr lang="en-US" dirty="0" smtClean="0"/>
                        <a:t>-increased</a:t>
                      </a:r>
                      <a:r>
                        <a:rPr lang="en-US" baseline="0" dirty="0" smtClean="0"/>
                        <a:t> requirement for time/sessions/ human support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893696"/>
                  </a:ext>
                </a:extLst>
              </a:tr>
              <a:tr h="880258">
                <a:tc>
                  <a:txBody>
                    <a:bodyPr/>
                    <a:lstStyle/>
                    <a:p>
                      <a:r>
                        <a:rPr lang="en-US" dirty="0" smtClean="0"/>
                        <a:t>Individual (1:1)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(same, remediation)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-Extremely targeted</a:t>
                      </a:r>
                    </a:p>
                    <a:p>
                      <a:r>
                        <a:rPr lang="en-US" dirty="0" smtClean="0"/>
                        <a:t>-Best assessment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-Even</a:t>
                      </a:r>
                      <a:r>
                        <a:rPr lang="en-US" baseline="0" dirty="0" smtClean="0"/>
                        <a:t> more t</a:t>
                      </a:r>
                      <a:r>
                        <a:rPr lang="en-US" dirty="0" smtClean="0"/>
                        <a:t>ime intensive</a:t>
                      </a:r>
                    </a:p>
                    <a:p>
                      <a:r>
                        <a:rPr lang="en-US" dirty="0" smtClean="0"/>
                        <a:t>-Not</a:t>
                      </a:r>
                      <a:r>
                        <a:rPr lang="en-US" baseline="0" dirty="0" smtClean="0"/>
                        <a:t> sustainable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96105"/>
                  </a:ext>
                </a:extLst>
              </a:tr>
              <a:tr h="880258">
                <a:tc>
                  <a:txBody>
                    <a:bodyPr/>
                    <a:lstStyle/>
                    <a:p>
                      <a:r>
                        <a:rPr lang="en-US" dirty="0" smtClean="0"/>
                        <a:t>Individual (1:0)</a:t>
                      </a:r>
                    </a:p>
                    <a:p>
                      <a:r>
                        <a:rPr lang="en-US" dirty="0" smtClean="0"/>
                        <a:t>(self-directed, flipped class)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-Efficient</a:t>
                      </a:r>
                    </a:p>
                    <a:p>
                      <a:r>
                        <a:rPr lang="en-US" dirty="0" smtClean="0"/>
                        <a:t>-Learner-directed</a:t>
                      </a:r>
                    </a:p>
                    <a:p>
                      <a:r>
                        <a:rPr lang="en-US" dirty="0" smtClean="0"/>
                        <a:t>-Good K, some PM assessment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-Not effective</a:t>
                      </a:r>
                      <a:r>
                        <a:rPr lang="en-US" baseline="0" dirty="0" smtClean="0"/>
                        <a:t> if learners not motivated</a:t>
                      </a:r>
                    </a:p>
                    <a:p>
                      <a:r>
                        <a:rPr lang="en-US" baseline="0" dirty="0" smtClean="0"/>
                        <a:t>-Assessment scope is limited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97956"/>
                  </a:ext>
                </a:extLst>
              </a:tr>
            </a:tbl>
          </a:graphicData>
        </a:graphic>
      </p:graphicFrame>
      <p:pic>
        <p:nvPicPr>
          <p:cNvPr id="5" name="20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039" y="1584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9086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26684" y="829056"/>
            <a:ext cx="5800324" cy="51937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314" y="190500"/>
            <a:ext cx="2691063" cy="7362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Activities &amp;</a:t>
            </a:r>
          </a:p>
          <a:p>
            <a:r>
              <a:rPr lang="en-US" sz="3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Resources</a:t>
            </a:r>
          </a:p>
        </p:txBody>
      </p:sp>
      <p:pic>
        <p:nvPicPr>
          <p:cNvPr id="4" name="21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53449" y="171493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6684" y="926757"/>
            <a:ext cx="5670446" cy="49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864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04800" y="2430701"/>
            <a:ext cx="8438405" cy="37300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5790" y="2864575"/>
            <a:ext cx="78024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B60A5"/>
                </a:solidFill>
              </a:rPr>
              <a:t>Instructor describes each practice station and goals for session.</a:t>
            </a:r>
          </a:p>
          <a:p>
            <a:r>
              <a:rPr lang="en-US" dirty="0">
                <a:solidFill>
                  <a:srgbClr val="4B60A5"/>
                </a:solidFill>
              </a:rPr>
              <a:t> </a:t>
            </a:r>
          </a:p>
          <a:p>
            <a:r>
              <a:rPr lang="en-US" dirty="0">
                <a:solidFill>
                  <a:srgbClr val="4B60A5"/>
                </a:solidFill>
              </a:rPr>
              <a:t>Participants break into groups to receive instructional presentations, </a:t>
            </a:r>
            <a:r>
              <a:rPr lang="en-US" dirty="0" smtClean="0">
                <a:solidFill>
                  <a:srgbClr val="4B60A5"/>
                </a:solidFill>
              </a:rPr>
              <a:t>hands-on demonstration </a:t>
            </a:r>
            <a:r>
              <a:rPr lang="en-US" dirty="0">
                <a:solidFill>
                  <a:srgbClr val="4B60A5"/>
                </a:solidFill>
              </a:rPr>
              <a:t>and return </a:t>
            </a:r>
            <a:r>
              <a:rPr lang="en-US" dirty="0" smtClean="0">
                <a:solidFill>
                  <a:srgbClr val="4B60A5"/>
                </a:solidFill>
              </a:rPr>
              <a:t>demonstration </a:t>
            </a:r>
            <a:r>
              <a:rPr lang="en-US" dirty="0">
                <a:solidFill>
                  <a:srgbClr val="4B60A5"/>
                </a:solidFill>
              </a:rPr>
              <a:t>at each station. Each station has an </a:t>
            </a:r>
            <a:r>
              <a:rPr lang="en-US" dirty="0" smtClean="0">
                <a:solidFill>
                  <a:srgbClr val="4B60A5"/>
                </a:solidFill>
              </a:rPr>
              <a:t>instructor, </a:t>
            </a:r>
            <a:r>
              <a:rPr lang="en-US" dirty="0">
                <a:solidFill>
                  <a:srgbClr val="4B60A5"/>
                </a:solidFill>
              </a:rPr>
              <a:t>and participants individually complete required activity for the station (</a:t>
            </a:r>
            <a:r>
              <a:rPr lang="en-US" dirty="0" smtClean="0">
                <a:solidFill>
                  <a:srgbClr val="4B60A5"/>
                </a:solidFill>
              </a:rPr>
              <a:t>1:4 instructor: participant </a:t>
            </a:r>
            <a:r>
              <a:rPr lang="en-US" dirty="0">
                <a:solidFill>
                  <a:srgbClr val="4B60A5"/>
                </a:solidFill>
              </a:rPr>
              <a:t>ratio).</a:t>
            </a:r>
          </a:p>
          <a:p>
            <a:r>
              <a:rPr lang="en-US" dirty="0">
                <a:solidFill>
                  <a:srgbClr val="4B60A5"/>
                </a:solidFill>
              </a:rPr>
              <a:t> </a:t>
            </a:r>
          </a:p>
          <a:p>
            <a:r>
              <a:rPr lang="en-US" dirty="0">
                <a:solidFill>
                  <a:srgbClr val="4B60A5"/>
                </a:solidFill>
              </a:rPr>
              <a:t>Groups rotate through all stations </a:t>
            </a:r>
            <a:r>
              <a:rPr lang="en-US" dirty="0" smtClean="0">
                <a:solidFill>
                  <a:srgbClr val="4B60A5"/>
                </a:solidFill>
              </a:rPr>
              <a:t>of the </a:t>
            </a:r>
            <a:r>
              <a:rPr lang="en-US" dirty="0">
                <a:solidFill>
                  <a:srgbClr val="4B60A5"/>
                </a:solidFill>
              </a:rPr>
              <a:t>s</a:t>
            </a:r>
            <a:r>
              <a:rPr lang="en-US" dirty="0" smtClean="0">
                <a:solidFill>
                  <a:srgbClr val="4B60A5"/>
                </a:solidFill>
              </a:rPr>
              <a:t>imulation </a:t>
            </a:r>
            <a:r>
              <a:rPr lang="en-US" dirty="0">
                <a:solidFill>
                  <a:srgbClr val="4B60A5"/>
                </a:solidFill>
              </a:rPr>
              <a:t>session. The learned critical behaviors are assessed in the </a:t>
            </a:r>
            <a:r>
              <a:rPr lang="en-US" dirty="0" smtClean="0">
                <a:solidFill>
                  <a:srgbClr val="4B60A5"/>
                </a:solidFill>
              </a:rPr>
              <a:t>case </a:t>
            </a:r>
            <a:r>
              <a:rPr lang="en-US" dirty="0">
                <a:solidFill>
                  <a:srgbClr val="4B60A5"/>
                </a:solidFill>
              </a:rPr>
              <a:t>scenario simulated environment</a:t>
            </a:r>
            <a:r>
              <a:rPr lang="en-US" dirty="0" smtClean="0">
                <a:solidFill>
                  <a:srgbClr val="4B60A5"/>
                </a:solidFill>
              </a:rPr>
              <a:t>.</a:t>
            </a:r>
            <a:endParaRPr lang="en-US" dirty="0">
              <a:solidFill>
                <a:srgbClr val="4B60A5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9067800" cy="73625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Activities: </a:t>
            </a:r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example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99" y="1859200"/>
            <a:ext cx="8438406" cy="864949"/>
          </a:xfrm>
          <a:prstGeom prst="rect">
            <a:avLst/>
          </a:prstGeom>
        </p:spPr>
      </p:pic>
      <p:pic>
        <p:nvPicPr>
          <p:cNvPr id="4" name="22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0102" y="1453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602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6462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What should be assessed?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Any part of curriculum considered </a:t>
            </a:r>
            <a:r>
              <a:rPr lang="en-US" sz="2400" u="sng" dirty="0" smtClean="0"/>
              <a:t>essential</a:t>
            </a:r>
            <a:r>
              <a:rPr lang="en-US" sz="2400" b="1" dirty="0" smtClean="0"/>
              <a:t> </a:t>
            </a:r>
            <a:r>
              <a:rPr lang="en-US" sz="2400" dirty="0" smtClean="0"/>
              <a:t>and/or has </a:t>
            </a:r>
            <a:r>
              <a:rPr lang="en-US" sz="2400" u="sng" dirty="0" smtClean="0"/>
              <a:t>significant</a:t>
            </a:r>
            <a:r>
              <a:rPr lang="en-US" sz="2400" dirty="0" smtClean="0"/>
              <a:t> designated teaching time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Demonstrable behavior that </a:t>
            </a:r>
            <a:r>
              <a:rPr lang="en-US" sz="2400" u="sng" dirty="0"/>
              <a:t>differentiates</a:t>
            </a:r>
            <a:r>
              <a:rPr lang="en-US" sz="2400" b="1" dirty="0"/>
              <a:t> </a:t>
            </a:r>
            <a:r>
              <a:rPr lang="en-US" sz="2400" dirty="0"/>
              <a:t>“low” from “high” </a:t>
            </a:r>
            <a:r>
              <a:rPr lang="en-US" sz="2400" dirty="0" smtClean="0"/>
              <a:t>performers</a:t>
            </a:r>
          </a:p>
          <a:p>
            <a:pPr marL="349250" lvl="1" indent="0">
              <a:lnSpc>
                <a:spcPct val="150000"/>
              </a:lnSpc>
              <a:buNone/>
            </a:pPr>
            <a:endParaRPr lang="en-US" sz="2400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Should be consistent with established </a:t>
            </a:r>
            <a:r>
              <a:rPr lang="en-US" sz="2400" u="sng" dirty="0" smtClean="0"/>
              <a:t>learning objectives</a:t>
            </a:r>
          </a:p>
          <a:p>
            <a:pPr marL="349250" lvl="1" indent="0">
              <a:lnSpc>
                <a:spcPct val="150000"/>
              </a:lnSpc>
              <a:buNone/>
            </a:pPr>
            <a:endParaRPr lang="en-US" sz="2400" b="1" dirty="0" smtClean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11" y="76200"/>
            <a:ext cx="8353425" cy="990600"/>
          </a:xfrm>
        </p:spPr>
        <p:txBody>
          <a:bodyPr>
            <a:normAutofit/>
          </a:bodyPr>
          <a:lstStyle/>
          <a:p>
            <a:pPr algn="l"/>
            <a:r>
              <a:rPr lang="en-CA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Assessment: </a:t>
            </a:r>
            <a:r>
              <a:rPr lang="en-CA" sz="32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What to measure?</a:t>
            </a:r>
            <a:endParaRPr lang="en-US" sz="32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23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0630" y="1453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5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37"/>
          <p:cNvGraphicFramePr>
            <a:graphicFrameLocks/>
          </p:cNvGraphicFramePr>
          <p:nvPr>
            <p:extLst/>
          </p:nvPr>
        </p:nvGraphicFramePr>
        <p:xfrm>
          <a:off x="533400" y="2133600"/>
          <a:ext cx="8077200" cy="3861816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1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Objective Part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Behavior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lvl="0"/>
                      <a:r>
                        <a:rPr lang="en-US" sz="1400" b="1" kern="1200" dirty="0" smtClean="0">
                          <a:solidFill>
                            <a:srgbClr val="FFC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Describes learner capability within context of learning domain-</a:t>
                      </a:r>
                      <a:r>
                        <a:rPr lang="en-US" sz="1400" b="1" u="sng" kern="1200" dirty="0" smtClean="0">
                          <a:solidFill>
                            <a:srgbClr val="FFC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observable</a:t>
                      </a:r>
                      <a:endParaRPr lang="en-US" sz="1400" b="1" u="sng" kern="1200" dirty="0">
                        <a:solidFill>
                          <a:srgbClr val="FFC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 describe the steps in…”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be able to perform the steps  in…”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“will rate their comfort toward performing the steps “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Conditions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lvl="0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-Equipment/ tools involved</a:t>
                      </a:r>
                    </a:p>
                    <a:p>
                      <a:pPr lvl="0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-Environmental conditions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 instruments supplied”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“during simulated scenario representing adult presenting in respiratory distress”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Standard of Performance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+mj-lt"/>
                        </a:rPr>
                        <a:t>Degree-standard </a:t>
                      </a:r>
                      <a:r>
                        <a:rPr lang="en-US" sz="1400" b="1" kern="1200" dirty="0" smtClean="0">
                          <a:solidFill>
                            <a:srgbClr val="FFC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 acceptable performance (time, accuracy, quality, </a:t>
                      </a:r>
                      <a:r>
                        <a:rPr lang="en-US" sz="1400" b="1" kern="1200" dirty="0" err="1" smtClean="0">
                          <a:solidFill>
                            <a:srgbClr val="FFC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US" sz="1400" b="1" kern="1200" dirty="0" smtClean="0">
                          <a:solidFill>
                            <a:srgbClr val="FFC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“without error”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“without prompting”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“within 60 seconds”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learning objectives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assessment plan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24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03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7095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722437"/>
            <a:ext cx="8229600" cy="4983163"/>
          </a:xfrm>
        </p:spPr>
        <p:txBody>
          <a:bodyPr>
            <a:no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tx1"/>
                </a:solidFill>
              </a:rPr>
              <a:t>Formative (typically norm-based)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Gather information during course to give feedback of learners’ strengths/weaknesses with respect to learning objectives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Consequences are typically low- “Low stakes” 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tx1"/>
                </a:solidFill>
              </a:rPr>
              <a:t>Summative (typically criteria-based)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Measure learner’s achievement at end of learning cycle, and </a:t>
            </a:r>
            <a:r>
              <a:rPr lang="en-US" sz="2000" dirty="0"/>
              <a:t> </a:t>
            </a:r>
            <a:r>
              <a:rPr lang="en-US" sz="2000" dirty="0" smtClean="0"/>
              <a:t>compare to standard/benchmark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“Moderate” to “high stakes”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tx1"/>
                </a:solidFill>
              </a:rPr>
              <a:t>Administrative / Compliance 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800" dirty="0" smtClean="0">
                <a:solidFill>
                  <a:schemeClr val="tx1"/>
                </a:solidFill>
              </a:rPr>
              <a:t>Gather data to evaluate gap / needs assessment (not associated with education) 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81011" y="76200"/>
            <a:ext cx="8353425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32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/>
            </a:r>
            <a:br>
              <a:rPr lang="en-CA" sz="32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en-CA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Determine your assessment purpose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25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6512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6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039" y="171493"/>
            <a:ext cx="487363" cy="487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4160" y="658856"/>
            <a:ext cx="5906560" cy="5868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9067800" cy="736257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Assessment*</a:t>
            </a:r>
            <a:endParaRPr lang="en-US" sz="32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456" y="6024634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*Program 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7005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469557"/>
            <a:ext cx="8458200" cy="902043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Commonly Used Assessment Tools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3352800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Survey</a:t>
            </a:r>
            <a:r>
              <a:rPr lang="en-US" sz="2800" dirty="0" smtClean="0">
                <a:latin typeface="+mj-lt"/>
              </a:rPr>
              <a:t/>
            </a:r>
            <a:br>
              <a:rPr lang="en-US" sz="2800" dirty="0" smtClean="0">
                <a:latin typeface="+mj-lt"/>
              </a:rPr>
            </a:br>
            <a:r>
              <a:rPr lang="en-US" sz="2800" dirty="0" smtClean="0">
                <a:latin typeface="+mj-lt"/>
              </a:rPr>
              <a:t>  (affect)</a:t>
            </a:r>
          </a:p>
          <a:p>
            <a:pPr marL="0" indent="0">
              <a:buNone/>
            </a:pPr>
            <a:endParaRPr lang="en-US" sz="2800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Written, multiple </a:t>
            </a:r>
            <a:r>
              <a:rPr lang="en-US" sz="2800" b="1" dirty="0">
                <a:latin typeface="+mj-lt"/>
              </a:rPr>
              <a:t>c</a:t>
            </a:r>
            <a:r>
              <a:rPr lang="en-US" sz="2800" b="1" dirty="0" smtClean="0">
                <a:latin typeface="+mj-lt"/>
              </a:rPr>
              <a:t>hoice </a:t>
            </a:r>
            <a:r>
              <a:rPr lang="en-US" sz="2800" b="1" dirty="0">
                <a:latin typeface="+mj-lt"/>
              </a:rPr>
              <a:t>e</a:t>
            </a:r>
            <a:r>
              <a:rPr lang="en-US" sz="2800" b="1" dirty="0" smtClean="0">
                <a:latin typeface="+mj-lt"/>
              </a:rPr>
              <a:t>xaminations</a:t>
            </a:r>
            <a:r>
              <a:rPr lang="en-US" sz="2800" dirty="0" smtClean="0">
                <a:latin typeface="+mj-lt"/>
              </a:rPr>
              <a:t>    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    (knowledge)</a:t>
            </a:r>
          </a:p>
          <a:p>
            <a:pPr marL="0" indent="0">
              <a:buNone/>
            </a:pPr>
            <a:endParaRPr lang="en-US" sz="2800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Direct observation Checklist/Global rating</a:t>
            </a:r>
          </a:p>
          <a:p>
            <a:pPr marL="0" indent="0">
              <a:buNone/>
            </a:pPr>
            <a:r>
              <a:rPr lang="en-US" sz="2800" dirty="0" smtClean="0">
                <a:latin typeface="+mj-lt"/>
              </a:rPr>
              <a:t>      (knowledge, psychomotor)</a:t>
            </a:r>
          </a:p>
          <a:p>
            <a:pPr marL="0" indent="0">
              <a:buNone/>
            </a:pPr>
            <a:endParaRPr lang="en-US" sz="2800" dirty="0" smtClean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Individual or 360-degree assessment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    </a:t>
            </a:r>
            <a:r>
              <a:rPr lang="en-US" sz="2800" dirty="0"/>
              <a:t> (affect, knowledge, </a:t>
            </a:r>
            <a:r>
              <a:rPr lang="en-US" sz="2800" dirty="0" smtClean="0"/>
              <a:t>psychomotor)</a:t>
            </a:r>
            <a:endParaRPr lang="en-US" sz="2800" dirty="0" smtClean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5925" y="5660022"/>
            <a:ext cx="8453846" cy="9259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0000"/>
                  <a:satMod val="130000"/>
                </a:schemeClr>
              </a:gs>
              <a:gs pos="37000">
                <a:schemeClr val="tx1"/>
              </a:gs>
            </a:gsLst>
            <a:lin ang="0" scaled="1"/>
            <a:tileRect/>
          </a:gradFill>
          <a:effectLst>
            <a:innerShdw blurRad="38100" dist="12700" dir="5400000">
              <a:schemeClr val="tx1">
                <a:alpha val="75000"/>
              </a:scheme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625" y="5702600"/>
            <a:ext cx="2489200" cy="840818"/>
          </a:xfrm>
          <a:prstGeom prst="rect">
            <a:avLst/>
          </a:prstGeom>
          <a:gradFill>
            <a:gsLst>
              <a:gs pos="0">
                <a:schemeClr val="accent1">
                  <a:shade val="60000"/>
                  <a:satMod val="130000"/>
                </a:schemeClr>
              </a:gs>
              <a:gs pos="53000">
                <a:schemeClr val="tx1"/>
              </a:gs>
            </a:gsLst>
            <a:lin ang="0" scaled="1"/>
          </a:gradFill>
        </p:spPr>
      </p:pic>
      <p:pic>
        <p:nvPicPr>
          <p:cNvPr id="3" name="27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0630" y="1702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/>
          <p:cNvSpPr txBox="1">
            <a:spLocks/>
          </p:cNvSpPr>
          <p:nvPr/>
        </p:nvSpPr>
        <p:spPr>
          <a:xfrm>
            <a:off x="304800" y="1752600"/>
            <a:ext cx="8305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Reflect observable behaviors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Objective (as much as possible)</a:t>
            </a:r>
          </a:p>
          <a:p>
            <a:pPr lvl="1"/>
            <a:r>
              <a:rPr lang="en-US" sz="2400" dirty="0" smtClean="0"/>
              <a:t>Particularly true for Y/N responses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b="1" dirty="0" smtClean="0"/>
              <a:t>Can also measure quality, degree</a:t>
            </a:r>
          </a:p>
          <a:p>
            <a:pPr lvl="1"/>
            <a:r>
              <a:rPr lang="en-US" sz="2400" dirty="0" smtClean="0"/>
              <a:t>Rating scales 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b="1" dirty="0"/>
              <a:t>Can measure </a:t>
            </a:r>
            <a:r>
              <a:rPr lang="en-US" b="1" dirty="0" smtClean="0"/>
              <a:t>other metrics</a:t>
            </a:r>
          </a:p>
          <a:p>
            <a:pPr lvl="1"/>
            <a:r>
              <a:rPr lang="en-US" sz="2400" dirty="0" smtClean="0"/>
              <a:t>“time to”</a:t>
            </a:r>
          </a:p>
          <a:p>
            <a:pPr lvl="1"/>
            <a:r>
              <a:rPr lang="en-US" sz="2400" dirty="0" smtClean="0"/>
              <a:t>demographics</a:t>
            </a:r>
            <a:endParaRPr lang="en-US" sz="2400" dirty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Direct Observation tools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079" y="1047618"/>
            <a:ext cx="1793965" cy="140996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4353" y="2670839"/>
            <a:ext cx="2357184" cy="6034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8129" y="3483293"/>
            <a:ext cx="1698168" cy="14825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8128" y="5136038"/>
            <a:ext cx="1709805" cy="1508601"/>
          </a:xfrm>
          <a:prstGeom prst="rect">
            <a:avLst/>
          </a:prstGeom>
        </p:spPr>
      </p:pic>
      <p:pic>
        <p:nvPicPr>
          <p:cNvPr id="2" name="28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80630" y="1671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6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1572387"/>
            <a:ext cx="4937535" cy="4818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676400"/>
            <a:ext cx="3048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Lists critical components for KSAs, </a:t>
            </a:r>
            <a:r>
              <a:rPr lang="en-US" sz="2000" b="1" dirty="0" smtClean="0"/>
              <a:t>and required </a:t>
            </a:r>
            <a:r>
              <a:rPr lang="en-US" sz="2000" b="1" dirty="0"/>
              <a:t>observable behaviors</a:t>
            </a:r>
          </a:p>
          <a:p>
            <a:endParaRPr lang="en-US" b="1" dirty="0" smtClean="0"/>
          </a:p>
          <a:p>
            <a:r>
              <a:rPr lang="en-US" b="1" dirty="0" smtClean="0"/>
              <a:t>Pro</a:t>
            </a:r>
            <a:r>
              <a:rPr lang="en-US" b="1" dirty="0"/>
              <a:t>: </a:t>
            </a:r>
            <a:r>
              <a:rPr lang="en-US" dirty="0"/>
              <a:t>Most objective</a:t>
            </a:r>
            <a:r>
              <a:rPr lang="en-US" b="1" dirty="0"/>
              <a:t>, </a:t>
            </a:r>
            <a:r>
              <a:rPr lang="en-US" dirty="0"/>
              <a:t>require little advanced rater </a:t>
            </a:r>
            <a:r>
              <a:rPr lang="en-US" dirty="0" smtClean="0"/>
              <a:t>training</a:t>
            </a:r>
          </a:p>
          <a:p>
            <a:endParaRPr lang="en-US" dirty="0"/>
          </a:p>
          <a:p>
            <a:r>
              <a:rPr lang="en-US" b="1" dirty="0"/>
              <a:t>Con: </a:t>
            </a:r>
            <a:r>
              <a:rPr lang="en-US" dirty="0"/>
              <a:t>No way to indicate sequencing or quality of performance (dichotomously scored)</a:t>
            </a:r>
          </a:p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Direct Observation tools: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Checklist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29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0630" y="1671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/>
          <p:cNvSpPr>
            <a:spLocks noGrp="1"/>
          </p:cNvSpPr>
          <p:nvPr>
            <p:ph sz="half" idx="2"/>
          </p:nvPr>
        </p:nvSpPr>
        <p:spPr>
          <a:xfrm>
            <a:off x="304799" y="1524000"/>
            <a:ext cx="4343399" cy="47244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Overall impression over broad domains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Scored on 5-point scale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    (1=v. poor, 5=excellent)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5 domains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Team Structure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Leadership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Situation Monitoring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Mutual Support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Communication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199" y="1524000"/>
            <a:ext cx="3947165" cy="460710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Direct Observation tools: </a:t>
            </a:r>
            <a:r>
              <a:rPr 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Global rating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6396335"/>
            <a:ext cx="8758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Clancy </a:t>
            </a:r>
            <a:r>
              <a:rPr lang="en-US" sz="1200" dirty="0"/>
              <a:t>CM, </a:t>
            </a:r>
            <a:r>
              <a:rPr lang="en-US" sz="1200" dirty="0" err="1"/>
              <a:t>Tornberg</a:t>
            </a:r>
            <a:r>
              <a:rPr lang="en-US" sz="1200" dirty="0"/>
              <a:t> </a:t>
            </a:r>
            <a:r>
              <a:rPr lang="en-US" sz="1200" dirty="0" smtClean="0"/>
              <a:t>DN </a:t>
            </a:r>
            <a:r>
              <a:rPr lang="en-US" sz="1200" dirty="0"/>
              <a:t>(2007</a:t>
            </a:r>
            <a:r>
              <a:rPr lang="en-US" sz="1200" dirty="0" smtClean="0"/>
              <a:t>). </a:t>
            </a:r>
            <a:r>
              <a:rPr lang="en-US" sz="1200" dirty="0" err="1"/>
              <a:t>TeamSTEPPS</a:t>
            </a:r>
            <a:r>
              <a:rPr lang="en-US" sz="1200" dirty="0"/>
              <a:t>: assuring optimal teamwork in clinical settings. </a:t>
            </a:r>
            <a:r>
              <a:rPr lang="en-US" sz="1200" i="1" dirty="0"/>
              <a:t>Am J Med </a:t>
            </a:r>
            <a:r>
              <a:rPr lang="en-US" sz="1200" i="1" dirty="0" err="1"/>
              <a:t>Qual</a:t>
            </a:r>
            <a:r>
              <a:rPr lang="en-US" sz="1200" i="1" dirty="0"/>
              <a:t> </a:t>
            </a:r>
            <a:r>
              <a:rPr lang="en-US" sz="1200" dirty="0"/>
              <a:t>22:214–217.</a:t>
            </a:r>
          </a:p>
          <a:p>
            <a:endParaRPr lang="en-US" sz="1200" dirty="0"/>
          </a:p>
        </p:txBody>
      </p:sp>
      <p:pic>
        <p:nvPicPr>
          <p:cNvPr id="3" name="30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703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2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 development steps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2182368"/>
            <a:ext cx="76177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000" dirty="0" smtClean="0"/>
              <a:t>Develop learning objectives</a:t>
            </a:r>
          </a:p>
          <a:p>
            <a:pPr marL="342900" indent="-342900">
              <a:buAutoNum type="arabicPeriod"/>
            </a:pPr>
            <a:r>
              <a:rPr lang="en-US" sz="3000" dirty="0" smtClean="0"/>
              <a:t>Align learning objectives with assessment</a:t>
            </a:r>
          </a:p>
          <a:p>
            <a:r>
              <a:rPr lang="en-US" sz="3000" dirty="0" smtClean="0"/>
              <a:t>plan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880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1011" y="76200"/>
            <a:ext cx="8353425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 smtClean="0"/>
              <a:t/>
            </a:r>
            <a:br>
              <a:rPr lang="en-CA" dirty="0" smtClean="0"/>
            </a:br>
            <a:r>
              <a:rPr lang="en-C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</a:t>
            </a:r>
            <a:r>
              <a:rPr lang="en-CA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reating an assessment Plan: </a:t>
            </a:r>
            <a:r>
              <a:rPr lang="en-CA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Exercise 3</a:t>
            </a:r>
            <a:endParaRPr lang="en-US" sz="32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22" y="1261941"/>
            <a:ext cx="8513064" cy="5268399"/>
          </a:xfrm>
          <a:prstGeom prst="rect">
            <a:avLst/>
          </a:prstGeom>
        </p:spPr>
      </p:pic>
      <p:pic>
        <p:nvPicPr>
          <p:cNvPr id="3" name="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3449" y="1714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6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 development steps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2182368"/>
            <a:ext cx="68852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2"/>
                </a:solidFill>
              </a:rPr>
              <a:t>Develop learning objectives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2"/>
                </a:solidFill>
              </a:rPr>
              <a:t>Align learning objectives with assessment plan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Determine practicality of training/ assessment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Revise as needed</a:t>
            </a:r>
          </a:p>
        </p:txBody>
      </p:sp>
    </p:spTree>
    <p:extLst>
      <p:ext uri="{BB962C8B-B14F-4D97-AF65-F5344CB8AC3E}">
        <p14:creationId xmlns:p14="http://schemas.microsoft.com/office/powerpoint/2010/main" val="404515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Nitty gritty: checklist development steps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2182368"/>
            <a:ext cx="6524543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Write all steps (CTA)</a:t>
            </a:r>
          </a:p>
          <a:p>
            <a:pPr marL="342900" indent="-342900">
              <a:buAutoNum type="arabicPeriod"/>
            </a:pPr>
            <a:r>
              <a:rPr lang="en-US" sz="2600" b="1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 &lt;&lt;&lt; Find available resources 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Disseminate to colleagues to review using a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documented process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 smtClean="0"/>
          </a:p>
          <a:p>
            <a:r>
              <a:rPr lang="en-US" sz="2400" dirty="0" smtClean="0"/>
              <a:t>See Content Validity Form</a:t>
            </a:r>
          </a:p>
        </p:txBody>
      </p:sp>
    </p:spTree>
    <p:extLst>
      <p:ext uri="{BB962C8B-B14F-4D97-AF65-F5344CB8AC3E}">
        <p14:creationId xmlns:p14="http://schemas.microsoft.com/office/powerpoint/2010/main" val="14672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6318" y="377952"/>
            <a:ext cx="6268754" cy="639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1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671" y="1828799"/>
            <a:ext cx="6839897" cy="4283243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dirty="0" smtClean="0"/>
              <a:t>Don’t forget the response options!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3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 development steps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2182368"/>
            <a:ext cx="6758581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2"/>
                </a:solidFill>
              </a:rPr>
              <a:t>Write all steps (CTA)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Bradley Hand ITC" panose="03070402050302030203" pitchFamily="66" charset="0"/>
              </a:rPr>
              <a:t>Find available resources 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2"/>
                </a:solidFill>
              </a:rPr>
              <a:t>Disseminate to colleagues to review using a</a:t>
            </a:r>
          </a:p>
          <a:p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   documented process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smtClean="0"/>
              <a:t>4. Collect, review responses. Revise, as needed</a:t>
            </a:r>
          </a:p>
          <a:p>
            <a:r>
              <a:rPr lang="en-US" sz="2400" dirty="0" smtClean="0"/>
              <a:t>5.Recreate new content validity form</a:t>
            </a:r>
            <a:endParaRPr lang="en-US" sz="24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6. Disseminate 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7. Focus group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8.  Compile final items, metrics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9. Finalize form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 </a:t>
            </a:r>
            <a:endParaRPr lang="en-US" sz="2400" dirty="0" smtClean="0"/>
          </a:p>
          <a:p>
            <a:endParaRPr lang="en-US" sz="2400" dirty="0" smtClean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 smtClean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764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 development steps</a:t>
            </a:r>
            <a:br>
              <a:rPr lang="en-US" dirty="0" smtClean="0"/>
            </a:br>
            <a:r>
              <a:rPr lang="en-US" dirty="0" smtClean="0"/>
              <a:t>use your other experts…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2182368"/>
            <a:ext cx="7744043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10. Have education/ assessment specialist review</a:t>
            </a:r>
          </a:p>
          <a:p>
            <a:r>
              <a:rPr lang="en-US" sz="2400" dirty="0">
                <a:sym typeface="Wingdings" panose="05000000000000000000" pitchFamily="2" charset="2"/>
              </a:rPr>
              <a:t>	</a:t>
            </a:r>
            <a:r>
              <a:rPr lang="en-US" sz="2400" dirty="0" smtClean="0">
                <a:sym typeface="Wingdings" panose="05000000000000000000" pitchFamily="2" charset="2"/>
              </a:rPr>
              <a:t>a) clarity</a:t>
            </a:r>
          </a:p>
          <a:p>
            <a:r>
              <a:rPr lang="en-US" sz="2400" dirty="0">
                <a:sym typeface="Wingdings" panose="05000000000000000000" pitchFamily="2" charset="2"/>
              </a:rPr>
              <a:t>	</a:t>
            </a:r>
            <a:r>
              <a:rPr lang="en-US" sz="2400" dirty="0" smtClean="0">
                <a:sym typeface="Wingdings" panose="05000000000000000000" pitchFamily="2" charset="2"/>
              </a:rPr>
              <a:t>b) ensure items are discrete unless required</a:t>
            </a:r>
          </a:p>
          <a:p>
            <a:endParaRPr lang="en-US" sz="24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11. Have sim specialist review to ensure checklist items</a:t>
            </a:r>
          </a:p>
          <a:p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align with resources needed in simulated setting</a:t>
            </a:r>
          </a:p>
          <a:p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Revise as needed, and review again</a:t>
            </a:r>
          </a:p>
          <a:p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******DOCUMENT EVERYTHING**********</a:t>
            </a:r>
          </a:p>
          <a:p>
            <a:endParaRPr lang="en-US" sz="24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 </a:t>
            </a:r>
            <a:endParaRPr lang="en-US" sz="2400" dirty="0" smtClean="0"/>
          </a:p>
          <a:p>
            <a:endParaRPr lang="en-US" sz="2400" dirty="0" smtClean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 smtClean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8301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6716" y="788502"/>
            <a:ext cx="5202789" cy="58408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11" y="76200"/>
            <a:ext cx="8353425" cy="990600"/>
          </a:xfrm>
        </p:spPr>
        <p:txBody>
          <a:bodyPr/>
          <a:lstStyle/>
          <a:p>
            <a:pPr algn="l"/>
            <a:r>
              <a:rPr lang="en-CA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Putting it all together! 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2"/>
          </p:nvPr>
        </p:nvSpPr>
        <p:spPr>
          <a:xfrm>
            <a:off x="252600" y="1240909"/>
            <a:ext cx="3826042" cy="508369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Goals, learning objectives, learning activities, and assessment tools/ methods should align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Consider long-term feasibility, with “big picture” goals in mind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Use your resources!</a:t>
            </a:r>
          </a:p>
        </p:txBody>
      </p:sp>
      <p:pic>
        <p:nvPicPr>
          <p:cNvPr id="3" name="32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039" y="179674"/>
            <a:ext cx="487363" cy="4873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1049" y="887154"/>
            <a:ext cx="4574121" cy="555022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20526997">
            <a:off x="6612262" y="118750"/>
            <a:ext cx="1405808" cy="1339504"/>
            <a:chOff x="6234090" y="192875"/>
            <a:chExt cx="1901760" cy="1812064"/>
          </a:xfrm>
        </p:grpSpPr>
        <p:sp>
          <p:nvSpPr>
            <p:cNvPr id="18" name="7-Point Star 17"/>
            <p:cNvSpPr/>
            <p:nvPr/>
          </p:nvSpPr>
          <p:spPr>
            <a:xfrm>
              <a:off x="6234090" y="192875"/>
              <a:ext cx="1901760" cy="1812064"/>
            </a:xfrm>
            <a:prstGeom prst="star7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32326" y="865998"/>
              <a:ext cx="1507559" cy="416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SUCCESS!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8186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61015" y="2448510"/>
            <a:ext cx="8229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FFCC00"/>
              </a:buClr>
              <a:buSzPct val="80000"/>
              <a:buNone/>
              <a:defRPr sz="42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Times" pitchFamily="18" charset="0"/>
              </a:defRPr>
            </a:lvl9pPr>
          </a:lstStyle>
          <a:p>
            <a:pPr>
              <a:defRPr/>
            </a:pPr>
            <a:endParaRPr lang="en-US" alt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en-US" altLang="en-US" sz="2800" dirty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en-US" alt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alt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Deborah </a:t>
            </a:r>
            <a:r>
              <a:rPr lang="en-US" alt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Rooney, PhD</a:t>
            </a:r>
            <a:r>
              <a:rPr lang="en-US" altLang="en-US" sz="2800" dirty="0">
                <a:latin typeface="Calibri" panose="020F0502020204030204" pitchFamily="34" charset="0"/>
              </a:rPr>
              <a:t/>
            </a:r>
            <a:br>
              <a:rPr lang="en-US" altLang="en-US" sz="2800" dirty="0">
                <a:latin typeface="Calibri" panose="020F0502020204030204" pitchFamily="34" charset="0"/>
              </a:rPr>
            </a:br>
            <a:r>
              <a:rPr lang="en-US" sz="2400" b="0" dirty="0" smtClean="0">
                <a:solidFill>
                  <a:srgbClr val="FFC000"/>
                </a:solidFill>
                <a:latin typeface="Calibri" panose="020F0502020204030204" pitchFamily="34" charset="0"/>
              </a:rPr>
              <a:t>dmrooney@umich.edu</a:t>
            </a:r>
            <a:endParaRPr lang="en-US" sz="2400" b="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en-US" altLang="en-US" sz="280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kumimoji="0" lang="en-US" altLang="en-US" sz="2800" kern="0" dirty="0" smtClean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857250" y="5524500"/>
            <a:ext cx="8286750" cy="1333499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bg2">
                  <a:lumMod val="75000"/>
                  <a:alpha val="6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190" y="5624575"/>
            <a:ext cx="4644260" cy="1157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33" y="55225"/>
            <a:ext cx="8512175" cy="1446213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25000"/>
                    <a:lumOff val="75000"/>
                  </a:schemeClr>
                </a:solidFill>
                <a:latin typeface="Arial"/>
                <a:cs typeface="Arial"/>
              </a:rPr>
              <a:t>Thank you</a:t>
            </a:r>
            <a:endParaRPr lang="en-US" dirty="0">
              <a:solidFill>
                <a:schemeClr val="bg1">
                  <a:lumMod val="25000"/>
                  <a:lumOff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670798">
            <a:off x="3935706" y="1899835"/>
            <a:ext cx="4398562" cy="3056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02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5943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5" y="190500"/>
            <a:ext cx="6296025" cy="990600"/>
          </a:xfrm>
        </p:spPr>
        <p:txBody>
          <a:bodyPr/>
          <a:lstStyle/>
          <a:p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References / Resources</a:t>
            </a:r>
            <a:endParaRPr lang="en-US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5448" y="1267460"/>
            <a:ext cx="8384242" cy="4081463"/>
          </a:xfrm>
          <a:ln>
            <a:noFill/>
          </a:ln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Bloom B. S. (1956).  </a:t>
            </a:r>
            <a:r>
              <a:rPr lang="en-US" sz="1600" i="1" dirty="0">
                <a:solidFill>
                  <a:schemeClr val="bg1"/>
                </a:solidFill>
                <a:latin typeface="+mj-lt"/>
              </a:rPr>
              <a:t>Taxonomy of Educational Objectives, Handbook : The Cognitive Domain.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New York:  David McKay Co Inc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Dave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R. H. (1975). Developing and Writing Behavioral Objectives. (R J Armstrong, ed.) Educational Innovators 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Press.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G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uidelines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for Writing Learning Objectives. American Academy of Family Physicians. 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Website. </a:t>
            </a:r>
            <a:r>
              <a:rPr lang="en-US" sz="1600" dirty="0" smtClean="0">
                <a:solidFill>
                  <a:srgbClr val="003399"/>
                </a:solidFill>
                <a:latin typeface="+mj-lt"/>
              </a:rPr>
              <a:t>http</a:t>
            </a:r>
            <a:r>
              <a:rPr lang="en-US" sz="1600" dirty="0">
                <a:solidFill>
                  <a:srgbClr val="003399"/>
                </a:solidFill>
                <a:latin typeface="+mj-lt"/>
              </a:rPr>
              <a:t>://</a:t>
            </a:r>
            <a:r>
              <a:rPr lang="en-US" sz="1600" dirty="0" smtClean="0">
                <a:solidFill>
                  <a:srgbClr val="003399"/>
                </a:solidFill>
                <a:latin typeface="+mj-lt"/>
              </a:rPr>
              <a:t>www.aafp.org/dam/AAFP/documents/cme/faculty_development/LearningObjectivesGuidelines.pdf</a:t>
            </a:r>
            <a:r>
              <a:rPr lang="en-US" sz="1600" dirty="0">
                <a:solidFill>
                  <a:srgbClr val="003399"/>
                </a:solidFill>
                <a:latin typeface="+mj-lt"/>
              </a:rPr>
              <a:t> </a:t>
            </a:r>
            <a:r>
              <a:rPr lang="en-US" sz="1600" dirty="0" smtClean="0">
                <a:solidFill>
                  <a:srgbClr val="003399"/>
                </a:solidFill>
                <a:latin typeface="+mj-lt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Accessed November 15, 2018.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Krathwohl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, D.R., Bloom, B.S., and Masia, B.B. (1964). </a:t>
            </a:r>
            <a:r>
              <a:rPr lang="en-US" sz="1600" i="1" dirty="0">
                <a:solidFill>
                  <a:schemeClr val="bg1"/>
                </a:solidFill>
                <a:latin typeface="+mj-lt"/>
              </a:rPr>
              <a:t>Taxonomy of educational objectives: Handbook II: Affective domain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. New York: David McKay Co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.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Webb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EM, Naeger DM, Fulton TB, Straus CM. Learning objectives in radiology education: why you need them and how to write them. </a:t>
            </a:r>
            <a:r>
              <a:rPr lang="en-US" sz="1600" i="1" dirty="0">
                <a:solidFill>
                  <a:schemeClr val="bg1"/>
                </a:solidFill>
                <a:latin typeface="+mj-lt"/>
              </a:rPr>
              <a:t>Academic Radiology</a:t>
            </a:r>
            <a:r>
              <a:rPr lang="en-US" sz="1600" i="1" dirty="0">
                <a:solidFill>
                  <a:schemeClr val="bg1"/>
                </a:solidFill>
                <a:latin typeface="+mj-lt"/>
                <a:hlinkClick r:id="rId3" tooltip="Academic radiology."/>
              </a:rPr>
              <a:t>,</a:t>
            </a:r>
            <a:r>
              <a:rPr lang="en-US" sz="1600" i="1" dirty="0">
                <a:solidFill>
                  <a:schemeClr val="bg1"/>
                </a:solidFill>
                <a:latin typeface="+mj-lt"/>
              </a:rPr>
              <a:t> 2013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Mar;20(3):358-63. doi: 10.1016/j.acra.2012.10.003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UMCSC Instructional Plan. </a:t>
            </a:r>
            <a:r>
              <a:rPr lang="en-US" sz="1600" dirty="0">
                <a:solidFill>
                  <a:srgbClr val="003399"/>
                </a:solidFill>
                <a:latin typeface="+mj-lt"/>
              </a:rPr>
              <a:t>https://</a:t>
            </a:r>
            <a:r>
              <a:rPr lang="en-US" sz="1600" dirty="0" smtClean="0">
                <a:solidFill>
                  <a:srgbClr val="003399"/>
                </a:solidFill>
                <a:latin typeface="+mj-lt"/>
              </a:rPr>
              <a:t>medicine.umich.edu/dept/csc/about-us/policies/instructional-plans</a:t>
            </a:r>
            <a:r>
              <a:rPr lang="en-US" sz="1600" dirty="0">
                <a:solidFill>
                  <a:srgbClr val="003399"/>
                </a:solidFill>
                <a:latin typeface="+mj-lt"/>
              </a:rPr>
              <a:t> </a:t>
            </a:r>
            <a:r>
              <a:rPr lang="en-US" sz="1600" dirty="0" smtClean="0">
                <a:solidFill>
                  <a:srgbClr val="003399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Accessed November 15, 2018. </a:t>
            </a:r>
          </a:p>
        </p:txBody>
      </p:sp>
    </p:spTree>
    <p:extLst>
      <p:ext uri="{BB962C8B-B14F-4D97-AF65-F5344CB8AC3E}">
        <p14:creationId xmlns:p14="http://schemas.microsoft.com/office/powerpoint/2010/main" val="17583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17932</TotalTime>
  <Words>2026</Words>
  <Application>Microsoft Office PowerPoint</Application>
  <PresentationFormat>On-screen Show (4:3)</PresentationFormat>
  <Paragraphs>473</Paragraphs>
  <Slides>41</Slides>
  <Notes>37</Notes>
  <HiddenSlides>0</HiddenSlides>
  <MMClips>32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Bradley Hand ITC</vt:lpstr>
      <vt:lpstr>Calibri</vt:lpstr>
      <vt:lpstr>Courier New</vt:lpstr>
      <vt:lpstr>Franklin Gothic Demi Cond</vt:lpstr>
      <vt:lpstr>Segoe Print</vt:lpstr>
      <vt:lpstr>Wingdings</vt:lpstr>
      <vt:lpstr>Wingdings 2</vt:lpstr>
      <vt:lpstr>Twilight</vt:lpstr>
      <vt:lpstr>Workshop: Creating an Instructional Plan for Simulation-based Education  SPHMMC Visit March 2019        </vt:lpstr>
      <vt:lpstr>Agenda (aka Instructional Objectives)</vt:lpstr>
      <vt:lpstr>Your Instructional Plan</vt:lpstr>
      <vt:lpstr>Goal v.  Learning Objective </vt:lpstr>
      <vt:lpstr>Warm-up: Goal v. Learning Objective? </vt:lpstr>
      <vt:lpstr>Warm-up: Goal v. Learning Objective? </vt:lpstr>
      <vt:lpstr>Warm-up: Goal v. Learning Objective? </vt:lpstr>
      <vt:lpstr>Warm-up: Goal v. Learning Objective? </vt:lpstr>
      <vt:lpstr>Goals: Exercise 1</vt:lpstr>
      <vt:lpstr>Goals: Exercise 1</vt:lpstr>
      <vt:lpstr>PowerPoint Presentation</vt:lpstr>
      <vt:lpstr>PowerPoint Presentation</vt:lpstr>
      <vt:lpstr>PowerPoint Presentation</vt:lpstr>
      <vt:lpstr>3 Components of a Learning Objective*</vt:lpstr>
      <vt:lpstr>How to make learning objectives measureable? </vt:lpstr>
      <vt:lpstr>PowerPoint Presentation</vt:lpstr>
      <vt:lpstr>Learning Objectives: Exercise 2</vt:lpstr>
      <vt:lpstr>Learning Activities</vt:lpstr>
      <vt:lpstr>Learning Activities (educational methods)</vt:lpstr>
      <vt:lpstr>Simulation-based learning activities</vt:lpstr>
      <vt:lpstr>PowerPoint Presentation</vt:lpstr>
      <vt:lpstr>Learning Activities: example</vt:lpstr>
      <vt:lpstr>Assessment: What to measure?</vt:lpstr>
      <vt:lpstr>learning objectives  assessment plan</vt:lpstr>
      <vt:lpstr> Determine your assessment purpose</vt:lpstr>
      <vt:lpstr>Assessment*</vt:lpstr>
      <vt:lpstr>Commonly Used Assessment Tools</vt:lpstr>
      <vt:lpstr>Direct Observation tools</vt:lpstr>
      <vt:lpstr>Direct Observation tools: Checklist</vt:lpstr>
      <vt:lpstr>Direct Observation tools: Global rating</vt:lpstr>
      <vt:lpstr>checklist development steps</vt:lpstr>
      <vt:lpstr> Creating an assessment Plan: Exercise 3</vt:lpstr>
      <vt:lpstr>checklist development steps</vt:lpstr>
      <vt:lpstr>Nitty gritty: checklist development steps</vt:lpstr>
      <vt:lpstr>PowerPoint Presentation</vt:lpstr>
      <vt:lpstr>Don’t forget the response options!</vt:lpstr>
      <vt:lpstr>checklist development steps</vt:lpstr>
      <vt:lpstr>checklist development steps use your other experts…</vt:lpstr>
      <vt:lpstr>Putting it all together! </vt:lpstr>
      <vt:lpstr>Thank you</vt:lpstr>
      <vt:lpstr>References /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</dc:title>
  <dc:creator>dmrooney@med.umich.edu</dc:creator>
  <cp:lastModifiedBy>Fishstrom, Astrid</cp:lastModifiedBy>
  <cp:revision>1080</cp:revision>
  <cp:lastPrinted>2018-04-23T15:35:33Z</cp:lastPrinted>
  <dcterms:created xsi:type="dcterms:W3CDTF">2014-01-26T16:29:39Z</dcterms:created>
  <dcterms:modified xsi:type="dcterms:W3CDTF">2019-04-04T15:12:12Z</dcterms:modified>
</cp:coreProperties>
</file>