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9" r:id="rId2"/>
    <p:sldId id="312" r:id="rId3"/>
    <p:sldId id="316" r:id="rId4"/>
    <p:sldId id="315" r:id="rId5"/>
    <p:sldId id="263" r:id="rId6"/>
    <p:sldId id="308" r:id="rId7"/>
    <p:sldId id="296" r:id="rId8"/>
    <p:sldId id="298" r:id="rId9"/>
    <p:sldId id="314" r:id="rId10"/>
    <p:sldId id="267" r:id="rId11"/>
    <p:sldId id="269" r:id="rId12"/>
    <p:sldId id="270" r:id="rId13"/>
    <p:sldId id="271" r:id="rId14"/>
    <p:sldId id="272" r:id="rId15"/>
    <p:sldId id="302" r:id="rId16"/>
    <p:sldId id="307" r:id="rId17"/>
    <p:sldId id="309" r:id="rId18"/>
    <p:sldId id="281" r:id="rId19"/>
    <p:sldId id="283" r:id="rId20"/>
    <p:sldId id="310" r:id="rId21"/>
    <p:sldId id="313" r:id="rId22"/>
    <p:sldId id="284" r:id="rId23"/>
    <p:sldId id="303" r:id="rId24"/>
    <p:sldId id="304" r:id="rId25"/>
    <p:sldId id="291" r:id="rId26"/>
    <p:sldId id="293" r:id="rId27"/>
    <p:sldId id="311" r:id="rId28"/>
    <p:sldId id="294" r:id="rId29"/>
    <p:sldId id="29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414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53459-6D33-4E10-B41A-5A272F28B8CE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C7EC3-DF35-4A3E-9007-45B4E018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5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EB9BE-A2FC-F743-93EC-49504A7079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688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It consists of</a:t>
            </a:r>
          </a:p>
          <a:p>
            <a:r>
              <a:rPr lang="en-US" dirty="0" smtClean="0"/>
              <a:t>ﬂexible tubes or rods, each about the size of a match stick, inserted under the</a:t>
            </a:r>
          </a:p>
          <a:p>
            <a:r>
              <a:rPr lang="en-US" dirty="0" smtClean="0"/>
              <a:t>skin of a woman’s upper arm by a trained professional. Implants can give</a:t>
            </a:r>
          </a:p>
          <a:p>
            <a:r>
              <a:rPr lang="en-US" dirty="0" smtClean="0"/>
              <a:t>continuous protection for three to seven years, depending on the number of</a:t>
            </a:r>
          </a:p>
          <a:p>
            <a:r>
              <a:rPr lang="en-US" dirty="0" smtClean="0"/>
              <a:t>rods inserted. This method of contraception has been used for more than 25</a:t>
            </a:r>
          </a:p>
          <a:p>
            <a:r>
              <a:rPr lang="en-US" dirty="0" smtClean="0"/>
              <a:t>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Norplant: 6 capsules, each containing 36 mg of </a:t>
            </a:r>
            <a:r>
              <a:rPr lang="en-US" dirty="0" err="1" smtClean="0"/>
              <a:t>levonorgestrel</a:t>
            </a:r>
            <a:r>
              <a:rPr lang="en-US" dirty="0" smtClean="0"/>
              <a:t>. Labeled for 5 years of use. (Large </a:t>
            </a:r>
          </a:p>
          <a:p>
            <a:r>
              <a:rPr lang="en-US" dirty="0" smtClean="0"/>
              <a:t>studies have found it is effective for 7 years.)</a:t>
            </a:r>
          </a:p>
          <a:p>
            <a:r>
              <a:rPr lang="en-US" dirty="0" smtClean="0"/>
              <a:t>Implanon</a:t>
            </a:r>
            <a:r>
              <a:rPr lang="en-US" baseline="0" dirty="0" smtClean="0"/>
              <a:t> and Nexplanon are </a:t>
            </a:r>
            <a:r>
              <a:rPr lang="en-US" baseline="0" dirty="0" err="1" smtClean="0"/>
              <a:t>bioequivalents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They are different </a:t>
            </a:r>
          </a:p>
          <a:p>
            <a:r>
              <a:rPr lang="en-US" baseline="0" dirty="0" smtClean="0"/>
              <a:t>Nexplanon is radio-opaque  and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98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Thicken cervical mucus ...this is due to antiestrognic effect of progesterones....mucus becomes,</a:t>
            </a:r>
            <a:r>
              <a:rPr lang="en-US" baseline="0" dirty="0" smtClean="0"/>
              <a:t> scanty </a:t>
            </a:r>
            <a:r>
              <a:rPr lang="en-US" baseline="0" dirty="0" err="1" smtClean="0"/>
              <a:t>thich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impenetratable</a:t>
            </a:r>
            <a:r>
              <a:rPr lang="en-US" baseline="0" dirty="0" smtClean="0"/>
              <a:t> by sperm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Such level of progesterone will inhibit follicular maturation and hence ovulation will be suppressed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92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Immediate return of fertility returns without delay when removed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01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CANDIDATES WILL BE SLECTED BASED ON THE WHO/MEC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17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the chosen</a:t>
            </a:r>
            <a:r>
              <a:rPr lang="en-US" baseline="0" dirty="0" smtClean="0"/>
              <a:t> method is Implanon insert with in five days  after the start of the next menstrual period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51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Implanon</a:t>
            </a:r>
            <a:r>
              <a:rPr lang="en-US" baseline="0" dirty="0" smtClean="0"/>
              <a:t> users are more likely to have no monthly bleeding than irregular bleeding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86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Observation </a:t>
            </a:r>
          </a:p>
          <a:p>
            <a:r>
              <a:rPr lang="en-US" dirty="0" smtClean="0"/>
              <a:t>Treatment with </a:t>
            </a:r>
          </a:p>
          <a:p>
            <a:r>
              <a:rPr lang="en-US" dirty="0" err="1" smtClean="0"/>
              <a:t>Consuder</a:t>
            </a:r>
            <a:r>
              <a:rPr lang="en-US" dirty="0" smtClean="0"/>
              <a:t> iron tablets if bleeding is heavy to prevent anemia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57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>
              <a:buNone/>
            </a:pPr>
            <a:r>
              <a:rPr lang="en-US" dirty="0" smtClean="0"/>
              <a:t>Complications are rare</a:t>
            </a:r>
            <a:r>
              <a:rPr lang="en-US" baseline="0" dirty="0" smtClean="0"/>
              <a:t> from implants  but clients may have </a:t>
            </a:r>
          </a:p>
          <a:p>
            <a:pPr fontAlgn="base">
              <a:buNone/>
            </a:pPr>
            <a:r>
              <a:rPr lang="en-US" dirty="0" smtClean="0"/>
              <a:t>Infection at insertion site</a:t>
            </a:r>
          </a:p>
          <a:p>
            <a:pPr lvl="1" fontAlgn="base"/>
            <a:r>
              <a:rPr lang="en-US" sz="2400" dirty="0" smtClean="0"/>
              <a:t>If occurs, most likely within the first 2 months </a:t>
            </a:r>
          </a:p>
          <a:p>
            <a:pPr fontAlgn="base"/>
            <a:r>
              <a:rPr lang="en-US" dirty="0" smtClean="0"/>
              <a:t>Difficult removal</a:t>
            </a:r>
          </a:p>
          <a:p>
            <a:pPr lvl="1" fontAlgn="base"/>
            <a:r>
              <a:rPr lang="en-US" sz="2400" dirty="0" smtClean="0"/>
              <a:t>Rare if inserted properly and removed by a trained provider</a:t>
            </a:r>
          </a:p>
          <a:p>
            <a:pPr fontAlgn="base"/>
            <a:r>
              <a:rPr lang="en-US" dirty="0" smtClean="0"/>
              <a:t>Expulsions</a:t>
            </a:r>
          </a:p>
          <a:p>
            <a:pPr lvl="1" fontAlgn="base"/>
            <a:r>
              <a:rPr lang="en-US" sz="2400" dirty="0" smtClean="0"/>
              <a:t>Rare; most occur within the first 4 months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C7EC3-DF35-4A3E-9007-45B4E0183AC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31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33600" y="2616200"/>
            <a:ext cx="9192427" cy="3251200"/>
          </a:xfrm>
        </p:spPr>
        <p:txBody>
          <a:bodyPr anchor="t"/>
          <a:lstStyle>
            <a:lvl1pPr algn="l">
              <a:defRPr cap="all" baseline="0"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9" name="Picture 8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685801"/>
            <a:ext cx="4813316" cy="119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2006600"/>
            <a:ext cx="9700427" cy="3048000"/>
          </a:xfrm>
        </p:spPr>
        <p:txBody>
          <a:bodyPr anchor="t"/>
          <a:lstStyle>
            <a:lvl1pPr algn="l">
              <a:defRPr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5205583"/>
            <a:ext cx="3176055" cy="7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2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  <a:lvl2pPr marL="990575" indent="-38099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8" name="Picture 7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09" y="5551002"/>
            <a:ext cx="1762692" cy="4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88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163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6985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8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8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1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2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dation_bar_ART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2822"/>
            <a:ext cx="12192000" cy="6451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"/>
            <a:ext cx="12192000" cy="167951"/>
          </a:xfrm>
          <a:prstGeom prst="rect">
            <a:avLst/>
          </a:prstGeom>
          <a:solidFill>
            <a:srgbClr val="207AA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9600" y="6356351"/>
            <a:ext cx="81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0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867" kern="1200">
          <a:solidFill>
            <a:srgbClr val="207AAA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Clr>
          <a:srgbClr val="595959"/>
        </a:buClr>
        <a:buFont typeface="Arial" panose="020B0604020202020204" pitchFamily="34" charset="0"/>
        <a:buChar char="•"/>
        <a:defRPr sz="42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33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cap="none" dirty="0"/>
              <a:t>Contraceptive Implants </a:t>
            </a:r>
            <a:r>
              <a:rPr lang="en-US" sz="3600" cap="none" dirty="0"/>
              <a:t/>
            </a:r>
            <a:br>
              <a:rPr lang="en-US" sz="3600" cap="none" dirty="0"/>
            </a:br>
            <a:r>
              <a:rPr lang="en-US" sz="3600" cap="none" dirty="0" smtClean="0"/>
              <a:t/>
            </a:r>
            <a:br>
              <a:rPr lang="en-US" sz="3600" cap="none" dirty="0" smtClean="0"/>
            </a:br>
            <a:r>
              <a:rPr lang="en-US" sz="3600" b="1" cap="none" dirty="0"/>
              <a:t>Eyaya </a:t>
            </a:r>
            <a:r>
              <a:rPr lang="en-US" sz="3600" b="1" cap="none" dirty="0" smtClean="0"/>
              <a:t>Misgan, MD</a:t>
            </a:r>
            <a:r>
              <a:rPr lang="en-US" sz="3600" b="1" cap="none" dirty="0"/>
              <a:t/>
            </a:r>
            <a:br>
              <a:rPr lang="en-US" sz="3600" b="1" cap="none" dirty="0"/>
            </a:br>
            <a:r>
              <a:rPr lang="en-US" sz="3600" cap="none" dirty="0" smtClean="0"/>
              <a:t>Head, Department </a:t>
            </a:r>
            <a:r>
              <a:rPr lang="en-US" sz="3600" cap="none" dirty="0"/>
              <a:t>of </a:t>
            </a:r>
            <a:r>
              <a:rPr lang="en-US" sz="3600" cap="none" dirty="0" smtClean="0"/>
              <a:t>Obstetrics </a:t>
            </a:r>
            <a:r>
              <a:rPr lang="en-US" sz="3600" cap="none" dirty="0"/>
              <a:t>and Gynecology </a:t>
            </a:r>
            <a:br>
              <a:rPr lang="en-US" sz="3600" cap="none" dirty="0"/>
            </a:br>
            <a:r>
              <a:rPr lang="en-US" sz="3600" cap="none" dirty="0" smtClean="0"/>
              <a:t>Bahir Dar University</a:t>
            </a:r>
            <a:r>
              <a:rPr lang="en-US" sz="3600" cap="none" dirty="0"/>
              <a:t/>
            </a:r>
            <a:br>
              <a:rPr lang="en-US" sz="3600" cap="none" dirty="0"/>
            </a:b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73176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endParaRPr lang="en-US" sz="2400" dirty="0"/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Practice Implant Insertion Methods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Skill Lab Assignment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2421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endParaRPr lang="en-US" sz="2400" dirty="0"/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Practice Implant Removal Methods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Skill Lab Assignment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996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 Objectives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Types of Implants</a:t>
            </a:r>
          </a:p>
          <a:p>
            <a:r>
              <a:rPr lang="en-US" sz="2400" dirty="0" smtClean="0"/>
              <a:t> Mechanism of action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Advantages and disadvantages</a:t>
            </a:r>
          </a:p>
          <a:p>
            <a:r>
              <a:rPr lang="en-US" sz="2400" dirty="0"/>
              <a:t> E</a:t>
            </a:r>
            <a:r>
              <a:rPr lang="en-US" sz="2400" dirty="0" smtClean="0"/>
              <a:t>ligible candidates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Timing of insertion </a:t>
            </a:r>
          </a:p>
          <a:p>
            <a:r>
              <a:rPr lang="en-US" sz="2400" dirty="0"/>
              <a:t> I</a:t>
            </a:r>
            <a:r>
              <a:rPr lang="en-US" sz="2400" dirty="0" smtClean="0"/>
              <a:t>nsertion procedure</a:t>
            </a:r>
          </a:p>
          <a:p>
            <a:r>
              <a:rPr lang="en-US" sz="2400" dirty="0" smtClean="0"/>
              <a:t> Complications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Summary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Outline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736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Describe the characteristics of implants</a:t>
            </a:r>
          </a:p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Apply medical eligibility criteria  </a:t>
            </a:r>
            <a:r>
              <a:rPr lang="en-US" sz="2400" dirty="0"/>
              <a:t>for implants</a:t>
            </a:r>
          </a:p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Explain the insertion, removal, and follow-up procedures</a:t>
            </a:r>
          </a:p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Describe when to initiate use of Implants </a:t>
            </a:r>
          </a:p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Detect and manage </a:t>
            </a:r>
            <a:r>
              <a:rPr lang="en-US" sz="2400" dirty="0"/>
              <a:t>side </a:t>
            </a:r>
            <a:r>
              <a:rPr lang="en-US" sz="2400" dirty="0" smtClean="0"/>
              <a:t>effects</a:t>
            </a:r>
            <a:endParaRPr lang="en-US" sz="2400" dirty="0"/>
          </a:p>
          <a:p>
            <a:pPr fontAlgn="base">
              <a:buNone/>
            </a:pPr>
            <a:endParaRPr lang="en-US" dirty="0"/>
          </a:p>
          <a:p>
            <a:pPr fontAlgn="base">
              <a:buNone/>
            </a:pPr>
            <a:endParaRPr lang="en-US" dirty="0"/>
          </a:p>
          <a:p>
            <a:pPr marL="457200" indent="-457200" fontAlgn="base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Objectives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18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Almaz is 28 years old and </a:t>
            </a:r>
            <a:r>
              <a:rPr lang="en-US" sz="2400" dirty="0"/>
              <a:t>has two children </a:t>
            </a:r>
            <a:endParaRPr lang="en-US" sz="2400" dirty="0" smtClean="0"/>
          </a:p>
          <a:p>
            <a:r>
              <a:rPr lang="en-US" sz="2400" dirty="0" smtClean="0"/>
              <a:t> She is a first year postgraduate student at the University of Gondar </a:t>
            </a:r>
          </a:p>
          <a:p>
            <a:r>
              <a:rPr lang="en-US" sz="2400" dirty="0" smtClean="0"/>
              <a:t> She wants you to advise her on </a:t>
            </a:r>
            <a:r>
              <a:rPr lang="en-US" sz="2400" dirty="0"/>
              <a:t>the most suitable contraceptive </a:t>
            </a:r>
            <a:r>
              <a:rPr lang="en-US" sz="2400" dirty="0" smtClean="0"/>
              <a:t>method  </a:t>
            </a:r>
          </a:p>
          <a:p>
            <a:r>
              <a:rPr lang="en-US" sz="2400" dirty="0" smtClean="0"/>
              <a:t> She </a:t>
            </a:r>
            <a:r>
              <a:rPr lang="en-US" sz="2400" dirty="0"/>
              <a:t>explained to you that </a:t>
            </a:r>
            <a:r>
              <a:rPr lang="en-US" sz="2400" dirty="0" smtClean="0"/>
              <a:t>she </a:t>
            </a:r>
            <a:r>
              <a:rPr lang="en-US" sz="2400" dirty="0"/>
              <a:t>is worried </a:t>
            </a:r>
            <a:endParaRPr lang="en-US" sz="2400" dirty="0" smtClean="0"/>
          </a:p>
          <a:p>
            <a:pPr lvl="1"/>
            <a:r>
              <a:rPr lang="en-US" sz="2400" dirty="0" smtClean="0"/>
              <a:t>About </a:t>
            </a:r>
            <a:r>
              <a:rPr lang="en-US" sz="2400" dirty="0"/>
              <a:t>the </a:t>
            </a:r>
            <a:r>
              <a:rPr lang="en-US" sz="2400" dirty="0" smtClean="0"/>
              <a:t>side-effects</a:t>
            </a:r>
          </a:p>
          <a:p>
            <a:pPr lvl="1"/>
            <a:r>
              <a:rPr lang="en-US" sz="2400" dirty="0" smtClean="0"/>
              <a:t>Wants </a:t>
            </a:r>
            <a:r>
              <a:rPr lang="en-US" sz="2400" dirty="0"/>
              <a:t>more </a:t>
            </a:r>
            <a:r>
              <a:rPr lang="en-US" sz="2400" dirty="0" smtClean="0"/>
              <a:t>children in the future </a:t>
            </a:r>
            <a:endParaRPr lang="en-US" sz="2400" dirty="0"/>
          </a:p>
          <a:p>
            <a:pPr>
              <a:buNone/>
            </a:pPr>
            <a:endParaRPr lang="en-US" sz="2934" dirty="0" smtClean="0"/>
          </a:p>
          <a:p>
            <a:pPr lvl="2">
              <a:buNone/>
            </a:pPr>
            <a:r>
              <a:rPr lang="en-US" sz="2400" b="1" dirty="0" smtClean="0"/>
              <a:t>What is the most suitable contraceptive for Almaz 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Case Study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5423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/>
              <a:t>Contraceptive implants are </a:t>
            </a:r>
            <a:endParaRPr lang="en-US" sz="2800" dirty="0" smtClean="0"/>
          </a:p>
          <a:p>
            <a:pPr lvl="1"/>
            <a:r>
              <a:rPr lang="en-US" sz="2800" dirty="0" smtClean="0"/>
              <a:t>Progestin-based</a:t>
            </a:r>
          </a:p>
          <a:p>
            <a:pPr lvl="1"/>
            <a:r>
              <a:rPr lang="en-US" sz="2800" dirty="0" smtClean="0"/>
              <a:t>Highly effective</a:t>
            </a:r>
          </a:p>
          <a:p>
            <a:pPr lvl="1"/>
            <a:r>
              <a:rPr lang="en-US" sz="2800" dirty="0" smtClean="0"/>
              <a:t>Rapidly reversible</a:t>
            </a:r>
          </a:p>
          <a:p>
            <a:pPr marL="457200" indent="-457200"/>
            <a:r>
              <a:rPr lang="en-US" sz="2800" dirty="0" smtClean="0"/>
              <a:t>Have </a:t>
            </a:r>
            <a:r>
              <a:rPr lang="en-US" sz="2800" dirty="0"/>
              <a:t>been used for more than </a:t>
            </a:r>
            <a:r>
              <a:rPr lang="en-US" sz="2800" dirty="0" smtClean="0"/>
              <a:t>25 years</a:t>
            </a:r>
          </a:p>
          <a:p>
            <a:pPr marL="457200" indent="-457200"/>
            <a:r>
              <a:rPr lang="en-US" sz="2800" dirty="0" smtClean="0"/>
              <a:t>Consist of flexible tubes or rods of match stick size</a:t>
            </a:r>
          </a:p>
          <a:p>
            <a:pPr marL="457200" indent="-457200"/>
            <a:r>
              <a:rPr lang="en-US" sz="2800" dirty="0" smtClean="0"/>
              <a:t>Provide 3 to 7 years of continuous protection </a:t>
            </a:r>
          </a:p>
          <a:p>
            <a:pPr marL="457200" indent="-457200"/>
            <a:r>
              <a:rPr lang="en-US" sz="2800" dirty="0" smtClean="0"/>
              <a:t>Ethiopia: the second most common in utilization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Introduction</a:t>
            </a:r>
            <a:r>
              <a:rPr lang="en-US" sz="4400" dirty="0" smtClean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2112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Based on </a:t>
            </a:r>
          </a:p>
          <a:p>
            <a:pPr lvl="1"/>
            <a:r>
              <a:rPr lang="en-US" sz="2400" dirty="0" smtClean="0"/>
              <a:t>The number </a:t>
            </a:r>
            <a:r>
              <a:rPr lang="en-US" sz="2400" dirty="0"/>
              <a:t>of </a:t>
            </a:r>
            <a:r>
              <a:rPr lang="en-US" sz="2400" dirty="0" smtClean="0"/>
              <a:t>tubes or rods </a:t>
            </a:r>
          </a:p>
          <a:p>
            <a:pPr lvl="1"/>
            <a:r>
              <a:rPr lang="en-US" sz="2400" dirty="0" smtClean="0"/>
              <a:t>The type </a:t>
            </a:r>
            <a:r>
              <a:rPr lang="en-US" sz="2400" dirty="0"/>
              <a:t>of progestin that each </a:t>
            </a:r>
            <a:r>
              <a:rPr lang="en-US" sz="2400" dirty="0" smtClean="0"/>
              <a:t>releases</a:t>
            </a:r>
          </a:p>
          <a:p>
            <a:pPr lvl="1"/>
            <a:r>
              <a:rPr lang="en-US" sz="2400" dirty="0" smtClean="0"/>
              <a:t>Radio-opacity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Types of Implants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282850"/>
              </p:ext>
            </p:extLst>
          </p:nvPr>
        </p:nvGraphicFramePr>
        <p:xfrm>
          <a:off x="964449" y="3413762"/>
          <a:ext cx="8615086" cy="2682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58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1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2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1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19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Name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Progesterone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Number of rods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Duration of use in years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Norplant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36mg levonogestrel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19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Jadelle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75mg levonogestrel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81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Sino-implant (II)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75mg levonogestrel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19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Implanon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68mg etonogestrel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Nexplanon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68mg etonogestrel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07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653" y="1762352"/>
            <a:ext cx="3428572" cy="2157714"/>
          </a:xfrm>
          <a:prstGeom prst="rect">
            <a:avLst/>
          </a:prstGeom>
        </p:spPr>
      </p:pic>
      <p:pic>
        <p:nvPicPr>
          <p:cNvPr id="5" name="Picture 4" descr="JadellePack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186" y="1524301"/>
            <a:ext cx="4013014" cy="252326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82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Effectiveness</a:t>
            </a:r>
            <a:r>
              <a:rPr lang="en-US" sz="3600" b="1" dirty="0"/>
              <a:t> </a:t>
            </a:r>
            <a:r>
              <a:rPr lang="en-US" sz="3600" dirty="0"/>
              <a:t>of Implants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795" y="1847308"/>
            <a:ext cx="5283200" cy="411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720" y="1776756"/>
            <a:ext cx="2565400" cy="42559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120" y="1538982"/>
            <a:ext cx="16510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Mechanism </a:t>
            </a:r>
            <a:r>
              <a:rPr lang="en-US" sz="3200" dirty="0"/>
              <a:t>of Action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40695"/>
            <a:ext cx="49149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357" y="2506785"/>
            <a:ext cx="4678437" cy="16196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631" y="4280632"/>
            <a:ext cx="2895600" cy="10949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48" y="5398896"/>
            <a:ext cx="6311900" cy="54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3366" y="1746838"/>
            <a:ext cx="2159000" cy="42799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9144" y="2209801"/>
            <a:ext cx="2789857" cy="9397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948308" flipV="1">
            <a:off x="5369820" y="3492246"/>
            <a:ext cx="3375859" cy="11133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3733" y="4828102"/>
            <a:ext cx="3584328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517" y="1417640"/>
            <a:ext cx="5671858" cy="39243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base">
              <a:buNone/>
            </a:pPr>
            <a:r>
              <a:rPr lang="en-US" sz="2400" b="1" dirty="0" smtClean="0"/>
              <a:t>Advantages </a:t>
            </a:r>
          </a:p>
          <a:p>
            <a:pPr lvl="1" fontAlgn="base"/>
            <a:r>
              <a:rPr lang="en-US" sz="2400" dirty="0" smtClean="0"/>
              <a:t>Very </a:t>
            </a:r>
            <a:r>
              <a:rPr lang="en-US" sz="2400" dirty="0"/>
              <a:t>safe </a:t>
            </a:r>
            <a:endParaRPr lang="en-US" sz="2400" dirty="0" smtClean="0"/>
          </a:p>
          <a:p>
            <a:pPr lvl="1" fontAlgn="base"/>
            <a:r>
              <a:rPr lang="en-US" sz="2400" dirty="0" smtClean="0"/>
              <a:t>Highly effective (99.95%)</a:t>
            </a:r>
            <a:endParaRPr lang="en-US" sz="2400" dirty="0"/>
          </a:p>
          <a:p>
            <a:pPr lvl="1" fontAlgn="base"/>
            <a:r>
              <a:rPr lang="en-US" sz="2400" dirty="0"/>
              <a:t>Easy to use</a:t>
            </a:r>
          </a:p>
          <a:p>
            <a:pPr lvl="1" fontAlgn="base"/>
            <a:r>
              <a:rPr lang="en-US" sz="2400" dirty="0" smtClean="0"/>
              <a:t>Immediate return of fertility </a:t>
            </a:r>
            <a:endParaRPr lang="en-US" sz="2400" dirty="0"/>
          </a:p>
          <a:p>
            <a:pPr lvl="1" fontAlgn="base"/>
            <a:r>
              <a:rPr lang="en-US" sz="2400" dirty="0"/>
              <a:t>Can be used </a:t>
            </a:r>
            <a:r>
              <a:rPr lang="en-US" sz="2400" dirty="0" smtClean="0"/>
              <a:t>by breastfeeding </a:t>
            </a:r>
            <a:r>
              <a:rPr lang="en-US" sz="2400" dirty="0"/>
              <a:t>women</a:t>
            </a:r>
          </a:p>
          <a:p>
            <a:pPr lvl="1" fontAlgn="base"/>
            <a:r>
              <a:rPr lang="en-US" sz="2400" dirty="0"/>
              <a:t>Offer health benefits</a:t>
            </a:r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Advantages and Disadvantages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454588" y="1417639"/>
            <a:ext cx="5459506" cy="39243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fontAlgn="base">
              <a:buNone/>
            </a:pPr>
            <a:r>
              <a:rPr lang="en-US" sz="9600" b="1" dirty="0" smtClean="0">
                <a:latin typeface="Trebuchet MS" panose="020B0603020202020204" pitchFamily="34" charset="0"/>
              </a:rPr>
              <a:t>Disadvantages</a:t>
            </a:r>
          </a:p>
          <a:p>
            <a:pPr lvl="1" fontAlgn="base">
              <a:lnSpc>
                <a:spcPct val="150000"/>
              </a:lnSpc>
            </a:pPr>
            <a:r>
              <a:rPr lang="en-US" sz="9600" dirty="0">
                <a:latin typeface="Trebuchet MS" panose="020B0603020202020204" pitchFamily="34" charset="0"/>
              </a:rPr>
              <a:t>S</a:t>
            </a:r>
            <a:r>
              <a:rPr lang="en-US" sz="9600" dirty="0" smtClean="0">
                <a:latin typeface="Trebuchet MS" panose="020B0603020202020204" pitchFamily="34" charset="0"/>
              </a:rPr>
              <a:t>ide </a:t>
            </a:r>
            <a:r>
              <a:rPr lang="en-US" sz="9600" dirty="0">
                <a:latin typeface="Trebuchet MS" panose="020B0603020202020204" pitchFamily="34" charset="0"/>
              </a:rPr>
              <a:t>effects</a:t>
            </a:r>
          </a:p>
          <a:p>
            <a:pPr lvl="1" fontAlgn="base">
              <a:lnSpc>
                <a:spcPct val="150000"/>
              </a:lnSpc>
            </a:pPr>
            <a:r>
              <a:rPr lang="en-US" sz="9600" dirty="0">
                <a:latin typeface="Trebuchet MS" panose="020B0603020202020204" pitchFamily="34" charset="0"/>
              </a:rPr>
              <a:t>Require minor surgery to insert and </a:t>
            </a:r>
            <a:r>
              <a:rPr lang="en-US" sz="9600" dirty="0" smtClean="0">
                <a:latin typeface="Trebuchet MS" panose="020B0603020202020204" pitchFamily="34" charset="0"/>
              </a:rPr>
              <a:t>remove</a:t>
            </a:r>
          </a:p>
          <a:p>
            <a:pPr lvl="1" fontAlgn="base">
              <a:lnSpc>
                <a:spcPct val="150000"/>
              </a:lnSpc>
            </a:pPr>
            <a:r>
              <a:rPr lang="en-US" sz="9600" dirty="0" smtClean="0">
                <a:latin typeface="Trebuchet MS" panose="020B0603020202020204" pitchFamily="34" charset="0"/>
              </a:rPr>
              <a:t>Need provider’s </a:t>
            </a:r>
            <a:r>
              <a:rPr lang="en-US" sz="9600" dirty="0">
                <a:latin typeface="Trebuchet MS" panose="020B0603020202020204" pitchFamily="34" charset="0"/>
              </a:rPr>
              <a:t>help</a:t>
            </a:r>
          </a:p>
          <a:p>
            <a:pPr lvl="1" fontAlgn="base">
              <a:lnSpc>
                <a:spcPct val="150000"/>
              </a:lnSpc>
            </a:pPr>
            <a:r>
              <a:rPr lang="en-US" sz="9600" dirty="0">
                <a:latin typeface="Trebuchet MS" panose="020B0603020202020204" pitchFamily="34" charset="0"/>
              </a:rPr>
              <a:t>Provide no protection from </a:t>
            </a:r>
            <a:r>
              <a:rPr lang="en-US" sz="9600" dirty="0" smtClean="0">
                <a:latin typeface="Trebuchet MS" panose="020B0603020202020204" pitchFamily="34" charset="0"/>
              </a:rPr>
              <a:t>STIs/HIV</a:t>
            </a:r>
            <a:endParaRPr lang="en-US" sz="9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68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400" dirty="0" smtClean="0"/>
              <a:t> Reduced </a:t>
            </a:r>
            <a:r>
              <a:rPr lang="en-US" sz="2400" dirty="0"/>
              <a:t>risk of </a:t>
            </a:r>
            <a:endParaRPr lang="en-US" sz="2400" dirty="0" smtClean="0"/>
          </a:p>
          <a:p>
            <a:pPr lvl="1" fontAlgn="base"/>
            <a:r>
              <a:rPr lang="en-US" sz="2400" dirty="0" smtClean="0"/>
              <a:t>Symptomatic </a:t>
            </a:r>
            <a:r>
              <a:rPr lang="en-US" sz="2400" dirty="0"/>
              <a:t>pelvic inflammatory disease (</a:t>
            </a:r>
            <a:r>
              <a:rPr lang="en-US" sz="2400" dirty="0" smtClean="0"/>
              <a:t>PID)</a:t>
            </a:r>
          </a:p>
          <a:p>
            <a:pPr lvl="1" fontAlgn="base"/>
            <a:r>
              <a:rPr lang="en-US" sz="2400" dirty="0" smtClean="0"/>
              <a:t>Iron-deficiency</a:t>
            </a:r>
          </a:p>
          <a:p>
            <a:pPr lvl="1" fontAlgn="base"/>
            <a:r>
              <a:rPr lang="en-US" sz="2400" dirty="0" smtClean="0"/>
              <a:t>Ectopic </a:t>
            </a:r>
            <a:r>
              <a:rPr lang="en-US" sz="2400" dirty="0"/>
              <a:t>pregnancy</a:t>
            </a:r>
          </a:p>
          <a:p>
            <a:pPr lvl="2" fontAlgn="base"/>
            <a:r>
              <a:rPr lang="en-US" sz="2400" dirty="0"/>
              <a:t>6 per 100,000 in </a:t>
            </a:r>
            <a:r>
              <a:rPr lang="en-US" sz="2400" dirty="0" smtClean="0"/>
              <a:t>Implant </a:t>
            </a:r>
            <a:r>
              <a:rPr lang="en-US" sz="2400" dirty="0"/>
              <a:t>users</a:t>
            </a:r>
          </a:p>
          <a:p>
            <a:pPr lvl="2" fontAlgn="base"/>
            <a:r>
              <a:rPr lang="en-US" sz="2400" dirty="0"/>
              <a:t>650 per 100,000 in women using no contraception</a:t>
            </a:r>
          </a:p>
          <a:p>
            <a:pPr marL="807707" lvl="2" indent="0">
              <a:buNone/>
            </a:pPr>
            <a:endParaRPr lang="en-US" sz="1867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Health </a:t>
            </a:r>
            <a:r>
              <a:rPr lang="en-US" sz="3200" dirty="0"/>
              <a:t>Benefits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605172"/>
            <a:ext cx="871599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0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211" y="1075767"/>
            <a:ext cx="7230035" cy="3523128"/>
          </a:xfrm>
        </p:spPr>
        <p:txBody>
          <a:bodyPr>
            <a:normAutofit/>
          </a:bodyPr>
          <a:lstStyle/>
          <a:p>
            <a:pPr marL="609585" lvl="1" indent="0" fontAlgn="base">
              <a:buNone/>
            </a:pPr>
            <a:endParaRPr lang="en-US" sz="2400" dirty="0"/>
          </a:p>
          <a:p>
            <a:r>
              <a:rPr lang="en-US" sz="2400" dirty="0" smtClean="0"/>
              <a:t> Most </a:t>
            </a:r>
            <a:r>
              <a:rPr lang="en-US" sz="2400" dirty="0"/>
              <a:t>women can use </a:t>
            </a:r>
            <a:r>
              <a:rPr lang="en-US" sz="2400" dirty="0" smtClean="0"/>
              <a:t>Implants safely </a:t>
            </a:r>
            <a:endParaRPr lang="en-US" sz="2400" dirty="0"/>
          </a:p>
          <a:p>
            <a:r>
              <a:rPr lang="en-US" sz="2400" dirty="0" smtClean="0"/>
              <a:t> Most </a:t>
            </a:r>
            <a:r>
              <a:rPr lang="en-US" sz="2400" dirty="0"/>
              <a:t>health conditions do not affect safe and effective </a:t>
            </a:r>
            <a:r>
              <a:rPr lang="en-US" sz="2400" dirty="0" smtClean="0"/>
              <a:t>use</a:t>
            </a:r>
            <a:endParaRPr lang="en-US" sz="2400" dirty="0"/>
          </a:p>
          <a:p>
            <a:r>
              <a:rPr lang="en-US" sz="2400" dirty="0" smtClean="0"/>
              <a:t> Many </a:t>
            </a:r>
            <a:r>
              <a:rPr lang="en-US" sz="2400" dirty="0"/>
              <a:t>women who cannot use methods that contain estrogen can safely use </a:t>
            </a:r>
            <a:endParaRPr lang="en-US" sz="2400" dirty="0" smtClean="0"/>
          </a:p>
          <a:p>
            <a:r>
              <a:rPr lang="en-US" sz="2400" dirty="0" smtClean="0"/>
              <a:t> Base on WHO Medical eligibility criteria (MEC)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Eligible candidates for implantable contraception 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377" y="1417639"/>
            <a:ext cx="3106272" cy="367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7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703190"/>
              </p:ext>
            </p:extLst>
          </p:nvPr>
        </p:nvGraphicFramePr>
        <p:xfrm>
          <a:off x="609600" y="2738118"/>
          <a:ext cx="10972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8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restriction for the use of the contraceptive method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advantages of using the method generally outweigh the theoretical or proven risks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theoretical or proven risks usually outweigh the advantages of using the method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 unacceptable health risk if the contraceptive method is used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9636" y="1081463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WHO/MEC (cont’d)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8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Category </a:t>
            </a:r>
            <a:r>
              <a:rPr lang="en-US" sz="2800" dirty="0" smtClean="0"/>
              <a:t>1 and </a:t>
            </a:r>
            <a:r>
              <a:rPr lang="en-US" sz="2800" dirty="0" smtClean="0"/>
              <a:t>2</a:t>
            </a:r>
          </a:p>
          <a:p>
            <a:pPr lvl="1"/>
            <a:r>
              <a:rPr lang="en-US" sz="2800" dirty="0" smtClean="0"/>
              <a:t>Adolescent girls</a:t>
            </a:r>
            <a:endParaRPr lang="en-US" sz="2800" dirty="0"/>
          </a:p>
          <a:p>
            <a:pPr lvl="1"/>
            <a:r>
              <a:rPr lang="en-US" sz="2800" dirty="0" smtClean="0"/>
              <a:t>Postpartum</a:t>
            </a:r>
          </a:p>
          <a:p>
            <a:pPr lvl="1"/>
            <a:r>
              <a:rPr lang="en-US" sz="2800" dirty="0" smtClean="0"/>
              <a:t>Post abortion </a:t>
            </a:r>
          </a:p>
          <a:p>
            <a:pPr lvl="1"/>
            <a:r>
              <a:rPr lang="en-US" sz="2800" dirty="0" smtClean="0"/>
              <a:t>Blood pressure &gt; 160/100 mmHg</a:t>
            </a:r>
          </a:p>
          <a:p>
            <a:pPr>
              <a:buNone/>
            </a:pPr>
            <a:r>
              <a:rPr lang="en-US" sz="2800" dirty="0" smtClean="0"/>
              <a:t>Category 3 and 4</a:t>
            </a:r>
          </a:p>
          <a:p>
            <a:pPr lvl="1"/>
            <a:r>
              <a:rPr lang="en-US" sz="2800" dirty="0" smtClean="0"/>
              <a:t>Pulmonary thromboembolism </a:t>
            </a:r>
          </a:p>
          <a:p>
            <a:pPr lvl="1"/>
            <a:r>
              <a:rPr lang="en-US" sz="2800" dirty="0" smtClean="0"/>
              <a:t>History of breast cancer</a:t>
            </a:r>
          </a:p>
          <a:p>
            <a:pPr lvl="1"/>
            <a:r>
              <a:rPr lang="en-US" sz="2800" dirty="0" smtClean="0"/>
              <a:t>Current breast cancer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Examples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144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First </a:t>
            </a:r>
            <a:r>
              <a:rPr lang="en-US" sz="2400" dirty="0"/>
              <a:t>7 days of menstrual cycle (5 days for </a:t>
            </a:r>
            <a:r>
              <a:rPr lang="en-US" sz="2400" dirty="0" smtClean="0"/>
              <a:t>Implanon)</a:t>
            </a:r>
          </a:p>
          <a:p>
            <a:r>
              <a:rPr lang="en-US" sz="2400" dirty="0" smtClean="0"/>
              <a:t> After 7th day of menstrual cycle (5th for Implanon), rule out pregnancy and use backup method for 7 days</a:t>
            </a:r>
          </a:p>
          <a:p>
            <a:r>
              <a:rPr lang="en-US" sz="2400" dirty="0" smtClean="0"/>
              <a:t> Postpartum: immediately </a:t>
            </a:r>
            <a:endParaRPr lang="en-US" sz="2400" dirty="0"/>
          </a:p>
          <a:p>
            <a:r>
              <a:rPr lang="en-US" sz="2400" dirty="0" smtClean="0"/>
              <a:t> Post </a:t>
            </a:r>
            <a:r>
              <a:rPr lang="en-US" sz="2400" dirty="0"/>
              <a:t>abortion: immediately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Timing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463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400" dirty="0" smtClean="0"/>
              <a:t> Switching </a:t>
            </a:r>
            <a:r>
              <a:rPr lang="en-US" sz="2400" dirty="0"/>
              <a:t>from </a:t>
            </a:r>
            <a:r>
              <a:rPr lang="en-US" sz="2400" dirty="0" smtClean="0"/>
              <a:t>other method</a:t>
            </a:r>
            <a:r>
              <a:rPr lang="en-US" sz="2400" dirty="0"/>
              <a:t>: </a:t>
            </a:r>
          </a:p>
          <a:p>
            <a:pPr marL="1333475" lvl="1" indent="-342900" fontAlgn="base"/>
            <a:r>
              <a:rPr lang="en-US" sz="2400" dirty="0"/>
              <a:t>Immediately </a:t>
            </a:r>
            <a:r>
              <a:rPr lang="en-US" sz="2400" dirty="0" smtClean="0"/>
              <a:t>if a hormonal method was </a:t>
            </a:r>
            <a:r>
              <a:rPr lang="en-US" sz="2400" dirty="0"/>
              <a:t>used </a:t>
            </a:r>
            <a:endParaRPr lang="en-US" sz="2400" dirty="0" smtClean="0"/>
          </a:p>
          <a:p>
            <a:pPr marL="1333475" lvl="1" indent="-342900" fontAlgn="base"/>
            <a:r>
              <a:rPr lang="en-US" sz="2400" dirty="0" smtClean="0"/>
              <a:t>With in the reinjection window </a:t>
            </a:r>
            <a:r>
              <a:rPr lang="en-US" sz="2400" dirty="0" smtClean="0"/>
              <a:t>for </a:t>
            </a:r>
            <a:r>
              <a:rPr lang="en-US" sz="2400" dirty="0"/>
              <a:t>i</a:t>
            </a:r>
            <a:r>
              <a:rPr lang="en-US" sz="2400" dirty="0" smtClean="0"/>
              <a:t>njectable </a:t>
            </a:r>
            <a:r>
              <a:rPr lang="en-US" sz="2400" dirty="0"/>
              <a:t>users </a:t>
            </a:r>
            <a:endParaRPr lang="en-US" sz="2400" dirty="0" smtClean="0"/>
          </a:p>
          <a:p>
            <a:pPr fontAlgn="base"/>
            <a:r>
              <a:rPr lang="en-US" sz="2400" dirty="0" smtClean="0"/>
              <a:t> After using emergency contraceptive pills:</a:t>
            </a:r>
          </a:p>
          <a:p>
            <a:pPr lvl="1" fontAlgn="base"/>
            <a:r>
              <a:rPr lang="en-US" sz="2400" dirty="0" smtClean="0"/>
              <a:t>Insert </a:t>
            </a:r>
            <a:r>
              <a:rPr lang="en-US" sz="2400" dirty="0"/>
              <a:t>within 7 days after start of next menstrual period </a:t>
            </a:r>
            <a:endParaRPr lang="en-US" sz="2400" dirty="0" smtClean="0"/>
          </a:p>
          <a:p>
            <a:pPr lvl="1" fontAlgn="base"/>
            <a:r>
              <a:rPr lang="en-US" sz="2400" dirty="0"/>
              <a:t>P</a:t>
            </a:r>
            <a:r>
              <a:rPr lang="en-US" sz="2400" dirty="0" smtClean="0"/>
              <a:t>rovide </a:t>
            </a:r>
            <a:r>
              <a:rPr lang="en-US" sz="2400" dirty="0"/>
              <a:t>with backup method during interim</a:t>
            </a:r>
          </a:p>
          <a:p>
            <a:pPr fontAlgn="base">
              <a:buNone/>
            </a:pPr>
            <a:endParaRPr lang="en-US" dirty="0"/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Timing (cont’d)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2137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600201"/>
            <a:ext cx="7552765" cy="4525963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 smtClean="0"/>
              <a:t> Keep </a:t>
            </a:r>
            <a:r>
              <a:rPr lang="en-US" sz="2400" dirty="0"/>
              <a:t>the insertion area dry for </a:t>
            </a:r>
            <a:r>
              <a:rPr lang="en-US" sz="2400" dirty="0" smtClean="0"/>
              <a:t>4 days</a:t>
            </a:r>
            <a:endParaRPr lang="en-US" sz="2400" dirty="0"/>
          </a:p>
          <a:p>
            <a:pPr fontAlgn="base"/>
            <a:r>
              <a:rPr lang="en-US" sz="2400" dirty="0" smtClean="0"/>
              <a:t> Expect </a:t>
            </a:r>
            <a:r>
              <a:rPr lang="en-US" sz="2400" dirty="0"/>
              <a:t>a bit of soreness and </a:t>
            </a:r>
            <a:r>
              <a:rPr lang="en-US" sz="2400" dirty="0" smtClean="0"/>
              <a:t>bruise</a:t>
            </a:r>
            <a:endParaRPr lang="en-US" sz="2400" dirty="0"/>
          </a:p>
          <a:p>
            <a:pPr fontAlgn="base"/>
            <a:r>
              <a:rPr lang="en-US" sz="2400" dirty="0" smtClean="0"/>
              <a:t> Side </a:t>
            </a:r>
            <a:r>
              <a:rPr lang="en-US" sz="2400" dirty="0"/>
              <a:t>effects are common but rarely </a:t>
            </a:r>
            <a:r>
              <a:rPr lang="en-US" sz="2400" dirty="0" smtClean="0"/>
              <a:t>harmful</a:t>
            </a:r>
          </a:p>
          <a:p>
            <a:pPr fontAlgn="base"/>
            <a:r>
              <a:rPr lang="en-US" sz="2400" dirty="0" smtClean="0"/>
              <a:t> Come </a:t>
            </a:r>
            <a:r>
              <a:rPr lang="en-US" sz="2400" dirty="0"/>
              <a:t>back any time </a:t>
            </a:r>
            <a:r>
              <a:rPr lang="en-US" sz="2400" dirty="0" smtClean="0"/>
              <a:t>for any </a:t>
            </a:r>
            <a:r>
              <a:rPr lang="en-US" sz="2400" dirty="0"/>
              <a:t>problems or </a:t>
            </a:r>
            <a:r>
              <a:rPr lang="en-US" sz="2400" dirty="0" smtClean="0"/>
              <a:t>concern or want to get pregnant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What to Remember </a:t>
            </a:r>
            <a:r>
              <a:rPr lang="en-US" sz="3200" dirty="0" smtClean="0"/>
              <a:t>after Implant insertion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729" y="1231156"/>
            <a:ext cx="3868271" cy="473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4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imation%20Intro_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78163" y="1600200"/>
            <a:ext cx="6034087" cy="45259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Insertion Video (Jadelle)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5319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2400" dirty="0" smtClean="0"/>
              <a:t>You inserted Jadelle for Almaz, she called you after two months that she has vaginal bleeding which comes at irregular intervals</a:t>
            </a:r>
          </a:p>
          <a:p>
            <a:pPr marL="571500" indent="-571500"/>
            <a:r>
              <a:rPr lang="en-US" sz="2400" dirty="0" smtClean="0"/>
              <a:t>What is </a:t>
            </a:r>
            <a:r>
              <a:rPr lang="en-US" sz="2400" dirty="0"/>
              <a:t>A</a:t>
            </a:r>
            <a:r>
              <a:rPr lang="en-US" sz="2400" dirty="0" smtClean="0"/>
              <a:t>lmaz’s diagnosis?</a:t>
            </a:r>
          </a:p>
          <a:p>
            <a:pPr marL="571500" indent="-571500"/>
            <a:r>
              <a:rPr lang="en-US" sz="2400" dirty="0" smtClean="0"/>
              <a:t>What do you do for her problem ?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Case study </a:t>
            </a:r>
            <a:r>
              <a:rPr lang="en-US" sz="3200" dirty="0" smtClean="0"/>
              <a:t>2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371" y="3276146"/>
            <a:ext cx="7635737" cy="291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0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r>
              <a:rPr lang="en-US" sz="2400" b="1" dirty="0"/>
              <a:t>First several </a:t>
            </a:r>
            <a:r>
              <a:rPr lang="en-US" sz="2400" b="1" dirty="0" smtClean="0"/>
              <a:t>months</a:t>
            </a:r>
            <a:endParaRPr lang="en-US" sz="2400" dirty="0"/>
          </a:p>
          <a:p>
            <a:pPr lvl="1" fontAlgn="base"/>
            <a:r>
              <a:rPr lang="en-US" sz="2000" dirty="0"/>
              <a:t>Lighter bleeding and fewer days of bleeding</a:t>
            </a:r>
          </a:p>
          <a:p>
            <a:pPr lvl="1" fontAlgn="base"/>
            <a:r>
              <a:rPr lang="en-US" sz="2000" dirty="0"/>
              <a:t>Irregular bleeding</a:t>
            </a:r>
          </a:p>
          <a:p>
            <a:pPr lvl="1" fontAlgn="base"/>
            <a:r>
              <a:rPr lang="en-US" sz="2000" dirty="0"/>
              <a:t>Infrequent bleeding</a:t>
            </a:r>
          </a:p>
          <a:p>
            <a:pPr lvl="1" fontAlgn="base"/>
            <a:r>
              <a:rPr lang="en-US" sz="2000" dirty="0"/>
              <a:t>No monthly bleeding</a:t>
            </a:r>
          </a:p>
          <a:p>
            <a:pPr fontAlgn="base">
              <a:buNone/>
            </a:pPr>
            <a:r>
              <a:rPr lang="en-US" sz="2400" b="1" dirty="0"/>
              <a:t>After about one year</a:t>
            </a:r>
            <a:endParaRPr lang="en-US" sz="2400" dirty="0"/>
          </a:p>
          <a:p>
            <a:pPr lvl="1" fontAlgn="base"/>
            <a:r>
              <a:rPr lang="en-US" sz="2000" dirty="0"/>
              <a:t>Lighter bleeding and fewer days of bleeding</a:t>
            </a:r>
          </a:p>
          <a:p>
            <a:pPr lvl="1" fontAlgn="base"/>
            <a:r>
              <a:rPr lang="en-US" sz="2000" dirty="0"/>
              <a:t>Irregular bleeding</a:t>
            </a:r>
          </a:p>
          <a:p>
            <a:pPr lvl="1" fontAlgn="base"/>
            <a:r>
              <a:rPr lang="en-US" sz="2000" dirty="0"/>
              <a:t>Infrequent bleeding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Side e</a:t>
            </a:r>
            <a:r>
              <a:rPr lang="en-US" sz="3200" dirty="0" smtClean="0"/>
              <a:t>ffects </a:t>
            </a:r>
            <a:r>
              <a:rPr lang="en-US" sz="3200" dirty="0"/>
              <a:t>of Implants </a:t>
            </a:r>
          </a:p>
        </p:txBody>
      </p:sp>
    </p:spTree>
    <p:extLst>
      <p:ext uri="{BB962C8B-B14F-4D97-AF65-F5344CB8AC3E}">
        <p14:creationId xmlns:p14="http://schemas.microsoft.com/office/powerpoint/2010/main" val="370092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3070" y="1565557"/>
            <a:ext cx="11465859" cy="437197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Management of unscheduled bleeding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30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 Unexplained vaginal bleeding</a:t>
            </a:r>
          </a:p>
          <a:p>
            <a:r>
              <a:rPr lang="en-US" sz="2400" dirty="0" smtClean="0"/>
              <a:t> Migraine headache </a:t>
            </a:r>
          </a:p>
          <a:p>
            <a:r>
              <a:rPr lang="en-US" sz="2400" dirty="0" smtClean="0"/>
              <a:t> Coagulopathy </a:t>
            </a:r>
          </a:p>
          <a:p>
            <a:r>
              <a:rPr lang="en-US" sz="2400" dirty="0" smtClean="0"/>
              <a:t> Ischemic heart disease</a:t>
            </a:r>
          </a:p>
          <a:p>
            <a:r>
              <a:rPr lang="en-US" sz="2400" dirty="0" smtClean="0"/>
              <a:t> Suspected pregnancy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Problems that may require switching from implants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7110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 fontAlgn="base"/>
            <a:r>
              <a:rPr lang="en-US" sz="2400" dirty="0" smtClean="0"/>
              <a:t>Infection </a:t>
            </a:r>
            <a:r>
              <a:rPr lang="en-US" sz="2400" dirty="0"/>
              <a:t>at insertion </a:t>
            </a:r>
            <a:r>
              <a:rPr lang="en-US" sz="2400" dirty="0" smtClean="0"/>
              <a:t>site</a:t>
            </a:r>
            <a:endParaRPr lang="en-US" sz="2400" dirty="0"/>
          </a:p>
          <a:p>
            <a:pPr marL="571500" indent="-571500" fontAlgn="base"/>
            <a:r>
              <a:rPr lang="en-US" sz="2400" dirty="0" smtClean="0"/>
              <a:t>Expulsions</a:t>
            </a:r>
            <a:endParaRPr lang="en-US" sz="2400" dirty="0"/>
          </a:p>
          <a:p>
            <a:pPr marL="571500" indent="-571500"/>
            <a:r>
              <a:rPr lang="en-US" sz="2400" dirty="0"/>
              <a:t>Difficult removal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Complications and management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4371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en-US" sz="3000" b="1" dirty="0"/>
              <a:t>Getting ready</a:t>
            </a:r>
            <a:endParaRPr lang="en-US" sz="3000" dirty="0"/>
          </a:p>
          <a:p>
            <a:pPr lvl="1" fontAlgn="base"/>
            <a:r>
              <a:rPr lang="en-US" sz="2600" dirty="0"/>
              <a:t>Have the client wash her arm </a:t>
            </a:r>
          </a:p>
          <a:p>
            <a:pPr lvl="1" fontAlgn="base"/>
            <a:r>
              <a:rPr lang="en-US" sz="2600" dirty="0"/>
              <a:t>Cover the procedure table </a:t>
            </a:r>
          </a:p>
          <a:p>
            <a:pPr lvl="1" fontAlgn="base"/>
            <a:r>
              <a:rPr lang="en-US" sz="2600" dirty="0"/>
              <a:t>Prepare a clean instrument tray </a:t>
            </a:r>
          </a:p>
          <a:p>
            <a:pPr lvl="1" fontAlgn="base"/>
            <a:r>
              <a:rPr lang="en-US" sz="2600" dirty="0"/>
              <a:t>Open the sterile instrument pack</a:t>
            </a:r>
          </a:p>
          <a:p>
            <a:pPr fontAlgn="base">
              <a:buNone/>
            </a:pPr>
            <a:r>
              <a:rPr lang="en-US" sz="3000" b="1" dirty="0"/>
              <a:t>Before insertion/removal</a:t>
            </a:r>
            <a:endParaRPr lang="en-US" sz="3000" dirty="0"/>
          </a:p>
          <a:p>
            <a:pPr lvl="1" fontAlgn="base"/>
            <a:r>
              <a:rPr lang="en-US" sz="2600" dirty="0"/>
              <a:t>Wash hands thoroughly and put </a:t>
            </a:r>
            <a:br>
              <a:rPr lang="en-US" sz="2600" dirty="0"/>
            </a:br>
            <a:r>
              <a:rPr lang="en-US" sz="2600" dirty="0"/>
              <a:t>on gloves </a:t>
            </a:r>
          </a:p>
          <a:p>
            <a:pPr lvl="1" fontAlgn="base"/>
            <a:r>
              <a:rPr lang="en-US" sz="2600" dirty="0"/>
              <a:t>Clean the insertion/removal site</a:t>
            </a:r>
          </a:p>
          <a:p>
            <a:pPr lvl="1" fontAlgn="base"/>
            <a:r>
              <a:rPr lang="en-US" sz="2600" dirty="0"/>
              <a:t>Use a sterile drape with a hole over the site </a:t>
            </a:r>
          </a:p>
          <a:p>
            <a:pPr lvl="1" fontAlgn="base"/>
            <a:r>
              <a:rPr lang="en-US" sz="2600" dirty="0"/>
              <a:t>Use a new disposable syringe and needle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/>
              <a:t/>
            </a:r>
            <a:br>
              <a:rPr lang="en-US" sz="2800" b="1" dirty="0"/>
            </a:br>
            <a:r>
              <a:rPr lang="en-US" sz="3200" dirty="0"/>
              <a:t>Prior to </a:t>
            </a:r>
            <a:r>
              <a:rPr lang="en-US" sz="3200" dirty="0" smtClean="0"/>
              <a:t>Implant </a:t>
            </a:r>
            <a:r>
              <a:rPr lang="en-US" sz="3200" dirty="0"/>
              <a:t>Insertion or Removal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890" y="1754094"/>
            <a:ext cx="29972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2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imation%20Removal_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78163" y="1600200"/>
            <a:ext cx="6034087" cy="45259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Implant removal (Jadelle)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6771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120000"/>
              </a:lnSpc>
            </a:pPr>
            <a:r>
              <a:rPr lang="en-US" sz="2400" dirty="0" smtClean="0"/>
              <a:t> Stop </a:t>
            </a:r>
            <a:r>
              <a:rPr lang="en-US" sz="2400" dirty="0"/>
              <a:t>any bleeding with gauze and clean the insertion/removal site</a:t>
            </a:r>
          </a:p>
          <a:p>
            <a:pPr fontAlgn="base">
              <a:lnSpc>
                <a:spcPct val="120000"/>
              </a:lnSpc>
            </a:pPr>
            <a:r>
              <a:rPr lang="en-US" sz="2400" dirty="0" smtClean="0"/>
              <a:t> Apply </a:t>
            </a:r>
            <a:r>
              <a:rPr lang="en-US" sz="2400" dirty="0"/>
              <a:t>a sterile adhesive bandage </a:t>
            </a:r>
          </a:p>
          <a:p>
            <a:pPr fontAlgn="base">
              <a:lnSpc>
                <a:spcPct val="120000"/>
              </a:lnSpc>
            </a:pPr>
            <a:r>
              <a:rPr lang="en-US" sz="2400" dirty="0" smtClean="0"/>
              <a:t> Place </a:t>
            </a:r>
            <a:r>
              <a:rPr lang="en-US" sz="2400" dirty="0"/>
              <a:t>sharps in a safety container </a:t>
            </a:r>
          </a:p>
          <a:p>
            <a:pPr fontAlgn="base">
              <a:lnSpc>
                <a:spcPct val="120000"/>
              </a:lnSpc>
            </a:pPr>
            <a:r>
              <a:rPr lang="en-US" sz="2400" dirty="0" smtClean="0"/>
              <a:t> Decontaminate </a:t>
            </a:r>
            <a:r>
              <a:rPr lang="en-US" sz="2400" dirty="0"/>
              <a:t>instruments</a:t>
            </a:r>
          </a:p>
          <a:p>
            <a:pPr fontAlgn="base">
              <a:lnSpc>
                <a:spcPct val="120000"/>
              </a:lnSpc>
            </a:pPr>
            <a:r>
              <a:rPr lang="en-US" sz="2400" dirty="0" smtClean="0"/>
              <a:t> Dispose </a:t>
            </a:r>
            <a:r>
              <a:rPr lang="en-US" sz="2400" dirty="0"/>
              <a:t>of contaminated objects </a:t>
            </a:r>
          </a:p>
          <a:p>
            <a:pPr fontAlgn="base">
              <a:lnSpc>
                <a:spcPct val="120000"/>
              </a:lnSpc>
            </a:pPr>
            <a:r>
              <a:rPr lang="en-US" sz="2400" dirty="0" smtClean="0"/>
              <a:t> Decontaminate </a:t>
            </a:r>
            <a:r>
              <a:rPr lang="en-US" sz="2400" dirty="0"/>
              <a:t>all surfaces </a:t>
            </a:r>
          </a:p>
          <a:p>
            <a:pPr fontAlgn="base">
              <a:lnSpc>
                <a:spcPct val="120000"/>
              </a:lnSpc>
            </a:pPr>
            <a:r>
              <a:rPr lang="en-US" sz="2400" dirty="0" smtClean="0"/>
              <a:t> Wash </a:t>
            </a:r>
            <a:r>
              <a:rPr lang="en-US" sz="2400" dirty="0"/>
              <a:t>hands with soap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292934"/>
                </a:solidFill>
              </a:rPr>
              <a:t/>
            </a:r>
            <a:br>
              <a:rPr lang="en-US" sz="3200" b="1" dirty="0">
                <a:solidFill>
                  <a:srgbClr val="292934"/>
                </a:solidFill>
              </a:rPr>
            </a:br>
            <a:r>
              <a:rPr lang="en-US" sz="3200" dirty="0"/>
              <a:t>After </a:t>
            </a:r>
            <a:r>
              <a:rPr lang="en-US" sz="3200" dirty="0" smtClean="0"/>
              <a:t>Implant </a:t>
            </a:r>
            <a:r>
              <a:rPr lang="en-US" sz="3200" dirty="0"/>
              <a:t>Insertion or Removal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168" y="2251123"/>
            <a:ext cx="332740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5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600" dirty="0" smtClean="0"/>
              <a:t> Provide </a:t>
            </a:r>
            <a:r>
              <a:rPr lang="en-US" sz="2600" dirty="0"/>
              <a:t>long-term protection</a:t>
            </a:r>
          </a:p>
          <a:p>
            <a:pPr fontAlgn="base"/>
            <a:r>
              <a:rPr lang="en-US" sz="2600" dirty="0" smtClean="0"/>
              <a:t> Highly </a:t>
            </a:r>
            <a:r>
              <a:rPr lang="en-US" sz="2600" dirty="0"/>
              <a:t>effective and readily reversible</a:t>
            </a:r>
          </a:p>
          <a:p>
            <a:pPr fontAlgn="base"/>
            <a:r>
              <a:rPr lang="en-US" sz="2600" dirty="0" smtClean="0"/>
              <a:t> Appropriate </a:t>
            </a:r>
            <a:r>
              <a:rPr lang="en-US" sz="2600" dirty="0"/>
              <a:t>for most women, including young and nulliparous</a:t>
            </a:r>
          </a:p>
          <a:p>
            <a:pPr fontAlgn="base"/>
            <a:r>
              <a:rPr lang="en-US" sz="2600" dirty="0" smtClean="0"/>
              <a:t> Irregular </a:t>
            </a:r>
            <a:r>
              <a:rPr lang="en-US" sz="2600" dirty="0"/>
              <a:t>bleeding patterns may be a problem for some women </a:t>
            </a:r>
          </a:p>
          <a:p>
            <a:pPr fontAlgn="base"/>
            <a:r>
              <a:rPr lang="en-US" sz="2600" dirty="0" smtClean="0"/>
              <a:t> Thorough </a:t>
            </a:r>
            <a:r>
              <a:rPr lang="en-US" sz="2600" dirty="0"/>
              <a:t>counseling is essential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Summary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687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RHT PowerPoint Template ppt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3130</TotalTime>
  <Words>1081</Words>
  <Application>Microsoft Office PowerPoint</Application>
  <PresentationFormat>Widescreen</PresentationFormat>
  <Paragraphs>228</Paragraphs>
  <Slides>29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Trebuchet MS</vt:lpstr>
      <vt:lpstr>CIRHT PowerPoint Template pptx</vt:lpstr>
      <vt:lpstr>Contraceptive Implants   Eyaya Misgan, MD Head, Department of Obstetrics and Gynecology  Bahir Dar University </vt:lpstr>
      <vt:lpstr>Skill Lab Assignment</vt:lpstr>
      <vt:lpstr>Skill Lab Assignment</vt:lpstr>
      <vt:lpstr>Outline</vt:lpstr>
      <vt:lpstr>Objectives</vt:lpstr>
      <vt:lpstr>Case Study </vt:lpstr>
      <vt:lpstr>Introduction </vt:lpstr>
      <vt:lpstr>Types of Implants </vt:lpstr>
      <vt:lpstr>PowerPoint Presentation</vt:lpstr>
      <vt:lpstr>Effectiveness of Implants </vt:lpstr>
      <vt:lpstr>Mechanism of Action </vt:lpstr>
      <vt:lpstr>Advantages and Disadvantages</vt:lpstr>
      <vt:lpstr>Health Benefits </vt:lpstr>
      <vt:lpstr>Eligible candidates for implantable contraception </vt:lpstr>
      <vt:lpstr>WHO/MEC (cont’d)</vt:lpstr>
      <vt:lpstr>Examples</vt:lpstr>
      <vt:lpstr>Timing </vt:lpstr>
      <vt:lpstr>Timing (cont’d)</vt:lpstr>
      <vt:lpstr>What to Remember after Implant insertion</vt:lpstr>
      <vt:lpstr>Insertion Video (Jadelle) </vt:lpstr>
      <vt:lpstr>Case study 2</vt:lpstr>
      <vt:lpstr>Side effects of Implants </vt:lpstr>
      <vt:lpstr>Management of unscheduled bleeding </vt:lpstr>
      <vt:lpstr>Problems that may require switching from implants  </vt:lpstr>
      <vt:lpstr>Complications and management </vt:lpstr>
      <vt:lpstr> Prior to Implant Insertion or Removal </vt:lpstr>
      <vt:lpstr>Implant removal (Jadelle)</vt:lpstr>
      <vt:lpstr> After Implant Insertion or Removal </vt:lpstr>
      <vt:lpstr>Summary </vt:lpstr>
    </vt:vector>
  </TitlesOfParts>
  <Company>University of Michigan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the Title Page (44) And this is the Subtitle (36)   And it is by Me Where I work</dc:title>
  <dc:creator>Rivkin, Daniel</dc:creator>
  <cp:lastModifiedBy>Rivkin, Daniel</cp:lastModifiedBy>
  <cp:revision>77</cp:revision>
  <dcterms:created xsi:type="dcterms:W3CDTF">2016-11-06T18:37:59Z</dcterms:created>
  <dcterms:modified xsi:type="dcterms:W3CDTF">2016-12-21T21:25:01Z</dcterms:modified>
</cp:coreProperties>
</file>