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90" r:id="rId3"/>
    <p:sldId id="299" r:id="rId4"/>
    <p:sldId id="300" r:id="rId5"/>
    <p:sldId id="273" r:id="rId6"/>
    <p:sldId id="275" r:id="rId7"/>
    <p:sldId id="289" r:id="rId8"/>
    <p:sldId id="276" r:id="rId9"/>
    <p:sldId id="277" r:id="rId10"/>
    <p:sldId id="278" r:id="rId11"/>
    <p:sldId id="286" r:id="rId12"/>
    <p:sldId id="287" r:id="rId13"/>
    <p:sldId id="279" r:id="rId14"/>
    <p:sldId id="280" r:id="rId15"/>
    <p:sldId id="282" r:id="rId16"/>
    <p:sldId id="283" r:id="rId17"/>
    <p:sldId id="284" r:id="rId18"/>
    <p:sldId id="266" r:id="rId19"/>
    <p:sldId id="288" r:id="rId20"/>
    <p:sldId id="291" r:id="rId21"/>
    <p:sldId id="293" r:id="rId22"/>
    <p:sldId id="302" r:id="rId23"/>
    <p:sldId id="30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146" autoAdjust="0"/>
  </p:normalViewPr>
  <p:slideViewPr>
    <p:cSldViewPr>
      <p:cViewPr varScale="1">
        <p:scale>
          <a:sx n="113" d="100"/>
          <a:sy n="113" d="100"/>
        </p:scale>
        <p:origin x="802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6303B5-3F94-4FB2-9C1D-F879A8B3B384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C3B56C-27A3-4C20-A29E-84182AE58CFC}">
      <dgm:prSet phldrT="[Text]" custT="1"/>
      <dgm:spPr/>
      <dgm:t>
        <a:bodyPr/>
        <a:lstStyle/>
        <a:p>
          <a:r>
            <a:rPr lang="en-US" sz="2800" dirty="0"/>
            <a:t>When to take Emergency contraceptives?</a:t>
          </a:r>
        </a:p>
      </dgm:t>
    </dgm:pt>
    <dgm:pt modelId="{1A202F5B-AE2A-439B-9026-2C3DD4BBF503}" type="parTrans" cxnId="{90F96A4A-66B9-4C78-BFA9-86C66F0316C8}">
      <dgm:prSet/>
      <dgm:spPr/>
      <dgm:t>
        <a:bodyPr/>
        <a:lstStyle/>
        <a:p>
          <a:endParaRPr lang="en-US"/>
        </a:p>
      </dgm:t>
    </dgm:pt>
    <dgm:pt modelId="{154AA7AB-9EA0-439F-A0A1-3E06467E48BE}" type="sibTrans" cxnId="{90F96A4A-66B9-4C78-BFA9-86C66F0316C8}">
      <dgm:prSet/>
      <dgm:spPr/>
      <dgm:t>
        <a:bodyPr/>
        <a:lstStyle/>
        <a:p>
          <a:endParaRPr lang="en-US"/>
        </a:p>
      </dgm:t>
    </dgm:pt>
    <dgm:pt modelId="{11629F56-1C6E-4ADC-9492-FF9D4F3352CB}">
      <dgm:prSet phldrT="[Text]" custT="1"/>
      <dgm:spPr/>
      <dgm:t>
        <a:bodyPr/>
        <a:lstStyle/>
        <a:p>
          <a:r>
            <a:rPr lang="en-US" sz="2800" dirty="0"/>
            <a:t>As soon as possible after unprotected sex</a:t>
          </a:r>
        </a:p>
      </dgm:t>
    </dgm:pt>
    <dgm:pt modelId="{BE35784B-D6E7-4F9B-81FC-731F844B9ABE}" type="parTrans" cxnId="{B1C24537-BAE2-47CB-A472-DE38D38E5880}">
      <dgm:prSet/>
      <dgm:spPr/>
      <dgm:t>
        <a:bodyPr/>
        <a:lstStyle/>
        <a:p>
          <a:endParaRPr lang="en-US"/>
        </a:p>
      </dgm:t>
    </dgm:pt>
    <dgm:pt modelId="{7C8F98C5-149C-440A-91AD-A6863AF9E4C2}" type="sibTrans" cxnId="{B1C24537-BAE2-47CB-A472-DE38D38E5880}">
      <dgm:prSet/>
      <dgm:spPr/>
      <dgm:t>
        <a:bodyPr/>
        <a:lstStyle/>
        <a:p>
          <a:endParaRPr lang="en-US"/>
        </a:p>
      </dgm:t>
    </dgm:pt>
    <dgm:pt modelId="{2B3438B1-130F-4549-902D-0FDB5C4575E1}">
      <dgm:prSet phldrT="[Text]" custT="1"/>
      <dgm:spPr/>
      <dgm:t>
        <a:bodyPr/>
        <a:lstStyle/>
        <a:p>
          <a:r>
            <a:rPr lang="en-US" sz="2800" dirty="0"/>
            <a:t>Any time up to 5 days after unprotected sex</a:t>
          </a:r>
        </a:p>
      </dgm:t>
    </dgm:pt>
    <dgm:pt modelId="{44CB20A6-2C1E-4BAA-94AE-6F5924281A41}" type="parTrans" cxnId="{B634D3B2-2D23-4D9B-B4BC-F30CC7BD2128}">
      <dgm:prSet/>
      <dgm:spPr/>
      <dgm:t>
        <a:bodyPr/>
        <a:lstStyle/>
        <a:p>
          <a:endParaRPr lang="en-US"/>
        </a:p>
      </dgm:t>
    </dgm:pt>
    <dgm:pt modelId="{E0F137A6-C121-4D57-B0EC-4637A2DBECDD}" type="sibTrans" cxnId="{B634D3B2-2D23-4D9B-B4BC-F30CC7BD2128}">
      <dgm:prSet/>
      <dgm:spPr/>
      <dgm:t>
        <a:bodyPr/>
        <a:lstStyle/>
        <a:p>
          <a:endParaRPr lang="en-US"/>
        </a:p>
      </dgm:t>
    </dgm:pt>
    <dgm:pt modelId="{6F92DF4F-9AF7-4A9B-BA20-B87B5DE5CB25}" type="pres">
      <dgm:prSet presAssocID="{2F6303B5-3F94-4FB2-9C1D-F879A8B3B38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652FF72-7903-43E7-8064-E9EB10B9709F}" type="pres">
      <dgm:prSet presAssocID="{E3C3B56C-27A3-4C20-A29E-84182AE58CFC}" presName="root" presStyleCnt="0"/>
      <dgm:spPr/>
    </dgm:pt>
    <dgm:pt modelId="{7B068591-D800-4E2B-BC2F-D01B3ED4048F}" type="pres">
      <dgm:prSet presAssocID="{E3C3B56C-27A3-4C20-A29E-84182AE58CFC}" presName="rootComposite" presStyleCnt="0"/>
      <dgm:spPr/>
    </dgm:pt>
    <dgm:pt modelId="{8D8791A0-23AA-4571-9655-9F2F037C6804}" type="pres">
      <dgm:prSet presAssocID="{E3C3B56C-27A3-4C20-A29E-84182AE58CFC}" presName="rootText" presStyleLbl="node1" presStyleIdx="0" presStyleCnt="1" custScaleX="225468" custScaleY="51440"/>
      <dgm:spPr/>
      <dgm:t>
        <a:bodyPr/>
        <a:lstStyle/>
        <a:p>
          <a:endParaRPr lang="en-US"/>
        </a:p>
      </dgm:t>
    </dgm:pt>
    <dgm:pt modelId="{EACEB219-DA76-4C2B-9B28-294039BFC79C}" type="pres">
      <dgm:prSet presAssocID="{E3C3B56C-27A3-4C20-A29E-84182AE58CFC}" presName="rootConnector" presStyleLbl="node1" presStyleIdx="0" presStyleCnt="1"/>
      <dgm:spPr/>
      <dgm:t>
        <a:bodyPr/>
        <a:lstStyle/>
        <a:p>
          <a:endParaRPr lang="en-US"/>
        </a:p>
      </dgm:t>
    </dgm:pt>
    <dgm:pt modelId="{127AD7A0-7FA7-4798-99A6-15512258FE06}" type="pres">
      <dgm:prSet presAssocID="{E3C3B56C-27A3-4C20-A29E-84182AE58CFC}" presName="childShape" presStyleCnt="0"/>
      <dgm:spPr/>
    </dgm:pt>
    <dgm:pt modelId="{F90E27B6-D642-4A4D-83BA-7302E329A715}" type="pres">
      <dgm:prSet presAssocID="{BE35784B-D6E7-4F9B-81FC-731F844B9ABE}" presName="Name13" presStyleLbl="parChTrans1D2" presStyleIdx="0" presStyleCnt="2"/>
      <dgm:spPr/>
      <dgm:t>
        <a:bodyPr/>
        <a:lstStyle/>
        <a:p>
          <a:endParaRPr lang="en-US"/>
        </a:p>
      </dgm:t>
    </dgm:pt>
    <dgm:pt modelId="{1D9B1CE0-73E3-4CE7-8B9C-D07842F85F4D}" type="pres">
      <dgm:prSet presAssocID="{11629F56-1C6E-4ADC-9492-FF9D4F3352CB}" presName="childText" presStyleLbl="bgAcc1" presStyleIdx="0" presStyleCnt="2" custScaleX="286530" custScaleY="719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59007-C07C-4F01-882F-E597B317C9EE}" type="pres">
      <dgm:prSet presAssocID="{44CB20A6-2C1E-4BAA-94AE-6F5924281A41}" presName="Name13" presStyleLbl="parChTrans1D2" presStyleIdx="1" presStyleCnt="2"/>
      <dgm:spPr/>
      <dgm:t>
        <a:bodyPr/>
        <a:lstStyle/>
        <a:p>
          <a:endParaRPr lang="en-US"/>
        </a:p>
      </dgm:t>
    </dgm:pt>
    <dgm:pt modelId="{8084D042-B181-4FAE-9901-636E52CA88CF}" type="pres">
      <dgm:prSet presAssocID="{2B3438B1-130F-4549-902D-0FDB5C4575E1}" presName="childText" presStyleLbl="bgAcc1" presStyleIdx="1" presStyleCnt="2" custScaleX="299229" custScaleY="691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F96A4A-66B9-4C78-BFA9-86C66F0316C8}" srcId="{2F6303B5-3F94-4FB2-9C1D-F879A8B3B384}" destId="{E3C3B56C-27A3-4C20-A29E-84182AE58CFC}" srcOrd="0" destOrd="0" parTransId="{1A202F5B-AE2A-439B-9026-2C3DD4BBF503}" sibTransId="{154AA7AB-9EA0-439F-A0A1-3E06467E48BE}"/>
    <dgm:cxn modelId="{B1C24537-BAE2-47CB-A472-DE38D38E5880}" srcId="{E3C3B56C-27A3-4C20-A29E-84182AE58CFC}" destId="{11629F56-1C6E-4ADC-9492-FF9D4F3352CB}" srcOrd="0" destOrd="0" parTransId="{BE35784B-D6E7-4F9B-81FC-731F844B9ABE}" sibTransId="{7C8F98C5-149C-440A-91AD-A6863AF9E4C2}"/>
    <dgm:cxn modelId="{EE548D63-3FAD-4BCB-8552-4748687AA640}" type="presOf" srcId="{BE35784B-D6E7-4F9B-81FC-731F844B9ABE}" destId="{F90E27B6-D642-4A4D-83BA-7302E329A715}" srcOrd="0" destOrd="0" presId="urn:microsoft.com/office/officeart/2005/8/layout/hierarchy3"/>
    <dgm:cxn modelId="{B634D3B2-2D23-4D9B-B4BC-F30CC7BD2128}" srcId="{E3C3B56C-27A3-4C20-A29E-84182AE58CFC}" destId="{2B3438B1-130F-4549-902D-0FDB5C4575E1}" srcOrd="1" destOrd="0" parTransId="{44CB20A6-2C1E-4BAA-94AE-6F5924281A41}" sibTransId="{E0F137A6-C121-4D57-B0EC-4637A2DBECDD}"/>
    <dgm:cxn modelId="{6FFAE3EA-5F5A-43CC-BACD-51AD0DFC5EE4}" type="presOf" srcId="{E3C3B56C-27A3-4C20-A29E-84182AE58CFC}" destId="{EACEB219-DA76-4C2B-9B28-294039BFC79C}" srcOrd="1" destOrd="0" presId="urn:microsoft.com/office/officeart/2005/8/layout/hierarchy3"/>
    <dgm:cxn modelId="{1D3849DF-C2A2-4342-91C4-A7C031D7ADCC}" type="presOf" srcId="{44CB20A6-2C1E-4BAA-94AE-6F5924281A41}" destId="{9A659007-C07C-4F01-882F-E597B317C9EE}" srcOrd="0" destOrd="0" presId="urn:microsoft.com/office/officeart/2005/8/layout/hierarchy3"/>
    <dgm:cxn modelId="{A6FF3230-D5AC-4ADA-AF5F-640E8490727C}" type="presOf" srcId="{E3C3B56C-27A3-4C20-A29E-84182AE58CFC}" destId="{8D8791A0-23AA-4571-9655-9F2F037C6804}" srcOrd="0" destOrd="0" presId="urn:microsoft.com/office/officeart/2005/8/layout/hierarchy3"/>
    <dgm:cxn modelId="{03D2F93C-2532-4FC0-A558-CF1CAC730C7C}" type="presOf" srcId="{2F6303B5-3F94-4FB2-9C1D-F879A8B3B384}" destId="{6F92DF4F-9AF7-4A9B-BA20-B87B5DE5CB25}" srcOrd="0" destOrd="0" presId="urn:microsoft.com/office/officeart/2005/8/layout/hierarchy3"/>
    <dgm:cxn modelId="{1FDD7615-2C00-46A9-9D75-3DA3716A8757}" type="presOf" srcId="{2B3438B1-130F-4549-902D-0FDB5C4575E1}" destId="{8084D042-B181-4FAE-9901-636E52CA88CF}" srcOrd="0" destOrd="0" presId="urn:microsoft.com/office/officeart/2005/8/layout/hierarchy3"/>
    <dgm:cxn modelId="{A3D841DD-2BB6-460C-AFC1-0E5231CF1ADA}" type="presOf" srcId="{11629F56-1C6E-4ADC-9492-FF9D4F3352CB}" destId="{1D9B1CE0-73E3-4CE7-8B9C-D07842F85F4D}" srcOrd="0" destOrd="0" presId="urn:microsoft.com/office/officeart/2005/8/layout/hierarchy3"/>
    <dgm:cxn modelId="{0C7CF496-019F-43DB-8318-C611FC6C272A}" type="presParOf" srcId="{6F92DF4F-9AF7-4A9B-BA20-B87B5DE5CB25}" destId="{2652FF72-7903-43E7-8064-E9EB10B9709F}" srcOrd="0" destOrd="0" presId="urn:microsoft.com/office/officeart/2005/8/layout/hierarchy3"/>
    <dgm:cxn modelId="{D8300C6D-59CA-41AC-A4C7-C8B4C954EF58}" type="presParOf" srcId="{2652FF72-7903-43E7-8064-E9EB10B9709F}" destId="{7B068591-D800-4E2B-BC2F-D01B3ED4048F}" srcOrd="0" destOrd="0" presId="urn:microsoft.com/office/officeart/2005/8/layout/hierarchy3"/>
    <dgm:cxn modelId="{83D5B4A9-CB0D-40CC-AEC6-696E7CDD7ED4}" type="presParOf" srcId="{7B068591-D800-4E2B-BC2F-D01B3ED4048F}" destId="{8D8791A0-23AA-4571-9655-9F2F037C6804}" srcOrd="0" destOrd="0" presId="urn:microsoft.com/office/officeart/2005/8/layout/hierarchy3"/>
    <dgm:cxn modelId="{84C7E641-BC5B-46AE-AAD3-558D1AD0ADAE}" type="presParOf" srcId="{7B068591-D800-4E2B-BC2F-D01B3ED4048F}" destId="{EACEB219-DA76-4C2B-9B28-294039BFC79C}" srcOrd="1" destOrd="0" presId="urn:microsoft.com/office/officeart/2005/8/layout/hierarchy3"/>
    <dgm:cxn modelId="{1810FFA2-64B6-48A1-A37E-4C58D17BF550}" type="presParOf" srcId="{2652FF72-7903-43E7-8064-E9EB10B9709F}" destId="{127AD7A0-7FA7-4798-99A6-15512258FE06}" srcOrd="1" destOrd="0" presId="urn:microsoft.com/office/officeart/2005/8/layout/hierarchy3"/>
    <dgm:cxn modelId="{DDB11FC1-0EDF-44A1-A6B2-EE328954FBFF}" type="presParOf" srcId="{127AD7A0-7FA7-4798-99A6-15512258FE06}" destId="{F90E27B6-D642-4A4D-83BA-7302E329A715}" srcOrd="0" destOrd="0" presId="urn:microsoft.com/office/officeart/2005/8/layout/hierarchy3"/>
    <dgm:cxn modelId="{AD58F704-661D-41A8-A4E4-ED4F4FFB7E34}" type="presParOf" srcId="{127AD7A0-7FA7-4798-99A6-15512258FE06}" destId="{1D9B1CE0-73E3-4CE7-8B9C-D07842F85F4D}" srcOrd="1" destOrd="0" presId="urn:microsoft.com/office/officeart/2005/8/layout/hierarchy3"/>
    <dgm:cxn modelId="{7963F4CE-237A-4AB6-AC4F-61F1EAA754FF}" type="presParOf" srcId="{127AD7A0-7FA7-4798-99A6-15512258FE06}" destId="{9A659007-C07C-4F01-882F-E597B317C9EE}" srcOrd="2" destOrd="0" presId="urn:microsoft.com/office/officeart/2005/8/layout/hierarchy3"/>
    <dgm:cxn modelId="{6AAEE108-2246-438D-B1D7-D1103BCB42B0}" type="presParOf" srcId="{127AD7A0-7FA7-4798-99A6-15512258FE06}" destId="{8084D042-B181-4FAE-9901-636E52CA88C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791A0-23AA-4571-9655-9F2F037C6804}">
      <dsp:nvSpPr>
        <dsp:cNvPr id="0" name=""/>
        <dsp:cNvSpPr/>
      </dsp:nvSpPr>
      <dsp:spPr>
        <a:xfrm>
          <a:off x="182276" y="2140"/>
          <a:ext cx="8407786" cy="959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When to take Emergency contraceptives?</a:t>
          </a:r>
        </a:p>
      </dsp:txBody>
      <dsp:txXfrm>
        <a:off x="210367" y="30231"/>
        <a:ext cx="8351604" cy="902926"/>
      </dsp:txXfrm>
    </dsp:sp>
    <dsp:sp modelId="{F90E27B6-D642-4A4D-83BA-7302E329A715}">
      <dsp:nvSpPr>
        <dsp:cNvPr id="0" name=""/>
        <dsp:cNvSpPr/>
      </dsp:nvSpPr>
      <dsp:spPr>
        <a:xfrm>
          <a:off x="1023055" y="961249"/>
          <a:ext cx="840778" cy="11368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853"/>
              </a:lnTo>
              <a:lnTo>
                <a:pt x="840778" y="11368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B1CE0-73E3-4CE7-8B9C-D07842F85F4D}">
      <dsp:nvSpPr>
        <dsp:cNvPr id="0" name=""/>
        <dsp:cNvSpPr/>
      </dsp:nvSpPr>
      <dsp:spPr>
        <a:xfrm>
          <a:off x="1863833" y="1427378"/>
          <a:ext cx="8547848" cy="1341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As soon as possible after unprotected sex</a:t>
          </a:r>
        </a:p>
      </dsp:txBody>
      <dsp:txXfrm>
        <a:off x="1903123" y="1466668"/>
        <a:ext cx="8469268" cy="1262866"/>
      </dsp:txXfrm>
    </dsp:sp>
    <dsp:sp modelId="{9A659007-C07C-4F01-882F-E597B317C9EE}">
      <dsp:nvSpPr>
        <dsp:cNvPr id="0" name=""/>
        <dsp:cNvSpPr/>
      </dsp:nvSpPr>
      <dsp:spPr>
        <a:xfrm>
          <a:off x="1023055" y="961249"/>
          <a:ext cx="840778" cy="2918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8139"/>
              </a:lnTo>
              <a:lnTo>
                <a:pt x="840778" y="29181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4D042-B181-4FAE-9901-636E52CA88CF}">
      <dsp:nvSpPr>
        <dsp:cNvPr id="0" name=""/>
        <dsp:cNvSpPr/>
      </dsp:nvSpPr>
      <dsp:spPr>
        <a:xfrm>
          <a:off x="1863833" y="3234955"/>
          <a:ext cx="8926689" cy="1288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Any time up to 5 days after unprotected sex</a:t>
          </a:r>
        </a:p>
      </dsp:txBody>
      <dsp:txXfrm>
        <a:off x="1901583" y="3272705"/>
        <a:ext cx="8851189" cy="1213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2D09FC-A019-4B10-9E1C-81D2412C9322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7B114-0BF4-4C18-B5F5-FD4181EF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93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c.princeton.edu/pills/ella.html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ec.princeton.edu/pills/ellaOne.html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The sooner emergency contraceptive  are taken after unprotected sex, the better they prevent pregnancy.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7B114-0BF4-4C18-B5F5-FD4181EFEB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98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Remember that many pills may be taken if progesterone only or combined oral contraceptive are used as ECPs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7B114-0BF4-4C18-B5F5-FD4181EFEB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928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/>
              <a:t>Ulipristal</a:t>
            </a:r>
            <a:r>
              <a:rPr lang="en-US" sz="2800" dirty="0"/>
              <a:t> </a:t>
            </a:r>
            <a:r>
              <a:rPr lang="en-US" sz="2800"/>
              <a:t>acetate available United </a:t>
            </a:r>
            <a:r>
              <a:rPr lang="en-US" sz="2800" dirty="0"/>
              <a:t>States (sold as </a:t>
            </a:r>
            <a:r>
              <a:rPr lang="en-US" sz="2800" dirty="0" err="1">
                <a:hlinkClick r:id="rId3"/>
              </a:rPr>
              <a:t>ella</a:t>
            </a:r>
            <a:r>
              <a:rPr lang="en-US" sz="2800" dirty="0"/>
              <a:t>) and Europe (sold as </a:t>
            </a:r>
            <a:r>
              <a:rPr lang="en-US" sz="2800" dirty="0" err="1">
                <a:hlinkClick r:id="rId4"/>
              </a:rPr>
              <a:t>ellaOne</a:t>
            </a:r>
            <a:r>
              <a:rPr lang="en-US" sz="2800" dirty="0"/>
              <a:t>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type of emergency contraceptive pill is currently available only in China, Vietnam, Armenia and Russia.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7B114-0BF4-4C18-B5F5-FD4181EFEBE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08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7B114-0BF4-4C18-B5F5-FD4181EFEBE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49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7B114-0BF4-4C18-B5F5-FD4181EFEBE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17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33600" y="2616200"/>
            <a:ext cx="9192427" cy="3251200"/>
          </a:xfrm>
        </p:spPr>
        <p:txBody>
          <a:bodyPr anchor="t"/>
          <a:lstStyle>
            <a:lvl1pPr algn="l">
              <a:defRPr cap="all" baseline="0"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" y="685801"/>
            <a:ext cx="4813316" cy="119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2006600"/>
            <a:ext cx="9700427" cy="3048000"/>
          </a:xfrm>
        </p:spPr>
        <p:txBody>
          <a:bodyPr anchor="t"/>
          <a:lstStyle>
            <a:lvl1pPr algn="l">
              <a:defRPr>
                <a:solidFill>
                  <a:srgbClr val="207A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7" y="5205583"/>
            <a:ext cx="3176055" cy="79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2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  <a:lvl2pPr marL="990575" indent="-380990"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Emergency contraception</a:t>
            </a:r>
          </a:p>
        </p:txBody>
      </p:sp>
      <p:pic>
        <p:nvPicPr>
          <p:cNvPr id="8" name="Picture 7" descr="CIRHT_CMYK_maize_tag_block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09" y="5551002"/>
            <a:ext cx="1762692" cy="4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4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105088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1631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6985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210868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344408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47821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269012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7416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18144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dation_bar_ART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2822"/>
            <a:ext cx="12192000" cy="6451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"/>
            <a:ext cx="12192000" cy="167951"/>
          </a:xfrm>
          <a:prstGeom prst="rect">
            <a:avLst/>
          </a:prstGeom>
          <a:solidFill>
            <a:srgbClr val="207AA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9600" y="6356351"/>
            <a:ext cx="81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en-US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9956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Emergency contraception</a:t>
            </a:r>
          </a:p>
        </p:txBody>
      </p:sp>
    </p:spTree>
    <p:extLst>
      <p:ext uri="{BB962C8B-B14F-4D97-AF65-F5344CB8AC3E}">
        <p14:creationId xmlns:p14="http://schemas.microsoft.com/office/powerpoint/2010/main" val="408460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867" kern="1200">
          <a:solidFill>
            <a:srgbClr val="207AAA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Clr>
          <a:srgbClr val="595959"/>
        </a:buClr>
        <a:buFont typeface="Arial" panose="020B0604020202020204" pitchFamily="34" charset="0"/>
        <a:buChar char="•"/>
        <a:defRPr sz="42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33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>
              <a:lumMod val="65000"/>
              <a:lumOff val="3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76400" y="2286000"/>
            <a:ext cx="15163800" cy="3251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/>
              <a:t>EMERGENCY CONTRACEPTION</a:t>
            </a:r>
            <a:br>
              <a:rPr lang="en-US" sz="4900" b="1" dirty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err="1"/>
              <a:t>SHumi</a:t>
            </a:r>
            <a:r>
              <a:rPr lang="en-US" sz="4000" b="1" dirty="0"/>
              <a:t> </a:t>
            </a:r>
            <a:r>
              <a:rPr lang="en-US" sz="4000" b="1" dirty="0" err="1"/>
              <a:t>Negesse</a:t>
            </a:r>
            <a:r>
              <a:rPr lang="en-US" sz="4000" b="1" dirty="0"/>
              <a:t>, MD</a:t>
            </a:r>
            <a:br>
              <a:rPr lang="en-US" sz="4000" b="1" dirty="0"/>
            </a:br>
            <a:r>
              <a:rPr lang="en-US" sz="4000" b="1" dirty="0"/>
              <a:t>Assistant </a:t>
            </a:r>
            <a:br>
              <a:rPr lang="en-US" sz="4000" b="1" dirty="0"/>
            </a:br>
            <a:r>
              <a:rPr lang="en-US" sz="4000" b="1" dirty="0"/>
              <a:t>Professor, </a:t>
            </a:r>
            <a:r>
              <a:rPr lang="en-US" sz="4000" b="1" dirty="0" err="1"/>
              <a:t>Adama</a:t>
            </a:r>
            <a:r>
              <a:rPr lang="en-US" sz="4000" b="1" dirty="0"/>
              <a:t> hospital medical college</a:t>
            </a:r>
            <a:br>
              <a:rPr lang="en-US" sz="4000" b="1" dirty="0"/>
            </a:br>
            <a:r>
              <a:rPr lang="en-US" sz="4000" b="1" dirty="0"/>
              <a:t>Department of OBSTETRICS AND GYNECOLOGY</a:t>
            </a:r>
            <a:r>
              <a:rPr lang="en-US" sz="3100" b="1" i="1" dirty="0">
                <a:solidFill>
                  <a:schemeClr val="tx2"/>
                </a:solidFill>
              </a:rPr>
              <a:t/>
            </a:r>
            <a:br>
              <a:rPr lang="en-US" sz="3100" b="1" i="1" dirty="0">
                <a:solidFill>
                  <a:schemeClr val="tx2"/>
                </a:solidFill>
              </a:rPr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33292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371600"/>
            <a:ext cx="10972800" cy="452596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</a:pPr>
            <a:r>
              <a:rPr lang="en-US" sz="2400" dirty="0"/>
              <a:t>Objectives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/>
              <a:t>Introduction of emergency contraceptives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/>
              <a:t>Types of emergency contraceptives 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/>
              <a:t>When to prescribe emergency contraceptives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/>
              <a:t>Side effects of emergency contraceptive pills (ECPs) and management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/>
              <a:t>Effectiveness of ECPs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/>
              <a:t>Discussion of future contraception options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/>
              <a:t>Summary of the presentation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28077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47800"/>
            <a:ext cx="10972800" cy="4525963"/>
          </a:xfrm>
        </p:spPr>
        <p:txBody>
          <a:bodyPr/>
          <a:lstStyle/>
          <a:p>
            <a:pPr marL="1123935" lvl="1" indent="-514350">
              <a:buFont typeface="+mj-lt"/>
              <a:buAutoNum type="arabicPeriod"/>
            </a:pPr>
            <a:r>
              <a:rPr lang="en-US" sz="2800" dirty="0"/>
              <a:t>Define emergency contraceptive</a:t>
            </a:r>
          </a:p>
          <a:p>
            <a:pPr marL="1123935" lvl="1" indent="-514350">
              <a:buFont typeface="+mj-lt"/>
              <a:buAutoNum type="arabicPeriod"/>
            </a:pPr>
            <a:r>
              <a:rPr lang="en-US" sz="2800" dirty="0"/>
              <a:t>List types of emergency contraceptives</a:t>
            </a:r>
          </a:p>
          <a:p>
            <a:pPr marL="1123935" lvl="1" indent="-514350">
              <a:buFont typeface="+mj-lt"/>
              <a:buAutoNum type="arabicPeriod"/>
            </a:pPr>
            <a:r>
              <a:rPr lang="en-US" sz="2800" dirty="0"/>
              <a:t>Identify candidates for emergency contraceptives</a:t>
            </a:r>
          </a:p>
          <a:p>
            <a:pPr marL="1123935" lvl="1" indent="-514350">
              <a:buFont typeface="+mj-lt"/>
              <a:buAutoNum type="arabicPeriod"/>
            </a:pPr>
            <a:r>
              <a:rPr lang="en-US" sz="2800" dirty="0"/>
              <a:t>Discuss mechanisms of action</a:t>
            </a:r>
          </a:p>
          <a:p>
            <a:pPr marL="1123935" lvl="1" indent="-514350">
              <a:buFont typeface="+mj-lt"/>
              <a:buAutoNum type="arabicPeriod"/>
            </a:pPr>
            <a:r>
              <a:rPr lang="en-US" sz="2800" dirty="0"/>
              <a:t>Explain common side effects of emergency contraceptive pills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1042762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altLang="en-US" sz="2800" dirty="0"/>
              <a:t>Use of drugs or a device as an emergency measure to prevent pregnancy</a:t>
            </a:r>
          </a:p>
          <a:p>
            <a:pPr marL="457200" indent="-457200"/>
            <a:r>
              <a:rPr lang="en-US" altLang="en-US" sz="2800" dirty="0"/>
              <a:t>ECPs are also called: “Morning After Pill” or post-coital contraceptives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Definition</a:t>
            </a:r>
          </a:p>
        </p:txBody>
      </p:sp>
    </p:spTree>
    <p:extLst>
      <p:ext uri="{BB962C8B-B14F-4D97-AF65-F5344CB8AC3E}">
        <p14:creationId xmlns:p14="http://schemas.microsoft.com/office/powerpoint/2010/main" val="1989835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371600"/>
            <a:ext cx="10972800" cy="4525963"/>
          </a:xfrm>
        </p:spPr>
        <p:txBody>
          <a:bodyPr>
            <a:normAutofit fontScale="92500"/>
          </a:bodyPr>
          <a:lstStyle/>
          <a:p>
            <a:pPr marL="457200" indent="-457200">
              <a:lnSpc>
                <a:spcPct val="110000"/>
              </a:lnSpc>
            </a:pPr>
            <a:r>
              <a:rPr lang="en-US" sz="3000" dirty="0"/>
              <a:t>Special ECPs with </a:t>
            </a:r>
          </a:p>
          <a:p>
            <a:pPr marL="1447775" lvl="1" indent="-457200">
              <a:lnSpc>
                <a:spcPct val="110000"/>
              </a:lnSpc>
            </a:pPr>
            <a:r>
              <a:rPr lang="en-US" sz="3000" dirty="0"/>
              <a:t>the progestin (</a:t>
            </a:r>
            <a:r>
              <a:rPr lang="en-US" sz="3000" dirty="0" err="1"/>
              <a:t>levonorgestrel</a:t>
            </a:r>
            <a:r>
              <a:rPr lang="en-US" sz="3000" dirty="0"/>
              <a:t>) </a:t>
            </a:r>
          </a:p>
          <a:p>
            <a:pPr marL="1447775" lvl="1" indent="-457200">
              <a:lnSpc>
                <a:spcPct val="110000"/>
              </a:lnSpc>
            </a:pPr>
            <a:r>
              <a:rPr lang="en-US" sz="3000" dirty="0"/>
              <a:t>estrogen and levonorgestrel</a:t>
            </a:r>
          </a:p>
          <a:p>
            <a:pPr marL="457200" indent="-457200">
              <a:lnSpc>
                <a:spcPct val="110000"/>
              </a:lnSpc>
            </a:pPr>
            <a:r>
              <a:rPr lang="en-US" sz="3000" dirty="0"/>
              <a:t>Progestin-only pills with levonorgestrel or </a:t>
            </a:r>
            <a:r>
              <a:rPr lang="en-US" sz="3000" dirty="0" err="1"/>
              <a:t>norgestrel</a:t>
            </a:r>
            <a:endParaRPr lang="en-US" sz="3000" dirty="0"/>
          </a:p>
          <a:p>
            <a:pPr marL="457200" indent="-457200">
              <a:lnSpc>
                <a:spcPct val="110000"/>
              </a:lnSpc>
            </a:pPr>
            <a:r>
              <a:rPr lang="en-US" sz="3000" dirty="0"/>
              <a:t>Combined oral contraceptives with an estrogen and a progestin</a:t>
            </a:r>
          </a:p>
          <a:p>
            <a:pPr marL="1447775" lvl="1" indent="-457200">
              <a:lnSpc>
                <a:spcPct val="110000"/>
              </a:lnSpc>
            </a:pPr>
            <a:r>
              <a:rPr lang="en-US" sz="3000" dirty="0"/>
              <a:t>levonorgestrel </a:t>
            </a:r>
          </a:p>
          <a:p>
            <a:pPr marL="1447775" lvl="1" indent="-457200">
              <a:lnSpc>
                <a:spcPct val="110000"/>
              </a:lnSpc>
            </a:pPr>
            <a:r>
              <a:rPr lang="en-US" sz="3000" dirty="0" err="1"/>
              <a:t>norgestrel</a:t>
            </a:r>
            <a:r>
              <a:rPr lang="en-US" sz="3000" dirty="0"/>
              <a:t> or </a:t>
            </a:r>
            <a:r>
              <a:rPr lang="en-US" sz="3000" dirty="0" err="1"/>
              <a:t>norethindrone</a:t>
            </a:r>
            <a:endParaRPr lang="en-US" sz="3000" dirty="0"/>
          </a:p>
          <a:p>
            <a:pPr marL="457200" indent="-457200">
              <a:lnSpc>
                <a:spcPct val="110000"/>
              </a:lnSpc>
            </a:pPr>
            <a:r>
              <a:rPr lang="en-US" sz="3000" dirty="0"/>
              <a:t>Intrauterine contraceptive device (IUCD) </a:t>
            </a:r>
          </a:p>
          <a:p>
            <a:pPr marL="571500" indent="-571500">
              <a:buFont typeface="Wingdings" pitchFamily="2" charset="2"/>
              <a:buChar char="Ø"/>
            </a:pPr>
            <a:endParaRPr lang="en-US" sz="3000" dirty="0"/>
          </a:p>
          <a:p>
            <a:pPr marL="571500" indent="-571500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Pills or Devices for Emergency Contraceptive</a:t>
            </a:r>
          </a:p>
        </p:txBody>
      </p:sp>
    </p:spTree>
    <p:extLst>
      <p:ext uri="{BB962C8B-B14F-4D97-AF65-F5344CB8AC3E}">
        <p14:creationId xmlns:p14="http://schemas.microsoft.com/office/powerpoint/2010/main" val="3328240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5858890"/>
              </p:ext>
            </p:extLst>
          </p:nvPr>
        </p:nvGraphicFramePr>
        <p:xfrm>
          <a:off x="609600" y="6858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24040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371600"/>
            <a:ext cx="10972800" cy="4525963"/>
          </a:xfrm>
        </p:spPr>
        <p:txBody>
          <a:bodyPr>
            <a:normAutofit/>
          </a:bodyPr>
          <a:lstStyle/>
          <a:p>
            <a:pPr marL="891540" lvl="2" indent="-342900">
              <a:buClrTx/>
            </a:pPr>
            <a:r>
              <a:rPr lang="en-US" altLang="en-US" sz="2400" dirty="0"/>
              <a:t>Who is a candidate for ECPs?</a:t>
            </a:r>
          </a:p>
          <a:p>
            <a:pPr marL="891540" lvl="2" indent="-342900">
              <a:buClrTx/>
            </a:pPr>
            <a:r>
              <a:rPr lang="en-US" altLang="en-US" sz="2400" dirty="0"/>
              <a:t>All women can use ECPs safely and effectively</a:t>
            </a:r>
          </a:p>
          <a:p>
            <a:pPr marL="1501125" lvl="3" indent="-342900">
              <a:buFont typeface="Arial" pitchFamily="34" charset="0"/>
              <a:buChar char="•"/>
            </a:pPr>
            <a:r>
              <a:rPr lang="en-US" altLang="en-US" sz="2400" dirty="0"/>
              <a:t>Unprotected sex</a:t>
            </a:r>
          </a:p>
          <a:p>
            <a:pPr marL="1501125" lvl="3" indent="-342900">
              <a:buFont typeface="Arial" pitchFamily="34" charset="0"/>
              <a:buChar char="•"/>
            </a:pPr>
            <a:r>
              <a:rPr lang="en-US" altLang="en-US" sz="2400" dirty="0"/>
              <a:t>Condom rupture, slippage</a:t>
            </a:r>
          </a:p>
          <a:p>
            <a:pPr marL="1501125" lvl="3" indent="-342900">
              <a:buFont typeface="Arial" pitchFamily="34" charset="0"/>
              <a:buChar char="•"/>
            </a:pPr>
            <a:r>
              <a:rPr lang="en-US" altLang="en-US" sz="2400" dirty="0"/>
              <a:t>Missed pills, 3 or more doses</a:t>
            </a:r>
          </a:p>
          <a:p>
            <a:pPr marL="1501125" lvl="3" indent="-342900">
              <a:buFont typeface="Arial" pitchFamily="34" charset="0"/>
              <a:buChar char="•"/>
            </a:pPr>
            <a:r>
              <a:rPr lang="en-US" altLang="en-US" sz="2400" dirty="0"/>
              <a:t>Sexual assault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/>
              <a:t>No known medical conditions make ECPs unsafe for any woman</a:t>
            </a:r>
          </a:p>
          <a:p>
            <a:pPr marL="571500" indent="-5715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Emergency Contraceptive Pills</a:t>
            </a:r>
          </a:p>
        </p:txBody>
      </p:sp>
    </p:spTree>
    <p:extLst>
      <p:ext uri="{BB962C8B-B14F-4D97-AF65-F5344CB8AC3E}">
        <p14:creationId xmlns:p14="http://schemas.microsoft.com/office/powerpoint/2010/main" val="2808859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2800" dirty="0"/>
              <a:t>Progesterone only dedicated product(post pill)</a:t>
            </a:r>
          </a:p>
          <a:p>
            <a:pPr marL="1562075" lvl="1" indent="-571500"/>
            <a:r>
              <a:rPr lang="en-US" sz="2800" dirty="0"/>
              <a:t>1.5 mg of levonorgestrel in a single dose or</a:t>
            </a:r>
          </a:p>
          <a:p>
            <a:pPr marL="1562075" lvl="1" indent="-571500"/>
            <a:r>
              <a:rPr lang="en-US" sz="2800" dirty="0"/>
              <a:t>0.75 mg levonorgestrel (follow with same dose 12 hours later)</a:t>
            </a:r>
          </a:p>
          <a:p>
            <a:pPr marL="1562075" lvl="1" indent="-571500"/>
            <a:r>
              <a:rPr lang="en-US" sz="2800" dirty="0"/>
              <a:t>Most recommended  ECPs      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Dose(s) of Emergency Contraceptive Pills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429000"/>
            <a:ext cx="40386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226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2800" dirty="0"/>
              <a:t>Estrogen progestin dedicated product</a:t>
            </a:r>
          </a:p>
          <a:p>
            <a:pPr marL="1562075" lvl="1" indent="-571500"/>
            <a:r>
              <a:rPr lang="en-US" sz="2800" dirty="0"/>
              <a:t>0.1 mg </a:t>
            </a:r>
            <a:r>
              <a:rPr lang="en-US" sz="2800" dirty="0" err="1"/>
              <a:t>ethinyl</a:t>
            </a:r>
            <a:r>
              <a:rPr lang="en-US" sz="2800" dirty="0"/>
              <a:t> estradiol + 0.5 mg levonorgestrel (follow with same dose 12 hours later)</a:t>
            </a:r>
          </a:p>
          <a:p>
            <a:pPr marL="457200" indent="-457200"/>
            <a:r>
              <a:rPr lang="en-US" sz="3000" dirty="0"/>
              <a:t>Progestin-only pills with levonorgestrel or </a:t>
            </a:r>
            <a:r>
              <a:rPr lang="en-US" sz="3000" dirty="0" err="1"/>
              <a:t>norgestrel</a:t>
            </a:r>
            <a:endParaRPr lang="en-US" sz="3000" dirty="0"/>
          </a:p>
          <a:p>
            <a:pPr marL="1447775" lvl="1" indent="-457200"/>
            <a:r>
              <a:rPr lang="en-US" sz="2800" dirty="0"/>
              <a:t>Levonorgestrel pills 1.5 mg  in a single dose</a:t>
            </a:r>
          </a:p>
          <a:p>
            <a:pPr marL="1447775" lvl="1" indent="-457200"/>
            <a:r>
              <a:rPr lang="en-US" sz="2800" dirty="0" err="1"/>
              <a:t>Norgestrel</a:t>
            </a:r>
            <a:r>
              <a:rPr lang="en-US" sz="2800" dirty="0"/>
              <a:t> pills 3 mg in a single dose</a:t>
            </a:r>
          </a:p>
          <a:p>
            <a:pPr marL="1447775" lvl="1" indent="-457200"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Dose(s) of Emergency Contraceptive Pills (cont’d)</a:t>
            </a:r>
          </a:p>
        </p:txBody>
      </p:sp>
    </p:spTree>
    <p:extLst>
      <p:ext uri="{BB962C8B-B14F-4D97-AF65-F5344CB8AC3E}">
        <p14:creationId xmlns:p14="http://schemas.microsoft.com/office/powerpoint/2010/main" val="2562719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/>
              <a:t>Combined oral contraceptives </a:t>
            </a:r>
          </a:p>
          <a:p>
            <a:pPr lvl="1"/>
            <a:r>
              <a:rPr lang="en-US" sz="2800" dirty="0"/>
              <a:t>0.1 mg </a:t>
            </a:r>
            <a:r>
              <a:rPr lang="en-US" sz="2800" dirty="0" err="1"/>
              <a:t>ethinyl</a:t>
            </a:r>
            <a:r>
              <a:rPr lang="en-US" sz="2800" dirty="0"/>
              <a:t> estradiol + 0.5 mg levonorgestrel (follow with same dose 12 hours later)</a:t>
            </a:r>
          </a:p>
          <a:p>
            <a:pPr lvl="1"/>
            <a:r>
              <a:rPr lang="en-US" sz="2800" dirty="0"/>
              <a:t>0.1 mg </a:t>
            </a:r>
            <a:r>
              <a:rPr lang="en-US" sz="2800" dirty="0" err="1"/>
              <a:t>ethinyl</a:t>
            </a:r>
            <a:r>
              <a:rPr lang="en-US" sz="2800" dirty="0"/>
              <a:t> estradiol + 1 mg </a:t>
            </a:r>
            <a:r>
              <a:rPr lang="en-US" sz="2800" dirty="0" err="1"/>
              <a:t>norgestrel</a:t>
            </a:r>
            <a:r>
              <a:rPr lang="en-US" sz="2800" dirty="0"/>
              <a:t> (follow with same dose 12 hours later)</a:t>
            </a:r>
          </a:p>
          <a:p>
            <a:pPr lvl="1"/>
            <a:r>
              <a:rPr lang="en-US" sz="2800" dirty="0"/>
              <a:t>0.1 mg </a:t>
            </a:r>
            <a:r>
              <a:rPr lang="en-US" sz="2800" dirty="0" err="1"/>
              <a:t>ethinyl</a:t>
            </a:r>
            <a:r>
              <a:rPr lang="en-US" sz="2800" dirty="0"/>
              <a:t> estradiol + 2 mg </a:t>
            </a:r>
            <a:r>
              <a:rPr lang="en-US" sz="2800" dirty="0" err="1"/>
              <a:t>norethindrone</a:t>
            </a:r>
            <a:r>
              <a:rPr lang="en-US" sz="2800" dirty="0"/>
              <a:t> (follow with same dose 12 hours later)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Dose(s) of Emergency Contraceptive Pills (cont’d)</a:t>
            </a:r>
          </a:p>
        </p:txBody>
      </p:sp>
    </p:spTree>
    <p:extLst>
      <p:ext uri="{BB962C8B-B14F-4D97-AF65-F5344CB8AC3E}">
        <p14:creationId xmlns:p14="http://schemas.microsoft.com/office/powerpoint/2010/main" val="1019389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Effectiveness of ECPs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240" y="1371600"/>
            <a:ext cx="6853980" cy="4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735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li man\Desktop\emergency-contracep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2" b="7743"/>
          <a:stretch/>
        </p:blipFill>
        <p:spPr bwMode="auto">
          <a:xfrm>
            <a:off x="1803400" y="495300"/>
            <a:ext cx="8686800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434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2800" dirty="0"/>
              <a:t>Emergency contraceptive pills:</a:t>
            </a:r>
          </a:p>
          <a:p>
            <a:pPr lvl="1"/>
            <a:r>
              <a:rPr lang="en-US" sz="2800" dirty="0"/>
              <a:t>Do not cause abortion</a:t>
            </a:r>
          </a:p>
          <a:p>
            <a:pPr lvl="1"/>
            <a:r>
              <a:rPr lang="en-US" sz="2800" dirty="0"/>
              <a:t>Do not cause birth defects if pregnancy occurs</a:t>
            </a:r>
          </a:p>
          <a:p>
            <a:pPr lvl="1"/>
            <a:r>
              <a:rPr lang="en-US" sz="2800" dirty="0"/>
              <a:t>Are not dangerous to a woman’s health</a:t>
            </a:r>
          </a:p>
          <a:p>
            <a:pPr lvl="1"/>
            <a:r>
              <a:rPr lang="en-US" sz="2800" dirty="0"/>
              <a:t>Do not promote risky sexual behavior</a:t>
            </a:r>
          </a:p>
          <a:p>
            <a:pPr lvl="1"/>
            <a:r>
              <a:rPr lang="en-US" sz="2800" dirty="0"/>
              <a:t>Do not make women infertile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 Facts About ECPs</a:t>
            </a:r>
          </a:p>
        </p:txBody>
      </p:sp>
    </p:spTree>
    <p:extLst>
      <p:ext uri="{BB962C8B-B14F-4D97-AF65-F5344CB8AC3E}">
        <p14:creationId xmlns:p14="http://schemas.microsoft.com/office/powerpoint/2010/main" val="1001569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/>
            <a:r>
              <a:rPr lang="en-US" sz="2600" dirty="0"/>
              <a:t>Changes in bleeding patterns may include:</a:t>
            </a:r>
          </a:p>
          <a:p>
            <a:pPr lvl="1"/>
            <a:r>
              <a:rPr lang="en-US" sz="2600" dirty="0"/>
              <a:t>Slight irregular bleeding for 1–2 days after taking ECPs</a:t>
            </a:r>
          </a:p>
          <a:p>
            <a:pPr lvl="1"/>
            <a:r>
              <a:rPr lang="en-US" sz="2600" dirty="0"/>
              <a:t>Monthly bleeding that starts earlier or later than expected  </a:t>
            </a:r>
          </a:p>
          <a:p>
            <a:pPr marL="457200" indent="-457200"/>
            <a:r>
              <a:rPr lang="en-US" sz="2600" dirty="0"/>
              <a:t>Nausea</a:t>
            </a:r>
          </a:p>
          <a:p>
            <a:pPr lvl="1"/>
            <a:r>
              <a:rPr lang="en-US" sz="2600" dirty="0"/>
              <a:t>Routine use of anti-nausea medications not recommended</a:t>
            </a:r>
          </a:p>
          <a:p>
            <a:pPr lvl="1"/>
            <a:r>
              <a:rPr lang="en-US" sz="2600" dirty="0"/>
              <a:t>Give anti-nausea medication for clients with </a:t>
            </a:r>
          </a:p>
          <a:p>
            <a:pPr lvl="2"/>
            <a:r>
              <a:rPr lang="en-US" sz="2600" dirty="0"/>
              <a:t>previous ECPs use</a:t>
            </a:r>
          </a:p>
          <a:p>
            <a:pPr lvl="2"/>
            <a:r>
              <a:rPr lang="en-US" sz="2600" dirty="0"/>
              <a:t>first dose of a 2-dose regimen</a:t>
            </a:r>
          </a:p>
          <a:p>
            <a:r>
              <a:rPr lang="en-US" sz="2600" dirty="0"/>
              <a:t>  Vomiting: If within 2 hours after taking ECPs give another dose </a:t>
            </a:r>
          </a:p>
          <a:p>
            <a:pPr marL="1219170" lvl="2" indent="0">
              <a:buNone/>
            </a:pPr>
            <a:r>
              <a:rPr lang="en-US" sz="3000" dirty="0"/>
              <a:t> </a:t>
            </a:r>
          </a:p>
          <a:p>
            <a:pPr lvl="1"/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Side Effects of ECPs and Management</a:t>
            </a:r>
          </a:p>
        </p:txBody>
      </p:sp>
    </p:spTree>
    <p:extLst>
      <p:ext uri="{BB962C8B-B14F-4D97-AF65-F5344CB8AC3E}">
        <p14:creationId xmlns:p14="http://schemas.microsoft.com/office/powerpoint/2010/main" val="4025383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47800"/>
            <a:ext cx="10972800" cy="4525963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800" dirty="0"/>
              <a:t>No routine return visit is required</a:t>
            </a:r>
          </a:p>
          <a:p>
            <a:pPr marL="457200" indent="-457200"/>
            <a:r>
              <a:rPr lang="en-US" sz="2800" dirty="0"/>
              <a:t>However, a woman should seek follow-up care if:</a:t>
            </a:r>
          </a:p>
          <a:p>
            <a:pPr marL="1981162" lvl="2" indent="-457200"/>
            <a:r>
              <a:rPr lang="en-US" sz="2800" dirty="0"/>
              <a:t>She thinks she might be pregnant </a:t>
            </a:r>
          </a:p>
          <a:p>
            <a:pPr marL="1981162" lvl="2" indent="-457200"/>
            <a:r>
              <a:rPr lang="en-US" sz="2800" dirty="0"/>
              <a:t>She has no monthly bleeding </a:t>
            </a:r>
          </a:p>
          <a:p>
            <a:pPr marL="1981162" lvl="2" indent="-457200"/>
            <a:r>
              <a:rPr lang="en-US" sz="2800" dirty="0"/>
              <a:t>Or her next menses is delayed by more than one week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Side Effects of ECPs and Management (cont’d)</a:t>
            </a:r>
          </a:p>
        </p:txBody>
      </p:sp>
    </p:spTree>
    <p:extLst>
      <p:ext uri="{BB962C8B-B14F-4D97-AF65-F5344CB8AC3E}">
        <p14:creationId xmlns:p14="http://schemas.microsoft.com/office/powerpoint/2010/main" val="375536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sz="2800" dirty="0"/>
              <a:t>ECPs does not protect from pregnancy</a:t>
            </a:r>
          </a:p>
          <a:p>
            <a:pPr lvl="1"/>
            <a:r>
              <a:rPr lang="en-US" sz="2800" dirty="0"/>
              <a:t>If she does not want to start a contraceptive method now</a:t>
            </a:r>
          </a:p>
          <a:p>
            <a:pPr lvl="2"/>
            <a:r>
              <a:rPr lang="en-US" sz="2800" dirty="0"/>
              <a:t>give condoms </a:t>
            </a:r>
          </a:p>
          <a:p>
            <a:pPr lvl="2"/>
            <a:r>
              <a:rPr lang="en-US" sz="2800" dirty="0"/>
              <a:t>oral contraceptives</a:t>
            </a:r>
          </a:p>
          <a:p>
            <a:pPr lvl="1"/>
            <a:r>
              <a:rPr lang="en-US" sz="2800" dirty="0"/>
              <a:t>Invite her to come back anytime </a:t>
            </a:r>
          </a:p>
          <a:p>
            <a:pPr lvl="1"/>
            <a:r>
              <a:rPr lang="en-US" sz="2800" dirty="0"/>
              <a:t>If possible, give her more ECPs (for future use)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Planning Future Contraception </a:t>
            </a:r>
          </a:p>
        </p:txBody>
      </p:sp>
    </p:spTree>
    <p:extLst>
      <p:ext uri="{BB962C8B-B14F-4D97-AF65-F5344CB8AC3E}">
        <p14:creationId xmlns:p14="http://schemas.microsoft.com/office/powerpoint/2010/main" val="2599259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8800" y="1447800"/>
            <a:ext cx="109728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/>
              <a:t>Should women use ECPs as a regular method of contraception?</a:t>
            </a:r>
          </a:p>
          <a:p>
            <a:pPr algn="ctr">
              <a:buNone/>
            </a:pPr>
            <a:r>
              <a:rPr lang="en-US" sz="3600" b="1" dirty="0"/>
              <a:t>No</a:t>
            </a:r>
            <a:r>
              <a:rPr lang="en-US" sz="2800" dirty="0"/>
              <a:t> </a:t>
            </a:r>
          </a:p>
          <a:p>
            <a:pPr marL="457200" indent="-457200"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Planning Future Contraception (cont’d)</a:t>
            </a:r>
          </a:p>
        </p:txBody>
      </p:sp>
      <p:sp>
        <p:nvSpPr>
          <p:cNvPr id="4" name="Up Arrow Callout 3"/>
          <p:cNvSpPr/>
          <p:nvPr/>
        </p:nvSpPr>
        <p:spPr>
          <a:xfrm>
            <a:off x="1143000" y="2743200"/>
            <a:ext cx="9804400" cy="2438400"/>
          </a:xfrm>
          <a:prstGeom prst="upArrowCallout">
            <a:avLst>
              <a:gd name="adj1" fmla="val 13542"/>
              <a:gd name="adj2" fmla="val 11979"/>
              <a:gd name="adj3" fmla="val 16667"/>
              <a:gd name="adj4" fmla="val 75394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400" dirty="0"/>
              <a:t>Nearly all other contraceptive methods are more effective in preventing pregnancy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400" dirty="0"/>
              <a:t>Women who use ECPs regularly are at high risk to have unintended pregnancy </a:t>
            </a:r>
          </a:p>
        </p:txBody>
      </p:sp>
    </p:spTree>
    <p:extLst>
      <p:ext uri="{BB962C8B-B14F-4D97-AF65-F5344CB8AC3E}">
        <p14:creationId xmlns:p14="http://schemas.microsoft.com/office/powerpoint/2010/main" val="51140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10972800" cy="4525963"/>
          </a:xfrm>
        </p:spPr>
        <p:txBody>
          <a:bodyPr>
            <a:normAutofit/>
          </a:bodyPr>
          <a:lstStyle/>
          <a:p>
            <a:pPr marL="1219175" lvl="1" indent="-571500">
              <a:defRPr/>
            </a:pPr>
            <a:r>
              <a:rPr lang="en-US" sz="2800" dirty="0"/>
              <a:t>Should be inserted within 120 hours </a:t>
            </a:r>
          </a:p>
          <a:p>
            <a:pPr marL="1219175" lvl="1" indent="-571500">
              <a:defRPr/>
            </a:pPr>
            <a:r>
              <a:rPr lang="en-US" sz="2800" dirty="0"/>
              <a:t>Highly effective</a:t>
            </a:r>
          </a:p>
          <a:p>
            <a:pPr marL="1219175" lvl="1" indent="-571500">
              <a:defRPr/>
            </a:pPr>
            <a:r>
              <a:rPr lang="en-US" sz="2800" dirty="0"/>
              <a:t>Can remain in place for up to 10 years</a:t>
            </a:r>
          </a:p>
          <a:p>
            <a:pPr marL="1219175" lvl="1" indent="-571500">
              <a:defRPr/>
            </a:pPr>
            <a:r>
              <a:rPr lang="en-US" sz="2800" dirty="0"/>
              <a:t>Good option for long-term contraception</a:t>
            </a:r>
          </a:p>
          <a:p>
            <a:pPr marL="571500" indent="-571500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IUCD (Copper IUCD)</a:t>
            </a:r>
          </a:p>
        </p:txBody>
      </p:sp>
    </p:spTree>
    <p:extLst>
      <p:ext uri="{BB962C8B-B14F-4D97-AF65-F5344CB8AC3E}">
        <p14:creationId xmlns:p14="http://schemas.microsoft.com/office/powerpoint/2010/main" val="444645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2800" dirty="0"/>
              <a:t>Uterine abnormalities/anomalies </a:t>
            </a:r>
          </a:p>
          <a:p>
            <a:pPr marL="571500" indent="-571500"/>
            <a:r>
              <a:rPr lang="en-US" sz="2800" dirty="0"/>
              <a:t>Acute pelvic inflammatory disease or in the past 3 months</a:t>
            </a:r>
          </a:p>
          <a:p>
            <a:pPr marL="571500" indent="-571500"/>
            <a:r>
              <a:rPr lang="en-US" sz="2800" dirty="0"/>
              <a:t>Pelvic malignancies: Cervical cancer and endometrial cancer</a:t>
            </a:r>
          </a:p>
          <a:p>
            <a:pPr marL="571500" indent="-571500"/>
            <a:r>
              <a:rPr lang="en-US" sz="2800" dirty="0"/>
              <a:t>Undiagnosed abnormal vaginal bleeding</a:t>
            </a:r>
          </a:p>
          <a:p>
            <a:pPr marL="571500" indent="-571500"/>
            <a:r>
              <a:rPr lang="en-US" sz="2800" dirty="0"/>
              <a:t>Allergies to copper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Some Contraindications for IUCD </a:t>
            </a:r>
          </a:p>
        </p:txBody>
      </p:sp>
    </p:spTree>
    <p:extLst>
      <p:ext uri="{BB962C8B-B14F-4D97-AF65-F5344CB8AC3E}">
        <p14:creationId xmlns:p14="http://schemas.microsoft.com/office/powerpoint/2010/main" val="752014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2800" dirty="0" err="1"/>
              <a:t>Ulipristal</a:t>
            </a:r>
            <a:r>
              <a:rPr lang="en-US" sz="2800" dirty="0"/>
              <a:t> acetate</a:t>
            </a:r>
          </a:p>
          <a:p>
            <a:pPr lvl="1"/>
            <a:r>
              <a:rPr lang="en-US" sz="2800" dirty="0"/>
              <a:t>Highly effective and well-tolerated </a:t>
            </a:r>
          </a:p>
          <a:p>
            <a:pPr lvl="1"/>
            <a:r>
              <a:rPr lang="en-US" sz="2800" dirty="0"/>
              <a:t>Can be taken up to 5 days after unprotected sex </a:t>
            </a:r>
          </a:p>
          <a:p>
            <a:pPr lvl="1"/>
            <a:r>
              <a:rPr lang="en-US" sz="2800" dirty="0"/>
              <a:t>Believed to be more effective than levonorgestrel ECPs </a:t>
            </a:r>
          </a:p>
          <a:p>
            <a:pPr marL="457200" indent="-457200"/>
            <a:r>
              <a:rPr lang="en-US" sz="2800" dirty="0"/>
              <a:t> Mifepristone </a:t>
            </a:r>
          </a:p>
          <a:p>
            <a:pPr lvl="1"/>
            <a:r>
              <a:rPr lang="en-US" sz="2800" dirty="0"/>
              <a:t>Highly effective, with few side-effects</a:t>
            </a:r>
          </a:p>
          <a:p>
            <a:r>
              <a:rPr lang="en-US" sz="2800" dirty="0"/>
              <a:t>Both are not included in our guideline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Other Types of Emergency Contraceptive </a:t>
            </a:r>
          </a:p>
        </p:txBody>
      </p:sp>
    </p:spTree>
    <p:extLst>
      <p:ext uri="{BB962C8B-B14F-4D97-AF65-F5344CB8AC3E}">
        <p14:creationId xmlns:p14="http://schemas.microsoft.com/office/powerpoint/2010/main" val="968063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2800" dirty="0"/>
              <a:t>20 year old female college student</a:t>
            </a:r>
          </a:p>
          <a:p>
            <a:pPr marL="571500" indent="-571500"/>
            <a:r>
              <a:rPr lang="en-US" sz="2800" dirty="0"/>
              <a:t>Unprotected sex 12 hours back </a:t>
            </a:r>
          </a:p>
          <a:p>
            <a:pPr marL="571500" indent="-571500"/>
            <a:r>
              <a:rPr lang="en-US" sz="2800" dirty="0"/>
              <a:t>Last normal menses was 2 weeks back</a:t>
            </a:r>
          </a:p>
          <a:p>
            <a:pPr marL="571500" indent="-571500"/>
            <a:r>
              <a:rPr lang="en-US" sz="2800" dirty="0"/>
              <a:t>Unmarried, with no immediate plan for children</a:t>
            </a:r>
          </a:p>
          <a:p>
            <a:pPr marL="571500" indent="-571500"/>
            <a:r>
              <a:rPr lang="en-US" sz="2800" dirty="0"/>
              <a:t>On antibiotics for pelvic inflammatory disease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b="1" dirty="0"/>
              <a:t>Which of the emergency contraceptive do you recommend based on Ethiopian </a:t>
            </a:r>
            <a:r>
              <a:rPr lang="en-US" sz="2800" b="1" dirty="0" smtClean="0"/>
              <a:t>Ministry </a:t>
            </a:r>
            <a:r>
              <a:rPr lang="en-US" sz="2800" b="1" dirty="0"/>
              <a:t>of </a:t>
            </a:r>
            <a:r>
              <a:rPr lang="en-US" sz="2800" b="1" dirty="0" smtClean="0"/>
              <a:t>Health </a:t>
            </a:r>
            <a:r>
              <a:rPr lang="en-US" sz="2800" b="1" dirty="0"/>
              <a:t>family planning guideline?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50059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 smtClean="0"/>
              <a:t>Levonorgestrel</a:t>
            </a:r>
            <a:r>
              <a:rPr lang="en-US" sz="2800" dirty="0" smtClean="0"/>
              <a:t>-only </a:t>
            </a:r>
            <a:r>
              <a:rPr lang="en-US" sz="2800" dirty="0"/>
              <a:t>dedicated pills </a:t>
            </a:r>
            <a:endParaRPr lang="en-US" sz="2800" dirty="0" smtClean="0"/>
          </a:p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or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 err="1"/>
              <a:t>Postpill</a:t>
            </a:r>
            <a:r>
              <a:rPr lang="en-US" sz="2800" dirty="0"/>
              <a:t>     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Case Study (cont’d)</a:t>
            </a:r>
          </a:p>
        </p:txBody>
      </p:sp>
    </p:spTree>
    <p:extLst>
      <p:ext uri="{BB962C8B-B14F-4D97-AF65-F5344CB8AC3E}">
        <p14:creationId xmlns:p14="http://schemas.microsoft.com/office/powerpoint/2010/main" val="67032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2800" dirty="0" err="1" smtClean="0"/>
              <a:t>Levonorgestrel</a:t>
            </a:r>
            <a:r>
              <a:rPr lang="en-US" sz="2800" dirty="0" smtClean="0"/>
              <a:t>-only </a:t>
            </a:r>
            <a:r>
              <a:rPr lang="en-US" sz="2800" dirty="0"/>
              <a:t>dedicated is the most recommended type of ECPs</a:t>
            </a:r>
          </a:p>
          <a:p>
            <a:pPr marL="457200" indent="-457200"/>
            <a:r>
              <a:rPr lang="en-US" sz="2800" dirty="0"/>
              <a:t>Emergency </a:t>
            </a:r>
            <a:r>
              <a:rPr lang="en-US" sz="2800" dirty="0" smtClean="0"/>
              <a:t>contraceptives prevent </a:t>
            </a:r>
            <a:r>
              <a:rPr lang="en-US" sz="2800" dirty="0"/>
              <a:t>pregnancy when taken up to 5 days after unprotected sex</a:t>
            </a:r>
          </a:p>
          <a:p>
            <a:pPr marL="457200" indent="-457200"/>
            <a:r>
              <a:rPr lang="en-US" sz="2800" dirty="0"/>
              <a:t>Emergency contraceptives do not disrupt an existing pregnancy </a:t>
            </a:r>
          </a:p>
          <a:p>
            <a:pPr marL="457200" indent="-457200"/>
            <a:r>
              <a:rPr lang="en-US" sz="2800" dirty="0"/>
              <a:t>ECPs are safe for all women</a:t>
            </a:r>
          </a:p>
          <a:p>
            <a:pPr marL="457200" indent="-457200"/>
            <a:r>
              <a:rPr lang="en-US" sz="2800" dirty="0"/>
              <a:t>ECPs are not recommended as regular contraceptive methods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05906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RHT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CIRHT_Theme</Template>
  <TotalTime>764</TotalTime>
  <Words>860</Words>
  <Application>Microsoft Office PowerPoint</Application>
  <PresentationFormat>Widescreen</PresentationFormat>
  <Paragraphs>139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CIRHT_Theme</vt:lpstr>
      <vt:lpstr>EMERGENCY CONTRACEPTION  SHumi Negesse, MD Assistant  Professor, Adama hospital medical college Department of OBSTETRICS AND GYNECOLOGY </vt:lpstr>
      <vt:lpstr>Outline</vt:lpstr>
      <vt:lpstr>Objectives</vt:lpstr>
      <vt:lpstr>Definition</vt:lpstr>
      <vt:lpstr>Pills or Devices for Emergency Contraceptive</vt:lpstr>
      <vt:lpstr>PowerPoint Presentation</vt:lpstr>
      <vt:lpstr>Emergency Contraceptive Pills</vt:lpstr>
      <vt:lpstr>Dose(s) of Emergency Contraceptive Pills</vt:lpstr>
      <vt:lpstr>Dose(s) of Emergency Contraceptive Pills (cont’d)</vt:lpstr>
      <vt:lpstr>Dose(s) of Emergency Contraceptive Pills (cont’d)</vt:lpstr>
      <vt:lpstr>Effectiveness of ECPs</vt:lpstr>
      <vt:lpstr>PowerPoint Presentation</vt:lpstr>
      <vt:lpstr> Facts About ECPs</vt:lpstr>
      <vt:lpstr>Side Effects of ECPs and Management</vt:lpstr>
      <vt:lpstr>Side Effects of ECPs and Management (cont’d)</vt:lpstr>
      <vt:lpstr>Planning Future Contraception </vt:lpstr>
      <vt:lpstr>Planning Future Contraception (cont’d)</vt:lpstr>
      <vt:lpstr>IUCD (Copper IUCD)</vt:lpstr>
      <vt:lpstr>Some Contraindications for IUCD </vt:lpstr>
      <vt:lpstr>Other Types of Emergency Contraceptive </vt:lpstr>
      <vt:lpstr>Case Study</vt:lpstr>
      <vt:lpstr>Case Study (cont’d)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Emergency Contraception  Shumi Negesse (MD,  Obstetricians &amp; Gynecologist, Assistant professor) Adama Hospital Medical college</dc:title>
  <dc:creator>oli man</dc:creator>
  <cp:lastModifiedBy>Rivkin, Daniel</cp:lastModifiedBy>
  <cp:revision>116</cp:revision>
  <dcterms:created xsi:type="dcterms:W3CDTF">2016-11-07T14:03:45Z</dcterms:created>
  <dcterms:modified xsi:type="dcterms:W3CDTF">2017-01-13T15:28:37Z</dcterms:modified>
</cp:coreProperties>
</file>