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16" r:id="rId1"/>
  </p:sldMasterIdLst>
  <p:notesMasterIdLst>
    <p:notesMasterId r:id="rId62"/>
  </p:notesMasterIdLst>
  <p:handoutMasterIdLst>
    <p:handoutMasterId r:id="rId63"/>
  </p:handoutMasterIdLst>
  <p:sldIdLst>
    <p:sldId id="256" r:id="rId2"/>
    <p:sldId id="343" r:id="rId3"/>
    <p:sldId id="482" r:id="rId4"/>
    <p:sldId id="469" r:id="rId5"/>
    <p:sldId id="467" r:id="rId6"/>
    <p:sldId id="377" r:id="rId7"/>
    <p:sldId id="378" r:id="rId8"/>
    <p:sldId id="379" r:id="rId9"/>
    <p:sldId id="503" r:id="rId10"/>
    <p:sldId id="380" r:id="rId11"/>
    <p:sldId id="457" r:id="rId12"/>
    <p:sldId id="408" r:id="rId13"/>
    <p:sldId id="381" r:id="rId14"/>
    <p:sldId id="417" r:id="rId15"/>
    <p:sldId id="418" r:id="rId16"/>
    <p:sldId id="382" r:id="rId17"/>
    <p:sldId id="474" r:id="rId18"/>
    <p:sldId id="475" r:id="rId19"/>
    <p:sldId id="476" r:id="rId20"/>
    <p:sldId id="478" r:id="rId21"/>
    <p:sldId id="480" r:id="rId22"/>
    <p:sldId id="481" r:id="rId23"/>
    <p:sldId id="384" r:id="rId24"/>
    <p:sldId id="385" r:id="rId25"/>
    <p:sldId id="459" r:id="rId26"/>
    <p:sldId id="386" r:id="rId27"/>
    <p:sldId id="464" r:id="rId28"/>
    <p:sldId id="404" r:id="rId29"/>
    <p:sldId id="387" r:id="rId30"/>
    <p:sldId id="473" r:id="rId31"/>
    <p:sldId id="389" r:id="rId32"/>
    <p:sldId id="410" r:id="rId33"/>
    <p:sldId id="443" r:id="rId34"/>
    <p:sldId id="492" r:id="rId35"/>
    <p:sldId id="395" r:id="rId36"/>
    <p:sldId id="399" r:id="rId37"/>
    <p:sldId id="493" r:id="rId38"/>
    <p:sldId id="499" r:id="rId39"/>
    <p:sldId id="494" r:id="rId40"/>
    <p:sldId id="495" r:id="rId41"/>
    <p:sldId id="496" r:id="rId42"/>
    <p:sldId id="502" r:id="rId43"/>
    <p:sldId id="423" r:id="rId44"/>
    <p:sldId id="435" r:id="rId45"/>
    <p:sldId id="425" r:id="rId46"/>
    <p:sldId id="426" r:id="rId47"/>
    <p:sldId id="429" r:id="rId48"/>
    <p:sldId id="440" r:id="rId49"/>
    <p:sldId id="441" r:id="rId50"/>
    <p:sldId id="485" r:id="rId51"/>
    <p:sldId id="436" r:id="rId52"/>
    <p:sldId id="447" r:id="rId53"/>
    <p:sldId id="486" r:id="rId54"/>
    <p:sldId id="448" r:id="rId55"/>
    <p:sldId id="438" r:id="rId56"/>
    <p:sldId id="446" r:id="rId57"/>
    <p:sldId id="500" r:id="rId58"/>
    <p:sldId id="449" r:id="rId59"/>
    <p:sldId id="460" r:id="rId60"/>
    <p:sldId id="280" r:id="rId61"/>
  </p:sldIdLst>
  <p:sldSz cx="9144000" cy="6858000" type="screen4x3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66"/>
    <a:srgbClr val="B8AB9E"/>
    <a:srgbClr val="E8AF10"/>
    <a:srgbClr val="081F5B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591" autoAdjust="0"/>
    <p:restoredTop sz="94675" autoAdjust="0"/>
  </p:normalViewPr>
  <p:slideViewPr>
    <p:cSldViewPr>
      <p:cViewPr varScale="1">
        <p:scale>
          <a:sx n="109" d="100"/>
          <a:sy n="109" d="100"/>
        </p:scale>
        <p:origin x="1296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8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73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MBA Exit Survey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8.1098417611093404E-2"/>
          <c:y val="0.14104201680672268"/>
          <c:w val="0.91312123556809732"/>
          <c:h val="0.66861377621914908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MBA Exit Survey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General</c:formatCode>
                <c:ptCount val="8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6.2</c:v>
                </c:pt>
                <c:pt idx="1">
                  <c:v>6.4</c:v>
                </c:pt>
                <c:pt idx="2">
                  <c:v>6.3</c:v>
                </c:pt>
                <c:pt idx="3">
                  <c:v>6.4</c:v>
                </c:pt>
                <c:pt idx="4">
                  <c:v>5.8</c:v>
                </c:pt>
                <c:pt idx="5">
                  <c:v>5.8</c:v>
                </c:pt>
                <c:pt idx="6">
                  <c:v>6</c:v>
                </c:pt>
                <c:pt idx="7">
                  <c:v>6.5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5C-4F7F-918A-F715858D73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2980048"/>
        <c:axId val="412984968"/>
      </c:lineChart>
      <c:catAx>
        <c:axId val="412980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984968"/>
        <c:crosses val="autoZero"/>
        <c:auto val="1"/>
        <c:lblAlgn val="ctr"/>
        <c:lblOffset val="100"/>
        <c:noMultiLvlLbl val="0"/>
      </c:catAx>
      <c:valAx>
        <c:axId val="412984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980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0330FC1-3D13-4816-AD4A-C528A4737A5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665" cy="464814"/>
          </a:xfrm>
          <a:prstGeom prst="rect">
            <a:avLst/>
          </a:prstGeom>
        </p:spPr>
        <p:txBody>
          <a:bodyPr vert="horz" lIns="93293" tIns="46647" rIns="93293" bIns="46647" rtlCol="0"/>
          <a:lstStyle>
            <a:lvl1pPr algn="l">
              <a:defRPr sz="1200">
                <a:latin typeface="NewsGoth BT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C394D9-BA8B-4145-B064-C511E1CA90A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7828" y="0"/>
            <a:ext cx="3043665" cy="464814"/>
          </a:xfrm>
          <a:prstGeom prst="rect">
            <a:avLst/>
          </a:prstGeom>
        </p:spPr>
        <p:txBody>
          <a:bodyPr vert="horz" lIns="93293" tIns="46647" rIns="93293" bIns="46647" rtlCol="0"/>
          <a:lstStyle>
            <a:lvl1pPr algn="r">
              <a:defRPr sz="1200">
                <a:latin typeface="NewsGoth BT" pitchFamily="34" charset="0"/>
                <a:cs typeface="+mn-cs"/>
              </a:defRPr>
            </a:lvl1pPr>
          </a:lstStyle>
          <a:p>
            <a:pPr>
              <a:defRPr/>
            </a:pPr>
            <a:fld id="{B8336A24-A018-4744-9B95-75934BBBA70B}" type="datetimeFigureOut">
              <a:rPr lang="en-US"/>
              <a:pPr>
                <a:defRPr/>
              </a:pPr>
              <a:t>3/5/2020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BEFE08-5F72-46C8-8BFC-D3FAAF0AE57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42685"/>
            <a:ext cx="3043665" cy="464814"/>
          </a:xfrm>
          <a:prstGeom prst="rect">
            <a:avLst/>
          </a:prstGeom>
        </p:spPr>
        <p:txBody>
          <a:bodyPr vert="horz" lIns="93293" tIns="46647" rIns="93293" bIns="46647" rtlCol="0" anchor="b"/>
          <a:lstStyle>
            <a:lvl1pPr algn="l">
              <a:defRPr sz="1200">
                <a:latin typeface="NewsGoth BT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9E6594-C8D3-4E26-A5A3-6FD6EBBDB9B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7828" y="8842685"/>
            <a:ext cx="3043665" cy="464814"/>
          </a:xfrm>
          <a:prstGeom prst="rect">
            <a:avLst/>
          </a:prstGeom>
        </p:spPr>
        <p:txBody>
          <a:bodyPr vert="horz" wrap="square" lIns="93293" tIns="46647" rIns="93293" bIns="46647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E5B28C5-3A62-45D9-96A6-E527887315B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D30D0F5A-FAED-4C7C-BBF7-D439070FDBC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3665" cy="464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3" tIns="46647" rIns="93293" bIns="46647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2AAF99EC-37F7-4111-A54B-C6FFF4A43F0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77828" y="0"/>
            <a:ext cx="3043665" cy="464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3" tIns="46647" rIns="93293" bIns="4664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9876" name="Rectangle 4">
            <a:extLst>
              <a:ext uri="{FF2B5EF4-FFF2-40B4-BE49-F238E27FC236}">
                <a16:creationId xmlns:a16="http://schemas.microsoft.com/office/drawing/2014/main" id="{8EC85F58-DCB0-4E27-960B-31EAAF861354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4275" y="700088"/>
            <a:ext cx="4654550" cy="34909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9" name="Rectangle 5">
            <a:extLst>
              <a:ext uri="{FF2B5EF4-FFF2-40B4-BE49-F238E27FC236}">
                <a16:creationId xmlns:a16="http://schemas.microsoft.com/office/drawing/2014/main" id="{60D55610-8302-40DD-9692-22AEB220001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2633" y="4422144"/>
            <a:ext cx="5617837" cy="4188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3" tIns="46647" rIns="93293" bIns="4664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6870" name="Rectangle 6">
            <a:extLst>
              <a:ext uri="{FF2B5EF4-FFF2-40B4-BE49-F238E27FC236}">
                <a16:creationId xmlns:a16="http://schemas.microsoft.com/office/drawing/2014/main" id="{2716AD57-BCA5-49BF-9B3A-1B07BC319C6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2685"/>
            <a:ext cx="3043665" cy="464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3" tIns="46647" rIns="93293" bIns="46647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71" name="Rectangle 7">
            <a:extLst>
              <a:ext uri="{FF2B5EF4-FFF2-40B4-BE49-F238E27FC236}">
                <a16:creationId xmlns:a16="http://schemas.microsoft.com/office/drawing/2014/main" id="{E86036D3-B1B3-4036-A87A-162B7D3CD1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7828" y="8842685"/>
            <a:ext cx="3043665" cy="464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3" tIns="46647" rIns="93293" bIns="4664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B54B1290-C19E-4BDE-A226-91E07151AB8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BC577-E2FE-4735-BE51-DDC8E37351AD}" type="datetime1">
              <a:rPr lang="en-US" smtClean="0"/>
              <a:t>3/5/2020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2607D427-353C-DD47-9C57-CDC06D4755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2706930"/>
      </p:ext>
    </p:extLst>
  </p:cSld>
  <p:clrMapOvr>
    <a:masterClrMapping/>
  </p:clrMapOvr>
  <p:transition>
    <p:fade/>
  </p:transition>
  <p:extLst mod="1"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483F1-B515-4C61-8A56-FF09C48F48C7}" type="datetime1">
              <a:rPr lang="en-US" smtClean="0"/>
              <a:t>3/5/2020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4817724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BAE3F-89F0-448C-A824-6971EBA1CA43}" type="datetime1">
              <a:rPr lang="en-US" smtClean="0"/>
              <a:t>3/5/2020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2607D427-353C-DD47-9C57-CDC06D4755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044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C0526-8D03-4D8B-BE11-BA53A77A9767}" type="datetime1">
              <a:rPr lang="en-US" smtClean="0"/>
              <a:t>3/5/2020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2607D427-353C-DD47-9C57-CDC06D4755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6094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9BB65-2000-4F8C-A3EF-453AE9B8B7C3}" type="datetime1">
              <a:rPr lang="en-US" smtClean="0"/>
              <a:t>3/5/2020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2607D427-353C-DD47-9C57-CDC06D4755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38555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CFB5-E5D6-46BA-B784-852220EA7820}" type="datetime1">
              <a:rPr lang="en-US" smtClean="0"/>
              <a:t>3/5/2020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056950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D49C7-E622-4442-B277-49328AA090DB}" type="datetime1">
              <a:rPr lang="en-US" smtClean="0"/>
              <a:t>3/5/2020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0563259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0A192-7CC7-41B4-893E-5FA87E088C83}" type="datetime1">
              <a:rPr lang="en-US" smtClean="0"/>
              <a:t>3/5/2020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040635"/>
      </p:ext>
    </p:extLst>
  </p:cSld>
  <p:clrMapOvr>
    <a:masterClrMapping/>
  </p:clrMapOvr>
  <p:transition>
    <p:fade/>
  </p:transition>
  <p:extLst mod="1"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9CE4F-B7C7-4F07-BA64-1186BEBBCF08}" type="datetime1">
              <a:rPr lang="en-US" smtClean="0"/>
              <a:t>3/5/2020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2607D427-353C-DD47-9C57-CDC06D4755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588595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F0D3F-90E1-41ED-8E9A-C386B01AF609}" type="datetime1">
              <a:rPr lang="en-US" smtClean="0"/>
              <a:t>3/5/2020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2607D427-353C-DD47-9C57-CDC06D4755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873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226E4-88D6-4B4F-9CA0-2CCE40023517}" type="datetime1">
              <a:rPr lang="en-US" smtClean="0"/>
              <a:t>3/5/2020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2607D427-353C-DD47-9C57-CDC06D47557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563688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51786-717B-4DF2-B440-7286873419BC}" type="datetime1">
              <a:rPr lang="en-US" smtClean="0"/>
              <a:t>3/5/2020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2607D427-353C-DD47-9C57-CDC06D4755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5785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CC70B-B354-4A3A-96EF-7476FE1D1461}" type="datetime1">
              <a:rPr lang="en-US" smtClean="0"/>
              <a:t>3/5/2020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2607D427-353C-DD47-9C57-CDC06D47557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429816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4F07E-6620-4B07-A3A4-67EF0F0FD763}" type="datetime1">
              <a:rPr lang="en-US" smtClean="0"/>
              <a:t>3/5/2020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2607D427-353C-DD47-9C57-CDC06D4755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0060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08677-6566-4B2F-AC3A-6AAB2B6FB7EA}" type="datetime1">
              <a:rPr lang="en-US" smtClean="0"/>
              <a:t>3/5/2020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573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E0126-4CE4-4514-AE4B-864300B81CA6}" type="datetime1">
              <a:rPr lang="en-US" smtClean="0"/>
              <a:t>3/5/2020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931491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55FB9-8F14-4848-ACC8-F88C09BC6C48}" type="datetime1">
              <a:rPr lang="en-US" smtClean="0"/>
              <a:t>3/5/2020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2607D427-353C-DD47-9C57-CDC06D4755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123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7" r:id="rId1"/>
    <p:sldLayoutId id="2147484018" r:id="rId2"/>
    <p:sldLayoutId id="2147484019" r:id="rId3"/>
    <p:sldLayoutId id="2147484020" r:id="rId4"/>
    <p:sldLayoutId id="2147484021" r:id="rId5"/>
    <p:sldLayoutId id="2147484022" r:id="rId6"/>
    <p:sldLayoutId id="2147484023" r:id="rId7"/>
    <p:sldLayoutId id="2147484024" r:id="rId8"/>
    <p:sldLayoutId id="2147484025" r:id="rId9"/>
    <p:sldLayoutId id="2147484026" r:id="rId10"/>
    <p:sldLayoutId id="2147484027" r:id="rId11"/>
    <p:sldLayoutId id="2147484028" r:id="rId12"/>
    <p:sldLayoutId id="2147484029" r:id="rId13"/>
    <p:sldLayoutId id="2147484030" r:id="rId14"/>
    <p:sldLayoutId id="2147484031" r:id="rId15"/>
    <p:sldLayoutId id="2147484032" r:id="rId16"/>
  </p:sldLayoutIdLst>
  <p:transition>
    <p:fade/>
  </p:transition>
  <p:hf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hyperlink" Target="http://youtu.be/BYNElueJj_w?t=34s" TargetMode="Externa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hyperlink" Target="http://youtu.be/BYNElueJj_w?t=34s" TargetMode="Externa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://www-personal.umich.edu/~cseeman/index.html" TargetMode="External"/><Relationship Id="rId2" Type="http://schemas.openxmlformats.org/officeDocument/2006/relationships/hyperlink" Target="mailto:cseeman@umich.ed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7DF24F69-2D94-4FBE-B4D3-52CED9ACB0B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7200" y="1524000"/>
            <a:ext cx="8382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sz="3600" dirty="0"/>
              <a:t>Where is the Hospitality in Your Library?  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FA394F9-88FE-42B6-8F29-6B83AACDDE4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09600" y="2971800"/>
            <a:ext cx="7848600" cy="2895600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n-US" altLang="en-US" sz="2400" i="1" dirty="0"/>
              <a:t>Salem-South Lyon District Library </a:t>
            </a:r>
            <a:endParaRPr lang="en-US" altLang="en-US" sz="2400" i="1" dirty="0" smtClean="0"/>
          </a:p>
          <a:p>
            <a:pPr algn="ctr"/>
            <a:r>
              <a:rPr lang="en-US" altLang="en-US" sz="2400" i="1" dirty="0" smtClean="0"/>
              <a:t>Friday March 6</a:t>
            </a:r>
            <a:r>
              <a:rPr lang="en-US" altLang="en-US" sz="2400" i="1" baseline="30000" dirty="0" smtClean="0"/>
              <a:t>th</a:t>
            </a:r>
            <a:r>
              <a:rPr lang="en-US" altLang="en-US" sz="2400" i="1" dirty="0" smtClean="0"/>
              <a:t>, 2020</a:t>
            </a:r>
          </a:p>
          <a:p>
            <a:pPr algn="ctr"/>
            <a:r>
              <a:rPr lang="en-US" altLang="en-US" sz="2400" i="1" dirty="0" smtClean="0"/>
              <a:t>URL</a:t>
            </a:r>
            <a:r>
              <a:rPr lang="en-US" altLang="en-US" sz="2400" i="1"/>
              <a:t>: </a:t>
            </a:r>
            <a:r>
              <a:rPr lang="en-US" altLang="en-US" sz="2400" b="1" i="1"/>
              <a:t>http://tinyurl.com/cgs2020ssldl</a:t>
            </a:r>
          </a:p>
          <a:p>
            <a:pPr algn="ctr" eaLnBrk="1" hangingPunct="1"/>
            <a:endParaRPr lang="en-US" altLang="en-US" sz="2300" i="1" dirty="0"/>
          </a:p>
          <a:p>
            <a:pPr algn="ctr" eaLnBrk="1" hangingPunct="1"/>
            <a:r>
              <a:rPr lang="en-US" altLang="en-US" sz="2300" i="1" dirty="0"/>
              <a:t>Corey Seeman</a:t>
            </a:r>
          </a:p>
          <a:p>
            <a:pPr algn="ctr" eaLnBrk="1" hangingPunct="1"/>
            <a:r>
              <a:rPr lang="en-US" altLang="en-US" sz="2300" i="1" dirty="0"/>
              <a:t>Kresge Library Services</a:t>
            </a:r>
          </a:p>
          <a:p>
            <a:pPr algn="ctr" eaLnBrk="1" hangingPunct="1"/>
            <a:r>
              <a:rPr lang="en-US" altLang="en-US" sz="2300" i="1" dirty="0"/>
              <a:t>Ross School of Business (University of Michigan)</a:t>
            </a:r>
          </a:p>
          <a:p>
            <a:pPr algn="ctr" eaLnBrk="1" hangingPunct="1"/>
            <a:endParaRPr lang="en-US" altLang="en-US" sz="2400" i="1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>
            <a:extLst>
              <a:ext uri="{FF2B5EF4-FFF2-40B4-BE49-F238E27FC236}">
                <a16:creationId xmlns:a16="http://schemas.microsoft.com/office/drawing/2014/main" id="{E8B576E4-0209-420F-A542-7D6550B52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Presentation Overview</a:t>
            </a:r>
          </a:p>
        </p:txBody>
      </p:sp>
      <p:sp>
        <p:nvSpPr>
          <p:cNvPr id="4099" name="Content Placeholder 2">
            <a:extLst>
              <a:ext uri="{FF2B5EF4-FFF2-40B4-BE49-F238E27FC236}">
                <a16:creationId xmlns:a16="http://schemas.microsoft.com/office/drawing/2014/main" id="{7B2EEABC-2B13-4C55-893D-28133C0962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en-US" sz="2800" dirty="0"/>
              <a:t>Introduction</a:t>
            </a:r>
          </a:p>
          <a:p>
            <a:r>
              <a:rPr lang="en-US" altLang="en-US" sz="2800" dirty="0"/>
              <a:t>Hospitality &amp; </a:t>
            </a:r>
            <a:r>
              <a:rPr lang="en-US" altLang="en-US" sz="2800" dirty="0" smtClean="0"/>
              <a:t>Service</a:t>
            </a:r>
            <a:endParaRPr lang="en-US" altLang="en-US" sz="2800" dirty="0"/>
          </a:p>
          <a:p>
            <a:r>
              <a:rPr lang="en-US" altLang="en-US" sz="2800" dirty="0"/>
              <a:t>Two Spaces of a Library</a:t>
            </a:r>
          </a:p>
          <a:p>
            <a:r>
              <a:rPr lang="en-US" altLang="en-US" sz="2800" dirty="0"/>
              <a:t>Hospitality at Kresge Library</a:t>
            </a:r>
          </a:p>
          <a:p>
            <a:r>
              <a:rPr lang="en-US" altLang="en-US" sz="2800" dirty="0" smtClean="0"/>
              <a:t>Becoming </a:t>
            </a:r>
            <a:r>
              <a:rPr lang="en-US" altLang="en-US" sz="2800" dirty="0" err="1" smtClean="0"/>
              <a:t>Kresge</a:t>
            </a:r>
            <a:r>
              <a:rPr lang="en-US" altLang="en-US" sz="2800" dirty="0" smtClean="0"/>
              <a:t> </a:t>
            </a:r>
            <a:r>
              <a:rPr lang="en-US" altLang="en-US" sz="2800" dirty="0"/>
              <a:t>Library Services</a:t>
            </a:r>
          </a:p>
          <a:p>
            <a:r>
              <a:rPr lang="en-US" altLang="en-US" sz="2800" dirty="0"/>
              <a:t>Patron-Driven Services and the Power of Yes</a:t>
            </a:r>
          </a:p>
          <a:p>
            <a:r>
              <a:rPr lang="en-US" altLang="en-US" sz="2800" dirty="0"/>
              <a:t>Closing Thoughts</a:t>
            </a:r>
          </a:p>
          <a:p>
            <a:endParaRPr lang="en-US" altLang="en-US" sz="28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C4F5074-47A0-4B18-B776-351D9ABE0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C121F383-8350-4D08-BAEC-3EC853C4F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/>
              <a:t>Introduction</a:t>
            </a:r>
            <a:endParaRPr lang="en-US" altLang="en-US"/>
          </a:p>
        </p:txBody>
      </p:sp>
      <p:sp>
        <p:nvSpPr>
          <p:cNvPr id="5123" name="Content Placeholder 2">
            <a:extLst>
              <a:ext uri="{FF2B5EF4-FFF2-40B4-BE49-F238E27FC236}">
                <a16:creationId xmlns:a16="http://schemas.microsoft.com/office/drawing/2014/main" id="{7A0E3DA8-8118-44F2-A5D9-5C20CDB4FC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05000"/>
            <a:ext cx="8305800" cy="4343400"/>
          </a:xfrm>
        </p:spPr>
        <p:txBody>
          <a:bodyPr>
            <a:normAutofit fontScale="92500"/>
          </a:bodyPr>
          <a:lstStyle/>
          <a:p>
            <a:r>
              <a:rPr lang="en-US" altLang="en-US" sz="2400" dirty="0"/>
              <a:t>My Diverse Employment Background</a:t>
            </a:r>
          </a:p>
          <a:p>
            <a:pPr lvl="1"/>
            <a:r>
              <a:rPr lang="en-US" altLang="en-US" sz="2400" dirty="0"/>
              <a:t>Spent 3 weeks and 1 day working in the JC Penney Manager Training Program….</a:t>
            </a:r>
          </a:p>
          <a:p>
            <a:pPr lvl="1"/>
            <a:r>
              <a:rPr lang="en-US" altLang="en-US" sz="2400" dirty="0"/>
              <a:t>Worked at Special Libraries, Archives and Academic Libraries</a:t>
            </a:r>
          </a:p>
          <a:p>
            <a:pPr lvl="1"/>
            <a:r>
              <a:rPr lang="en-US" altLang="en-US" sz="2400" dirty="0"/>
              <a:t>Worked for a Library Software Company (Innovative)</a:t>
            </a:r>
          </a:p>
          <a:p>
            <a:pPr lvl="1"/>
            <a:r>
              <a:rPr lang="en-US" altLang="en-US" sz="2400" dirty="0"/>
              <a:t>Been in Technical Services and Systems</a:t>
            </a:r>
          </a:p>
          <a:p>
            <a:pPr lvl="1"/>
            <a:r>
              <a:rPr lang="en-US" altLang="en-US" sz="2400" dirty="0"/>
              <a:t>Moved to Collections and Administration</a:t>
            </a:r>
          </a:p>
          <a:p>
            <a:pPr lvl="1"/>
            <a:r>
              <a:rPr lang="en-US" altLang="en-US" sz="2400" dirty="0"/>
              <a:t>Always have been able to keep close with the patrons or end-users</a:t>
            </a:r>
          </a:p>
          <a:p>
            <a:pPr lvl="1"/>
            <a:endParaRPr lang="en-US" altLang="en-US" sz="2400" dirty="0"/>
          </a:p>
          <a:p>
            <a:pPr lvl="1"/>
            <a:endParaRPr lang="en-US" altLang="en-US" sz="2400" dirty="0"/>
          </a:p>
          <a:p>
            <a:pPr lvl="1"/>
            <a:endParaRPr lang="en-US" altLang="en-US" sz="2600" b="1" i="1" dirty="0"/>
          </a:p>
          <a:p>
            <a:endParaRPr lang="en-US" altLang="en-US" dirty="0"/>
          </a:p>
          <a:p>
            <a:pPr lvl="1"/>
            <a:endParaRPr lang="en-US" alt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1D292F7-FF2D-41A2-92D9-46C804E32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25810A4F-78A4-4AAD-A6B7-F6C148034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/>
              <a:t>Introduction</a:t>
            </a:r>
            <a:endParaRPr lang="en-US" altLang="en-US"/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24C708A9-29C2-4A76-8388-537E0CF7A2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305800" cy="4953000"/>
          </a:xfrm>
        </p:spPr>
        <p:txBody>
          <a:bodyPr>
            <a:normAutofit lnSpcReduction="10000"/>
          </a:bodyPr>
          <a:lstStyle/>
          <a:p>
            <a:r>
              <a:rPr lang="en-US" altLang="en-US" sz="2400" dirty="0"/>
              <a:t>Some presentation goals - </a:t>
            </a:r>
          </a:p>
          <a:p>
            <a:pPr lvl="1"/>
            <a:r>
              <a:rPr lang="en-US" altLang="en-US" sz="2400" dirty="0"/>
              <a:t>This is my approach and my philosophy about libraries and library services.</a:t>
            </a:r>
          </a:p>
          <a:p>
            <a:pPr lvl="1"/>
            <a:r>
              <a:rPr lang="en-US" altLang="en-US" sz="2400" dirty="0" smtClean="0"/>
              <a:t>Libraries </a:t>
            </a:r>
            <a:r>
              <a:rPr lang="en-US" altLang="en-US" sz="2400" dirty="0"/>
              <a:t>are </a:t>
            </a:r>
            <a:r>
              <a:rPr lang="en-US" altLang="en-US" sz="2400" dirty="0" smtClean="0"/>
              <a:t>not all </a:t>
            </a:r>
            <a:r>
              <a:rPr lang="en-US" altLang="en-US" sz="2400" dirty="0"/>
              <a:t>the same – they have different funding, staffing, </a:t>
            </a:r>
            <a:r>
              <a:rPr lang="en-US" altLang="en-US" sz="2400" dirty="0" smtClean="0"/>
              <a:t>student/faculty/community needs.</a:t>
            </a:r>
            <a:endParaRPr lang="en-US" altLang="en-US" sz="2400" dirty="0"/>
          </a:p>
          <a:p>
            <a:pPr lvl="1"/>
            <a:r>
              <a:rPr lang="en-US" altLang="en-US" sz="2400" dirty="0"/>
              <a:t>What works at one, may not work at another.</a:t>
            </a:r>
          </a:p>
          <a:p>
            <a:pPr lvl="1"/>
            <a:r>
              <a:rPr lang="en-US" altLang="en-US" sz="2400" dirty="0"/>
              <a:t>How can we frame problems and opportunities to ensure that we are meeting the needs of our patrons.</a:t>
            </a:r>
          </a:p>
          <a:p>
            <a:pPr lvl="1"/>
            <a:r>
              <a:rPr lang="en-US" sz="2400" dirty="0"/>
              <a:t>Great libraries are not designed by architects – but by librarians &amp; library staff.</a:t>
            </a:r>
            <a:endParaRPr lang="en-US" altLang="en-US" sz="2400" dirty="0"/>
          </a:p>
          <a:p>
            <a:pPr lvl="1"/>
            <a:endParaRPr lang="en-US" altLang="en-US" sz="2600" b="1" i="1" dirty="0"/>
          </a:p>
          <a:p>
            <a:endParaRPr lang="en-US" altLang="en-US" dirty="0"/>
          </a:p>
          <a:p>
            <a:pPr lvl="1"/>
            <a:endParaRPr lang="en-US" alt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AF17990-AB61-4597-9AC0-DC91271AB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E5897A0F-94DD-4DDB-A987-85F2B660A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/>
              <a:t>Introduction</a:t>
            </a:r>
            <a:endParaRPr lang="en-US" altLang="en-US"/>
          </a:p>
        </p:txBody>
      </p:sp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40563311-FDF2-4FE9-B3DD-CE4B27D4E6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295400"/>
            <a:ext cx="6250501" cy="4572000"/>
          </a:xfrm>
        </p:spPr>
        <p:txBody>
          <a:bodyPr>
            <a:normAutofit fontScale="85000" lnSpcReduction="10000"/>
          </a:bodyPr>
          <a:lstStyle/>
          <a:p>
            <a:r>
              <a:rPr lang="en-US" altLang="en-US" sz="2800" dirty="0"/>
              <a:t>The view of an iconoclast.</a:t>
            </a:r>
          </a:p>
          <a:p>
            <a:r>
              <a:rPr lang="en-US" altLang="en-US" sz="2800" dirty="0" smtClean="0"/>
              <a:t>Borrowed </a:t>
            </a:r>
            <a:r>
              <a:rPr lang="en-US" altLang="en-US" sz="2800" dirty="0"/>
              <a:t>this line from Pirates of </a:t>
            </a:r>
            <a:r>
              <a:rPr lang="en-US" altLang="en-US" sz="2800" dirty="0" err="1"/>
              <a:t>Penzance</a:t>
            </a:r>
            <a:r>
              <a:rPr lang="en-US" altLang="en-US" sz="2800" dirty="0"/>
              <a:t>:</a:t>
            </a:r>
          </a:p>
          <a:p>
            <a:pPr lvl="1">
              <a:buFont typeface="NewsGoth BT"/>
              <a:buNone/>
            </a:pPr>
            <a:r>
              <a:rPr lang="en-US" altLang="en-US" sz="2600" b="1" i="1" dirty="0"/>
              <a:t>Frederic (to his fellow pirates): Individually, I love you all with affection unspeakable; but, collectively, I look upon you with a disgust that amounts to absolute detestation.</a:t>
            </a:r>
          </a:p>
          <a:p>
            <a:r>
              <a:rPr lang="en-US" altLang="en-US" sz="2800" dirty="0"/>
              <a:t>From Gilbert and Sullivan’s Pirates of </a:t>
            </a:r>
            <a:r>
              <a:rPr lang="en-US" altLang="en-US" sz="2800" dirty="0" err="1"/>
              <a:t>Penzance</a:t>
            </a:r>
            <a:r>
              <a:rPr lang="en-US" altLang="en-US" sz="2800" dirty="0"/>
              <a:t> (or The Slave of Duty), 1879</a:t>
            </a:r>
          </a:p>
          <a:p>
            <a:r>
              <a:rPr lang="en-US" altLang="en-US" sz="2000" i="1" dirty="0"/>
              <a:t>From: http://math.boisestate.edu/gas/pirates/pirates_lib.pdf</a:t>
            </a:r>
          </a:p>
          <a:p>
            <a:pPr lvl="1"/>
            <a:endParaRPr lang="en-US" altLang="en-US" sz="2600" b="1" i="1" dirty="0"/>
          </a:p>
          <a:p>
            <a:endParaRPr lang="en-US" altLang="en-US" dirty="0"/>
          </a:p>
          <a:p>
            <a:pPr lvl="1"/>
            <a:endParaRPr lang="en-US" alt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DE25FD7-8E62-4C89-873C-39F7E25CC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1026" name="Picture 2" descr="https://live.staticflickr.com/1789/41156656010_5bde5ac93b_w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01" t="22417" r="9999" b="-320"/>
          <a:stretch/>
        </p:blipFill>
        <p:spPr bwMode="auto">
          <a:xfrm>
            <a:off x="6707701" y="1752600"/>
            <a:ext cx="2209800" cy="3023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91A5DDEC-1259-4682-985A-0C693EF88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Hospitality &amp; </a:t>
            </a:r>
            <a:r>
              <a:rPr lang="en-US" altLang="en-US" dirty="0" smtClean="0"/>
              <a:t>Service</a:t>
            </a:r>
            <a:endParaRPr lang="en-US" altLang="en-US" dirty="0"/>
          </a:p>
        </p:txBody>
      </p:sp>
      <p:sp>
        <p:nvSpPr>
          <p:cNvPr id="8195" name="Content Placeholder 2">
            <a:extLst>
              <a:ext uri="{FF2B5EF4-FFF2-40B4-BE49-F238E27FC236}">
                <a16:creationId xmlns:a16="http://schemas.microsoft.com/office/drawing/2014/main" id="{0DA98319-43EA-429B-85FC-969B9E36EC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1447800"/>
            <a:ext cx="7391400" cy="4419600"/>
          </a:xfrm>
        </p:spPr>
        <p:txBody>
          <a:bodyPr>
            <a:normAutofit fontScale="85000" lnSpcReduction="10000"/>
          </a:bodyPr>
          <a:lstStyle/>
          <a:p>
            <a:r>
              <a:rPr lang="en-US" altLang="en-US" sz="3000" dirty="0"/>
              <a:t>Hospitality, n.  The virtue which induces us to feed and lodge certain persons who are not in need of food and lodging.  </a:t>
            </a:r>
          </a:p>
          <a:p>
            <a:pPr lvl="2">
              <a:buFont typeface="NewsGoth BT"/>
              <a:buNone/>
            </a:pPr>
            <a:r>
              <a:rPr lang="en-US" altLang="en-US" sz="2400" dirty="0"/>
              <a:t>~Ambrose Bierce, </a:t>
            </a:r>
            <a:r>
              <a:rPr lang="en-US" altLang="en-US" sz="2400" i="1" dirty="0"/>
              <a:t>The Devil's Dictionary</a:t>
            </a:r>
            <a:r>
              <a:rPr lang="en-US" altLang="en-US" sz="2400" dirty="0"/>
              <a:t>, 1911</a:t>
            </a:r>
          </a:p>
          <a:p>
            <a:r>
              <a:rPr lang="en-US" altLang="en-US" sz="3000" dirty="0"/>
              <a:t>Hospitality is making your guests feel at home, even though you wish they were. </a:t>
            </a:r>
          </a:p>
          <a:p>
            <a:pPr lvl="2">
              <a:buFont typeface="NewsGoth BT"/>
              <a:buNone/>
            </a:pPr>
            <a:r>
              <a:rPr lang="en-US" altLang="en-US" sz="2400" dirty="0"/>
              <a:t>~ Unknown </a:t>
            </a:r>
          </a:p>
          <a:p>
            <a:r>
              <a:rPr lang="en-US" altLang="en-US" sz="3000" dirty="0"/>
              <a:t>Share with God's people who are in need. Practice hospitality. </a:t>
            </a:r>
          </a:p>
          <a:p>
            <a:pPr lvl="2">
              <a:buFont typeface="NewsGoth BT"/>
              <a:buNone/>
            </a:pPr>
            <a:r>
              <a:rPr lang="en-US" altLang="en-US" sz="2400" dirty="0"/>
              <a:t>~</a:t>
            </a:r>
            <a:r>
              <a:rPr lang="en-US" altLang="en-US" sz="2600" dirty="0"/>
              <a:t>Romans 12:13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58CE734-9B56-4301-BF72-06A57E50D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C4D799E7-D739-46DD-B457-AEBDCE62B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Hospitality &amp; </a:t>
            </a:r>
            <a:r>
              <a:rPr lang="en-US" altLang="en-US" dirty="0" smtClean="0"/>
              <a:t>Service</a:t>
            </a:r>
            <a:endParaRPr lang="en-US" altLang="en-US" dirty="0"/>
          </a:p>
        </p:txBody>
      </p:sp>
      <p:sp>
        <p:nvSpPr>
          <p:cNvPr id="9219" name="Content Placeholder 2">
            <a:extLst>
              <a:ext uri="{FF2B5EF4-FFF2-40B4-BE49-F238E27FC236}">
                <a16:creationId xmlns:a16="http://schemas.microsoft.com/office/drawing/2014/main" id="{E4640BB4-155C-44A5-B8EC-53B3479C96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2415" y="1524000"/>
            <a:ext cx="4319218" cy="4387222"/>
          </a:xfrm>
        </p:spPr>
        <p:txBody>
          <a:bodyPr>
            <a:normAutofit fontScale="92500" lnSpcReduction="10000"/>
          </a:bodyPr>
          <a:lstStyle/>
          <a:p>
            <a:r>
              <a:rPr lang="en-US" altLang="en-US" sz="2400" dirty="0"/>
              <a:t>Disney Model</a:t>
            </a:r>
          </a:p>
          <a:p>
            <a:pPr lvl="1"/>
            <a:r>
              <a:rPr lang="en-US" altLang="en-US" sz="2400" dirty="0"/>
              <a:t>Excellent customer service</a:t>
            </a:r>
          </a:p>
          <a:p>
            <a:pPr lvl="1"/>
            <a:r>
              <a:rPr lang="en-US" altLang="en-US" sz="2400" dirty="0"/>
              <a:t>Excellent attention to detail</a:t>
            </a:r>
          </a:p>
          <a:p>
            <a:pPr lvl="1"/>
            <a:r>
              <a:rPr lang="en-US" altLang="en-US" sz="2400" dirty="0"/>
              <a:t>Things just run beautifully smooth</a:t>
            </a:r>
          </a:p>
          <a:p>
            <a:pPr lvl="1"/>
            <a:r>
              <a:rPr lang="en-US" altLang="en-US" sz="2400" dirty="0"/>
              <a:t>You really feel like they care about every person</a:t>
            </a:r>
          </a:p>
          <a:p>
            <a:pPr lvl="1"/>
            <a:r>
              <a:rPr lang="en-US" altLang="en-US" sz="2400" dirty="0"/>
              <a:t>You really feel that they care about YOU!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6384F5A-4B74-448C-A71C-F9BA058C5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1028" name="Picture 4" descr="https://live.staticflickr.com/4636/38681806944_8c94e04f3d_b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61" t="17448" r="39095" b="18131"/>
          <a:stretch/>
        </p:blipFill>
        <p:spPr bwMode="auto">
          <a:xfrm>
            <a:off x="6400800" y="1752600"/>
            <a:ext cx="1994433" cy="3134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DAADE50C-5E5E-4DCD-8ED8-6C5B5A593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Hospitality &amp; </a:t>
            </a:r>
            <a:r>
              <a:rPr lang="en-US" altLang="en-US" dirty="0" smtClean="0"/>
              <a:t>Service</a:t>
            </a:r>
            <a:endParaRPr lang="en-US" altLang="en-US" dirty="0"/>
          </a:p>
        </p:txBody>
      </p:sp>
      <p:sp>
        <p:nvSpPr>
          <p:cNvPr id="10243" name="Content Placeholder 2">
            <a:extLst>
              <a:ext uri="{FF2B5EF4-FFF2-40B4-BE49-F238E27FC236}">
                <a16:creationId xmlns:a16="http://schemas.microsoft.com/office/drawing/2014/main" id="{E343EC00-3F0E-4F36-9031-31FC06F1C2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0000" y="1371600"/>
            <a:ext cx="6591985" cy="3777622"/>
          </a:xfrm>
        </p:spPr>
        <p:txBody>
          <a:bodyPr>
            <a:normAutofit/>
          </a:bodyPr>
          <a:lstStyle/>
          <a:p>
            <a:r>
              <a:rPr lang="en-US" altLang="en-US" sz="2400" dirty="0"/>
              <a:t>Nordstrom Model</a:t>
            </a:r>
          </a:p>
          <a:p>
            <a:pPr lvl="1"/>
            <a:r>
              <a:rPr lang="en-US" altLang="en-US" sz="2400" dirty="0"/>
              <a:t>Employee Handbook is one card</a:t>
            </a:r>
          </a:p>
          <a:p>
            <a:pPr lvl="1"/>
            <a:r>
              <a:rPr lang="en-US" altLang="en-US" sz="2400" dirty="0"/>
              <a:t>“Our number one goal is to provide outstanding customer service”</a:t>
            </a:r>
          </a:p>
          <a:p>
            <a:pPr lvl="1"/>
            <a:r>
              <a:rPr lang="en-US" altLang="en-US" sz="2400" dirty="0"/>
              <a:t>Our only rule: “Use good judgment in all situations”</a:t>
            </a:r>
          </a:p>
          <a:p>
            <a:pPr lvl="1"/>
            <a:r>
              <a:rPr lang="en-US" altLang="en-US" sz="2400" dirty="0"/>
              <a:t>See Spector’s The Nordstrom Way to Customer Service Excellence, 2005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12CD2B3-DB47-4795-9648-4DD005AAE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DAADE50C-5E5E-4DCD-8ED8-6C5B5A593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Hospitality &amp; </a:t>
            </a:r>
            <a:r>
              <a:rPr lang="en-US" altLang="en-US" dirty="0" smtClean="0"/>
              <a:t>Service</a:t>
            </a:r>
            <a:endParaRPr lang="en-US" altLang="en-US" dirty="0"/>
          </a:p>
        </p:txBody>
      </p:sp>
      <p:sp>
        <p:nvSpPr>
          <p:cNvPr id="10243" name="Content Placeholder 2">
            <a:extLst>
              <a:ext uri="{FF2B5EF4-FFF2-40B4-BE49-F238E27FC236}">
                <a16:creationId xmlns:a16="http://schemas.microsoft.com/office/drawing/2014/main" id="{E343EC00-3F0E-4F36-9031-31FC06F1C2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2415" y="1295400"/>
            <a:ext cx="6591985" cy="2819400"/>
          </a:xfrm>
        </p:spPr>
        <p:txBody>
          <a:bodyPr>
            <a:normAutofit fontScale="92500"/>
          </a:bodyPr>
          <a:lstStyle/>
          <a:p>
            <a:r>
              <a:rPr lang="en-US" altLang="en-US" sz="2400" dirty="0" smtClean="0"/>
              <a:t>Cruise Ship Model</a:t>
            </a:r>
            <a:endParaRPr lang="en-US" altLang="en-US" sz="2400" dirty="0"/>
          </a:p>
          <a:p>
            <a:pPr lvl="1"/>
            <a:r>
              <a:rPr lang="en-US" altLang="en-US" sz="2400" dirty="0" smtClean="0"/>
              <a:t>Managing a huge number of people at every given time.</a:t>
            </a:r>
          </a:p>
          <a:p>
            <a:pPr lvl="1"/>
            <a:r>
              <a:rPr lang="en-US" altLang="en-US" sz="2400" dirty="0" smtClean="0"/>
              <a:t>Things within and beyond your control (weather, health concerns, civil unrest, natural disasters).</a:t>
            </a:r>
          </a:p>
          <a:p>
            <a:pPr lvl="1"/>
            <a:r>
              <a:rPr lang="en-US" altLang="en-US" sz="2400" dirty="0" smtClean="0"/>
              <a:t>Hospitality and flexibility are intertwined.</a:t>
            </a:r>
          </a:p>
          <a:p>
            <a:pPr lvl="1"/>
            <a:endParaRPr lang="en-US" altLang="en-US" sz="24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12CD2B3-DB47-4795-9648-4DD005AAE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" t="22770" b="19039"/>
          <a:stretch/>
        </p:blipFill>
        <p:spPr>
          <a:xfrm>
            <a:off x="3124200" y="4129454"/>
            <a:ext cx="4495799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945302"/>
      </p:ext>
    </p:extLst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F2E125AB-2D74-4A09-A037-C8E1624C3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/>
              <a:t>Hospitality &amp; </a:t>
            </a:r>
            <a:r>
              <a:rPr lang="en-US" altLang="en-US" sz="3600" dirty="0" smtClean="0"/>
              <a:t>Service</a:t>
            </a:r>
            <a:endParaRPr lang="en-US" altLang="en-US" sz="3600" dirty="0"/>
          </a:p>
        </p:txBody>
      </p:sp>
      <p:sp>
        <p:nvSpPr>
          <p:cNvPr id="11267" name="Content Placeholder 2">
            <a:extLst>
              <a:ext uri="{FF2B5EF4-FFF2-40B4-BE49-F238E27FC236}">
                <a16:creationId xmlns:a16="http://schemas.microsoft.com/office/drawing/2014/main" id="{0C2EAE7A-EEA4-401F-BF55-4AF19B4008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19200"/>
            <a:ext cx="5486400" cy="4800600"/>
          </a:xfrm>
        </p:spPr>
        <p:txBody>
          <a:bodyPr>
            <a:normAutofit/>
          </a:bodyPr>
          <a:lstStyle/>
          <a:p>
            <a:r>
              <a:rPr lang="en-US" altLang="en-US" sz="2600" dirty="0"/>
              <a:t>Hall of Fame Hospitality Desk.</a:t>
            </a:r>
          </a:p>
          <a:p>
            <a:pPr lvl="1"/>
            <a:r>
              <a:rPr lang="en-US" altLang="en-US" sz="2400" dirty="0"/>
              <a:t>Over Hall of Fame Weekend, the “Hospitality Desk” manages all events</a:t>
            </a:r>
          </a:p>
          <a:p>
            <a:pPr lvl="1"/>
            <a:r>
              <a:rPr lang="en-US" altLang="en-US" sz="2400" dirty="0"/>
              <a:t>Used to be called Information Desk</a:t>
            </a:r>
          </a:p>
          <a:p>
            <a:pPr lvl="1"/>
            <a:r>
              <a:rPr lang="en-US" altLang="en-US" sz="2400" dirty="0"/>
              <a:t>Name was changed to the Hospitality Desk and Crew instill a culture of taking care of people</a:t>
            </a:r>
          </a:p>
          <a:p>
            <a:pPr lvl="1"/>
            <a:r>
              <a:rPr lang="en-US" altLang="en-US" sz="2400" b="1" i="1" dirty="0"/>
              <a:t>The goal is to make things right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D4470B5-8760-4C94-AAD8-79EE75B64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pic>
        <p:nvPicPr>
          <p:cNvPr id="11268" name="Picture 3" descr="COREY_HOF.jpg">
            <a:extLst>
              <a:ext uri="{FF2B5EF4-FFF2-40B4-BE49-F238E27FC236}">
                <a16:creationId xmlns:a16="http://schemas.microsoft.com/office/drawing/2014/main" id="{0A53F234-D23E-49BC-AFBC-0A1E5BB85C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371600"/>
            <a:ext cx="2700338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EA1D0A8A-262D-407E-883B-CF7A3750A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/>
              <a:t>Hospitality &amp; </a:t>
            </a:r>
            <a:r>
              <a:rPr lang="en-US" altLang="en-US" sz="3600" dirty="0" smtClean="0"/>
              <a:t>Service</a:t>
            </a:r>
            <a:endParaRPr lang="en-US" altLang="en-US" sz="3600" dirty="0"/>
          </a:p>
        </p:txBody>
      </p:sp>
      <p:sp>
        <p:nvSpPr>
          <p:cNvPr id="12291" name="Content Placeholder 2">
            <a:extLst>
              <a:ext uri="{FF2B5EF4-FFF2-40B4-BE49-F238E27FC236}">
                <a16:creationId xmlns:a16="http://schemas.microsoft.com/office/drawing/2014/main" id="{6F5C77A4-13EE-4024-93ED-01AE7F661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959" y="1381508"/>
            <a:ext cx="8153400" cy="914400"/>
          </a:xfrm>
        </p:spPr>
        <p:txBody>
          <a:bodyPr>
            <a:normAutofit/>
          </a:bodyPr>
          <a:lstStyle/>
          <a:p>
            <a:r>
              <a:rPr lang="en-US" altLang="en-US" sz="2600" dirty="0"/>
              <a:t>Hospitality can be modest and still be appreciated and useful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35A59F4-A2F1-40DE-B0C2-08CD50A72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pic>
        <p:nvPicPr>
          <p:cNvPr id="12292" name="Picture 2" descr="http://farm8.staticflickr.com/7319/10198453463_4beb45f588_z.jpg">
            <a:extLst>
              <a:ext uri="{FF2B5EF4-FFF2-40B4-BE49-F238E27FC236}">
                <a16:creationId xmlns:a16="http://schemas.microsoft.com/office/drawing/2014/main" id="{24A77C0C-A8DB-433C-9F36-821864DC7F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164009"/>
            <a:ext cx="3426677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2" descr="http://farm9.staticflickr.com/8180/7956417190_de3bd7492d_b.jpg">
            <a:extLst>
              <a:ext uri="{FF2B5EF4-FFF2-40B4-BE49-F238E27FC236}">
                <a16:creationId xmlns:a16="http://schemas.microsoft.com/office/drawing/2014/main" id="{3155E82A-460F-475E-AAA9-92FDA47F6A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478209"/>
            <a:ext cx="36576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8406593C-71C7-49C9-96AB-8CCB5D34B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Hospitality &amp; </a:t>
            </a:r>
            <a:r>
              <a:rPr lang="en-US" altLang="en-US" dirty="0" smtClean="0"/>
              <a:t>Service</a:t>
            </a:r>
            <a:endParaRPr lang="en-US" altLang="en-US" dirty="0"/>
          </a:p>
        </p:txBody>
      </p:sp>
      <p:sp>
        <p:nvSpPr>
          <p:cNvPr id="13315" name="Content Placeholder 2">
            <a:extLst>
              <a:ext uri="{FF2B5EF4-FFF2-40B4-BE49-F238E27FC236}">
                <a16:creationId xmlns:a16="http://schemas.microsoft.com/office/drawing/2014/main" id="{E465E554-CE54-4EA4-8BE2-9CBFC70505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371600"/>
            <a:ext cx="7391400" cy="4568825"/>
          </a:xfrm>
        </p:spPr>
        <p:txBody>
          <a:bodyPr>
            <a:normAutofit lnSpcReduction="10000"/>
          </a:bodyPr>
          <a:lstStyle/>
          <a:p>
            <a:r>
              <a:rPr lang="en-US" altLang="en-US" sz="2400" dirty="0"/>
              <a:t>In general, Hospitality is…</a:t>
            </a:r>
          </a:p>
          <a:p>
            <a:pPr lvl="1"/>
            <a:r>
              <a:rPr lang="en-US" altLang="en-US" sz="2400" dirty="0"/>
              <a:t>It is being </a:t>
            </a:r>
            <a:r>
              <a:rPr lang="en-US" altLang="en-US" sz="2400" b="1" dirty="0"/>
              <a:t>available</a:t>
            </a:r>
            <a:r>
              <a:rPr lang="en-US" altLang="en-US" sz="2400" dirty="0"/>
              <a:t> and </a:t>
            </a:r>
            <a:r>
              <a:rPr lang="en-US" altLang="en-US" sz="2400" b="1" dirty="0"/>
              <a:t>visible</a:t>
            </a:r>
          </a:p>
          <a:p>
            <a:pPr lvl="1"/>
            <a:r>
              <a:rPr lang="en-US" altLang="en-US" sz="2400" dirty="0"/>
              <a:t>It allows </a:t>
            </a:r>
            <a:r>
              <a:rPr lang="en-US" altLang="en-US" sz="2400" b="1" dirty="0"/>
              <a:t>you</a:t>
            </a:r>
            <a:r>
              <a:rPr lang="en-US" altLang="en-US" sz="2400" dirty="0"/>
              <a:t> to change what your patrons can expect from the library</a:t>
            </a:r>
          </a:p>
          <a:p>
            <a:pPr lvl="1"/>
            <a:r>
              <a:rPr lang="en-US" altLang="en-US" sz="2400" dirty="0"/>
              <a:t>It is treating </a:t>
            </a:r>
            <a:r>
              <a:rPr lang="en-US" altLang="en-US" sz="2400" b="1" dirty="0"/>
              <a:t>your users like customers </a:t>
            </a:r>
            <a:r>
              <a:rPr lang="en-US" altLang="en-US" sz="2400" dirty="0"/>
              <a:t>(no matter what we call them</a:t>
            </a:r>
            <a:r>
              <a:rPr lang="en-US" altLang="en-US" sz="2400" dirty="0" smtClean="0"/>
              <a:t>)</a:t>
            </a:r>
          </a:p>
          <a:p>
            <a:pPr lvl="1"/>
            <a:r>
              <a:rPr lang="en-US" altLang="en-US" sz="2400" dirty="0" smtClean="0"/>
              <a:t>It is treating your users </a:t>
            </a:r>
            <a:r>
              <a:rPr lang="en-US" altLang="en-US" sz="2400" b="1" dirty="0" smtClean="0"/>
              <a:t>like the way you would want to be treated</a:t>
            </a:r>
            <a:endParaRPr lang="en-US" altLang="en-US" sz="2400" b="1" dirty="0"/>
          </a:p>
          <a:p>
            <a:pPr lvl="1"/>
            <a:r>
              <a:rPr lang="en-US" altLang="en-US" sz="2400" dirty="0"/>
              <a:t>It is </a:t>
            </a:r>
            <a:r>
              <a:rPr lang="en-US" altLang="en-US" sz="2400" b="1" dirty="0"/>
              <a:t>treating people well</a:t>
            </a:r>
            <a:r>
              <a:rPr lang="en-US" altLang="en-US" sz="2400" dirty="0"/>
              <a:t>, even before you know </a:t>
            </a:r>
            <a:r>
              <a:rPr lang="en-US" altLang="en-US" sz="2400" b="1" dirty="0"/>
              <a:t>who</a:t>
            </a:r>
            <a:r>
              <a:rPr lang="en-US" altLang="en-US" sz="2400" dirty="0"/>
              <a:t> they are </a:t>
            </a:r>
          </a:p>
          <a:p>
            <a:pPr lvl="1"/>
            <a:r>
              <a:rPr lang="en-US" altLang="en-US" sz="2400" dirty="0"/>
              <a:t>It is </a:t>
            </a:r>
            <a:r>
              <a:rPr lang="en-US" altLang="en-US" sz="2400" b="1" dirty="0"/>
              <a:t>not</a:t>
            </a:r>
            <a:r>
              <a:rPr lang="en-US" altLang="en-US" sz="2400" dirty="0"/>
              <a:t> simply luxury or excess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54C6654-5BD5-4E3D-AE02-4E063D06E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EE3544C3-0195-4100-81B8-D1549D10A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Hospitality &amp; </a:t>
            </a:r>
            <a:r>
              <a:rPr lang="en-US" altLang="en-US" dirty="0" smtClean="0"/>
              <a:t>Service</a:t>
            </a:r>
            <a:endParaRPr lang="en-US" altLang="en-US" dirty="0"/>
          </a:p>
        </p:txBody>
      </p:sp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id="{26BDFDE2-4EB2-4D4A-A565-823230971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7801" y="1371600"/>
            <a:ext cx="7086600" cy="453962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400" dirty="0">
                <a:cs typeface="Arial" charset="0"/>
              </a:rPr>
              <a:t>Librarians &amp; library staff are </a:t>
            </a:r>
            <a:r>
              <a:rPr lang="en-US" sz="2400" b="1" dirty="0">
                <a:cs typeface="Arial" charset="0"/>
              </a:rPr>
              <a:t>amazing</a:t>
            </a:r>
            <a:r>
              <a:rPr lang="en-US" sz="2400" dirty="0">
                <a:cs typeface="Arial" charset="0"/>
              </a:rPr>
              <a:t> at providing service</a:t>
            </a:r>
          </a:p>
          <a:p>
            <a:pPr>
              <a:defRPr/>
            </a:pPr>
            <a:r>
              <a:rPr lang="en-US" sz="2400" dirty="0">
                <a:cs typeface="Arial" charset="0"/>
              </a:rPr>
              <a:t>In many academic settings, the libraries are the element that people are most fond of in reviews and surveys</a:t>
            </a:r>
          </a:p>
          <a:p>
            <a:pPr>
              <a:defRPr/>
            </a:pPr>
            <a:r>
              <a:rPr lang="en-US" sz="2400" dirty="0">
                <a:cs typeface="Arial" charset="0"/>
              </a:rPr>
              <a:t>In communities, libraries are often considered one of the most commonly cited benefit of a city or town</a:t>
            </a:r>
          </a:p>
          <a:p>
            <a:pPr>
              <a:defRPr/>
            </a:pPr>
            <a:r>
              <a:rPr lang="en-US" sz="2400" dirty="0">
                <a:cs typeface="Arial" charset="0"/>
              </a:rPr>
              <a:t>In many ways, libraries are well suited to focus on hospitality</a:t>
            </a:r>
          </a:p>
          <a:p>
            <a:pPr>
              <a:defRPr/>
            </a:pPr>
            <a:endParaRPr lang="en-US" dirty="0">
              <a:cs typeface="Arial" charset="0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70483B3-29F7-443F-9F91-97D910D21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B1FA5C77-AB3B-481E-903E-C505A8F9E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Hospitality &amp; </a:t>
            </a:r>
            <a:r>
              <a:rPr lang="en-US" altLang="en-US" dirty="0" smtClean="0"/>
              <a:t>Service</a:t>
            </a:r>
            <a:endParaRPr lang="en-US" altLang="en-US" dirty="0"/>
          </a:p>
        </p:txBody>
      </p:sp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id="{9738D9E7-857C-442B-8FA1-7E6879C54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2415" y="1371600"/>
            <a:ext cx="3086785" cy="4343400"/>
          </a:xfrm>
        </p:spPr>
        <p:txBody>
          <a:bodyPr>
            <a:normAutofit fontScale="92500"/>
          </a:bodyPr>
          <a:lstStyle/>
          <a:p>
            <a:r>
              <a:rPr lang="en-US" altLang="en-US" sz="2400" dirty="0"/>
              <a:t>With the advent of electronic resources and discovery layers – we have worked very hard to make the library mostly self-service</a:t>
            </a:r>
          </a:p>
          <a:p>
            <a:r>
              <a:rPr lang="en-US" altLang="en-US" sz="2400" dirty="0"/>
              <a:t>We have to be very careful – because we could be leading to…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85428D5-A0EB-4A69-AF9A-790BBFF4E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7" name="Picture 2" descr="http://farm9.staticflickr.com/8009/7606634758_9358a29ae0_z.jpg">
            <a:extLst>
              <a:ext uri="{FF2B5EF4-FFF2-40B4-BE49-F238E27FC236}">
                <a16:creationId xmlns:a16="http://schemas.microsoft.com/office/drawing/2014/main" id="{51C232E6-3254-4372-ACB9-E469E79286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" t="5621" r="16249" b="-1170"/>
          <a:stretch/>
        </p:blipFill>
        <p:spPr bwMode="auto">
          <a:xfrm>
            <a:off x="5105400" y="1524000"/>
            <a:ext cx="3675529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410200" y="4876800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ATL Airport – July 11</a:t>
            </a:r>
            <a:r>
              <a:rPr lang="en-US" i="1" baseline="30000" dirty="0" smtClean="0"/>
              <a:t>th</a:t>
            </a:r>
            <a:r>
              <a:rPr lang="en-US" i="1" dirty="0" smtClean="0"/>
              <a:t>, 2012</a:t>
            </a:r>
            <a:endParaRPr lang="en-US" i="1" dirty="0"/>
          </a:p>
        </p:txBody>
      </p:sp>
    </p:spTree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E4F1283D-A9A3-487C-90B3-F741E0AE2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Hospitality &amp; </a:t>
            </a:r>
            <a:r>
              <a:rPr lang="en-US" altLang="en-US" dirty="0" smtClean="0"/>
              <a:t>Service</a:t>
            </a:r>
            <a:endParaRPr lang="en-US" altLang="en-US" dirty="0"/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90CEDEB8-6DCC-4618-AAEB-25D4819E93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92742"/>
            <a:ext cx="8229600" cy="4244471"/>
          </a:xfrm>
        </p:spPr>
        <p:txBody>
          <a:bodyPr>
            <a:normAutofit/>
          </a:bodyPr>
          <a:lstStyle/>
          <a:p>
            <a:r>
              <a:rPr lang="en-US" altLang="en-US" sz="2400" dirty="0" smtClean="0"/>
              <a:t>Or Maybe a Self-Service </a:t>
            </a:r>
            <a:r>
              <a:rPr lang="en-US" altLang="en-US" sz="2400" dirty="0"/>
              <a:t>Hotel…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433E726-AB6C-41F6-8034-DCEB77DCA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pic>
        <p:nvPicPr>
          <p:cNvPr id="18436" name="Picture 2" descr="http://farm8.staticflickr.com/7012/6584215427_a1c1c92b28_z.jpg">
            <a:extLst>
              <a:ext uri="{FF2B5EF4-FFF2-40B4-BE49-F238E27FC236}">
                <a16:creationId xmlns:a16="http://schemas.microsoft.com/office/drawing/2014/main" id="{15B5C645-4BDF-4B96-9DEA-D9C820CECE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828800"/>
            <a:ext cx="6096000" cy="406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474E096A-30F9-4B5E-BE62-982330EB4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Hospitality &amp; Self-Service</a:t>
            </a:r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CF775524-2E4C-4D44-8DB1-3E1DF8274A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1447800"/>
            <a:ext cx="7086600" cy="4492625"/>
          </a:xfrm>
        </p:spPr>
        <p:txBody>
          <a:bodyPr>
            <a:normAutofit/>
          </a:bodyPr>
          <a:lstStyle/>
          <a:p>
            <a:r>
              <a:rPr lang="en-US" altLang="en-US" sz="2400" dirty="0" smtClean="0"/>
              <a:t>Self-service has a great role in librarianship</a:t>
            </a:r>
          </a:p>
          <a:p>
            <a:r>
              <a:rPr lang="en-US" altLang="en-US" sz="2400" dirty="0" smtClean="0"/>
              <a:t>That </a:t>
            </a:r>
            <a:r>
              <a:rPr lang="en-US" altLang="en-US" sz="2400" dirty="0"/>
              <a:t>is great when </a:t>
            </a:r>
            <a:r>
              <a:rPr lang="en-US" altLang="en-US" sz="2400" dirty="0" smtClean="0"/>
              <a:t>patrons </a:t>
            </a:r>
            <a:r>
              <a:rPr lang="en-US" altLang="en-US" sz="2400" b="1" dirty="0"/>
              <a:t>know what they want</a:t>
            </a:r>
          </a:p>
          <a:p>
            <a:r>
              <a:rPr lang="en-US" altLang="en-US" sz="2400" dirty="0"/>
              <a:t>This is not great when people don’t know what they need</a:t>
            </a:r>
          </a:p>
          <a:p>
            <a:r>
              <a:rPr lang="en-US" altLang="en-US" sz="2400" dirty="0"/>
              <a:t>We have seen a change in services and removal of the reference desk (among others)</a:t>
            </a:r>
          </a:p>
          <a:p>
            <a:r>
              <a:rPr lang="en-US" altLang="en-US" sz="2400" dirty="0"/>
              <a:t>This is when we have a problem…and an opportunity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1B9086F-333A-4F96-94B6-AA973862D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F1C1F56C-F07E-4382-9301-11A214447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Two Spaces of a Library 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74F73B-C6D0-4C1F-9609-EF90376BAA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59" y="1269830"/>
            <a:ext cx="3581400" cy="1752600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sz="2800" b="1" dirty="0"/>
              <a:t>How do they see us?</a:t>
            </a:r>
          </a:p>
          <a:p>
            <a:pPr>
              <a:defRPr/>
            </a:pPr>
            <a:r>
              <a:rPr lang="en-US" sz="2800" b="1" dirty="0"/>
              <a:t>Storage or Service?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1008A62-E38A-48C6-9FF6-B051B1CE0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pic>
        <p:nvPicPr>
          <p:cNvPr id="21508" name="Picture 2" descr="http://farm8.staticflickr.com/7139/7591863216_e255eda6b2_z.jpg">
            <a:extLst>
              <a:ext uri="{FF2B5EF4-FFF2-40B4-BE49-F238E27FC236}">
                <a16:creationId xmlns:a16="http://schemas.microsoft.com/office/drawing/2014/main" id="{AB5BC234-7C1A-4320-A823-8413E9CEDA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172850"/>
            <a:ext cx="3941763" cy="295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AutoShape 5" descr="https://mail-attachment.googleusercontent.com/attachment/u/0/?ui=2&amp;ik=d85fc8d836&amp;view=att&amp;th=13ef64b6cfb240f3&amp;attid=0.3&amp;disp=inline&amp;realattid=f_hhc5z85n2&amp;safe=1&amp;zw&amp;saduie=AG9B_P9PoYlYcznzq6qW-vtTJ9Qc&amp;sadet=1369934676512&amp;sads=YEmf6PV4ylfWxFMs_g3pTb4X0kU">
            <a:extLst>
              <a:ext uri="{FF2B5EF4-FFF2-40B4-BE49-F238E27FC236}">
                <a16:creationId xmlns:a16="http://schemas.microsoft.com/office/drawing/2014/main" id="{D35B6938-B911-4AEB-B1FC-6B4C5607674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81F5B"/>
                </a:solidFill>
                <a:latin typeface="NewsGoth BT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rgbClr val="081F5B"/>
                </a:solidFill>
                <a:latin typeface="NewsGoth BT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rgbClr val="081F5B"/>
                </a:solidFill>
                <a:latin typeface="NewsGoth BT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rgbClr val="081F5B"/>
                </a:solidFill>
                <a:latin typeface="NewsGoth BT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rgbClr val="081F5B"/>
                </a:solidFill>
                <a:latin typeface="NewsGoth B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81F5B"/>
                </a:solidFill>
                <a:latin typeface="NewsGoth B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81F5B"/>
                </a:solidFill>
                <a:latin typeface="NewsGoth B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81F5B"/>
                </a:solidFill>
                <a:latin typeface="NewsGoth B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81F5B"/>
                </a:solidFill>
                <a:latin typeface="NewsGoth BT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21510" name="Picture 6" descr="C:\Users\cseeman\Desktop\Tom.JPG">
            <a:extLst>
              <a:ext uri="{FF2B5EF4-FFF2-40B4-BE49-F238E27FC236}">
                <a16:creationId xmlns:a16="http://schemas.microsoft.com/office/drawing/2014/main" id="{74FA4D61-2BC5-4674-BA97-E652F09EBD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420" y="1219200"/>
            <a:ext cx="3766029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B9F52818-B450-4CDD-B5B9-3911C9F5E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Two Spaces of a Library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401E3E-968C-4F7B-84A1-FCE8AE544C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sz="2400" dirty="0"/>
              <a:t>There are two distinct spaces in a modern library:</a:t>
            </a:r>
          </a:p>
          <a:p>
            <a:pPr lvl="1">
              <a:buFont typeface="NewsGoth BT" pitchFamily="34" charset="0"/>
              <a:buChar char="~"/>
              <a:defRPr/>
            </a:pPr>
            <a:r>
              <a:rPr lang="en-US" sz="2400" dirty="0"/>
              <a:t>The Physical Space</a:t>
            </a:r>
          </a:p>
          <a:p>
            <a:pPr lvl="1">
              <a:buFont typeface="NewsGoth BT" pitchFamily="34" charset="0"/>
              <a:buChar char="~"/>
              <a:defRPr/>
            </a:pPr>
            <a:r>
              <a:rPr lang="en-US" sz="2400" dirty="0"/>
              <a:t>The Ethereal Space</a:t>
            </a:r>
          </a:p>
          <a:p>
            <a:pPr>
              <a:defRPr/>
            </a:pPr>
            <a:r>
              <a:rPr lang="en-US" sz="2400" dirty="0"/>
              <a:t>Both are critical for our work and for libraries everywhere</a:t>
            </a:r>
          </a:p>
          <a:p>
            <a:pPr>
              <a:defRPr/>
            </a:pPr>
            <a:r>
              <a:rPr lang="en-US" sz="2400" dirty="0"/>
              <a:t>Both are critical for considering outreach activities with our collections (esp. in business)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36D063E-3C2D-4CD4-A914-FA7B17D01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15608088-AC43-4869-B4C7-BDF204CA5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/>
            <a:r>
              <a:rPr lang="en-US" altLang="en-US"/>
              <a:t>Two Spaces of a Library</a:t>
            </a:r>
          </a:p>
        </p:txBody>
      </p:sp>
      <p:sp>
        <p:nvSpPr>
          <p:cNvPr id="23555" name="Content Placeholder 2">
            <a:extLst>
              <a:ext uri="{FF2B5EF4-FFF2-40B4-BE49-F238E27FC236}">
                <a16:creationId xmlns:a16="http://schemas.microsoft.com/office/drawing/2014/main" id="{09C4C650-324F-4DC9-839F-ACA51DECC1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295400"/>
            <a:ext cx="5334000" cy="2819400"/>
          </a:xfrm>
        </p:spPr>
        <p:txBody>
          <a:bodyPr>
            <a:normAutofit/>
          </a:bodyPr>
          <a:lstStyle/>
          <a:p>
            <a:r>
              <a:rPr lang="en-US" altLang="en-US" sz="2400" dirty="0"/>
              <a:t>The Physical space of the library is used for quiet study and contemplation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6CE525B-BEC4-4363-8932-FE5DA33C2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pic>
        <p:nvPicPr>
          <p:cNvPr id="23556" name="Picture 2" descr="http://farm9.staticflickr.com/8477/8269405613_728c7c2b14_z.jpg">
            <a:extLst>
              <a:ext uri="{FF2B5EF4-FFF2-40B4-BE49-F238E27FC236}">
                <a16:creationId xmlns:a16="http://schemas.microsoft.com/office/drawing/2014/main" id="{2412D506-4EAC-428A-8E22-D8D10D8178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743200"/>
            <a:ext cx="4414838" cy="294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2" descr="http://farm9.staticflickr.com/8198/8270470800_3fed531a20_z.jpg">
            <a:extLst>
              <a:ext uri="{FF2B5EF4-FFF2-40B4-BE49-F238E27FC236}">
                <a16:creationId xmlns:a16="http://schemas.microsoft.com/office/drawing/2014/main" id="{CC35C44E-0198-4660-80CB-D9274CFD6F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066800"/>
            <a:ext cx="3175000" cy="475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160A9686-6AE0-49F5-B433-355465C94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Two Spaces of a Library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5C2913-267D-411B-A95F-9BAEF1F7DB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6206" y="1370013"/>
            <a:ext cx="4847394" cy="4570412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sz="2400" dirty="0"/>
              <a:t>The Physical space of the library is used for managing printed collections…</a:t>
            </a:r>
          </a:p>
          <a:p>
            <a:pPr>
              <a:defRPr/>
            </a:pPr>
            <a:r>
              <a:rPr lang="en-US" sz="2400" b="1" i="1" dirty="0"/>
              <a:t>Which ARE STILL RELEVANT and USEFUL (though we may not be able to keep all we want)</a:t>
            </a:r>
          </a:p>
          <a:p>
            <a:pPr>
              <a:defRPr/>
            </a:pPr>
            <a:r>
              <a:rPr lang="en-US" sz="2400" dirty="0"/>
              <a:t>But its not the biggest priority with building projects.</a:t>
            </a:r>
          </a:p>
          <a:p>
            <a:pPr>
              <a:defRPr/>
            </a:pPr>
            <a:r>
              <a:rPr lang="en-US" sz="2400" dirty="0"/>
              <a:t>In many ways – we focus heavily on the physical space.</a:t>
            </a:r>
          </a:p>
          <a:p>
            <a:pPr>
              <a:defRPr/>
            </a:pPr>
            <a:r>
              <a:rPr lang="en-US" sz="2400" dirty="0"/>
              <a:t>Study space can be managed by anyone on a campus!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EB13F4-4047-4CED-BC7B-00F8521BC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pic>
        <p:nvPicPr>
          <p:cNvPr id="24580" name="Picture 2" descr="http://farm9.staticflickr.com/8083/8270471076_b4176337b4_z.jpg">
            <a:extLst>
              <a:ext uri="{FF2B5EF4-FFF2-40B4-BE49-F238E27FC236}">
                <a16:creationId xmlns:a16="http://schemas.microsoft.com/office/drawing/2014/main" id="{3E616907-B144-4C79-8A45-9F6A958288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168" y="1864519"/>
            <a:ext cx="2388887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696BF62D-4520-449B-822B-BA8A91FA2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Two Spaces of a Library</a:t>
            </a:r>
          </a:p>
        </p:txBody>
      </p:sp>
      <p:sp>
        <p:nvSpPr>
          <p:cNvPr id="25603" name="Content Placeholder 2">
            <a:extLst>
              <a:ext uri="{FF2B5EF4-FFF2-40B4-BE49-F238E27FC236}">
                <a16:creationId xmlns:a16="http://schemas.microsoft.com/office/drawing/2014/main" id="{BB0C2357-1BF9-48A6-9E11-9118F68FD5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2415" y="1524000"/>
            <a:ext cx="6591985" cy="4387222"/>
          </a:xfrm>
        </p:spPr>
        <p:txBody>
          <a:bodyPr>
            <a:noAutofit/>
          </a:bodyPr>
          <a:lstStyle/>
          <a:p>
            <a:r>
              <a:rPr lang="en-US" altLang="en-US" sz="2400" dirty="0"/>
              <a:t>The Ethereal Space of the Library is where</a:t>
            </a:r>
          </a:p>
          <a:p>
            <a:pPr lvl="1"/>
            <a:r>
              <a:rPr lang="en-US" altLang="en-US" sz="2400" dirty="0"/>
              <a:t>We connect with users</a:t>
            </a:r>
          </a:p>
          <a:p>
            <a:pPr lvl="1"/>
            <a:r>
              <a:rPr lang="en-US" altLang="en-US" sz="2400" dirty="0"/>
              <a:t>We provide outreach</a:t>
            </a:r>
          </a:p>
          <a:p>
            <a:pPr lvl="1"/>
            <a:r>
              <a:rPr lang="en-US" altLang="en-US" sz="2400" dirty="0"/>
              <a:t>We showcase our value to communities</a:t>
            </a:r>
          </a:p>
          <a:p>
            <a:pPr lvl="1"/>
            <a:r>
              <a:rPr lang="en-US" altLang="en-US" sz="2400" dirty="0"/>
              <a:t>We make sense of “it all”</a:t>
            </a:r>
          </a:p>
          <a:p>
            <a:pPr lvl="1"/>
            <a:r>
              <a:rPr lang="en-US" altLang="en-US" sz="2400" dirty="0"/>
              <a:t>We become the “Shell Answer Man”</a:t>
            </a:r>
          </a:p>
          <a:p>
            <a:pPr lvl="1"/>
            <a:r>
              <a:rPr lang="en-US" altLang="en-US" sz="2400" b="1" dirty="0"/>
              <a:t>We SHINE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67D257E-E2D4-4A90-BD5D-C97C44F46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EF04DC23-F82E-4BA2-9F77-67478A96F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Two Spaces of a Library</a:t>
            </a:r>
          </a:p>
        </p:txBody>
      </p:sp>
      <p:sp>
        <p:nvSpPr>
          <p:cNvPr id="26627" name="Content Placeholder 2">
            <a:extLst>
              <a:ext uri="{FF2B5EF4-FFF2-40B4-BE49-F238E27FC236}">
                <a16:creationId xmlns:a16="http://schemas.microsoft.com/office/drawing/2014/main" id="{F6401139-71C7-4635-8BB5-DE28C8A9B3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9601" y="1447800"/>
            <a:ext cx="4572000" cy="3836483"/>
          </a:xfrm>
        </p:spPr>
        <p:txBody>
          <a:bodyPr/>
          <a:lstStyle/>
          <a:p>
            <a:r>
              <a:rPr lang="en-US" altLang="en-US" sz="2400" dirty="0"/>
              <a:t>The Ethereal Space is </a:t>
            </a:r>
            <a:r>
              <a:rPr lang="en-US" altLang="en-US" sz="2400" b="1" dirty="0" err="1"/>
              <a:t>boundaryless</a:t>
            </a:r>
            <a:endParaRPr lang="en-US" altLang="en-US" sz="2400" b="1" dirty="0"/>
          </a:p>
          <a:p>
            <a:pPr lvl="1"/>
            <a:r>
              <a:rPr lang="en-US" altLang="en-US" sz="2400" dirty="0"/>
              <a:t>12 Natural Laws of Building a Great Business</a:t>
            </a:r>
          </a:p>
          <a:p>
            <a:pPr lvl="1"/>
            <a:r>
              <a:rPr lang="en-US" altLang="en-US" sz="2400" dirty="0"/>
              <a:t>#9 – Success Means You Get Better Problems (p.54)</a:t>
            </a:r>
          </a:p>
          <a:p>
            <a:endParaRPr lang="en-US" alt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128D4EE-FCED-401E-8510-ECC3825FE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pic>
        <p:nvPicPr>
          <p:cNvPr id="26628" name="Picture 2" descr="http://shop.zingtrain.com/sites/default/files/Leadership%20Book%20Part%201%20Cover.jpg">
            <a:extLst>
              <a:ext uri="{FF2B5EF4-FFF2-40B4-BE49-F238E27FC236}">
                <a16:creationId xmlns:a16="http://schemas.microsoft.com/office/drawing/2014/main" id="{D93F4532-41AD-4E1B-B6D8-FFF9E5736B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458" y="1264555"/>
            <a:ext cx="24892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91C3D893-973D-48E8-99A2-F9A6FCEEE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Hospitality at Kresge Library</a:t>
            </a:r>
          </a:p>
        </p:txBody>
      </p:sp>
      <p:sp>
        <p:nvSpPr>
          <p:cNvPr id="27651" name="Content Placeholder 2">
            <a:extLst>
              <a:ext uri="{FF2B5EF4-FFF2-40B4-BE49-F238E27FC236}">
                <a16:creationId xmlns:a16="http://schemas.microsoft.com/office/drawing/2014/main" id="{30BC8F2F-F441-4157-B78F-70A33BE7E8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8277" y="1524000"/>
            <a:ext cx="6591985" cy="3777622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2800" dirty="0"/>
              <a:t>Kresge Library: Independent Library at University of Michigan - Ross School of Business (3700 FTE)</a:t>
            </a:r>
          </a:p>
          <a:p>
            <a:pPr eaLnBrk="1" hangingPunct="1"/>
            <a:r>
              <a:rPr lang="en-US" altLang="en-US" sz="2800" dirty="0"/>
              <a:t>Formerly staff of 20 FT people (8 librarians, 10 staff) with 4.5 FTE of temporary staff</a:t>
            </a:r>
          </a:p>
          <a:p>
            <a:pPr eaLnBrk="1" hangingPunct="1"/>
            <a:r>
              <a:rPr lang="en-US" altLang="en-US" sz="2800" dirty="0"/>
              <a:t>Open 108 service hours a week during the Fall and Winter terms***</a:t>
            </a:r>
          </a:p>
          <a:p>
            <a:pPr eaLnBrk="1" hangingPunct="1"/>
            <a:endParaRPr lang="en-US" altLang="en-US" sz="24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101DAFB-163B-489A-BF1B-57445048F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3AA95692-C85F-4307-B05D-1029E947D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/>
              <a:t>Hospitality at Kresge Library</a:t>
            </a:r>
          </a:p>
        </p:txBody>
      </p:sp>
      <p:sp>
        <p:nvSpPr>
          <p:cNvPr id="28675" name="Content Placeholder 2">
            <a:extLst>
              <a:ext uri="{FF2B5EF4-FFF2-40B4-BE49-F238E27FC236}">
                <a16:creationId xmlns:a16="http://schemas.microsoft.com/office/drawing/2014/main" id="{D4CD9833-DB80-4EDB-A51D-570F3FB5CD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9800" y="1524000"/>
            <a:ext cx="6477000" cy="4416425"/>
          </a:xfrm>
        </p:spPr>
        <p:txBody>
          <a:bodyPr/>
          <a:lstStyle/>
          <a:p>
            <a:r>
              <a:rPr lang="en-US" altLang="en-US" sz="2400" dirty="0"/>
              <a:t>Joined the library in 2005 and became the director in 2006</a:t>
            </a:r>
          </a:p>
          <a:p>
            <a:r>
              <a:rPr lang="en-US" altLang="en-US" sz="2400" b="1" i="1" dirty="0"/>
              <a:t>My goal as director has been to create the library I would want to use</a:t>
            </a:r>
          </a:p>
          <a:p>
            <a:r>
              <a:rPr lang="en-US" altLang="en-US" sz="2400" dirty="0"/>
              <a:t>I am more concerned about what our students and faculty need than what libraries are doing elsewhere </a:t>
            </a:r>
            <a:r>
              <a:rPr lang="en-US" altLang="en-US" sz="2400" i="1" dirty="0"/>
              <a:t>(instead of keeping up with other ABLD libraries)</a:t>
            </a:r>
          </a:p>
          <a:p>
            <a:endParaRPr lang="en-US" altLang="en-US" dirty="0"/>
          </a:p>
          <a:p>
            <a:endParaRPr lang="en-US" alt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D801B7F-93D1-48DA-AEDF-93B1BDF4D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24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>
            <a:extLst>
              <a:ext uri="{FF2B5EF4-FFF2-40B4-BE49-F238E27FC236}">
                <a16:creationId xmlns:a16="http://schemas.microsoft.com/office/drawing/2014/main" id="{49111CF5-DD4C-4D1F-B47E-CBED57858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/>
              <a:t>Hospitality at Kresge Library</a:t>
            </a:r>
          </a:p>
        </p:txBody>
      </p:sp>
      <p:sp>
        <p:nvSpPr>
          <p:cNvPr id="29699" name="Content Placeholder 2">
            <a:extLst>
              <a:ext uri="{FF2B5EF4-FFF2-40B4-BE49-F238E27FC236}">
                <a16:creationId xmlns:a16="http://schemas.microsoft.com/office/drawing/2014/main" id="{B04173F8-830B-4DE2-A684-EB70462166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295399"/>
            <a:ext cx="4343400" cy="5029201"/>
          </a:xfrm>
        </p:spPr>
        <p:txBody>
          <a:bodyPr>
            <a:normAutofit fontScale="85000" lnSpcReduction="20000"/>
          </a:bodyPr>
          <a:lstStyle/>
          <a:p>
            <a:r>
              <a:rPr lang="en-US" altLang="en-US" sz="3000" b="1" dirty="0"/>
              <a:t>Hospitality</a:t>
            </a:r>
            <a:r>
              <a:rPr lang="en-US" altLang="en-US" sz="3000" dirty="0"/>
              <a:t> and </a:t>
            </a:r>
            <a:r>
              <a:rPr lang="en-US" altLang="en-US" sz="3000" b="1" dirty="0"/>
              <a:t>Empathy</a:t>
            </a:r>
            <a:r>
              <a:rPr lang="en-US" altLang="en-US" sz="3000" dirty="0"/>
              <a:t> are KEY TERMS for me</a:t>
            </a:r>
          </a:p>
          <a:p>
            <a:r>
              <a:rPr lang="en-US" altLang="en-US" sz="3000" dirty="0"/>
              <a:t>Empathy has to work both ways – in </a:t>
            </a:r>
            <a:r>
              <a:rPr lang="en-US" altLang="en-US" sz="3000" b="1" dirty="0"/>
              <a:t>balance</a:t>
            </a:r>
          </a:p>
          <a:p>
            <a:pPr lvl="1"/>
            <a:r>
              <a:rPr lang="en-US" altLang="en-US" sz="2800" dirty="0"/>
              <a:t>More empathetic towards patrons – more work for staff</a:t>
            </a:r>
          </a:p>
          <a:p>
            <a:pPr lvl="1"/>
            <a:r>
              <a:rPr lang="en-US" altLang="en-US" sz="2800" dirty="0"/>
              <a:t>More empathetic towards staff – maybe less services for patrons</a:t>
            </a:r>
          </a:p>
          <a:p>
            <a:r>
              <a:rPr lang="en-US" altLang="en-US" sz="3000" dirty="0"/>
              <a:t>Without empathy, we cannot truly connect with our users.</a:t>
            </a:r>
          </a:p>
          <a:p>
            <a:endParaRPr lang="en-US" alt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D7D37A5-8A57-44BF-A19F-CFE051C1C7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pic>
        <p:nvPicPr>
          <p:cNvPr id="29700" name="Picture 2" descr="http://farm8.staticflickr.com/7005/6842194417_1aaf6b0252_z.jpg">
            <a:extLst>
              <a:ext uri="{FF2B5EF4-FFF2-40B4-BE49-F238E27FC236}">
                <a16:creationId xmlns:a16="http://schemas.microsoft.com/office/drawing/2014/main" id="{CD07724A-1CA3-4816-B61D-A4CBD40613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257182"/>
            <a:ext cx="3025775" cy="453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25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FB40F3B7-7D30-41DB-8F19-70A9E4E7A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/>
              <a:t>Hospitality at Kresge Library</a:t>
            </a:r>
          </a:p>
        </p:txBody>
      </p:sp>
      <p:sp>
        <p:nvSpPr>
          <p:cNvPr id="23555" name="Content Placeholder 2">
            <a:extLst>
              <a:ext uri="{FF2B5EF4-FFF2-40B4-BE49-F238E27FC236}">
                <a16:creationId xmlns:a16="http://schemas.microsoft.com/office/drawing/2014/main" id="{8BAB64EE-841B-4C4F-B332-9356A51932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2415" y="1676400"/>
            <a:ext cx="6591985" cy="4234822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sz="2400" dirty="0">
                <a:cs typeface="Arial" charset="0"/>
              </a:rPr>
              <a:t>We are a very different academic library</a:t>
            </a:r>
          </a:p>
          <a:p>
            <a:pPr>
              <a:defRPr/>
            </a:pPr>
            <a:r>
              <a:rPr lang="en-US" sz="2400" dirty="0">
                <a:cs typeface="Arial" charset="0"/>
              </a:rPr>
              <a:t>Very strong proponent of the </a:t>
            </a:r>
            <a:r>
              <a:rPr lang="en-US" sz="2400" b="1" dirty="0" err="1">
                <a:cs typeface="Arial" charset="0"/>
              </a:rPr>
              <a:t>Nordstom</a:t>
            </a:r>
            <a:r>
              <a:rPr lang="en-US" sz="2400" b="1" dirty="0">
                <a:cs typeface="Arial" charset="0"/>
              </a:rPr>
              <a:t> Way</a:t>
            </a:r>
          </a:p>
          <a:p>
            <a:pPr>
              <a:defRPr/>
            </a:pPr>
            <a:r>
              <a:rPr lang="en-US" sz="2400" dirty="0">
                <a:cs typeface="Arial" charset="0"/>
              </a:rPr>
              <a:t>Always encourage staff to take care of the problem as best we can and sort out details later</a:t>
            </a:r>
          </a:p>
          <a:p>
            <a:pPr>
              <a:defRPr/>
            </a:pPr>
            <a:r>
              <a:rPr lang="en-US" sz="2400" dirty="0">
                <a:cs typeface="Arial" charset="0"/>
              </a:rPr>
              <a:t>We want to be the service champions at the Ross School</a:t>
            </a:r>
          </a:p>
          <a:p>
            <a:pPr>
              <a:defRPr/>
            </a:pPr>
            <a:r>
              <a:rPr lang="en-US" sz="2400" dirty="0">
                <a:cs typeface="Arial" charset="0"/>
              </a:rPr>
              <a:t>Draw examples from everywhere, not just our type of library  </a:t>
            </a:r>
          </a:p>
          <a:p>
            <a:pPr>
              <a:defRPr/>
            </a:pPr>
            <a:r>
              <a:rPr lang="en-US" sz="2400" b="1" i="1" dirty="0">
                <a:cs typeface="Arial" charset="0"/>
              </a:rPr>
              <a:t>DON’T RON JOHNSON YOUR LIBRARY (former CEO of JC Penney)!</a:t>
            </a:r>
          </a:p>
          <a:p>
            <a:pPr>
              <a:defRPr/>
            </a:pPr>
            <a:endParaRPr lang="en-US" sz="2400" dirty="0">
              <a:latin typeface="Arial" charset="0"/>
              <a:cs typeface="Arial" charset="0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B73E867-6E99-4A97-B84D-B766B5B12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26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>
            <a:extLst>
              <a:ext uri="{FF2B5EF4-FFF2-40B4-BE49-F238E27FC236}">
                <a16:creationId xmlns:a16="http://schemas.microsoft.com/office/drawing/2014/main" id="{68838508-CD30-45E4-A977-C117A9A2C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/>
              <a:t>Hospitality at Kresge Library</a:t>
            </a:r>
          </a:p>
        </p:txBody>
      </p:sp>
      <p:sp>
        <p:nvSpPr>
          <p:cNvPr id="31747" name="Content Placeholder 2">
            <a:extLst>
              <a:ext uri="{FF2B5EF4-FFF2-40B4-BE49-F238E27FC236}">
                <a16:creationId xmlns:a16="http://schemas.microsoft.com/office/drawing/2014/main" id="{477C4858-2E4D-4EE5-A78D-08D73C8CA8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1524000"/>
            <a:ext cx="7010400" cy="4495800"/>
          </a:xfrm>
        </p:spPr>
        <p:txBody>
          <a:bodyPr>
            <a:normAutofit fontScale="92500"/>
          </a:bodyPr>
          <a:lstStyle/>
          <a:p>
            <a:r>
              <a:rPr lang="en-US" altLang="en-US" sz="2800" dirty="0"/>
              <a:t>It is a 100% service orientation for the library</a:t>
            </a:r>
          </a:p>
          <a:p>
            <a:r>
              <a:rPr lang="en-US" altLang="en-US" sz="2800" dirty="0"/>
              <a:t>We are flexible to take care of the immediate needs of the school</a:t>
            </a:r>
          </a:p>
          <a:p>
            <a:r>
              <a:rPr lang="en-US" altLang="en-US" sz="2800" b="1" i="1" dirty="0"/>
              <a:t>A student’s perception of Kresge might be equally influenced by interaction with me, a reference librarian, a staff member or a student temp</a:t>
            </a:r>
          </a:p>
          <a:p>
            <a:r>
              <a:rPr lang="en-US" altLang="en-US" sz="2800" b="1" i="1" dirty="0"/>
              <a:t>Very important to share values – even with different roles at the Library</a:t>
            </a:r>
          </a:p>
          <a:p>
            <a:pPr marL="0" indent="0">
              <a:buNone/>
            </a:pPr>
            <a:endParaRPr lang="en-US" altLang="en-US" sz="28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59A899B-0170-44DC-B7DF-2C7D62971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27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>
            <a:extLst>
              <a:ext uri="{FF2B5EF4-FFF2-40B4-BE49-F238E27FC236}">
                <a16:creationId xmlns:a16="http://schemas.microsoft.com/office/drawing/2014/main" id="{103ABAA4-D342-4118-BB98-70984D995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/>
              <a:t>Hospitality at Kresge Library</a:t>
            </a:r>
          </a:p>
        </p:txBody>
      </p:sp>
      <p:sp>
        <p:nvSpPr>
          <p:cNvPr id="34819" name="Content Placeholder 2">
            <a:extLst>
              <a:ext uri="{FF2B5EF4-FFF2-40B4-BE49-F238E27FC236}">
                <a16:creationId xmlns:a16="http://schemas.microsoft.com/office/drawing/2014/main" id="{6F7D7248-7C80-4703-BF46-A62A6FEF34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1600200"/>
            <a:ext cx="4883993" cy="4340225"/>
          </a:xfrm>
        </p:spPr>
        <p:txBody>
          <a:bodyPr>
            <a:normAutofit lnSpcReduction="10000"/>
          </a:bodyPr>
          <a:lstStyle/>
          <a:p>
            <a:r>
              <a:rPr lang="en-US" altLang="en-US" sz="2400" dirty="0"/>
              <a:t>Is there a cost associated with being a hospitable library?</a:t>
            </a:r>
          </a:p>
          <a:p>
            <a:pPr lvl="1"/>
            <a:r>
              <a:rPr lang="en-US" altLang="en-US" sz="2400" dirty="0"/>
              <a:t>Some are possible because of our size and budget</a:t>
            </a:r>
          </a:p>
          <a:p>
            <a:pPr lvl="1"/>
            <a:r>
              <a:rPr lang="en-US" altLang="en-US" sz="2400" dirty="0"/>
              <a:t>Some have relatively modest cost with a good return</a:t>
            </a:r>
          </a:p>
          <a:p>
            <a:pPr lvl="1"/>
            <a:r>
              <a:rPr lang="en-US" altLang="en-US" sz="2400" dirty="0"/>
              <a:t>Some have virtually no cost and a good return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3B70AD9-3841-40CE-866B-55FF8D250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pic>
        <p:nvPicPr>
          <p:cNvPr id="6" name="Picture 2" descr="H:\Writing and Conferences\SEMLOL\SurprisedSquirrel.jpg">
            <a:extLst>
              <a:ext uri="{FF2B5EF4-FFF2-40B4-BE49-F238E27FC236}">
                <a16:creationId xmlns:a16="http://schemas.microsoft.com/office/drawing/2014/main" id="{97AE86AF-F942-411C-97AD-706F3D7860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3193" y="1264555"/>
            <a:ext cx="2703513" cy="471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28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>
            <a:extLst>
              <a:ext uri="{FF2B5EF4-FFF2-40B4-BE49-F238E27FC236}">
                <a16:creationId xmlns:a16="http://schemas.microsoft.com/office/drawing/2014/main" id="{69BE8400-B297-4861-8E5D-B56848658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Hospitality at Kresge Library</a:t>
            </a:r>
          </a:p>
        </p:txBody>
      </p:sp>
      <p:sp>
        <p:nvSpPr>
          <p:cNvPr id="27651" name="Content Placeholder 2">
            <a:extLst>
              <a:ext uri="{FF2B5EF4-FFF2-40B4-BE49-F238E27FC236}">
                <a16:creationId xmlns:a16="http://schemas.microsoft.com/office/drawing/2014/main" id="{6AE19D64-E081-402D-ADD5-D18CE98266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371600"/>
            <a:ext cx="7315200" cy="4568825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sz="2800" dirty="0">
                <a:cs typeface="Arial" charset="0"/>
              </a:rPr>
              <a:t>Embedded Librarians for MAP &amp; Action-Based </a:t>
            </a:r>
            <a:r>
              <a:rPr lang="en-US" sz="2800" dirty="0" smtClean="0">
                <a:cs typeface="Arial" charset="0"/>
              </a:rPr>
              <a:t>Learning</a:t>
            </a:r>
            <a:endParaRPr lang="en-US" sz="2800" dirty="0">
              <a:cs typeface="Arial" charset="0"/>
            </a:endParaRPr>
          </a:p>
          <a:p>
            <a:pPr lvl="1">
              <a:buFont typeface="NewsGoth BT" pitchFamily="34" charset="0"/>
              <a:buChar char="~"/>
              <a:defRPr/>
            </a:pPr>
            <a:r>
              <a:rPr lang="en-US" sz="2600" dirty="0">
                <a:cs typeface="Arial" charset="0"/>
              </a:rPr>
              <a:t>This is not one of my ideas – but it grew as the school developed </a:t>
            </a:r>
          </a:p>
          <a:p>
            <a:pPr lvl="1">
              <a:buFont typeface="NewsGoth BT" pitchFamily="34" charset="0"/>
              <a:buChar char="~"/>
              <a:defRPr/>
            </a:pPr>
            <a:r>
              <a:rPr lang="en-US" sz="2600" dirty="0">
                <a:cs typeface="Arial" charset="0"/>
              </a:rPr>
              <a:t>Action-based Learning programs like MAP involve student groups working with corporate, governmental and nonprofit organizations</a:t>
            </a:r>
          </a:p>
          <a:p>
            <a:pPr lvl="1">
              <a:buFont typeface="NewsGoth BT" pitchFamily="34" charset="0"/>
              <a:buChar char="~"/>
              <a:defRPr/>
            </a:pPr>
            <a:r>
              <a:rPr lang="en-US" sz="2600" dirty="0">
                <a:cs typeface="Arial" charset="0"/>
              </a:rPr>
              <a:t>They often need very specialized research assistance</a:t>
            </a:r>
          </a:p>
          <a:p>
            <a:pPr lvl="1">
              <a:buFont typeface="NewsGoth BT" pitchFamily="34" charset="0"/>
              <a:buChar char="~"/>
              <a:defRPr/>
            </a:pPr>
            <a:r>
              <a:rPr lang="en-US" sz="2600" dirty="0">
                <a:cs typeface="Arial" charset="0"/>
              </a:rPr>
              <a:t>We assign librarians to each group to make it easier for the teams</a:t>
            </a:r>
          </a:p>
          <a:p>
            <a:pPr lvl="1">
              <a:buFont typeface="NewsGoth BT" pitchFamily="34" charset="0"/>
              <a:buChar char="~"/>
              <a:defRPr/>
            </a:pPr>
            <a:r>
              <a:rPr lang="en-US" sz="2600" dirty="0">
                <a:cs typeface="Arial" charset="0"/>
              </a:rPr>
              <a:t>We get a lot of “return business” after MAP is over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82F846B-1D3B-4065-BDB2-D0E99267B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29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>
            <a:extLst>
              <a:ext uri="{FF2B5EF4-FFF2-40B4-BE49-F238E27FC236}">
                <a16:creationId xmlns:a16="http://schemas.microsoft.com/office/drawing/2014/main" id="{A068CD10-236D-4E01-8D7B-9D750C78E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Hospitality at Kresge Library</a:t>
            </a:r>
          </a:p>
        </p:txBody>
      </p:sp>
      <p:sp>
        <p:nvSpPr>
          <p:cNvPr id="37891" name="Content Placeholder 2">
            <a:extLst>
              <a:ext uri="{FF2B5EF4-FFF2-40B4-BE49-F238E27FC236}">
                <a16:creationId xmlns:a16="http://schemas.microsoft.com/office/drawing/2014/main" id="{9BD3695E-5396-416F-8E8B-FBB3F3E636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1264555"/>
            <a:ext cx="5638800" cy="2286000"/>
          </a:xfrm>
        </p:spPr>
        <p:txBody>
          <a:bodyPr>
            <a:normAutofit fontScale="92500" lnSpcReduction="20000"/>
          </a:bodyPr>
          <a:lstStyle/>
          <a:p>
            <a:r>
              <a:rPr lang="en-US" altLang="en-US" sz="2800" dirty="0"/>
              <a:t>From the MBA surveys:</a:t>
            </a:r>
          </a:p>
          <a:p>
            <a:pPr lvl="1"/>
            <a:r>
              <a:rPr lang="en-US" altLang="en-US" sz="2600" dirty="0"/>
              <a:t>“Access to a dedicated librarian during MAP was AWESOME”</a:t>
            </a:r>
          </a:p>
          <a:p>
            <a:pPr lvl="1"/>
            <a:r>
              <a:rPr lang="en-US" altLang="en-US" sz="2600" dirty="0"/>
              <a:t>I had no idea until MAP how awesome the staff at Kresge is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BDB323D-550C-49BB-A053-538CBA19C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pic>
        <p:nvPicPr>
          <p:cNvPr id="37892" name="Picture 2" descr="http://farm9.staticflickr.com/8187/8117551545_58b0e43f73_z.jpg">
            <a:extLst>
              <a:ext uri="{FF2B5EF4-FFF2-40B4-BE49-F238E27FC236}">
                <a16:creationId xmlns:a16="http://schemas.microsoft.com/office/drawing/2014/main" id="{BEC8A306-A9BE-4BE4-B806-E3B39F3EEB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7437" y="3479194"/>
            <a:ext cx="3851031" cy="2570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30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>
            <a:extLst>
              <a:ext uri="{FF2B5EF4-FFF2-40B4-BE49-F238E27FC236}">
                <a16:creationId xmlns:a16="http://schemas.microsoft.com/office/drawing/2014/main" id="{5926A1E1-42F4-402F-98F2-8085559DF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Hospitality at Kresge Library</a:t>
            </a:r>
          </a:p>
        </p:txBody>
      </p:sp>
      <p:sp>
        <p:nvSpPr>
          <p:cNvPr id="32771" name="Content Placeholder 2">
            <a:extLst>
              <a:ext uri="{FF2B5EF4-FFF2-40B4-BE49-F238E27FC236}">
                <a16:creationId xmlns:a16="http://schemas.microsoft.com/office/drawing/2014/main" id="{D969293E-C6A2-4A57-B520-55CF96A35B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1370013"/>
            <a:ext cx="7086600" cy="442118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>
                <a:cs typeface="Arial" charset="0"/>
              </a:rPr>
              <a:t>Some have a </a:t>
            </a:r>
            <a:r>
              <a:rPr lang="en-US" dirty="0" smtClean="0">
                <a:cs typeface="Arial" charset="0"/>
              </a:rPr>
              <a:t>modest or no </a:t>
            </a:r>
            <a:r>
              <a:rPr lang="en-US" dirty="0">
                <a:cs typeface="Arial" charset="0"/>
              </a:rPr>
              <a:t>cost associated with them.</a:t>
            </a:r>
          </a:p>
          <a:p>
            <a:pPr>
              <a:defRPr/>
            </a:pPr>
            <a:r>
              <a:rPr lang="en-US" dirty="0">
                <a:cs typeface="Arial" charset="0"/>
              </a:rPr>
              <a:t>Need Supplies?</a:t>
            </a:r>
          </a:p>
          <a:p>
            <a:pPr>
              <a:defRPr/>
            </a:pPr>
            <a:r>
              <a:rPr lang="en-US" dirty="0">
                <a:cs typeface="Arial" charset="0"/>
              </a:rPr>
              <a:t>Similar to many hotels that provide toothbrushes, etc. to travels who forget items</a:t>
            </a:r>
          </a:p>
          <a:p>
            <a:pPr>
              <a:defRPr/>
            </a:pPr>
            <a:r>
              <a:rPr lang="en-US" dirty="0">
                <a:cs typeface="Arial" charset="0"/>
              </a:rPr>
              <a:t>We provide office supplies (name tents, envelopes, paper (for case interviews), pens, earplugs)</a:t>
            </a:r>
          </a:p>
          <a:p>
            <a:pPr>
              <a:defRPr/>
            </a:pPr>
            <a:r>
              <a:rPr lang="en-US" dirty="0">
                <a:cs typeface="Arial" charset="0"/>
              </a:rPr>
              <a:t>We used to charge (cost recovery) – but it was more work to track the money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184524D-FB77-4300-BCAF-8BC67D813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pic>
        <p:nvPicPr>
          <p:cNvPr id="6" name="Picture 2" descr="http://farm6.staticflickr.com/5226/5602069318_021e5b69e6_z.jpg">
            <a:extLst>
              <a:ext uri="{FF2B5EF4-FFF2-40B4-BE49-F238E27FC236}">
                <a16:creationId xmlns:a16="http://schemas.microsoft.com/office/drawing/2014/main" id="{6DA5C850-6BDB-43DF-A56E-1318D70B38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9800" y="4029929"/>
            <a:ext cx="2898505" cy="193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31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>
            <a:extLst>
              <a:ext uri="{FF2B5EF4-FFF2-40B4-BE49-F238E27FC236}">
                <a16:creationId xmlns:a16="http://schemas.microsoft.com/office/drawing/2014/main" id="{D9531B11-3A9D-4DCD-AC45-D602B7B0D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/>
            <a:r>
              <a:rPr lang="en-US" altLang="en-US"/>
              <a:t>Hospitality at Kresge Library</a:t>
            </a:r>
            <a:endParaRPr lang="en-US" altLang="en-US">
              <a:latin typeface="NewsGoth Dm BT"/>
            </a:endParaRPr>
          </a:p>
        </p:txBody>
      </p:sp>
      <p:sp>
        <p:nvSpPr>
          <p:cNvPr id="45059" name="Content Placeholder 2">
            <a:extLst>
              <a:ext uri="{FF2B5EF4-FFF2-40B4-BE49-F238E27FC236}">
                <a16:creationId xmlns:a16="http://schemas.microsoft.com/office/drawing/2014/main" id="{19F5BE4C-0E43-48F3-AEEC-BEEA9375EB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2414" y="1371600"/>
            <a:ext cx="6744385" cy="4570413"/>
          </a:xfrm>
        </p:spPr>
        <p:txBody>
          <a:bodyPr>
            <a:normAutofit/>
          </a:bodyPr>
          <a:lstStyle/>
          <a:p>
            <a:r>
              <a:rPr lang="en-US" altLang="en-US" sz="2000" b="1" dirty="0" smtClean="0"/>
              <a:t>Being </a:t>
            </a:r>
            <a:r>
              <a:rPr lang="en-US" altLang="en-US" sz="2000" b="1" dirty="0"/>
              <a:t>hospitable and flexible with staff</a:t>
            </a:r>
          </a:p>
          <a:p>
            <a:r>
              <a:rPr lang="en-US" altLang="en-US" sz="2000" dirty="0"/>
              <a:t>Corey’s theory</a:t>
            </a:r>
          </a:p>
          <a:p>
            <a:pPr lvl="1"/>
            <a:r>
              <a:rPr lang="en-US" altLang="en-US" sz="2000" i="1" dirty="0"/>
              <a:t>If I am flexible with you, please be flexible with our patrons  </a:t>
            </a:r>
          </a:p>
          <a:p>
            <a:pPr lvl="1"/>
            <a:r>
              <a:rPr lang="en-US" altLang="en-US" sz="2000" i="1" dirty="0"/>
              <a:t>If I am not flexible with you, then you will not be expected to be flexible with our patrons</a:t>
            </a:r>
          </a:p>
          <a:p>
            <a:r>
              <a:rPr lang="en-US" altLang="en-US" sz="2000" dirty="0"/>
              <a:t>Balancing </a:t>
            </a:r>
            <a:r>
              <a:rPr lang="en-US" altLang="en-US" sz="2000" b="1" dirty="0"/>
              <a:t>Empathy </a:t>
            </a:r>
            <a:r>
              <a:rPr lang="en-US" altLang="en-US" sz="2000" dirty="0"/>
              <a:t>between all staff and patrons</a:t>
            </a:r>
          </a:p>
          <a:p>
            <a:r>
              <a:rPr lang="en-US" altLang="en-US" sz="2000" dirty="0"/>
              <a:t>Ties to Positive Organizational Scholarship</a:t>
            </a:r>
          </a:p>
          <a:p>
            <a:r>
              <a:rPr lang="en-US" altLang="en-US" sz="2000" b="1" dirty="0"/>
              <a:t>Important for Modeling Good Behavior!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CAA6056-39C7-436F-B751-783B219D4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32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>
            <a:extLst>
              <a:ext uri="{FF2B5EF4-FFF2-40B4-BE49-F238E27FC236}">
                <a16:creationId xmlns:a16="http://schemas.microsoft.com/office/drawing/2014/main" id="{7AF90E3C-B968-4B38-AF06-03ED182A6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/>
            <a:r>
              <a:rPr lang="en-US" altLang="en-US" dirty="0"/>
              <a:t>Hospitality at Kresge Library</a:t>
            </a:r>
          </a:p>
        </p:txBody>
      </p:sp>
      <p:sp>
        <p:nvSpPr>
          <p:cNvPr id="48131" name="Content Placeholder 2">
            <a:extLst>
              <a:ext uri="{FF2B5EF4-FFF2-40B4-BE49-F238E27FC236}">
                <a16:creationId xmlns:a16="http://schemas.microsoft.com/office/drawing/2014/main" id="{D2107FF5-653F-4657-ACF4-C981AD4403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7800" y="1371600"/>
            <a:ext cx="7239000" cy="4570413"/>
          </a:xfrm>
        </p:spPr>
        <p:txBody>
          <a:bodyPr>
            <a:normAutofit fontScale="92500" lnSpcReduction="10000"/>
          </a:bodyPr>
          <a:lstStyle/>
          <a:p>
            <a:r>
              <a:rPr lang="en-US" altLang="en-US" sz="2800" dirty="0"/>
              <a:t>The most important element of hospitality is our demeanor </a:t>
            </a:r>
          </a:p>
          <a:p>
            <a:pPr lvl="1"/>
            <a:r>
              <a:rPr lang="en-US" altLang="en-US" sz="2600" dirty="0"/>
              <a:t>We smile</a:t>
            </a:r>
          </a:p>
          <a:p>
            <a:pPr lvl="1"/>
            <a:r>
              <a:rPr lang="en-US" altLang="en-US" sz="2600" dirty="0"/>
              <a:t>We wear name tags when working in the public</a:t>
            </a:r>
          </a:p>
          <a:p>
            <a:pPr lvl="1"/>
            <a:r>
              <a:rPr lang="en-US" altLang="en-US" sz="2600" dirty="0"/>
              <a:t>To a person at </a:t>
            </a:r>
            <a:r>
              <a:rPr lang="en-US" altLang="en-US" sz="2600" dirty="0" err="1"/>
              <a:t>Kresge</a:t>
            </a:r>
            <a:r>
              <a:rPr lang="en-US" altLang="en-US" sz="2600" dirty="0"/>
              <a:t>, we reach out to patrons who look like they need help</a:t>
            </a:r>
          </a:p>
          <a:p>
            <a:pPr lvl="1"/>
            <a:r>
              <a:rPr lang="en-US" altLang="en-US" sz="2600" dirty="0"/>
              <a:t>This is fairly unique at Ross</a:t>
            </a:r>
          </a:p>
          <a:p>
            <a:pPr lvl="1"/>
            <a:r>
              <a:rPr lang="en-US" altLang="en-US" sz="2600" dirty="0"/>
              <a:t>So much has to do with the little things (</a:t>
            </a:r>
            <a:r>
              <a:rPr lang="en-US" altLang="en-US" sz="2600" dirty="0" err="1"/>
              <a:t>Zombieland</a:t>
            </a:r>
            <a:r>
              <a:rPr lang="en-US" altLang="en-US" sz="2600" dirty="0"/>
              <a:t> Rule #32 – Enjoy the Little Things)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10E875F-230B-47A6-972F-45BB095FC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33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B089D-2338-43F1-9F6F-D3EFE2BE3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Hospitality at Kresge Library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D2D084-B90D-47F1-AC1A-44440DB44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E3B7E45-4176-45F5-B919-D1957B88E07D}"/>
              </a:ext>
            </a:extLst>
          </p:cNvPr>
          <p:cNvSpPr txBox="1">
            <a:spLocks/>
          </p:cNvSpPr>
          <p:nvPr/>
        </p:nvSpPr>
        <p:spPr>
          <a:xfrm>
            <a:off x="2053504" y="1504006"/>
            <a:ext cx="330552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Helping visitors and patrons.</a:t>
            </a:r>
          </a:p>
          <a:p>
            <a:r>
              <a:rPr lang="en-US" sz="2000" dirty="0"/>
              <a:t>Squirrels at the Met (NYC)</a:t>
            </a:r>
          </a:p>
          <a:p>
            <a:r>
              <a:rPr lang="en-US" sz="2000" dirty="0"/>
              <a:t>Bottle from Salem, NC - ca. 1790–1805.</a:t>
            </a:r>
          </a:p>
          <a:p>
            <a:r>
              <a:rPr lang="en-US" sz="2000" dirty="0"/>
              <a:t>Snuffbox from Germany (</a:t>
            </a:r>
            <a:r>
              <a:rPr lang="en-US" sz="2000" dirty="0" err="1"/>
              <a:t>Schrezheim</a:t>
            </a:r>
            <a:r>
              <a:rPr lang="en-US" sz="2000" dirty="0"/>
              <a:t> manufactory), ca. 1761-1770.  In Gallery 538 – closed the day I went.</a:t>
            </a:r>
          </a:p>
          <a:p>
            <a:pPr marL="0" indent="0">
              <a:buFont typeface="Wingdings 3" charset="2"/>
              <a:buNone/>
            </a:pP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DA597F5-0D69-49C7-879B-32B0DA9F002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366" y="1504006"/>
            <a:ext cx="1710701" cy="2566677"/>
          </a:xfrm>
          <a:prstGeom prst="rect">
            <a:avLst/>
          </a:prstGeom>
        </p:spPr>
      </p:pic>
      <p:pic>
        <p:nvPicPr>
          <p:cNvPr id="9" name="Picture 2" descr="http://images.metmuseum.org/CRDImages/es/web-large/DP160833.jpg">
            <a:extLst>
              <a:ext uri="{FF2B5EF4-FFF2-40B4-BE49-F238E27FC236}">
                <a16:creationId xmlns:a16="http://schemas.microsoft.com/office/drawing/2014/main" id="{FB230079-3B37-4933-9FBE-80A681EF85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55" t="28601" r="23165" b="19448"/>
          <a:stretch/>
        </p:blipFill>
        <p:spPr bwMode="auto">
          <a:xfrm>
            <a:off x="6934200" y="3351181"/>
            <a:ext cx="2017643" cy="1719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B5B8DD3-EE47-437B-85EA-AA904F1E77BD}"/>
              </a:ext>
            </a:extLst>
          </p:cNvPr>
          <p:cNvSpPr txBox="1"/>
          <p:nvPr/>
        </p:nvSpPr>
        <p:spPr>
          <a:xfrm>
            <a:off x="5359030" y="4516516"/>
            <a:ext cx="171403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i="1" dirty="0"/>
              <a:t>Two decorative squirrels in the collection of the Metropolitan Museum of Art, New York City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023458"/>
      </p:ext>
    </p:extLst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>
            <a:extLst>
              <a:ext uri="{FF2B5EF4-FFF2-40B4-BE49-F238E27FC236}">
                <a16:creationId xmlns:a16="http://schemas.microsoft.com/office/drawing/2014/main" id="{3436F783-9946-4D22-A182-E6CC4391B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Hospitality at Kresge Library</a:t>
            </a:r>
          </a:p>
        </p:txBody>
      </p:sp>
      <p:sp>
        <p:nvSpPr>
          <p:cNvPr id="49155" name="Content Placeholder 2">
            <a:extLst>
              <a:ext uri="{FF2B5EF4-FFF2-40B4-BE49-F238E27FC236}">
                <a16:creationId xmlns:a16="http://schemas.microsoft.com/office/drawing/2014/main" id="{15C5A4C7-5B08-4D63-8AB1-4A1FFB8558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1" y="1524000"/>
            <a:ext cx="4267199" cy="4387222"/>
          </a:xfrm>
        </p:spPr>
        <p:txBody>
          <a:bodyPr/>
          <a:lstStyle/>
          <a:p>
            <a:r>
              <a:rPr lang="en-US" altLang="en-US" dirty="0"/>
              <a:t>Some things were tried and discontinued </a:t>
            </a:r>
          </a:p>
          <a:p>
            <a:r>
              <a:rPr lang="en-US" altLang="en-US" dirty="0"/>
              <a:t>Maybe they were not popular…or too popular to support</a:t>
            </a:r>
          </a:p>
          <a:p>
            <a:r>
              <a:rPr lang="en-US" altLang="en-US" i="1" dirty="0"/>
              <a:t>“</a:t>
            </a:r>
            <a:r>
              <a:rPr lang="en-US" altLang="en-US" b="1" i="1" dirty="0"/>
              <a:t>Do not get married to the results</a:t>
            </a:r>
            <a:r>
              <a:rPr lang="en-US" altLang="en-US" i="1" dirty="0"/>
              <a:t>” – Bernard Seeman (many times)</a:t>
            </a:r>
          </a:p>
          <a:p>
            <a:r>
              <a:rPr lang="en-US" altLang="en-US" i="1" dirty="0"/>
              <a:t>Do not start with artificial metrics for success.</a:t>
            </a:r>
          </a:p>
          <a:p>
            <a:r>
              <a:rPr lang="en-US" altLang="en-US" i="1" dirty="0"/>
              <a:t>We really have to trust ourselves to know if it is working or not.</a:t>
            </a:r>
          </a:p>
          <a:p>
            <a:endParaRPr lang="en-US" altLang="en-US" i="1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40D623B-F3D8-48C5-9278-95560B388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pic>
        <p:nvPicPr>
          <p:cNvPr id="6" name="Picture 3" descr="Tie Postcard.jpg">
            <a:extLst>
              <a:ext uri="{FF2B5EF4-FFF2-40B4-BE49-F238E27FC236}">
                <a16:creationId xmlns:a16="http://schemas.microsoft.com/office/drawing/2014/main" id="{3D9B96FE-58F5-4D82-9EC8-1AE187BBC0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2727" y="1524000"/>
            <a:ext cx="2672352" cy="420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35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>
            <a:extLst>
              <a:ext uri="{FF2B5EF4-FFF2-40B4-BE49-F238E27FC236}">
                <a16:creationId xmlns:a16="http://schemas.microsoft.com/office/drawing/2014/main" id="{F42C9181-E675-488C-91EA-A4F9F9BE1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/>
              <a:t>Hospitality at Kresge Library</a:t>
            </a:r>
          </a:p>
        </p:txBody>
      </p:sp>
      <p:sp>
        <p:nvSpPr>
          <p:cNvPr id="53251" name="Content Placeholder 2">
            <a:extLst>
              <a:ext uri="{FF2B5EF4-FFF2-40B4-BE49-F238E27FC236}">
                <a16:creationId xmlns:a16="http://schemas.microsoft.com/office/drawing/2014/main" id="{F0009DCD-C993-4CFC-B392-8C58A04953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2414" y="1447800"/>
            <a:ext cx="6744385" cy="4572000"/>
          </a:xfrm>
        </p:spPr>
        <p:txBody>
          <a:bodyPr>
            <a:normAutofit fontScale="85000" lnSpcReduction="10000"/>
          </a:bodyPr>
          <a:lstStyle/>
          <a:p>
            <a:pPr eaLnBrk="1" hangingPunct="1"/>
            <a:r>
              <a:rPr lang="en-US" altLang="en-US" sz="2400" dirty="0"/>
              <a:t>In Summary….</a:t>
            </a:r>
          </a:p>
          <a:p>
            <a:pPr lvl="1" eaLnBrk="1" hangingPunct="1"/>
            <a:r>
              <a:rPr lang="en-US" altLang="en-US" sz="2400" dirty="0"/>
              <a:t>Make all people feel welcome at your library</a:t>
            </a:r>
          </a:p>
          <a:p>
            <a:pPr lvl="1" eaLnBrk="1" hangingPunct="1"/>
            <a:r>
              <a:rPr lang="en-US" altLang="en-US" sz="2400" dirty="0"/>
              <a:t>Treat patrons the way that you would like to be treated (Golden Rule)</a:t>
            </a:r>
          </a:p>
          <a:p>
            <a:pPr lvl="1" eaLnBrk="1" hangingPunct="1"/>
            <a:r>
              <a:rPr lang="en-US" altLang="en-US" sz="2400" dirty="0"/>
              <a:t>“Point with your feet, not with your arm”</a:t>
            </a:r>
          </a:p>
          <a:p>
            <a:pPr lvl="1" eaLnBrk="1" hangingPunct="1"/>
            <a:r>
              <a:rPr lang="en-US" altLang="en-US" sz="2400" b="1" i="1" dirty="0"/>
              <a:t>Create the library you would want to use!</a:t>
            </a:r>
          </a:p>
          <a:p>
            <a:pPr lvl="1"/>
            <a:r>
              <a:rPr lang="en-US" altLang="en-US" sz="2400" dirty="0"/>
              <a:t>When times are hard and resources (space, budget and personnel) are tight…</a:t>
            </a:r>
            <a:r>
              <a:rPr lang="en-US" altLang="en-US" sz="2400" b="1" dirty="0"/>
              <a:t>being hospitable can be difficult</a:t>
            </a:r>
          </a:p>
          <a:p>
            <a:pPr lvl="1"/>
            <a:r>
              <a:rPr lang="en-US" altLang="en-US" sz="2400" dirty="0"/>
              <a:t>We cannot always control how we are treated and what resources we are given…</a:t>
            </a:r>
            <a:r>
              <a:rPr lang="en-US" altLang="en-US" sz="2400" b="1" dirty="0"/>
              <a:t>but we can control how we respond</a:t>
            </a:r>
            <a:endParaRPr lang="en-US" altLang="en-US" sz="2400" dirty="0"/>
          </a:p>
          <a:p>
            <a:pPr lvl="1"/>
            <a:r>
              <a:rPr lang="en-US" altLang="en-US" sz="2400" dirty="0"/>
              <a:t>Yep…it’s a cliché…but it works</a:t>
            </a:r>
          </a:p>
          <a:p>
            <a:pPr lvl="1" eaLnBrk="1" hangingPunct="1"/>
            <a:endParaRPr lang="en-US" altLang="en-US" sz="2400" b="1" i="1" dirty="0"/>
          </a:p>
          <a:p>
            <a:pPr eaLnBrk="1" hangingPunct="1"/>
            <a:endParaRPr lang="en-US" altLang="en-US" dirty="0"/>
          </a:p>
          <a:p>
            <a:pPr eaLnBrk="1" hangingPunct="1">
              <a:buFontTx/>
              <a:buNone/>
            </a:pPr>
            <a:endParaRPr lang="en-US" altLang="en-US" dirty="0"/>
          </a:p>
          <a:p>
            <a:pPr eaLnBrk="1" hangingPunct="1"/>
            <a:endParaRPr lang="en-US" alt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97DD63A-37E9-4798-8178-A74182904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36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B2052-EB61-450B-8B7C-563F6C981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624110"/>
            <a:ext cx="7238999" cy="823690"/>
          </a:xfrm>
        </p:spPr>
        <p:txBody>
          <a:bodyPr>
            <a:normAutofit fontScale="90000"/>
          </a:bodyPr>
          <a:lstStyle/>
          <a:p>
            <a:r>
              <a:rPr lang="en-US" altLang="en-US" dirty="0" smtClean="0"/>
              <a:t>Becoming </a:t>
            </a:r>
            <a:r>
              <a:rPr lang="en-US" altLang="en-US" dirty="0" err="1" smtClean="0"/>
              <a:t>Kresge</a:t>
            </a:r>
            <a:r>
              <a:rPr lang="en-US" altLang="en-US" dirty="0" smtClean="0"/>
              <a:t> </a:t>
            </a:r>
            <a:r>
              <a:rPr lang="en-US" altLang="en-US" dirty="0"/>
              <a:t>Library Services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235FA2-CBD9-4386-8DD8-6EF6DB4ADE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2415" y="1905000"/>
            <a:ext cx="3010585" cy="3962400"/>
          </a:xfrm>
        </p:spPr>
        <p:txBody>
          <a:bodyPr/>
          <a:lstStyle/>
          <a:p>
            <a:r>
              <a:rPr lang="en-US" dirty="0"/>
              <a:t>So why did we change our name in 2014 to “Kresge Library Services?”</a:t>
            </a:r>
          </a:p>
          <a:p>
            <a:r>
              <a:rPr lang="en-US" dirty="0"/>
              <a:t>Major construction project at Ross saw our space reduced from 27K square feet to 5K.</a:t>
            </a:r>
          </a:p>
          <a:p>
            <a:r>
              <a:rPr lang="en-US" dirty="0"/>
              <a:t>Collection space reduced from 70K </a:t>
            </a:r>
            <a:r>
              <a:rPr lang="en-US" dirty="0" err="1"/>
              <a:t>vol</a:t>
            </a:r>
            <a:r>
              <a:rPr lang="en-US" dirty="0"/>
              <a:t> to 200.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D4C67A-E907-4C13-A0AE-B920982C3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8EA188-4C22-4379-B6D2-B9F68E4141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4" r="3751"/>
          <a:stretch/>
        </p:blipFill>
        <p:spPr>
          <a:xfrm>
            <a:off x="4983480" y="2138265"/>
            <a:ext cx="3811345" cy="2575560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422873"/>
      </p:ext>
    </p:extLst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D848C-0633-4599-94E7-C82911D3D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1" y="624110"/>
            <a:ext cx="7391400" cy="747490"/>
          </a:xfrm>
        </p:spPr>
        <p:txBody>
          <a:bodyPr>
            <a:normAutofit/>
          </a:bodyPr>
          <a:lstStyle/>
          <a:p>
            <a:r>
              <a:rPr lang="en-US" altLang="en-US" sz="3200" dirty="0"/>
              <a:t>Becoming </a:t>
            </a:r>
            <a:r>
              <a:rPr lang="en-US" altLang="en-US" sz="3200" dirty="0" err="1"/>
              <a:t>Kresge</a:t>
            </a:r>
            <a:r>
              <a:rPr lang="en-US" altLang="en-US" sz="3200" dirty="0"/>
              <a:t> Library Services </a:t>
            </a:r>
            <a:r>
              <a:rPr lang="en-US" sz="3200" dirty="0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83DF73-0B34-41A4-86C4-449D42D3BF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1" y="1371600"/>
            <a:ext cx="4190999" cy="4539622"/>
          </a:xfrm>
        </p:spPr>
        <p:txBody>
          <a:bodyPr/>
          <a:lstStyle/>
          <a:p>
            <a:r>
              <a:rPr lang="en-US" dirty="0"/>
              <a:t>Shifting from library as place to library as service.</a:t>
            </a:r>
          </a:p>
          <a:p>
            <a:r>
              <a:rPr lang="en-US" dirty="0"/>
              <a:t>Creating an “ethereal library”</a:t>
            </a:r>
          </a:p>
          <a:p>
            <a:r>
              <a:rPr lang="en-US" dirty="0"/>
              <a:t>Entrepreneurial Thinking involves:</a:t>
            </a:r>
          </a:p>
          <a:p>
            <a:pPr lvl="1"/>
            <a:r>
              <a:rPr lang="en-US" dirty="0"/>
              <a:t>New approach to a new (or old) problem</a:t>
            </a:r>
          </a:p>
          <a:p>
            <a:pPr lvl="1"/>
            <a:r>
              <a:rPr lang="en-US" dirty="0"/>
              <a:t>New market opportunity</a:t>
            </a:r>
          </a:p>
          <a:p>
            <a:pPr lvl="1"/>
            <a:r>
              <a:rPr lang="en-US" dirty="0"/>
              <a:t>Creative thinking</a:t>
            </a:r>
          </a:p>
          <a:p>
            <a:pPr lvl="1"/>
            <a:r>
              <a:rPr lang="en-US" dirty="0"/>
              <a:t>Empathetic focus (Design Thinking)</a:t>
            </a:r>
          </a:p>
          <a:p>
            <a:pPr lvl="1"/>
            <a:r>
              <a:rPr lang="en-US" dirty="0"/>
              <a:t>Willingness to fail</a:t>
            </a:r>
          </a:p>
          <a:p>
            <a:r>
              <a:rPr lang="en-US" dirty="0"/>
              <a:t>Entrepreneurial Libraries do not have an exit strategy!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8EF1D9-09B4-47FD-82C5-F09B0F0BA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pic>
        <p:nvPicPr>
          <p:cNvPr id="6" name="Picture 4" descr="Last Cart.jpg">
            <a:extLst>
              <a:ext uri="{FF2B5EF4-FFF2-40B4-BE49-F238E27FC236}">
                <a16:creationId xmlns:a16="http://schemas.microsoft.com/office/drawing/2014/main" id="{A1C9695F-3D4C-44AE-8AB2-DF00C49D0F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533495"/>
            <a:ext cx="3145655" cy="2096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CB304EB2-28E7-490D-B51C-1ECEFFE155A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4915" y="4038600"/>
            <a:ext cx="3337237" cy="1540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861550"/>
      </p:ext>
    </p:extLst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2D910-27DD-4759-BBD1-CC961E3B8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624110"/>
            <a:ext cx="7361532" cy="609273"/>
          </a:xfrm>
        </p:spPr>
        <p:txBody>
          <a:bodyPr>
            <a:normAutofit/>
          </a:bodyPr>
          <a:lstStyle/>
          <a:p>
            <a:r>
              <a:rPr lang="en-US" altLang="en-US" sz="3200" dirty="0"/>
              <a:t>Becoming </a:t>
            </a:r>
            <a:r>
              <a:rPr lang="en-US" altLang="en-US" sz="3200" dirty="0" err="1"/>
              <a:t>Kresge</a:t>
            </a:r>
            <a:r>
              <a:rPr lang="en-US" altLang="en-US" sz="3200" dirty="0"/>
              <a:t> Library Services 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D1C179-E69A-4DBA-BBAD-87E062F36B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0" y="2133600"/>
            <a:ext cx="1219200" cy="377762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B67792-7EEC-43D0-8CE7-62379C7AC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37CEAA6-87DC-4AF2-8D1D-92805C73D04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7935" y="1550536"/>
            <a:ext cx="3170533" cy="178342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102180A-5B08-433D-8CD7-2EE5469E9CED}"/>
              </a:ext>
            </a:extLst>
          </p:cNvPr>
          <p:cNvSpPr txBox="1"/>
          <p:nvPr/>
        </p:nvSpPr>
        <p:spPr>
          <a:xfrm>
            <a:off x="5917838" y="3512486"/>
            <a:ext cx="25544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The NEW Kresge Library Services at the University of Michigan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AAE47E3-F1A8-400E-BDB6-3901DF8637F6}"/>
              </a:ext>
            </a:extLst>
          </p:cNvPr>
          <p:cNvSpPr txBox="1">
            <a:spLocks/>
          </p:cNvSpPr>
          <p:nvPr/>
        </p:nvSpPr>
        <p:spPr>
          <a:xfrm>
            <a:off x="1239301" y="1233383"/>
            <a:ext cx="4018499" cy="501501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“A completely re-thought Kresge Library Services, transitions from a collection of physical reference materials to a full suite of information resources and research services, guided by expert staff.” – Ross Dividend, Fall 2016 (Ross Alumni Magazine)</a:t>
            </a:r>
          </a:p>
          <a:p>
            <a:r>
              <a:rPr lang="en-US" sz="2000" dirty="0"/>
              <a:t>The library did not close, but become virtually unrecognizable.  </a:t>
            </a:r>
          </a:p>
          <a:p>
            <a:r>
              <a:rPr lang="en-US" sz="2000" dirty="0"/>
              <a:t>You do not always choose your path, but how you respond.</a:t>
            </a:r>
          </a:p>
          <a:p>
            <a:endParaRPr lang="en-US" sz="20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310204"/>
      </p:ext>
    </p:extLst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2D910-27DD-4759-BBD1-CC961E3B8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624110"/>
            <a:ext cx="7467599" cy="721028"/>
          </a:xfrm>
        </p:spPr>
        <p:txBody>
          <a:bodyPr>
            <a:normAutofit/>
          </a:bodyPr>
          <a:lstStyle/>
          <a:p>
            <a:r>
              <a:rPr lang="en-US" altLang="en-US" sz="3200" dirty="0"/>
              <a:t>Becoming </a:t>
            </a:r>
            <a:r>
              <a:rPr lang="en-US" altLang="en-US" sz="3200" dirty="0" err="1"/>
              <a:t>Kresge</a:t>
            </a:r>
            <a:r>
              <a:rPr lang="en-US" altLang="en-US" sz="3200" dirty="0"/>
              <a:t> Library Services 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D1C179-E69A-4DBA-BBAD-87E062F36B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0" y="2133600"/>
            <a:ext cx="1219200" cy="377762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B67792-7EEC-43D0-8CE7-62379C7AC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F9403D1-063B-4F29-8705-ED10E1112332}"/>
              </a:ext>
            </a:extLst>
          </p:cNvPr>
          <p:cNvSpPr txBox="1">
            <a:spLocks/>
          </p:cNvSpPr>
          <p:nvPr/>
        </p:nvSpPr>
        <p:spPr>
          <a:xfrm>
            <a:off x="1524000" y="1345138"/>
            <a:ext cx="4359966" cy="47906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dirty="0"/>
              <a:t>At Kresge, the “Ethereal Library’s” value proposition is:</a:t>
            </a:r>
          </a:p>
          <a:p>
            <a:pPr lvl="1">
              <a:defRPr/>
            </a:pPr>
            <a:r>
              <a:rPr lang="en-US" sz="2100" dirty="0"/>
              <a:t>Live within the restrictions of virtually no collection space.</a:t>
            </a:r>
          </a:p>
          <a:p>
            <a:pPr lvl="1">
              <a:defRPr/>
            </a:pPr>
            <a:r>
              <a:rPr lang="en-US" sz="2100" dirty="0"/>
              <a:t>Figure out new collaboration mechanisms to serve our community.</a:t>
            </a:r>
          </a:p>
          <a:p>
            <a:pPr lvl="1">
              <a:defRPr/>
            </a:pPr>
            <a:r>
              <a:rPr lang="en-US" sz="2100" b="1" dirty="0"/>
              <a:t>Forget the dead, take care of the living!</a:t>
            </a:r>
          </a:p>
          <a:p>
            <a:pPr>
              <a:defRPr/>
            </a:pPr>
            <a:r>
              <a:rPr lang="en-US" sz="2300" b="1" dirty="0"/>
              <a:t>If you are service-oriented, then you can survive these dramatic changes!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03B8B7A-798F-4635-AD27-C399EBC73F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9372" y="1890921"/>
            <a:ext cx="2199247" cy="2926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73F62EA-8C56-4A5C-B85E-802DC6175544}"/>
              </a:ext>
            </a:extLst>
          </p:cNvPr>
          <p:cNvSpPr txBox="1"/>
          <p:nvPr/>
        </p:nvSpPr>
        <p:spPr>
          <a:xfrm>
            <a:off x="6103765" y="4839516"/>
            <a:ext cx="216045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i="1" dirty="0"/>
              <a:t>Squirrel at the University of Michigan, Ann Arbor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730149"/>
      </p:ext>
    </p:extLst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2D910-27DD-4759-BBD1-CC961E3B8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624110"/>
            <a:ext cx="7391399" cy="671290"/>
          </a:xfrm>
        </p:spPr>
        <p:txBody>
          <a:bodyPr>
            <a:normAutofit/>
          </a:bodyPr>
          <a:lstStyle/>
          <a:p>
            <a:r>
              <a:rPr lang="en-US" altLang="en-US" sz="3200" dirty="0"/>
              <a:t>Becoming </a:t>
            </a:r>
            <a:r>
              <a:rPr lang="en-US" altLang="en-US" sz="3200" dirty="0" err="1"/>
              <a:t>Kresge</a:t>
            </a:r>
            <a:r>
              <a:rPr lang="en-US" altLang="en-US" sz="3200" dirty="0"/>
              <a:t> Library Services 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D1C179-E69A-4DBA-BBAD-87E062F36B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0" y="2133600"/>
            <a:ext cx="1219200" cy="377762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B67792-7EEC-43D0-8CE7-62379C7AC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F9403D1-063B-4F29-8705-ED10E1112332}"/>
              </a:ext>
            </a:extLst>
          </p:cNvPr>
          <p:cNvSpPr txBox="1">
            <a:spLocks/>
          </p:cNvSpPr>
          <p:nvPr/>
        </p:nvSpPr>
        <p:spPr>
          <a:xfrm>
            <a:off x="1524000" y="1309469"/>
            <a:ext cx="7010400" cy="237628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300" b="1" dirty="0"/>
              <a:t>Focus on what we can do vs. what we have done.</a:t>
            </a:r>
          </a:p>
          <a:p>
            <a:pPr lvl="1">
              <a:defRPr/>
            </a:pPr>
            <a:r>
              <a:rPr lang="en-US" sz="2100" dirty="0"/>
              <a:t>Made decisions like not bringing back course reserves – do not have the space to manage it.</a:t>
            </a:r>
          </a:p>
          <a:p>
            <a:pPr lvl="1">
              <a:defRPr/>
            </a:pPr>
            <a:r>
              <a:rPr lang="en-US" sz="2100" dirty="0"/>
              <a:t>Still have evening reference via chat and email – all done remotely.</a:t>
            </a:r>
          </a:p>
          <a:p>
            <a:pPr lvl="1">
              <a:defRPr/>
            </a:pPr>
            <a:endParaRPr lang="en-US" sz="2100" b="1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94F793A-2BEF-4EE2-8C80-B3B2FB783D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566" y="3773608"/>
            <a:ext cx="5941267" cy="2240345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943390"/>
      </p:ext>
    </p:extLst>
  </p:cSld>
  <p:clrMapOvr>
    <a:masterClrMapping/>
  </p:clrMapOvr>
  <p:transition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AC6DF7-605A-49E3-8570-F65E44F15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2FF739A-0B41-4951-882A-06D4489D201F}"/>
              </a:ext>
            </a:extLst>
          </p:cNvPr>
          <p:cNvSpPr txBox="1">
            <a:spLocks/>
          </p:cNvSpPr>
          <p:nvPr/>
        </p:nvSpPr>
        <p:spPr>
          <a:xfrm>
            <a:off x="1371601" y="1270105"/>
            <a:ext cx="5181599" cy="5001314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/>
              <a:t>Embrace the change</a:t>
            </a:r>
          </a:p>
          <a:p>
            <a:pPr>
              <a:defRPr/>
            </a:pPr>
            <a:r>
              <a:rPr lang="en-US" sz="2400" dirty="0"/>
              <a:t>NOT a library problem of the 21</a:t>
            </a:r>
            <a:r>
              <a:rPr lang="en-US" sz="2400" baseline="30000" dirty="0"/>
              <a:t>st</a:t>
            </a:r>
            <a:r>
              <a:rPr lang="en-US" sz="2400" dirty="0"/>
              <a:t> century.</a:t>
            </a:r>
          </a:p>
          <a:p>
            <a:pPr>
              <a:defRPr/>
            </a:pPr>
            <a:r>
              <a:rPr lang="en-US" sz="2400" dirty="0"/>
              <a:t>Changes in the last 50 years:</a:t>
            </a:r>
          </a:p>
          <a:p>
            <a:pPr lvl="1">
              <a:defRPr/>
            </a:pPr>
            <a:r>
              <a:rPr lang="en-US" sz="2200" dirty="0"/>
              <a:t>Copy cataloging</a:t>
            </a:r>
          </a:p>
          <a:p>
            <a:pPr lvl="1">
              <a:defRPr/>
            </a:pPr>
            <a:r>
              <a:rPr lang="en-US" sz="2200" dirty="0"/>
              <a:t>Local online catalogs &amp; shared systems</a:t>
            </a:r>
          </a:p>
          <a:p>
            <a:pPr lvl="1">
              <a:defRPr/>
            </a:pPr>
            <a:r>
              <a:rPr lang="en-US" sz="2200" dirty="0"/>
              <a:t>Expanded access (TOC, more subject headings)</a:t>
            </a:r>
          </a:p>
          <a:p>
            <a:pPr lvl="1">
              <a:defRPr/>
            </a:pPr>
            <a:r>
              <a:rPr lang="en-US" sz="2200" dirty="0"/>
              <a:t>Shared catalogs (</a:t>
            </a:r>
            <a:r>
              <a:rPr lang="en-US" sz="2200" dirty="0" err="1"/>
              <a:t>MeLCat</a:t>
            </a:r>
            <a:r>
              <a:rPr lang="en-US" sz="2200" dirty="0"/>
              <a:t>, etc.)</a:t>
            </a:r>
          </a:p>
          <a:p>
            <a:pPr lvl="1">
              <a:defRPr/>
            </a:pPr>
            <a:r>
              <a:rPr lang="en-US" sz="2200" dirty="0"/>
              <a:t>Discovery layers</a:t>
            </a:r>
          </a:p>
          <a:p>
            <a:pPr lvl="1">
              <a:defRPr/>
            </a:pPr>
            <a:r>
              <a:rPr lang="en-US" sz="2200" dirty="0"/>
              <a:t>Working papers management </a:t>
            </a:r>
            <a:r>
              <a:rPr lang="en-US" sz="2200" dirty="0">
                <a:sym typeface="Wingdings" panose="05000000000000000000" pitchFamily="2" charset="2"/>
              </a:rPr>
              <a:t> digital repositories</a:t>
            </a:r>
          </a:p>
          <a:p>
            <a:pPr lvl="1">
              <a:defRPr/>
            </a:pPr>
            <a:r>
              <a:rPr lang="en-US" sz="2200" dirty="0">
                <a:sym typeface="Wingdings" panose="05000000000000000000" pitchFamily="2" charset="2"/>
              </a:rPr>
              <a:t>Coffee and food in the library</a:t>
            </a:r>
          </a:p>
          <a:p>
            <a:pPr>
              <a:defRPr/>
            </a:pPr>
            <a:r>
              <a:rPr lang="en-US" sz="2600" dirty="0">
                <a:sym typeface="Wingdings" panose="05000000000000000000" pitchFamily="2" charset="2"/>
              </a:rPr>
              <a:t>How many staff are checking in serials</a:t>
            </a:r>
            <a:r>
              <a:rPr lang="en-US" sz="2600" dirty="0" smtClean="0">
                <a:sym typeface="Wingdings" panose="05000000000000000000" pitchFamily="2" charset="2"/>
              </a:rPr>
              <a:t>?</a:t>
            </a:r>
          </a:p>
          <a:p>
            <a:pPr>
              <a:defRPr/>
            </a:pPr>
            <a:r>
              <a:rPr lang="en-US" sz="2600" dirty="0" smtClean="0">
                <a:sym typeface="Wingdings" panose="05000000000000000000" pitchFamily="2" charset="2"/>
              </a:rPr>
              <a:t>Change is the only constant!</a:t>
            </a:r>
            <a:endParaRPr lang="en-US" sz="2600" dirty="0"/>
          </a:p>
          <a:p>
            <a:endParaRPr lang="en-US" dirty="0"/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633EBEBF-C0FE-4752-BD89-B3F9F7F7CB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8033" y="1270105"/>
            <a:ext cx="2101739" cy="36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779A91A-CEEC-4104-9D87-7A9047C6C8AD}"/>
              </a:ext>
            </a:extLst>
          </p:cNvPr>
          <p:cNvSpPr txBox="1"/>
          <p:nvPr/>
        </p:nvSpPr>
        <p:spPr>
          <a:xfrm>
            <a:off x="6185799" y="5135589"/>
            <a:ext cx="25544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Wanda Hates eBooks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CAD1285-3A79-492C-87CD-554B594F9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0475" y="369300"/>
            <a:ext cx="7391399" cy="671290"/>
          </a:xfrm>
        </p:spPr>
        <p:txBody>
          <a:bodyPr>
            <a:normAutofit/>
          </a:bodyPr>
          <a:lstStyle/>
          <a:p>
            <a:r>
              <a:rPr lang="en-US" altLang="en-US" sz="3200" dirty="0"/>
              <a:t>Becoming </a:t>
            </a:r>
            <a:r>
              <a:rPr lang="en-US" altLang="en-US" sz="3200" dirty="0" err="1"/>
              <a:t>Kresge</a:t>
            </a:r>
            <a:r>
              <a:rPr lang="en-US" altLang="en-US" sz="3200" dirty="0"/>
              <a:t> Library Services </a:t>
            </a:r>
            <a:endParaRPr lang="en-US" sz="3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917713"/>
      </p:ext>
    </p:extLst>
  </p:cSld>
  <p:clrMapOvr>
    <a:masterClrMapping/>
  </p:clrMapOvr>
  <p:transition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>
            <a:extLst>
              <a:ext uri="{FF2B5EF4-FFF2-40B4-BE49-F238E27FC236}">
                <a16:creationId xmlns:a16="http://schemas.microsoft.com/office/drawing/2014/main" id="{0B617222-DC9B-4CF2-8C96-57FD3A455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000"/>
              <a:t>Patron-Driven Services and the Power of Yes</a:t>
            </a:r>
            <a:endParaRPr lang="en-US" altLang="en-US" sz="3000" b="1"/>
          </a:p>
        </p:txBody>
      </p:sp>
      <p:sp>
        <p:nvSpPr>
          <p:cNvPr id="55299" name="Content Placeholder 2">
            <a:extLst>
              <a:ext uri="{FF2B5EF4-FFF2-40B4-BE49-F238E27FC236}">
                <a16:creationId xmlns:a16="http://schemas.microsoft.com/office/drawing/2014/main" id="{AC0367EC-5BC0-44C8-96C8-DE3C0DCFF1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2415" y="1600199"/>
            <a:ext cx="6591985" cy="4535609"/>
          </a:xfrm>
        </p:spPr>
        <p:txBody>
          <a:bodyPr>
            <a:normAutofit fontScale="92500" lnSpcReduction="20000"/>
          </a:bodyPr>
          <a:lstStyle/>
          <a:p>
            <a:r>
              <a:rPr lang="en-US" altLang="en-US" sz="2200" dirty="0"/>
              <a:t>Patron-Driven Services is a somewhat new way of thinking.</a:t>
            </a:r>
          </a:p>
          <a:p>
            <a:r>
              <a:rPr lang="en-US" altLang="en-US" sz="2200" dirty="0"/>
              <a:t>So much of the library literature has been focused on figuring out how to get patrons to use our services</a:t>
            </a:r>
          </a:p>
          <a:p>
            <a:r>
              <a:rPr lang="en-US" altLang="en-US" sz="2200" b="1" i="1" dirty="0"/>
              <a:t>Maybe…JUST MAYBE…we are providing the wrong service</a:t>
            </a:r>
          </a:p>
          <a:p>
            <a:r>
              <a:rPr lang="en-US" altLang="en-US" sz="2200" dirty="0"/>
              <a:t>Are we offering what they want?</a:t>
            </a:r>
          </a:p>
          <a:p>
            <a:r>
              <a:rPr lang="en-US" altLang="en-US" sz="2200" dirty="0"/>
              <a:t>Patron-Drive Acquisition is a very common theme among collection development librarians. Why buy books that have a 50% chance of NEVER being used (Academic problem) – instead let the patrons decide</a:t>
            </a:r>
          </a:p>
          <a:p>
            <a:r>
              <a:rPr lang="en-US" altLang="en-US" sz="2200" dirty="0"/>
              <a:t>Buy just in time resources vs. just in case</a:t>
            </a:r>
          </a:p>
          <a:p>
            <a:endParaRPr lang="en-US" alt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A8AC8B4-9A5F-4B97-9B11-FFECEA5CB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43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>
            <a:extLst>
              <a:ext uri="{FF2B5EF4-FFF2-40B4-BE49-F238E27FC236}">
                <a16:creationId xmlns:a16="http://schemas.microsoft.com/office/drawing/2014/main" id="{A2C31722-B331-4D65-98DC-2ABECC140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000"/>
              <a:t>Patron-Driven Services and the Power of Yes</a:t>
            </a:r>
            <a:endParaRPr lang="en-US" altLang="en-US" sz="3000" b="1"/>
          </a:p>
        </p:txBody>
      </p:sp>
      <p:sp>
        <p:nvSpPr>
          <p:cNvPr id="57347" name="Content Placeholder 2">
            <a:extLst>
              <a:ext uri="{FF2B5EF4-FFF2-40B4-BE49-F238E27FC236}">
                <a16:creationId xmlns:a16="http://schemas.microsoft.com/office/drawing/2014/main" id="{0F36A2FF-AAE6-4BE7-9BBA-146C0457BA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2415" y="1524000"/>
            <a:ext cx="4534585" cy="4191000"/>
          </a:xfrm>
        </p:spPr>
        <p:txBody>
          <a:bodyPr>
            <a:normAutofit fontScale="92500" lnSpcReduction="20000"/>
          </a:bodyPr>
          <a:lstStyle/>
          <a:p>
            <a:r>
              <a:rPr lang="en-US" altLang="en-US" sz="2000" dirty="0"/>
              <a:t>Patron-Driven Services (PDS) is the same model:</a:t>
            </a:r>
          </a:p>
          <a:p>
            <a:pPr lvl="1"/>
            <a:r>
              <a:rPr lang="en-US" altLang="en-US" sz="2000" dirty="0"/>
              <a:t>Being more open to what our community needs</a:t>
            </a:r>
          </a:p>
          <a:p>
            <a:pPr lvl="1"/>
            <a:r>
              <a:rPr lang="en-US" altLang="en-US" sz="2000" dirty="0"/>
              <a:t>Listening to what they are asking for</a:t>
            </a:r>
          </a:p>
          <a:p>
            <a:pPr lvl="1"/>
            <a:r>
              <a:rPr lang="en-US" altLang="en-US" sz="2000" dirty="0"/>
              <a:t>Not fearing success (which brings more people to the library)</a:t>
            </a:r>
          </a:p>
          <a:p>
            <a:pPr lvl="1"/>
            <a:r>
              <a:rPr lang="en-US" altLang="en-US" sz="2000" dirty="0"/>
              <a:t>Being viewed as a facilitator, not an obstacle</a:t>
            </a:r>
          </a:p>
          <a:p>
            <a:pPr lvl="1"/>
            <a:r>
              <a:rPr lang="en-US" altLang="en-US" sz="2000" dirty="0"/>
              <a:t>Seeking out the ‘high-class’ problem (vs. the ‘low-class’ one).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8418226-2E0F-4083-A26C-E1992DC7C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44</a:t>
            </a:fld>
            <a:endParaRPr lang="en-US" dirty="0"/>
          </a:p>
        </p:txBody>
      </p:sp>
      <p:pic>
        <p:nvPicPr>
          <p:cNvPr id="2050" name="Picture 2" descr="https://live.staticflickr.com/65535/49461993006_a4cbd72a2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58" t="3467" r="27856" b="7643"/>
          <a:stretch/>
        </p:blipFill>
        <p:spPr bwMode="auto">
          <a:xfrm>
            <a:off x="6553200" y="1887415"/>
            <a:ext cx="2057400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 thruBlk="1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>
            <a:extLst>
              <a:ext uri="{FF2B5EF4-FFF2-40B4-BE49-F238E27FC236}">
                <a16:creationId xmlns:a16="http://schemas.microsoft.com/office/drawing/2014/main" id="{C9738E84-9EC1-4B57-B2A6-84B37AE78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000"/>
              <a:t>Patron-Driven Services and the Power of Yes</a:t>
            </a:r>
            <a:endParaRPr lang="en-US" altLang="en-US" sz="3000" b="1"/>
          </a:p>
        </p:txBody>
      </p:sp>
      <p:sp>
        <p:nvSpPr>
          <p:cNvPr id="59395" name="Content Placeholder 2">
            <a:extLst>
              <a:ext uri="{FF2B5EF4-FFF2-40B4-BE49-F238E27FC236}">
                <a16:creationId xmlns:a16="http://schemas.microsoft.com/office/drawing/2014/main" id="{E8395191-E5C3-438E-B454-0FF5C32ECF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2415" y="1600200"/>
            <a:ext cx="4229785" cy="4311022"/>
          </a:xfrm>
        </p:spPr>
        <p:txBody>
          <a:bodyPr>
            <a:normAutofit fontScale="77500" lnSpcReduction="20000"/>
          </a:bodyPr>
          <a:lstStyle/>
          <a:p>
            <a:r>
              <a:rPr lang="en-US" altLang="en-US" sz="2600" dirty="0"/>
              <a:t>Low-Class Problem questions:</a:t>
            </a:r>
          </a:p>
          <a:p>
            <a:pPr lvl="1"/>
            <a:r>
              <a:rPr lang="en-US" altLang="en-US" sz="2600" dirty="0"/>
              <a:t>How do we get people to the Reference Desk?</a:t>
            </a:r>
          </a:p>
          <a:p>
            <a:pPr lvl="1"/>
            <a:r>
              <a:rPr lang="en-US" altLang="en-US" sz="2600" dirty="0"/>
              <a:t>How do we get people to check out books (that we select)?</a:t>
            </a:r>
          </a:p>
          <a:p>
            <a:pPr lvl="1"/>
            <a:r>
              <a:rPr lang="en-US" altLang="en-US" sz="2600" dirty="0"/>
              <a:t>How do we get people to use electronic resources that we select?</a:t>
            </a:r>
          </a:p>
          <a:p>
            <a:pPr lvl="1"/>
            <a:r>
              <a:rPr lang="en-US" altLang="en-US" sz="2600" dirty="0"/>
              <a:t>How do we get people into our classes &amp; programs?</a:t>
            </a:r>
          </a:p>
          <a:p>
            <a:endParaRPr lang="en-US" alt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A3F0CDF-A682-4A8C-9C56-CE82A59B0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45</a:t>
            </a:fld>
            <a:endParaRPr lang="en-US" dirty="0"/>
          </a:p>
        </p:txBody>
      </p:sp>
      <p:pic>
        <p:nvPicPr>
          <p:cNvPr id="3074" name="Picture 2" descr="https://live.staticflickr.com/65535/49136919776_8399120cc1_c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03" t="2845" r="25949" b="2595"/>
          <a:stretch/>
        </p:blipFill>
        <p:spPr bwMode="auto">
          <a:xfrm>
            <a:off x="6400800" y="1600200"/>
            <a:ext cx="2206171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 thruBlk="1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>
            <a:extLst>
              <a:ext uri="{FF2B5EF4-FFF2-40B4-BE49-F238E27FC236}">
                <a16:creationId xmlns:a16="http://schemas.microsoft.com/office/drawing/2014/main" id="{5B4AFFD3-4B0B-41C6-A3DD-3185A73C3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000"/>
              <a:t>Patron-Driven Services and the Power of Yes</a:t>
            </a:r>
            <a:endParaRPr lang="en-US" altLang="en-US" sz="3000" b="1"/>
          </a:p>
        </p:txBody>
      </p:sp>
      <p:sp>
        <p:nvSpPr>
          <p:cNvPr id="60419" name="Content Placeholder 2">
            <a:extLst>
              <a:ext uri="{FF2B5EF4-FFF2-40B4-BE49-F238E27FC236}">
                <a16:creationId xmlns:a16="http://schemas.microsoft.com/office/drawing/2014/main" id="{505A5B2F-9FFE-4696-AF8E-C2305C6734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0" y="1600200"/>
            <a:ext cx="4953000" cy="4311022"/>
          </a:xfrm>
        </p:spPr>
        <p:txBody>
          <a:bodyPr>
            <a:normAutofit fontScale="85000" lnSpcReduction="20000"/>
          </a:bodyPr>
          <a:lstStyle/>
          <a:p>
            <a:r>
              <a:rPr lang="en-US" altLang="en-US" sz="2600" dirty="0"/>
              <a:t>High-Class Problem questions:</a:t>
            </a:r>
          </a:p>
          <a:p>
            <a:pPr lvl="1"/>
            <a:r>
              <a:rPr lang="en-US" altLang="en-US" sz="2600" dirty="0"/>
              <a:t>How do we build capacity to meet our patron needs?</a:t>
            </a:r>
          </a:p>
          <a:p>
            <a:pPr lvl="1"/>
            <a:r>
              <a:rPr lang="en-US" altLang="en-US" sz="2600" dirty="0"/>
              <a:t>How do we get expand the space to fit all the people into our library? </a:t>
            </a:r>
          </a:p>
          <a:p>
            <a:pPr lvl="1"/>
            <a:r>
              <a:rPr lang="en-US" altLang="en-US" sz="2600" dirty="0"/>
              <a:t>What services might we stop doing to meet the reference needs of our patrons (embedded librarianship)?</a:t>
            </a:r>
          </a:p>
          <a:p>
            <a:pPr lvl="1"/>
            <a:r>
              <a:rPr lang="en-US" altLang="en-US" sz="2600" dirty="0"/>
              <a:t>How do we embrace technology as our patrons use it?</a:t>
            </a:r>
          </a:p>
          <a:p>
            <a:pPr lvl="1"/>
            <a:endParaRPr lang="en-US" alt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00FFD52-917D-440C-81B1-7CC107E58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46</a:t>
            </a:fld>
            <a:endParaRPr lang="en-US" dirty="0"/>
          </a:p>
        </p:txBody>
      </p:sp>
      <p:pic>
        <p:nvPicPr>
          <p:cNvPr id="4100" name="Picture 4" descr="https://live.staticflickr.com/65535/49166261771_7958f968cc_c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07" t="19357" r="38965" b="4095"/>
          <a:stretch/>
        </p:blipFill>
        <p:spPr bwMode="auto">
          <a:xfrm>
            <a:off x="6858000" y="1264555"/>
            <a:ext cx="1676400" cy="3886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 thruBlk="1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>
            <a:extLst>
              <a:ext uri="{FF2B5EF4-FFF2-40B4-BE49-F238E27FC236}">
                <a16:creationId xmlns:a16="http://schemas.microsoft.com/office/drawing/2014/main" id="{7395CA4E-949A-4FB5-9F3E-A681C9547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000"/>
              <a:t>Patron-Driven Services and the Power of Yes</a:t>
            </a:r>
            <a:endParaRPr lang="en-US" altLang="en-US" sz="3000" b="1"/>
          </a:p>
        </p:txBody>
      </p:sp>
      <p:sp>
        <p:nvSpPr>
          <p:cNvPr id="62467" name="Content Placeholder 2">
            <a:extLst>
              <a:ext uri="{FF2B5EF4-FFF2-40B4-BE49-F238E27FC236}">
                <a16:creationId xmlns:a16="http://schemas.microsoft.com/office/drawing/2014/main" id="{E49C02FD-4146-40E3-8CAC-45C521984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2415" y="1600200"/>
            <a:ext cx="6591985" cy="4311022"/>
          </a:xfrm>
        </p:spPr>
        <p:txBody>
          <a:bodyPr>
            <a:normAutofit fontScale="92500" lnSpcReduction="10000"/>
          </a:bodyPr>
          <a:lstStyle/>
          <a:p>
            <a:r>
              <a:rPr lang="en-US" altLang="en-US" sz="2000" dirty="0"/>
              <a:t>Problem with “YES” can be that we lose ownership of the transaction</a:t>
            </a:r>
          </a:p>
          <a:p>
            <a:r>
              <a:rPr lang="en-US" altLang="en-US" sz="2000" dirty="0"/>
              <a:t>HOWEVER, what we lose in ownership, we gain in creating an advocate</a:t>
            </a:r>
          </a:p>
          <a:p>
            <a:r>
              <a:rPr lang="en-US" altLang="en-US" sz="2000" dirty="0"/>
              <a:t>With YES, we can create “Boosters and Ambassadors” for the library and the organization</a:t>
            </a:r>
          </a:p>
          <a:p>
            <a:pPr lvl="1">
              <a:buFont typeface="NewsGoth BT" pitchFamily="34" charset="0"/>
              <a:buChar char="~"/>
              <a:defRPr/>
            </a:pPr>
            <a:r>
              <a:rPr lang="en-US" sz="2000" dirty="0">
                <a:cs typeface="Arial" charset="0"/>
              </a:rPr>
              <a:t>Has love (not like) for the service</a:t>
            </a:r>
          </a:p>
          <a:p>
            <a:pPr lvl="1">
              <a:buFont typeface="NewsGoth BT" pitchFamily="34" charset="0"/>
              <a:buChar char="~"/>
              <a:defRPr/>
            </a:pPr>
            <a:r>
              <a:rPr lang="en-US" sz="2000" dirty="0">
                <a:cs typeface="Arial" charset="0"/>
              </a:rPr>
              <a:t>Has been able to get some unique service or interaction with the organization</a:t>
            </a:r>
          </a:p>
          <a:p>
            <a:pPr lvl="1">
              <a:buFont typeface="NewsGoth BT" pitchFamily="34" charset="0"/>
              <a:buChar char="~"/>
              <a:defRPr/>
            </a:pPr>
            <a:r>
              <a:rPr lang="en-US" sz="2000" dirty="0">
                <a:cs typeface="Arial" charset="0"/>
              </a:rPr>
              <a:t>Has had an amazing experience that is worth sharing</a:t>
            </a:r>
          </a:p>
          <a:p>
            <a:pPr lvl="1">
              <a:buFont typeface="NewsGoth BT" pitchFamily="34" charset="0"/>
              <a:buChar char="~"/>
              <a:defRPr/>
            </a:pPr>
            <a:r>
              <a:rPr lang="en-US" sz="2000" dirty="0">
                <a:cs typeface="Arial" charset="0"/>
              </a:rPr>
              <a:t>Has been told “Yes…we can do that”</a:t>
            </a:r>
          </a:p>
          <a:p>
            <a:endParaRPr lang="en-US" altLang="en-US" dirty="0"/>
          </a:p>
          <a:p>
            <a:endParaRPr lang="en-US" alt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2007973-1E52-4C60-9FA8-BCA246A49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47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>
            <a:extLst>
              <a:ext uri="{FF2B5EF4-FFF2-40B4-BE49-F238E27FC236}">
                <a16:creationId xmlns:a16="http://schemas.microsoft.com/office/drawing/2014/main" id="{93DB00EE-BA2E-4C4C-9A24-41AD6DBA2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000"/>
              <a:t>Patron-Driven Services and the Power of Yes</a:t>
            </a:r>
            <a:endParaRPr lang="en-US" altLang="en-US" sz="3000" b="1"/>
          </a:p>
        </p:txBody>
      </p:sp>
      <p:sp>
        <p:nvSpPr>
          <p:cNvPr id="65539" name="Content Placeholder 2">
            <a:extLst>
              <a:ext uri="{FF2B5EF4-FFF2-40B4-BE49-F238E27FC236}">
                <a16:creationId xmlns:a16="http://schemas.microsoft.com/office/drawing/2014/main" id="{EDCD5D4F-A09C-45D2-BD55-3BF1F26E66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7800" y="1752600"/>
            <a:ext cx="5029200" cy="4187825"/>
          </a:xfrm>
        </p:spPr>
        <p:txBody>
          <a:bodyPr>
            <a:normAutofit fontScale="92500" lnSpcReduction="20000"/>
          </a:bodyPr>
          <a:lstStyle/>
          <a:p>
            <a:r>
              <a:rPr lang="en-US" altLang="en-US" sz="2800" dirty="0"/>
              <a:t>Managing Expectations</a:t>
            </a:r>
          </a:p>
          <a:p>
            <a:r>
              <a:rPr lang="en-US" altLang="en-US" sz="2800" b="1" i="1" dirty="0"/>
              <a:t>“No organization has become great or maintained greatness by managing expectations” – me (lots of times)</a:t>
            </a:r>
          </a:p>
          <a:p>
            <a:r>
              <a:rPr lang="en-US" altLang="en-US" sz="2800" b="1" i="1" dirty="0"/>
              <a:t>No organization has ever developed passionate users by managing expectations</a:t>
            </a:r>
          </a:p>
          <a:p>
            <a:r>
              <a:rPr lang="en-US" altLang="en-US" sz="2800" dirty="0"/>
              <a:t>This is the time when poor customer service is winning! 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2C8131E-73C2-4214-9DCC-49CC3704B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48</a:t>
            </a:fld>
            <a:endParaRPr lang="en-US" dirty="0"/>
          </a:p>
        </p:txBody>
      </p:sp>
      <p:pic>
        <p:nvPicPr>
          <p:cNvPr id="7" name="Picture 2" descr="https://live.staticflickr.com/65535/49041079572_fa8f331d5d_c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96" t="7349" r="28953" b="2596"/>
          <a:stretch/>
        </p:blipFill>
        <p:spPr bwMode="auto">
          <a:xfrm>
            <a:off x="6460490" y="1752600"/>
            <a:ext cx="2343149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 thruBlk="1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>
            <a:extLst>
              <a:ext uri="{FF2B5EF4-FFF2-40B4-BE49-F238E27FC236}">
                <a16:creationId xmlns:a16="http://schemas.microsoft.com/office/drawing/2014/main" id="{A8210FED-C326-4EDC-BE14-7242AAC73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000"/>
              <a:t>Patron-Driven Services and the Power of Yes</a:t>
            </a:r>
            <a:endParaRPr lang="en-US" altLang="en-US" sz="3000" b="1"/>
          </a:p>
        </p:txBody>
      </p:sp>
      <p:sp>
        <p:nvSpPr>
          <p:cNvPr id="66563" name="Content Placeholder 2">
            <a:extLst>
              <a:ext uri="{FF2B5EF4-FFF2-40B4-BE49-F238E27FC236}">
                <a16:creationId xmlns:a16="http://schemas.microsoft.com/office/drawing/2014/main" id="{D4F32522-A95C-4F36-8FD2-C1E03DBCAF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421316"/>
            <a:ext cx="4648200" cy="4446084"/>
          </a:xfrm>
        </p:spPr>
        <p:txBody>
          <a:bodyPr>
            <a:normAutofit lnSpcReduction="10000"/>
          </a:bodyPr>
          <a:lstStyle/>
          <a:p>
            <a:r>
              <a:rPr lang="en-US" altLang="en-US" sz="2600" dirty="0"/>
              <a:t>Heed the lessons from Chase and Sanborn!</a:t>
            </a:r>
          </a:p>
          <a:p>
            <a:r>
              <a:rPr lang="en-US" altLang="en-US" sz="2600" dirty="0"/>
              <a:t>An early market leader for home coffee, they instituted small changes to the product to reduce the cost.</a:t>
            </a:r>
          </a:p>
          <a:p>
            <a:r>
              <a:rPr lang="en-US" altLang="en-US" sz="2600" dirty="0"/>
              <a:t>The collective effect of these cuts was destroying the quality of the coffee</a:t>
            </a:r>
          </a:p>
          <a:p>
            <a:r>
              <a:rPr lang="en-US" altLang="en-US" sz="2600" dirty="0"/>
              <a:t>The Race to the Bottom! </a:t>
            </a:r>
          </a:p>
          <a:p>
            <a:endParaRPr lang="en-US" altLang="en-US" sz="2600" dirty="0"/>
          </a:p>
          <a:p>
            <a:endParaRPr lang="en-US" altLang="en-US" sz="26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4A2FCCB-3BD9-4C06-990D-311CF18DE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pic>
        <p:nvPicPr>
          <p:cNvPr id="66564" name="Picture 2" descr="http://farm8.staticflickr.com/7155/6590776087_e6aac97c0e_z.jpg">
            <a:extLst>
              <a:ext uri="{FF2B5EF4-FFF2-40B4-BE49-F238E27FC236}">
                <a16:creationId xmlns:a16="http://schemas.microsoft.com/office/drawing/2014/main" id="{BBC64B28-4E5A-488F-9A51-C87E20A9E8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173409"/>
            <a:ext cx="2969683" cy="19812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49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>
            <a:extLst>
              <a:ext uri="{FF2B5EF4-FFF2-40B4-BE49-F238E27FC236}">
                <a16:creationId xmlns:a16="http://schemas.microsoft.com/office/drawing/2014/main" id="{789FC0FF-A21A-4441-8772-617B9CAEB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000" dirty="0"/>
              <a:t>Patron-Driven Services and the Power of Yes</a:t>
            </a:r>
          </a:p>
        </p:txBody>
      </p:sp>
      <p:sp>
        <p:nvSpPr>
          <p:cNvPr id="67587" name="Content Placeholder 2">
            <a:extLst>
              <a:ext uri="{FF2B5EF4-FFF2-40B4-BE49-F238E27FC236}">
                <a16:creationId xmlns:a16="http://schemas.microsoft.com/office/drawing/2014/main" id="{993429B2-E05A-4151-B216-C1EBD30EE4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1748522"/>
            <a:ext cx="8229600" cy="606425"/>
          </a:xfrm>
        </p:spPr>
        <p:txBody>
          <a:bodyPr>
            <a:normAutofit/>
          </a:bodyPr>
          <a:lstStyle/>
          <a:p>
            <a:r>
              <a:rPr lang="en-US" altLang="en-US" sz="2400" dirty="0"/>
              <a:t>What book do we want to model?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348CA64-3CB7-4EC6-86C8-2544E5278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sp>
        <p:nvSpPr>
          <p:cNvPr id="67588" name="AutoShape 2" descr="https://mail-attachment.googleusercontent.com/attachment/u/0/?ui=2&amp;ik=d85fc8d836&amp;view=att&amp;th=1417a2fad181287c&amp;attid=0.1&amp;disp=inline&amp;realattid=f_hmatkqn30&amp;safe=1&amp;zw&amp;saduie=AG9B_P9PoYlYcznzq6qW-vtTJ9Qc&amp;sadet=1380823848619&amp;sads=zcx2isNlb0ej0jCE0iwqtplDnh8">
            <a:extLst>
              <a:ext uri="{FF2B5EF4-FFF2-40B4-BE49-F238E27FC236}">
                <a16:creationId xmlns:a16="http://schemas.microsoft.com/office/drawing/2014/main" id="{5C2BBC09-47F1-49AA-B22B-08942C2E37E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81F5B"/>
                </a:solidFill>
                <a:latin typeface="NewsGoth BT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rgbClr val="081F5B"/>
                </a:solidFill>
                <a:latin typeface="NewsGoth BT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rgbClr val="081F5B"/>
                </a:solidFill>
                <a:latin typeface="NewsGoth BT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rgbClr val="081F5B"/>
                </a:solidFill>
                <a:latin typeface="NewsGoth BT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rgbClr val="081F5B"/>
                </a:solidFill>
                <a:latin typeface="NewsGoth B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81F5B"/>
                </a:solidFill>
                <a:latin typeface="NewsGoth B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81F5B"/>
                </a:solidFill>
                <a:latin typeface="NewsGoth B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81F5B"/>
                </a:solidFill>
                <a:latin typeface="NewsGoth B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81F5B"/>
                </a:solidFill>
                <a:latin typeface="NewsGoth BT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67589" name="Picture 5" descr="greattogood2.jpg">
            <a:extLst>
              <a:ext uri="{FF2B5EF4-FFF2-40B4-BE49-F238E27FC236}">
                <a16:creationId xmlns:a16="http://schemas.microsoft.com/office/drawing/2014/main" id="{2CCBB7D6-ACF5-481C-9E19-5ECF19BA7F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518532"/>
            <a:ext cx="20574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90" name="Picture 6" descr="goodtogreat (1).jpg">
            <a:extLst>
              <a:ext uri="{FF2B5EF4-FFF2-40B4-BE49-F238E27FC236}">
                <a16:creationId xmlns:a16="http://schemas.microsoft.com/office/drawing/2014/main" id="{CA7AD779-22CD-406A-BCFA-32F1255920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451052"/>
            <a:ext cx="2189504" cy="2919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9E1B850-730F-42E5-AF42-BD9F61ED0B4C}"/>
              </a:ext>
            </a:extLst>
          </p:cNvPr>
          <p:cNvSpPr txBox="1">
            <a:spLocks/>
          </p:cNvSpPr>
          <p:nvPr/>
        </p:nvSpPr>
        <p:spPr bwMode="auto">
          <a:xfrm>
            <a:off x="2743200" y="5567973"/>
            <a:ext cx="5791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en-US" sz="2000" i="1" kern="0" dirty="0"/>
              <a:t>Graphics by Kelly Burr, University of Michigan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50</a:t>
            </a:fld>
            <a:endParaRPr lang="en-US" dirty="0"/>
          </a:p>
        </p:txBody>
      </p:sp>
    </p:spTree>
  </p:cSld>
  <p:clrMapOvr>
    <a:masterClrMapping/>
  </p:clrMapOvr>
  <p:transition advTm="15000">
    <p:fade thruBlk="1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>
            <a:extLst>
              <a:ext uri="{FF2B5EF4-FFF2-40B4-BE49-F238E27FC236}">
                <a16:creationId xmlns:a16="http://schemas.microsoft.com/office/drawing/2014/main" id="{95221459-092D-46F8-A8D4-B70FB248F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000"/>
              <a:t>Patron-Driven Services and the Power of Yes</a:t>
            </a:r>
            <a:endParaRPr lang="en-US" altLang="en-US" sz="3000" b="1"/>
          </a:p>
        </p:txBody>
      </p:sp>
      <p:sp>
        <p:nvSpPr>
          <p:cNvPr id="68611" name="Content Placeholder 2">
            <a:extLst>
              <a:ext uri="{FF2B5EF4-FFF2-40B4-BE49-F238E27FC236}">
                <a16:creationId xmlns:a16="http://schemas.microsoft.com/office/drawing/2014/main" id="{49C9B2DA-A0D6-4B57-819B-18AA6BD625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1905000"/>
            <a:ext cx="3762937" cy="4035425"/>
          </a:xfrm>
        </p:spPr>
        <p:txBody>
          <a:bodyPr>
            <a:normAutofit lnSpcReduction="10000"/>
          </a:bodyPr>
          <a:lstStyle/>
          <a:p>
            <a:r>
              <a:rPr lang="en-US" altLang="en-US" dirty="0"/>
              <a:t>Power of Yes at Kresge Library has enabled us to be the customer service champs at Ross</a:t>
            </a:r>
          </a:p>
          <a:p>
            <a:r>
              <a:rPr lang="en-US" altLang="en-US" dirty="0"/>
              <a:t>Power of Yes has brought to us new projects and opportunities that we would not have gotten before</a:t>
            </a:r>
          </a:p>
          <a:p>
            <a:r>
              <a:rPr lang="en-US" altLang="en-US" dirty="0"/>
              <a:t>People WANT to work with us – not have to</a:t>
            </a:r>
          </a:p>
          <a:p>
            <a:r>
              <a:rPr lang="en-US" altLang="en-US" b="1" dirty="0"/>
              <a:t>And when the library morphed into a service unit – it kept us functioning!</a:t>
            </a:r>
          </a:p>
          <a:p>
            <a:endParaRPr lang="en-US" alt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1B22896-9E80-4555-8802-3524F86D5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51</a:t>
            </a:fld>
            <a:endParaRPr lang="en-US" dirty="0"/>
          </a:p>
        </p:txBody>
      </p:sp>
      <p:pic>
        <p:nvPicPr>
          <p:cNvPr id="6146" name="Picture 2" descr="https://live.staticflickr.com/4356/36777610052_8f57150521_z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98" t="21741" r="20052" b="12686"/>
          <a:stretch/>
        </p:blipFill>
        <p:spPr bwMode="auto">
          <a:xfrm>
            <a:off x="5138058" y="3733801"/>
            <a:ext cx="2837089" cy="220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live.staticflickr.com/4440/36114454634_dbcff08ae2_z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8" t="25488" r="3802" b="20180"/>
          <a:stretch/>
        </p:blipFill>
        <p:spPr bwMode="auto">
          <a:xfrm>
            <a:off x="4953000" y="1957134"/>
            <a:ext cx="4006953" cy="1570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s://live.staticflickr.com/4400/36777619452_317bb3a631_w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17" t="11986" r="20084" b="10111"/>
          <a:stretch/>
        </p:blipFill>
        <p:spPr bwMode="auto">
          <a:xfrm>
            <a:off x="7673557" y="3276600"/>
            <a:ext cx="1143001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 thruBlk="1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>
            <a:extLst>
              <a:ext uri="{FF2B5EF4-FFF2-40B4-BE49-F238E27FC236}">
                <a16:creationId xmlns:a16="http://schemas.microsoft.com/office/drawing/2014/main" id="{CA288EDE-FFAF-4E86-A236-792B55F4E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/>
              <a:t>Closing Thoughts</a:t>
            </a:r>
          </a:p>
        </p:txBody>
      </p:sp>
      <p:sp>
        <p:nvSpPr>
          <p:cNvPr id="60419" name="Content Placeholder 2">
            <a:extLst>
              <a:ext uri="{FF2B5EF4-FFF2-40B4-BE49-F238E27FC236}">
                <a16:creationId xmlns:a16="http://schemas.microsoft.com/office/drawing/2014/main" id="{B3123F80-5F89-4758-98EE-038EB83BA7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2415" y="1524000"/>
            <a:ext cx="6591985" cy="4387222"/>
          </a:xfrm>
        </p:spPr>
        <p:txBody>
          <a:bodyPr>
            <a:normAutofit fontScale="92500"/>
          </a:bodyPr>
          <a:lstStyle/>
          <a:p>
            <a:pPr>
              <a:defRPr/>
            </a:pPr>
            <a:r>
              <a:rPr lang="en-US" sz="2400" dirty="0">
                <a:cs typeface="Arial" charset="0"/>
              </a:rPr>
              <a:t>What does hospitality mean at Kresge?</a:t>
            </a:r>
          </a:p>
          <a:p>
            <a:pPr lvl="1">
              <a:buFont typeface="NewsGoth BT" pitchFamily="34" charset="0"/>
              <a:buChar char="~"/>
              <a:defRPr/>
            </a:pPr>
            <a:r>
              <a:rPr lang="en-US" sz="2400" dirty="0">
                <a:cs typeface="Arial" charset="0"/>
              </a:rPr>
              <a:t>It means serving the students, faculty and other staff the best we can</a:t>
            </a:r>
          </a:p>
          <a:p>
            <a:pPr lvl="1">
              <a:buFont typeface="NewsGoth BT" pitchFamily="34" charset="0"/>
              <a:buChar char="~"/>
              <a:defRPr/>
            </a:pPr>
            <a:r>
              <a:rPr lang="en-US" sz="2400" dirty="0">
                <a:cs typeface="Arial" charset="0"/>
              </a:rPr>
              <a:t>It means listening to their needs without considering what other libraries are doing</a:t>
            </a:r>
          </a:p>
          <a:p>
            <a:pPr lvl="1">
              <a:buFont typeface="NewsGoth BT" pitchFamily="34" charset="0"/>
              <a:buChar char="~"/>
              <a:defRPr/>
            </a:pPr>
            <a:r>
              <a:rPr lang="en-US" sz="2400" dirty="0">
                <a:cs typeface="Arial" charset="0"/>
              </a:rPr>
              <a:t>It means not being bogged down with what other departments or libraries are doing</a:t>
            </a:r>
          </a:p>
          <a:p>
            <a:pPr lvl="1">
              <a:buFont typeface="NewsGoth BT" pitchFamily="34" charset="0"/>
              <a:buChar char="~"/>
              <a:defRPr/>
            </a:pPr>
            <a:r>
              <a:rPr lang="en-US" sz="2400" dirty="0">
                <a:cs typeface="Arial" charset="0"/>
              </a:rPr>
              <a:t>It also means that we cannot take on everything – right now, that is finding students places to study.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84AA011-1B65-4C70-AF93-C5DDEF77E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52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>
            <a:extLst>
              <a:ext uri="{FF2B5EF4-FFF2-40B4-BE49-F238E27FC236}">
                <a16:creationId xmlns:a16="http://schemas.microsoft.com/office/drawing/2014/main" id="{40761EA4-7525-41E4-9A18-EDCDD5009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/>
              <a:t>Closing Thoughts</a:t>
            </a:r>
          </a:p>
        </p:txBody>
      </p:sp>
      <p:sp>
        <p:nvSpPr>
          <p:cNvPr id="70659" name="Content Placeholder 2">
            <a:extLst>
              <a:ext uri="{FF2B5EF4-FFF2-40B4-BE49-F238E27FC236}">
                <a16:creationId xmlns:a16="http://schemas.microsoft.com/office/drawing/2014/main" id="{B33FCCED-FE29-476D-9C75-13469BFC20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1371600"/>
            <a:ext cx="4419600" cy="4114800"/>
          </a:xfrm>
        </p:spPr>
        <p:txBody>
          <a:bodyPr>
            <a:normAutofit fontScale="85000" lnSpcReduction="10000"/>
          </a:bodyPr>
          <a:lstStyle/>
          <a:p>
            <a:r>
              <a:rPr lang="en-US" altLang="en-US" sz="2400" dirty="0"/>
              <a:t>Factors beyond your control (especially space and budget) can easily thwart enthusiasm for providing service</a:t>
            </a:r>
          </a:p>
          <a:p>
            <a:r>
              <a:rPr lang="en-US" altLang="en-US" sz="2400" dirty="0"/>
              <a:t>However, we can never be expected to do more than our budget and space allow – Focus on what you CAN do</a:t>
            </a:r>
            <a:r>
              <a:rPr lang="en-US" altLang="en-US" sz="2400" dirty="0" smtClean="0"/>
              <a:t>!</a:t>
            </a:r>
          </a:p>
          <a:p>
            <a:r>
              <a:rPr lang="en-US" altLang="en-US" sz="2400" dirty="0" smtClean="0"/>
              <a:t>Our world right now is fixated on Coronavirus (COVID-19).  We do not know what is happening – but we have to be ready no matter what.</a:t>
            </a:r>
          </a:p>
          <a:p>
            <a:endParaRPr lang="en-US" altLang="en-US" sz="24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C40B132-5DFA-499A-826F-A58CE6286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53</a:t>
            </a:fld>
            <a:endParaRPr lang="en-US" dirty="0"/>
          </a:p>
        </p:txBody>
      </p:sp>
      <p:pic>
        <p:nvPicPr>
          <p:cNvPr id="7170" name="Picture 2" descr="https://live.staticflickr.com/65535/49615563873_f1e9fe5d43_c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83" t="11851" r="34960" b="1094"/>
          <a:stretch/>
        </p:blipFill>
        <p:spPr bwMode="auto">
          <a:xfrm>
            <a:off x="5921367" y="1524000"/>
            <a:ext cx="2601310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 thruBlk="1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>
            <a:extLst>
              <a:ext uri="{FF2B5EF4-FFF2-40B4-BE49-F238E27FC236}">
                <a16:creationId xmlns:a16="http://schemas.microsoft.com/office/drawing/2014/main" id="{CAB4727A-2723-415E-9F4C-9FBF803CA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/>
              <a:t>Closing Thoughts</a:t>
            </a:r>
          </a:p>
        </p:txBody>
      </p:sp>
      <p:sp>
        <p:nvSpPr>
          <p:cNvPr id="61443" name="Content Placeholder 2">
            <a:extLst>
              <a:ext uri="{FF2B5EF4-FFF2-40B4-BE49-F238E27FC236}">
                <a16:creationId xmlns:a16="http://schemas.microsoft.com/office/drawing/2014/main" id="{CBA52445-691A-424B-947C-00A259F14F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1524000"/>
            <a:ext cx="7162800" cy="418941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400" dirty="0">
                <a:cs typeface="Arial" charset="0"/>
              </a:rPr>
              <a:t>It means that no one will EVER get in trouble helping our community</a:t>
            </a:r>
          </a:p>
          <a:p>
            <a:pPr>
              <a:defRPr/>
            </a:pPr>
            <a:r>
              <a:rPr lang="en-US" sz="2400" dirty="0">
                <a:cs typeface="Arial" charset="0"/>
              </a:rPr>
              <a:t>It means that the customer is always our first </a:t>
            </a:r>
            <a:r>
              <a:rPr lang="en-US" sz="2400" dirty="0">
                <a:cs typeface="Arial" charset="0"/>
                <a:sym typeface="Wingdings" pitchFamily="2" charset="2"/>
              </a:rPr>
              <a:t> </a:t>
            </a:r>
            <a:r>
              <a:rPr lang="en-US" sz="2400" dirty="0">
                <a:cs typeface="Arial" charset="0"/>
              </a:rPr>
              <a:t>“I am Third”</a:t>
            </a:r>
          </a:p>
          <a:p>
            <a:pPr>
              <a:defRPr/>
            </a:pPr>
            <a:r>
              <a:rPr lang="en-US" sz="2400" dirty="0">
                <a:cs typeface="Arial" charset="0"/>
              </a:rPr>
              <a:t>It also means that we cannot do all things for all </a:t>
            </a:r>
            <a:r>
              <a:rPr lang="en-US" sz="2400" dirty="0" smtClean="0">
                <a:cs typeface="Arial" charset="0"/>
              </a:rPr>
              <a:t>people – but that cannot be a deterrent from doing anything!</a:t>
            </a:r>
            <a:endParaRPr lang="en-US" sz="2400" dirty="0">
              <a:cs typeface="Arial" charset="0"/>
            </a:endParaRPr>
          </a:p>
          <a:p>
            <a:pPr>
              <a:defRPr/>
            </a:pPr>
            <a:r>
              <a:rPr lang="en-US" sz="2400" dirty="0">
                <a:cs typeface="Arial" charset="0"/>
              </a:rPr>
              <a:t>“Do we provide a 4 star service when a 3 star service will do?” – Former dean at Ross School of Business</a:t>
            </a:r>
          </a:p>
          <a:p>
            <a:pPr>
              <a:defRPr/>
            </a:pPr>
            <a:endParaRPr lang="en-US" sz="2400" dirty="0">
              <a:cs typeface="Arial" charset="0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109F405-6CA3-492F-894D-2BD716CF6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54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>
            <a:extLst>
              <a:ext uri="{FF2B5EF4-FFF2-40B4-BE49-F238E27FC236}">
                <a16:creationId xmlns:a16="http://schemas.microsoft.com/office/drawing/2014/main" id="{7ED440C0-F881-4E7B-9912-43EE6AB0B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/>
              <a:t>Closing Thoughts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C10B1A4-0F5F-42FE-8DE6-C2E314152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sp>
        <p:nvSpPr>
          <p:cNvPr id="72745" name="TextBox 4">
            <a:extLst>
              <a:ext uri="{FF2B5EF4-FFF2-40B4-BE49-F238E27FC236}">
                <a16:creationId xmlns:a16="http://schemas.microsoft.com/office/drawing/2014/main" id="{F15EC530-BACB-4F44-AE2D-FFAAFFF81E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5181600"/>
            <a:ext cx="61722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rgbClr val="081F5B"/>
                </a:solidFill>
                <a:latin typeface="NewsGoth BT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rgbClr val="081F5B"/>
                </a:solidFill>
                <a:latin typeface="NewsGoth BT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rgbClr val="081F5B"/>
                </a:solidFill>
                <a:latin typeface="NewsGoth BT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rgbClr val="081F5B"/>
                </a:solidFill>
                <a:latin typeface="NewsGoth BT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rgbClr val="081F5B"/>
                </a:solidFill>
                <a:latin typeface="NewsGoth B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81F5B"/>
                </a:solidFill>
                <a:latin typeface="NewsGoth B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81F5B"/>
                </a:solidFill>
                <a:latin typeface="NewsGoth B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81F5B"/>
                </a:solidFill>
                <a:latin typeface="NewsGoth B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81F5B"/>
                </a:solidFill>
                <a:latin typeface="NewsGoth BT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 i="1" dirty="0">
                <a:solidFill>
                  <a:schemeClr val="tx1"/>
                </a:solidFill>
                <a:latin typeface="+mn-lt"/>
              </a:rPr>
              <a:t>*Note: On a scale from 1 (poor) to 7 (excellent) – 2017 scale to 5 (and adjusted</a:t>
            </a:r>
            <a:r>
              <a:rPr lang="en-US" altLang="en-US" sz="2000" b="1" i="1" dirty="0" smtClean="0">
                <a:solidFill>
                  <a:schemeClr val="tx1"/>
                </a:solidFill>
                <a:latin typeface="+mn-lt"/>
              </a:rPr>
              <a:t>)</a:t>
            </a:r>
          </a:p>
          <a:p>
            <a:pPr algn="ctr" eaLnBrk="1" hangingPunct="1"/>
            <a:r>
              <a:rPr lang="en-US" altLang="en-US" sz="2000" b="1" i="1" dirty="0" smtClean="0">
                <a:solidFill>
                  <a:schemeClr val="tx1"/>
                </a:solidFill>
                <a:latin typeface="+mn-lt"/>
              </a:rPr>
              <a:t>2018 &amp; 2019….don’t ask….</a:t>
            </a:r>
            <a:endParaRPr lang="en-US" altLang="en-US" sz="2000" b="1" i="1" dirty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7F93393F-95BC-45E6-BEBB-FD2FB518B5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7465406"/>
              </p:ext>
            </p:extLst>
          </p:nvPr>
        </p:nvGraphicFramePr>
        <p:xfrm>
          <a:off x="1828800" y="1426796"/>
          <a:ext cx="6591300" cy="3778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55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>
            <a:extLst>
              <a:ext uri="{FF2B5EF4-FFF2-40B4-BE49-F238E27FC236}">
                <a16:creationId xmlns:a16="http://schemas.microsoft.com/office/drawing/2014/main" id="{E6362B92-3530-4BB2-8E49-574025A9A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/>
              <a:t>Closing Thoughts</a:t>
            </a:r>
          </a:p>
        </p:txBody>
      </p:sp>
      <p:sp>
        <p:nvSpPr>
          <p:cNvPr id="63491" name="Content Placeholder 2">
            <a:extLst>
              <a:ext uri="{FF2B5EF4-FFF2-40B4-BE49-F238E27FC236}">
                <a16:creationId xmlns:a16="http://schemas.microsoft.com/office/drawing/2014/main" id="{5AD3C5B0-190F-420D-90D1-70747976EB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1447800"/>
            <a:ext cx="7772400" cy="5053134"/>
          </a:xfrm>
        </p:spPr>
        <p:txBody>
          <a:bodyPr>
            <a:normAutofit fontScale="62500" lnSpcReduction="20000"/>
          </a:bodyPr>
          <a:lstStyle/>
          <a:p>
            <a:pPr>
              <a:defRPr/>
            </a:pPr>
            <a:r>
              <a:rPr lang="en-US" sz="3100" dirty="0">
                <a:cs typeface="Arial" charset="0"/>
              </a:rPr>
              <a:t>Exit Survey Responses from MBA Grads</a:t>
            </a:r>
          </a:p>
          <a:p>
            <a:pPr lvl="1">
              <a:defRPr/>
            </a:pPr>
            <a:r>
              <a:rPr lang="en-US" sz="3100" dirty="0">
                <a:cs typeface="Arial" charset="0"/>
              </a:rPr>
              <a:t>“Another gem at Ross. Whenever I have asked Kresge for help (in person or remotely through </a:t>
            </a:r>
            <a:r>
              <a:rPr lang="en-US" sz="3100" dirty="0" err="1">
                <a:cs typeface="Arial" charset="0"/>
              </a:rPr>
              <a:t>Meebo</a:t>
            </a:r>
            <a:r>
              <a:rPr lang="en-US" sz="3100" dirty="0">
                <a:cs typeface="Arial" charset="0"/>
              </a:rPr>
              <a:t>), I have never been disappointed. They helped me greatly during my internship. </a:t>
            </a:r>
          </a:p>
          <a:p>
            <a:pPr lvl="1">
              <a:defRPr/>
            </a:pPr>
            <a:r>
              <a:rPr lang="en-US" sz="3100" dirty="0">
                <a:cs typeface="Arial" charset="0"/>
              </a:rPr>
              <a:t>"Best thing about Ross hands down.“</a:t>
            </a:r>
          </a:p>
          <a:p>
            <a:pPr lvl="1">
              <a:defRPr/>
            </a:pPr>
            <a:r>
              <a:rPr lang="en-US" sz="3100" dirty="0">
                <a:cs typeface="Arial" charset="0"/>
              </a:rPr>
              <a:t>"The librarians are amazingly responsive and supportive. I will miss them and their resources.“</a:t>
            </a:r>
          </a:p>
          <a:p>
            <a:pPr lvl="1">
              <a:defRPr/>
            </a:pPr>
            <a:r>
              <a:rPr lang="en-US" sz="3100" dirty="0">
                <a:cs typeface="Arial" charset="0"/>
              </a:rPr>
              <a:t>"Kresge Library staff is awesome! They answer to the e-mails promptly even during the weekend and they are very helpful. The chat is also very useful.“</a:t>
            </a:r>
          </a:p>
          <a:p>
            <a:pPr lvl="1">
              <a:defRPr/>
            </a:pPr>
            <a:r>
              <a:rPr lang="en-US" sz="3100" dirty="0">
                <a:cs typeface="Arial" charset="0"/>
              </a:rPr>
              <a:t>"Kresge library staff rocks! One of the best things about Ross.“</a:t>
            </a:r>
          </a:p>
          <a:p>
            <a:pPr>
              <a:defRPr/>
            </a:pPr>
            <a:r>
              <a:rPr lang="en-US" sz="3100" b="1" dirty="0">
                <a:cs typeface="Arial" charset="0"/>
              </a:rPr>
              <a:t>We did poorly in the survey during construction – where did the library go???</a:t>
            </a:r>
          </a:p>
          <a:p>
            <a:pPr>
              <a:defRPr/>
            </a:pPr>
            <a:endParaRPr lang="en-US" sz="2800" b="1" dirty="0">
              <a:cs typeface="Arial" charset="0"/>
            </a:endParaRPr>
          </a:p>
          <a:p>
            <a:pPr>
              <a:buFont typeface="NewsGoth BT" pitchFamily="34" charset="0"/>
              <a:buChar char="~"/>
              <a:defRPr/>
            </a:pPr>
            <a:endParaRPr lang="en-US" sz="2600" dirty="0">
              <a:cs typeface="Arial" charset="0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615DEB-40D7-4B20-8312-C89773F6D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56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>
            <a:extLst>
              <a:ext uri="{FF2B5EF4-FFF2-40B4-BE49-F238E27FC236}">
                <a16:creationId xmlns:a16="http://schemas.microsoft.com/office/drawing/2014/main" id="{E6362B92-3530-4BB2-8E49-574025A9A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/>
              <a:t>Closing Thoughts</a:t>
            </a:r>
          </a:p>
        </p:txBody>
      </p:sp>
      <p:sp>
        <p:nvSpPr>
          <p:cNvPr id="63491" name="Content Placeholder 2">
            <a:extLst>
              <a:ext uri="{FF2B5EF4-FFF2-40B4-BE49-F238E27FC236}">
                <a16:creationId xmlns:a16="http://schemas.microsoft.com/office/drawing/2014/main" id="{5AD3C5B0-190F-420D-90D1-70747976EB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1447800"/>
            <a:ext cx="7162800" cy="468800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400" dirty="0" smtClean="0">
                <a:cs typeface="Arial" charset="0"/>
              </a:rPr>
              <a:t>Balancing Hospitality of our community and organizational change can be difficult.</a:t>
            </a:r>
          </a:p>
          <a:p>
            <a:pPr>
              <a:defRPr/>
            </a:pPr>
            <a:r>
              <a:rPr lang="en-US" sz="2400" dirty="0" smtClean="0">
                <a:cs typeface="Arial" charset="0"/>
              </a:rPr>
              <a:t>It is difficult to be hospitable is you do not feel that you are treated well or fairly.</a:t>
            </a:r>
          </a:p>
          <a:p>
            <a:pPr>
              <a:defRPr/>
            </a:pPr>
            <a:r>
              <a:rPr lang="en-US" sz="2400" dirty="0" smtClean="0">
                <a:cs typeface="Arial" charset="0"/>
              </a:rPr>
              <a:t>It is the manager’s role to ensure that staff have an opportunity to share thoughts and opinions about what is going on.</a:t>
            </a:r>
          </a:p>
          <a:p>
            <a:pPr>
              <a:defRPr/>
            </a:pPr>
            <a:r>
              <a:rPr lang="en-US" sz="2400" dirty="0" smtClean="0">
                <a:cs typeface="Arial" charset="0"/>
              </a:rPr>
              <a:t>But it’s the manager’s role to ensure that the unit remains relevant </a:t>
            </a:r>
            <a:r>
              <a:rPr lang="en-US" sz="2400" smtClean="0">
                <a:cs typeface="Arial" charset="0"/>
              </a:rPr>
              <a:t>and functioning.</a:t>
            </a:r>
            <a:endParaRPr lang="en-US" sz="2200" dirty="0">
              <a:cs typeface="Arial" charset="0"/>
            </a:endParaRPr>
          </a:p>
          <a:p>
            <a:pPr>
              <a:defRPr/>
            </a:pPr>
            <a:endParaRPr lang="en-US" sz="2400" dirty="0">
              <a:cs typeface="Arial" charset="0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615DEB-40D7-4B20-8312-C89773F6D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833153"/>
      </p:ext>
    </p:extLst>
  </p:cSld>
  <p:clrMapOvr>
    <a:masterClrMapping/>
  </p:clrMapOvr>
  <p:transition>
    <p:fade thruBlk="1"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>
            <a:extLst>
              <a:ext uri="{FF2B5EF4-FFF2-40B4-BE49-F238E27FC236}">
                <a16:creationId xmlns:a16="http://schemas.microsoft.com/office/drawing/2014/main" id="{53A8C644-793C-4F85-B9C7-6ED51645A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Closing Thoughts</a:t>
            </a:r>
          </a:p>
        </p:txBody>
      </p:sp>
      <p:sp>
        <p:nvSpPr>
          <p:cNvPr id="75779" name="Content Placeholder 2">
            <a:extLst>
              <a:ext uri="{FF2B5EF4-FFF2-40B4-BE49-F238E27FC236}">
                <a16:creationId xmlns:a16="http://schemas.microsoft.com/office/drawing/2014/main" id="{EAC7BCCE-5A5D-4F46-949B-20FD29921A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295400"/>
            <a:ext cx="7696200" cy="4648200"/>
          </a:xfrm>
        </p:spPr>
        <p:txBody>
          <a:bodyPr>
            <a:normAutofit lnSpcReduction="10000"/>
          </a:bodyPr>
          <a:lstStyle/>
          <a:p>
            <a:r>
              <a:rPr lang="en-US" altLang="en-US" sz="2800" b="1" dirty="0"/>
              <a:t>Be careful about Metrics &amp; Dashboard indicators</a:t>
            </a:r>
          </a:p>
          <a:p>
            <a:r>
              <a:rPr lang="en-US" altLang="en-US" sz="2800" dirty="0"/>
              <a:t>Numbers are used (especially in politics) as props!</a:t>
            </a:r>
          </a:p>
          <a:p>
            <a:r>
              <a:rPr lang="en-US" altLang="en-US" sz="2800" dirty="0"/>
              <a:t>Numbers can mean so many different things</a:t>
            </a:r>
          </a:p>
          <a:p>
            <a:pPr lvl="1"/>
            <a:r>
              <a:rPr lang="en-US" altLang="en-US" sz="2600" dirty="0"/>
              <a:t>Batting average of .406 is amazing!</a:t>
            </a:r>
          </a:p>
          <a:p>
            <a:pPr lvl="1"/>
            <a:r>
              <a:rPr lang="en-US" altLang="en-US" sz="2600" dirty="0"/>
              <a:t>Winning percentage of .406 is not good – but maybe it is justified</a:t>
            </a:r>
          </a:p>
          <a:p>
            <a:pPr lvl="1"/>
            <a:r>
              <a:rPr lang="en-US" altLang="en-US" sz="2600" dirty="0"/>
              <a:t>Fielding percentage of .406 is really awful!</a:t>
            </a:r>
          </a:p>
          <a:p>
            <a:pPr lvl="1"/>
            <a:endParaRPr lang="en-US" altLang="en-US" sz="2600" dirty="0"/>
          </a:p>
          <a:p>
            <a:endParaRPr lang="en-US" altLang="en-US" sz="2800" b="1" dirty="0">
              <a:hlinkClick r:id="rId2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BA6A493-9DB6-4B92-99F9-F2ED2DB51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58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>
            <a:extLst>
              <a:ext uri="{FF2B5EF4-FFF2-40B4-BE49-F238E27FC236}">
                <a16:creationId xmlns:a16="http://schemas.microsoft.com/office/drawing/2014/main" id="{FAEBCF04-E800-4E0A-994B-E902AADC9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Closing Thoughts</a:t>
            </a:r>
          </a:p>
        </p:txBody>
      </p:sp>
      <p:sp>
        <p:nvSpPr>
          <p:cNvPr id="77827" name="Content Placeholder 2">
            <a:extLst>
              <a:ext uri="{FF2B5EF4-FFF2-40B4-BE49-F238E27FC236}">
                <a16:creationId xmlns:a16="http://schemas.microsoft.com/office/drawing/2014/main" id="{9DB20A7E-6BAD-4A0B-BC8C-2C2E2D6247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717" y="1418371"/>
            <a:ext cx="8229600" cy="1143000"/>
          </a:xfrm>
        </p:spPr>
        <p:txBody>
          <a:bodyPr>
            <a:normAutofit lnSpcReduction="10000"/>
          </a:bodyPr>
          <a:lstStyle/>
          <a:p>
            <a:r>
              <a:rPr lang="en-US" altLang="en-US" sz="3600" dirty="0"/>
              <a:t>Sometimes it does not matter what your dashboard shows….</a:t>
            </a:r>
            <a:endParaRPr lang="en-US" altLang="en-US" sz="2400" dirty="0">
              <a:hlinkClick r:id="rId2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24FEBF8-B8FB-4B32-8E43-5686F86CB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pic>
        <p:nvPicPr>
          <p:cNvPr id="77828" name="Picture 4" descr="http://farm2.staticflickr.com/1195/3164658600_fc4bd18af6_z.jpg">
            <a:extLst>
              <a:ext uri="{FF2B5EF4-FFF2-40B4-BE49-F238E27FC236}">
                <a16:creationId xmlns:a16="http://schemas.microsoft.com/office/drawing/2014/main" id="{A3622F8C-8923-4AD8-880B-4C65EE078A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2743200"/>
            <a:ext cx="4038600" cy="302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59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1">
            <a:extLst>
              <a:ext uri="{FF2B5EF4-FFF2-40B4-BE49-F238E27FC236}">
                <a16:creationId xmlns:a16="http://schemas.microsoft.com/office/drawing/2014/main" id="{FEACC159-597D-44A6-A73B-A9231A49F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Thank You</a:t>
            </a:r>
          </a:p>
        </p:txBody>
      </p:sp>
      <p:sp>
        <p:nvSpPr>
          <p:cNvPr id="78851" name="Content Placeholder 2">
            <a:extLst>
              <a:ext uri="{FF2B5EF4-FFF2-40B4-BE49-F238E27FC236}">
                <a16:creationId xmlns:a16="http://schemas.microsoft.com/office/drawing/2014/main" id="{0B5FB6EA-0C7A-4E17-BAEA-1762211A16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altLang="en-US" dirty="0"/>
              <a:t>Questions?</a:t>
            </a:r>
          </a:p>
          <a:p>
            <a:pPr algn="ctr">
              <a:buFontTx/>
              <a:buNone/>
            </a:pPr>
            <a:endParaRPr lang="en-US" altLang="en-US" dirty="0"/>
          </a:p>
          <a:p>
            <a:pPr algn="ctr">
              <a:buFontTx/>
              <a:buNone/>
            </a:pPr>
            <a:r>
              <a:rPr lang="en-US" altLang="en-US" dirty="0"/>
              <a:t>Slides: </a:t>
            </a:r>
          </a:p>
          <a:p>
            <a:pPr algn="ctr">
              <a:buNone/>
            </a:pPr>
            <a:r>
              <a:rPr lang="en-US" altLang="en-US" b="1" i="1" dirty="0"/>
              <a:t>http://</a:t>
            </a:r>
            <a:r>
              <a:rPr lang="en-US" altLang="en-US" b="1" i="1" dirty="0" smtClean="0"/>
              <a:t>tinyurl.com/cgs2020ssldl</a:t>
            </a:r>
            <a:endParaRPr lang="en-US" altLang="en-US" b="1" i="1" dirty="0"/>
          </a:p>
          <a:p>
            <a:pPr algn="ctr">
              <a:buNone/>
            </a:pPr>
            <a:endParaRPr lang="en-US" altLang="en-US" i="1" dirty="0"/>
          </a:p>
          <a:p>
            <a:pPr algn="ctr">
              <a:buFontTx/>
              <a:buNone/>
            </a:pPr>
            <a:r>
              <a:rPr lang="en-US" altLang="en-US" dirty="0"/>
              <a:t>Corey Seeman</a:t>
            </a:r>
          </a:p>
          <a:p>
            <a:pPr algn="ctr">
              <a:buFontTx/>
              <a:buNone/>
            </a:pPr>
            <a:r>
              <a:rPr lang="en-US" altLang="en-US" dirty="0">
                <a:hlinkClick r:id="rId2"/>
              </a:rPr>
              <a:t>cseeman@umich.edu</a:t>
            </a:r>
            <a:endParaRPr lang="en-US" altLang="en-US" dirty="0"/>
          </a:p>
          <a:p>
            <a:pPr algn="ctr">
              <a:buFontTx/>
              <a:buNone/>
            </a:pPr>
            <a:r>
              <a:rPr lang="en-US" altLang="en-US" dirty="0">
                <a:hlinkClick r:id="rId3"/>
              </a:rPr>
              <a:t>http://www-personal.umich.edu/~cseeman/index.html</a:t>
            </a:r>
            <a:endParaRPr lang="en-US" altLang="en-US" dirty="0"/>
          </a:p>
          <a:p>
            <a:pPr algn="ctr">
              <a:buFontTx/>
              <a:buNone/>
            </a:pPr>
            <a:endParaRPr lang="en-US" altLang="en-US" dirty="0"/>
          </a:p>
          <a:p>
            <a:pPr algn="ctr">
              <a:buFontTx/>
              <a:buNone/>
            </a:pPr>
            <a:endParaRPr lang="en-US" alt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1E8897D-3C7D-4A27-B322-C1F98F059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Corey Seeman (University of Michigan) - Where is the Hospitality in Your Library?  (Salem-South Lyon Distric Library - 2020)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60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TM02892315[[fn=Wisp]]</Template>
  <TotalTime>5326</TotalTime>
  <Words>4848</Words>
  <Application>Microsoft Office PowerPoint</Application>
  <PresentationFormat>On-screen Show (4:3)</PresentationFormat>
  <Paragraphs>483</Paragraphs>
  <Slides>60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8" baseType="lpstr">
      <vt:lpstr>Arial</vt:lpstr>
      <vt:lpstr>Calibri</vt:lpstr>
      <vt:lpstr>Century Gothic</vt:lpstr>
      <vt:lpstr>NewsGoth BT</vt:lpstr>
      <vt:lpstr>NewsGoth Dm BT</vt:lpstr>
      <vt:lpstr>Wingdings</vt:lpstr>
      <vt:lpstr>Wingdings 3</vt:lpstr>
      <vt:lpstr>Wisp</vt:lpstr>
      <vt:lpstr>Where is the Hospitality in Your Library?  </vt:lpstr>
      <vt:lpstr>Presentation Overview</vt:lpstr>
      <vt:lpstr>Introduction</vt:lpstr>
      <vt:lpstr>Introduction</vt:lpstr>
      <vt:lpstr>Introduction</vt:lpstr>
      <vt:lpstr>Hospitality &amp; Service</vt:lpstr>
      <vt:lpstr>Hospitality &amp; Service</vt:lpstr>
      <vt:lpstr>Hospitality &amp; Service</vt:lpstr>
      <vt:lpstr>Hospitality &amp; Service</vt:lpstr>
      <vt:lpstr>Hospitality &amp; Service</vt:lpstr>
      <vt:lpstr>Hospitality &amp; Service</vt:lpstr>
      <vt:lpstr>Hospitality &amp; Service</vt:lpstr>
      <vt:lpstr>Hospitality &amp; Service</vt:lpstr>
      <vt:lpstr>Hospitality &amp; Service</vt:lpstr>
      <vt:lpstr>Hospitality &amp; Service</vt:lpstr>
      <vt:lpstr>Hospitality &amp; Self-Service</vt:lpstr>
      <vt:lpstr>Two Spaces of a Library  </vt:lpstr>
      <vt:lpstr>Two Spaces of a Library</vt:lpstr>
      <vt:lpstr>Two Spaces of a Library</vt:lpstr>
      <vt:lpstr>Two Spaces of a Library</vt:lpstr>
      <vt:lpstr>Two Spaces of a Library</vt:lpstr>
      <vt:lpstr>Two Spaces of a Library</vt:lpstr>
      <vt:lpstr>Hospitality at Kresge Library</vt:lpstr>
      <vt:lpstr>Hospitality at Kresge Library</vt:lpstr>
      <vt:lpstr>Hospitality at Kresge Library</vt:lpstr>
      <vt:lpstr>Hospitality at Kresge Library</vt:lpstr>
      <vt:lpstr>Hospitality at Kresge Library</vt:lpstr>
      <vt:lpstr>Hospitality at Kresge Library</vt:lpstr>
      <vt:lpstr>Hospitality at Kresge Library</vt:lpstr>
      <vt:lpstr>Hospitality at Kresge Library</vt:lpstr>
      <vt:lpstr>Hospitality at Kresge Library</vt:lpstr>
      <vt:lpstr>Hospitality at Kresge Library</vt:lpstr>
      <vt:lpstr>Hospitality at Kresge Library</vt:lpstr>
      <vt:lpstr>Hospitality at Kresge Library</vt:lpstr>
      <vt:lpstr>Hospitality at Kresge Library</vt:lpstr>
      <vt:lpstr>Hospitality at Kresge Library</vt:lpstr>
      <vt:lpstr>Becoming Kresge Library Services </vt:lpstr>
      <vt:lpstr>Becoming Kresge Library Services  </vt:lpstr>
      <vt:lpstr>Becoming Kresge Library Services </vt:lpstr>
      <vt:lpstr>Becoming Kresge Library Services </vt:lpstr>
      <vt:lpstr>Becoming Kresge Library Services </vt:lpstr>
      <vt:lpstr>Becoming Kresge Library Services </vt:lpstr>
      <vt:lpstr>Patron-Driven Services and the Power of Yes</vt:lpstr>
      <vt:lpstr>Patron-Driven Services and the Power of Yes</vt:lpstr>
      <vt:lpstr>Patron-Driven Services and the Power of Yes</vt:lpstr>
      <vt:lpstr>Patron-Driven Services and the Power of Yes</vt:lpstr>
      <vt:lpstr>Patron-Driven Services and the Power of Yes</vt:lpstr>
      <vt:lpstr>Patron-Driven Services and the Power of Yes</vt:lpstr>
      <vt:lpstr>Patron-Driven Services and the Power of Yes</vt:lpstr>
      <vt:lpstr>Patron-Driven Services and the Power of Yes</vt:lpstr>
      <vt:lpstr>Patron-Driven Services and the Power of Yes</vt:lpstr>
      <vt:lpstr>Closing Thoughts</vt:lpstr>
      <vt:lpstr>Closing Thoughts</vt:lpstr>
      <vt:lpstr>Closing Thoughts</vt:lpstr>
      <vt:lpstr>Closing Thoughts</vt:lpstr>
      <vt:lpstr>Closing Thoughts</vt:lpstr>
      <vt:lpstr>Closing Thoughts</vt:lpstr>
      <vt:lpstr>Closing Thoughts</vt:lpstr>
      <vt:lpstr>Closing Thoughts</vt:lpstr>
      <vt:lpstr>Thank You</vt:lpstr>
    </vt:vector>
  </TitlesOfParts>
  <Company>University of Michigan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University of Michigan</dc:creator>
  <cp:lastModifiedBy>Seeman, Corey</cp:lastModifiedBy>
  <cp:revision>373</cp:revision>
  <cp:lastPrinted>2020-03-02T18:52:52Z</cp:lastPrinted>
  <dcterms:created xsi:type="dcterms:W3CDTF">2003-10-08T12:27:16Z</dcterms:created>
  <dcterms:modified xsi:type="dcterms:W3CDTF">2020-03-05T20:10:26Z</dcterms:modified>
</cp:coreProperties>
</file>