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48"/>
  </p:notesMasterIdLst>
  <p:sldIdLst>
    <p:sldId id="256" r:id="rId3"/>
    <p:sldId id="257" r:id="rId4"/>
    <p:sldId id="273" r:id="rId5"/>
    <p:sldId id="276" r:id="rId6"/>
    <p:sldId id="283" r:id="rId7"/>
    <p:sldId id="284" r:id="rId8"/>
    <p:sldId id="285" r:id="rId9"/>
    <p:sldId id="286" r:id="rId10"/>
    <p:sldId id="274"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09" r:id="rId34"/>
    <p:sldId id="260" r:id="rId35"/>
    <p:sldId id="262" r:id="rId36"/>
    <p:sldId id="281" r:id="rId37"/>
    <p:sldId id="282" r:id="rId38"/>
    <p:sldId id="267" r:id="rId39"/>
    <p:sldId id="261" r:id="rId40"/>
    <p:sldId id="278" r:id="rId41"/>
    <p:sldId id="279" r:id="rId42"/>
    <p:sldId id="280" r:id="rId43"/>
    <p:sldId id="263" r:id="rId44"/>
    <p:sldId id="264" r:id="rId45"/>
    <p:sldId id="271" r:id="rId46"/>
    <p:sldId id="25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DFD4"/>
    <a:srgbClr val="63B1A8"/>
    <a:srgbClr val="1003BD"/>
    <a:srgbClr val="477D6F"/>
    <a:srgbClr val="3B695D"/>
    <a:srgbClr val="53DD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9110" autoAdjust="0"/>
  </p:normalViewPr>
  <p:slideViewPr>
    <p:cSldViewPr snapToGrid="0">
      <p:cViewPr varScale="1">
        <p:scale>
          <a:sx n="95" d="100"/>
          <a:sy n="95" d="100"/>
        </p:scale>
        <p:origin x="9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F5112B-5006-48C9-89E4-625941C8CD43}" type="datetimeFigureOut">
              <a:rPr lang="en-US" smtClean="0"/>
              <a:t>8/20/2020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8CAE7-6A7F-41F6-8148-5FC8E6C3228C}" type="slidenum">
              <a:rPr lang="en-US" smtClean="0"/>
              <a:t>‹#›</a:t>
            </a:fld>
            <a:endParaRPr lang="en-US"/>
          </a:p>
        </p:txBody>
      </p:sp>
    </p:spTree>
    <p:extLst>
      <p:ext uri="{BB962C8B-B14F-4D97-AF65-F5344CB8AC3E}">
        <p14:creationId xmlns:p14="http://schemas.microsoft.com/office/powerpoint/2010/main" val="3342506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cs.colectica.com/designer/manage-content/data/harmonize-variables/"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ocs.colectica.com/designer/manage-content/data/harmonize-variable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2C490-5978-4FA5-9C9A-1F8E4528CF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022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out our site – go to the “Data Resources” tab and find</a:t>
            </a:r>
            <a:r>
              <a:rPr lang="en-US" baseline="0" dirty="0" smtClean="0"/>
              <a:t> helpful info about longitudinal data, special collections, and more!</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9</a:t>
            </a:fld>
            <a:endParaRPr lang="en-US"/>
          </a:p>
        </p:txBody>
      </p:sp>
    </p:spTree>
    <p:extLst>
      <p:ext uri="{BB962C8B-B14F-4D97-AF65-F5344CB8AC3E}">
        <p14:creationId xmlns:p14="http://schemas.microsoft.com/office/powerpoint/2010/main" val="418202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noRot="1" noChangeAspect="1"/>
          </p:cNvSpPr>
          <p:nvPr>
            <p:ph type="sldImg"/>
          </p:nvPr>
        </p:nvSpPr>
        <p:spPr>
          <a:xfrm>
            <a:off x="685800" y="1143000"/>
            <a:ext cx="5486400" cy="3086100"/>
          </a:xfrm>
          <a:prstGeom prst="rect">
            <a:avLst/>
          </a:prstGeom>
        </p:spPr>
      </p:sp>
      <p:sp>
        <p:nvSpPr>
          <p:cNvPr id="224"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What is a variable In DDI?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We will start to look a a small example dataset in excel</a:t>
            </a:r>
            <a:endParaRPr lang="en-US" sz="1200" b="0" strike="noStrike" spc="-1">
              <a:latin typeface="Arial"/>
            </a:endParaRPr>
          </a:p>
        </p:txBody>
      </p:sp>
      <p:sp>
        <p:nvSpPr>
          <p:cNvPr id="225"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22F65262-CF0C-4DBD-862C-4E9F009B06F1}" type="slidenum">
              <a:rPr lang="en-US" sz="1200" b="0" strike="noStrike" spc="-1">
                <a:solidFill>
                  <a:srgbClr val="000000"/>
                </a:solidFill>
                <a:latin typeface="+mn-lt"/>
                <a:ea typeface="+mn-ea"/>
              </a:rPr>
              <a:t>18</a:t>
            </a:fld>
            <a:endParaRPr lang="en-US" sz="1200" b="0" strike="noStrike" spc="-1">
              <a:latin typeface="Times New Roman"/>
            </a:endParaRPr>
          </a:p>
        </p:txBody>
      </p:sp>
    </p:spTree>
    <p:extLst>
      <p:ext uri="{BB962C8B-B14F-4D97-AF65-F5344CB8AC3E}">
        <p14:creationId xmlns:p14="http://schemas.microsoft.com/office/powerpoint/2010/main" val="2427551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noRot="1" noChangeAspect="1"/>
          </p:cNvSpPr>
          <p:nvPr>
            <p:ph type="sldImg"/>
          </p:nvPr>
        </p:nvSpPr>
        <p:spPr>
          <a:xfrm>
            <a:off x="685800" y="1143000"/>
            <a:ext cx="5486400" cy="3086100"/>
          </a:xfrm>
          <a:prstGeom prst="rect">
            <a:avLst/>
          </a:prstGeom>
        </p:spPr>
      </p:sp>
      <p:sp>
        <p:nvSpPr>
          <p:cNvPr id="22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0" strike="noStrike" spc="-1">
                <a:solidFill>
                  <a:srgbClr val="000000"/>
                </a:solidFill>
                <a:latin typeface="+mn-lt"/>
                <a:ea typeface="+mn-ea"/>
              </a:rPr>
              <a:t>The data is divied into columns where each represent a recorded value.</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The whole purpose is to tie the variables together which are measuring a comparable topic.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Should we list what other domain use to describe a variable e.g. column in excel, relational database, attribute in object-oriented programing etc.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Start with a table of data- a variable is a column of data.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When people are approaching DDI they think of data as records of data</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Are we missing info unless we explain why we have a rectangular file? How do you say that each row is related to the same column? Are we making an assumption– show an example and explain that we asked each people there marital status each row is a person.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We can visualise this as a table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Discuss as item type level in relation to other items rather than details about each.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Repeated measures in a column (not associated these measures with anything yet)</a:t>
            </a:r>
            <a:endParaRPr lang="en-US" sz="1200" b="0" strike="noStrike" spc="-1">
              <a:latin typeface="Arial"/>
            </a:endParaRPr>
          </a:p>
        </p:txBody>
      </p:sp>
      <p:sp>
        <p:nvSpPr>
          <p:cNvPr id="22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915DD323-020F-4117-BC00-2BA7679B0ABC}" type="slidenum">
              <a:rPr lang="en-US" sz="1200" b="0" strike="noStrike" spc="-1">
                <a:solidFill>
                  <a:srgbClr val="000000"/>
                </a:solidFill>
                <a:latin typeface="+mn-lt"/>
                <a:ea typeface="+mn-ea"/>
              </a:rPr>
              <a:t>19</a:t>
            </a:fld>
            <a:endParaRPr lang="en-US" sz="1200" b="0" strike="noStrike" spc="-1">
              <a:latin typeface="Times New Roman"/>
            </a:endParaRPr>
          </a:p>
        </p:txBody>
      </p:sp>
    </p:spTree>
    <p:extLst>
      <p:ext uri="{BB962C8B-B14F-4D97-AF65-F5344CB8AC3E}">
        <p14:creationId xmlns:p14="http://schemas.microsoft.com/office/powerpoint/2010/main" val="305178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noRot="1" noChangeAspect="1"/>
          </p:cNvSpPr>
          <p:nvPr>
            <p:ph type="sldImg"/>
          </p:nvPr>
        </p:nvSpPr>
        <p:spPr>
          <a:xfrm>
            <a:off x="685800" y="1143000"/>
            <a:ext cx="5486400" cy="3086100"/>
          </a:xfrm>
          <a:prstGeom prst="rect">
            <a:avLst/>
          </a:prstGeom>
        </p:spPr>
      </p:sp>
      <p:sp>
        <p:nvSpPr>
          <p:cNvPr id="233"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2000" b="0" strike="noStrike" spc="-1">
                <a:latin typeface="Arial"/>
              </a:rPr>
              <a:t>The variables have t</a:t>
            </a:r>
            <a:r>
              <a:rPr lang="en-US" sz="1200" b="0" strike="noStrike" spc="-1">
                <a:solidFill>
                  <a:srgbClr val="000000"/>
                </a:solidFill>
                <a:latin typeface="+mn-lt"/>
                <a:ea typeface="+mn-ea"/>
              </a:rPr>
              <a:t>hree obviously different types- text, numbers, dates and codes.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There are several more types, but in the following examples of a variable cascade we will use</a:t>
            </a:r>
            <a:r>
              <a:rPr lang="en-US" sz="1200" b="1" strike="noStrike" spc="-1">
                <a:solidFill>
                  <a:srgbClr val="000000"/>
                </a:solidFill>
                <a:latin typeface="+mn-lt"/>
                <a:ea typeface="+mn-ea"/>
              </a:rPr>
              <a:t> code</a:t>
            </a:r>
            <a:r>
              <a:rPr lang="en-US" sz="1200" b="0" strike="noStrike" spc="-1">
                <a:solidFill>
                  <a:srgbClr val="000000"/>
                </a:solidFill>
                <a:latin typeface="+mn-lt"/>
                <a:ea typeface="+mn-ea"/>
              </a:rPr>
              <a:t>, </a:t>
            </a:r>
            <a:r>
              <a:rPr lang="en-US" sz="1200" b="1" strike="noStrike" spc="-1">
                <a:solidFill>
                  <a:srgbClr val="000000"/>
                </a:solidFill>
                <a:latin typeface="+mn-lt"/>
                <a:ea typeface="+mn-ea"/>
              </a:rPr>
              <a:t>text</a:t>
            </a:r>
            <a:r>
              <a:rPr lang="en-US" sz="1200" b="0" strike="noStrike" spc="-1">
                <a:solidFill>
                  <a:srgbClr val="000000"/>
                </a:solidFill>
                <a:latin typeface="+mn-lt"/>
                <a:ea typeface="+mn-ea"/>
              </a:rPr>
              <a:t> and </a:t>
            </a:r>
            <a:r>
              <a:rPr lang="en-US" sz="1200" b="1" strike="noStrike" spc="-1">
                <a:solidFill>
                  <a:srgbClr val="000000"/>
                </a:solidFill>
                <a:latin typeface="+mn-lt"/>
                <a:ea typeface="+mn-ea"/>
              </a:rPr>
              <a:t>numreric</a:t>
            </a:r>
            <a:endParaRPr lang="en-US" sz="1200" b="0" strike="noStrike" spc="-1">
              <a:latin typeface="Arial"/>
            </a:endParaRPr>
          </a:p>
          <a:p>
            <a:pPr marL="216000" indent="-216000">
              <a:lnSpc>
                <a:spcPct val="100000"/>
              </a:lnSpc>
            </a:pPr>
            <a:endParaRPr lang="en-US" sz="1200" b="0" strike="noStrike" spc="-1">
              <a:latin typeface="Arial"/>
            </a:endParaRPr>
          </a:p>
        </p:txBody>
      </p:sp>
      <p:sp>
        <p:nvSpPr>
          <p:cNvPr id="234"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4F20D8D7-A0BD-4474-A015-064BE5BCF3C4}" type="slidenum">
              <a:rPr lang="en-US" sz="1200" b="0" strike="noStrike" spc="-1">
                <a:solidFill>
                  <a:srgbClr val="000000"/>
                </a:solidFill>
                <a:latin typeface="+mn-lt"/>
                <a:ea typeface="+mn-ea"/>
              </a:rPr>
              <a:t>20</a:t>
            </a:fld>
            <a:endParaRPr lang="en-US" sz="1200" b="0" strike="noStrike" spc="-1">
              <a:latin typeface="Times New Roman"/>
            </a:endParaRPr>
          </a:p>
        </p:txBody>
      </p:sp>
    </p:spTree>
    <p:extLst>
      <p:ext uri="{BB962C8B-B14F-4D97-AF65-F5344CB8AC3E}">
        <p14:creationId xmlns:p14="http://schemas.microsoft.com/office/powerpoint/2010/main" val="322914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PlaceHolder 1"/>
          <p:cNvSpPr>
            <a:spLocks noGrp="1" noRot="1" noChangeAspect="1"/>
          </p:cNvSpPr>
          <p:nvPr>
            <p:ph type="sldImg"/>
          </p:nvPr>
        </p:nvSpPr>
        <p:spPr>
          <a:xfrm>
            <a:off x="685800" y="1143000"/>
            <a:ext cx="5486400" cy="3086100"/>
          </a:xfrm>
          <a:prstGeom prst="rect">
            <a:avLst/>
          </a:prstGeom>
        </p:spPr>
      </p:sp>
      <p:sp>
        <p:nvSpPr>
          <p:cNvPr id="236"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2000" b="0" strike="noStrike" spc="-1">
                <a:latin typeface="Arial"/>
              </a:rPr>
              <a:t>Maritalstatus have a coded representation</a:t>
            </a:r>
          </a:p>
          <a:p>
            <a:pPr marL="216000" indent="-216000">
              <a:lnSpc>
                <a:spcPct val="100000"/>
              </a:lnSpc>
            </a:pPr>
            <a:endParaRPr lang="en-US" sz="2000" b="0" strike="noStrike" spc="-1">
              <a:latin typeface="Arial"/>
            </a:endParaRPr>
          </a:p>
        </p:txBody>
      </p:sp>
      <p:sp>
        <p:nvSpPr>
          <p:cNvPr id="237"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F69D4E5A-6BD8-48D9-9528-26CDBC16D33A}" type="slidenum">
              <a:rPr lang="en-US" sz="1200" b="0" strike="noStrike" spc="-1">
                <a:solidFill>
                  <a:srgbClr val="000000"/>
                </a:solidFill>
                <a:latin typeface="+mn-lt"/>
                <a:ea typeface="+mn-ea"/>
              </a:rPr>
              <a:t>21</a:t>
            </a:fld>
            <a:endParaRPr lang="en-US" sz="1200" b="0" strike="noStrike" spc="-1">
              <a:latin typeface="Times New Roman"/>
            </a:endParaRPr>
          </a:p>
        </p:txBody>
      </p:sp>
    </p:spTree>
    <p:extLst>
      <p:ext uri="{BB962C8B-B14F-4D97-AF65-F5344CB8AC3E}">
        <p14:creationId xmlns:p14="http://schemas.microsoft.com/office/powerpoint/2010/main" val="7516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laceHolder 1"/>
          <p:cNvSpPr>
            <a:spLocks noGrp="1" noRot="1" noChangeAspect="1"/>
          </p:cNvSpPr>
          <p:nvPr>
            <p:ph type="sldImg"/>
          </p:nvPr>
        </p:nvSpPr>
        <p:spPr>
          <a:xfrm>
            <a:off x="685800" y="1143000"/>
            <a:ext cx="5486400" cy="3086100"/>
          </a:xfrm>
          <a:prstGeom prst="rect">
            <a:avLst/>
          </a:prstGeom>
        </p:spPr>
      </p:sp>
      <p:sp>
        <p:nvSpPr>
          <p:cNvPr id="239" name="PlaceHolder 2"/>
          <p:cNvSpPr>
            <a:spLocks noGrp="1"/>
          </p:cNvSpPr>
          <p:nvPr>
            <p:ph type="body"/>
          </p:nvPr>
        </p:nvSpPr>
        <p:spPr>
          <a:xfrm>
            <a:off x="685800" y="4400640"/>
            <a:ext cx="5486040" cy="3600000"/>
          </a:xfrm>
          <a:prstGeom prst="rect">
            <a:avLst/>
          </a:prstGeom>
        </p:spPr>
        <p:txBody>
          <a:bodyPr>
            <a:noAutofit/>
          </a:bodyPr>
          <a:lstStyle/>
          <a:p>
            <a:pPr>
              <a:lnSpc>
                <a:spcPct val="100000"/>
              </a:lnSpc>
            </a:pPr>
            <a:r>
              <a:rPr lang="en-US" sz="2000" b="0" strike="noStrike" spc="-1">
                <a:latin typeface="Arial"/>
              </a:rPr>
              <a:t>maritalstatus </a:t>
            </a:r>
            <a:r>
              <a:rPr lang="en-US" sz="1200" b="0" strike="noStrike" spc="-1">
                <a:solidFill>
                  <a:srgbClr val="000000"/>
                </a:solidFill>
                <a:latin typeface="+mn-lt"/>
                <a:ea typeface="+mn-ea"/>
              </a:rPr>
              <a:t>point to a code list with the enumerated value. </a:t>
            </a:r>
            <a:endParaRPr lang="en-US" sz="1200" b="0" strike="noStrike" spc="-1">
              <a:latin typeface="Arial"/>
            </a:endParaRPr>
          </a:p>
          <a:p>
            <a:pPr>
              <a:lnSpc>
                <a:spcPct val="100000"/>
              </a:lnSpc>
            </a:pPr>
            <a:r>
              <a:rPr lang="en-US" sz="1200" b="0" strike="noStrike" spc="-1">
                <a:solidFill>
                  <a:srgbClr val="000000"/>
                </a:solidFill>
                <a:latin typeface="+mn-lt"/>
                <a:ea typeface="+mn-ea"/>
              </a:rPr>
              <a:t>The variable have a code list: </a:t>
            </a:r>
            <a:endParaRPr lang="en-US" sz="1200" b="0" strike="noStrike" spc="-1">
              <a:latin typeface="Arial"/>
            </a:endParaRPr>
          </a:p>
          <a:p>
            <a:pPr>
              <a:lnSpc>
                <a:spcPct val="100000"/>
              </a:lnSpc>
            </a:pPr>
            <a:r>
              <a:rPr lang="en-US" sz="1200" b="0" strike="noStrike" spc="-1">
                <a:solidFill>
                  <a:srgbClr val="000000"/>
                </a:solidFill>
                <a:latin typeface="+mn-lt"/>
                <a:ea typeface="+mn-ea"/>
              </a:rPr>
              <a:t>S = Single</a:t>
            </a:r>
            <a:endParaRPr lang="en-US" sz="1200" b="0" strike="noStrike" spc="-1">
              <a:latin typeface="Arial"/>
            </a:endParaRPr>
          </a:p>
          <a:p>
            <a:pPr>
              <a:lnSpc>
                <a:spcPct val="100000"/>
              </a:lnSpc>
            </a:pPr>
            <a:r>
              <a:rPr lang="en-US" sz="1200" b="0" strike="noStrike" spc="-1">
                <a:solidFill>
                  <a:srgbClr val="000000"/>
                </a:solidFill>
                <a:latin typeface="+mn-lt"/>
                <a:ea typeface="+mn-ea"/>
              </a:rPr>
              <a:t>M = Married</a:t>
            </a:r>
            <a:endParaRPr lang="en-US" sz="1200" b="0" strike="noStrike" spc="-1">
              <a:latin typeface="Arial"/>
            </a:endParaRPr>
          </a:p>
        </p:txBody>
      </p:sp>
      <p:sp>
        <p:nvSpPr>
          <p:cNvPr id="240"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29AA7DA4-1015-4517-99F0-6E03941ECFEA}" type="slidenum">
              <a:rPr lang="en-US" sz="1200" b="0" strike="noStrike" spc="-1">
                <a:solidFill>
                  <a:srgbClr val="000000"/>
                </a:solidFill>
                <a:latin typeface="+mn-lt"/>
                <a:ea typeface="+mn-ea"/>
              </a:rPr>
              <a:t>22</a:t>
            </a:fld>
            <a:endParaRPr lang="en-US" sz="1200" b="0" strike="noStrike" spc="-1">
              <a:latin typeface="Times New Roman"/>
            </a:endParaRPr>
          </a:p>
        </p:txBody>
      </p:sp>
    </p:spTree>
    <p:extLst>
      <p:ext uri="{BB962C8B-B14F-4D97-AF65-F5344CB8AC3E}">
        <p14:creationId xmlns:p14="http://schemas.microsoft.com/office/powerpoint/2010/main" val="3076791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noRot="1" noChangeAspect="1"/>
          </p:cNvSpPr>
          <p:nvPr>
            <p:ph type="sldImg"/>
          </p:nvPr>
        </p:nvSpPr>
        <p:spPr>
          <a:xfrm>
            <a:off x="685800" y="1143000"/>
            <a:ext cx="5486400" cy="3086100"/>
          </a:xfrm>
          <a:prstGeom prst="rect">
            <a:avLst/>
          </a:prstGeom>
        </p:spPr>
      </p:sp>
      <p:sp>
        <p:nvSpPr>
          <p:cNvPr id="242"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0" strike="noStrike" spc="-1">
                <a:solidFill>
                  <a:srgbClr val="000000"/>
                </a:solidFill>
                <a:latin typeface="+mn-lt"/>
                <a:ea typeface="+mn-ea"/>
              </a:rPr>
              <a:t>Three datasets with similar variables.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Note: some variable names are different and the values are a bit different</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endParaRPr lang="en-US" sz="1200" b="0" strike="noStrike" spc="-1">
              <a:latin typeface="Arial"/>
            </a:endParaRPr>
          </a:p>
        </p:txBody>
      </p:sp>
      <p:sp>
        <p:nvSpPr>
          <p:cNvPr id="243"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13BDE97D-69D7-411D-94A3-4361F915ED5B}" type="slidenum">
              <a:rPr lang="en-US" sz="1200" b="0" strike="noStrike" spc="-1">
                <a:solidFill>
                  <a:srgbClr val="000000"/>
                </a:solidFill>
                <a:latin typeface="+mn-lt"/>
                <a:ea typeface="+mn-ea"/>
              </a:rPr>
              <a:t>23</a:t>
            </a:fld>
            <a:endParaRPr lang="en-US" sz="1200" b="0" strike="noStrike" spc="-1">
              <a:latin typeface="Times New Roman"/>
            </a:endParaRPr>
          </a:p>
        </p:txBody>
      </p:sp>
    </p:spTree>
    <p:extLst>
      <p:ext uri="{BB962C8B-B14F-4D97-AF65-F5344CB8AC3E}">
        <p14:creationId xmlns:p14="http://schemas.microsoft.com/office/powerpoint/2010/main" val="3216497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PlaceHolder 1"/>
          <p:cNvSpPr>
            <a:spLocks noGrp="1" noRot="1" noChangeAspect="1"/>
          </p:cNvSpPr>
          <p:nvPr>
            <p:ph type="sldImg"/>
          </p:nvPr>
        </p:nvSpPr>
        <p:spPr>
          <a:xfrm>
            <a:off x="685800" y="1143000"/>
            <a:ext cx="5486400" cy="3086100"/>
          </a:xfrm>
          <a:prstGeom prst="rect">
            <a:avLst/>
          </a:prstGeom>
        </p:spPr>
      </p:sp>
      <p:sp>
        <p:nvSpPr>
          <p:cNvPr id="245"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0" strike="noStrike" spc="-1">
                <a:solidFill>
                  <a:srgbClr val="000000"/>
                </a:solidFill>
                <a:latin typeface="+mn-lt"/>
                <a:ea typeface="+mn-ea"/>
              </a:rPr>
              <a:t>Two datasets sharing same code list and the third have a new code list.</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They are related in some way, but how do we relate these together- the variable cascade helps us do this. </a:t>
            </a:r>
            <a:endParaRPr lang="en-US" sz="1200" b="0" strike="noStrike" spc="-1">
              <a:latin typeface="Arial"/>
            </a:endParaRPr>
          </a:p>
          <a:p>
            <a:pPr marL="216000" indent="-216000">
              <a:lnSpc>
                <a:spcPct val="100000"/>
              </a:lnSpc>
            </a:pPr>
            <a:endParaRPr lang="en-US" sz="1200" b="0" strike="noStrike" spc="-1">
              <a:latin typeface="Arial"/>
            </a:endParaRPr>
          </a:p>
        </p:txBody>
      </p:sp>
      <p:sp>
        <p:nvSpPr>
          <p:cNvPr id="246"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A60C490E-A4B3-469F-9CD0-4E506FAFCBDB}" type="slidenum">
              <a:rPr lang="en-US" sz="1200" b="0" strike="noStrike" spc="-1">
                <a:solidFill>
                  <a:srgbClr val="000000"/>
                </a:solidFill>
                <a:latin typeface="+mn-lt"/>
                <a:ea typeface="+mn-ea"/>
              </a:rPr>
              <a:t>24</a:t>
            </a:fld>
            <a:endParaRPr lang="en-US" sz="1200" b="0" strike="noStrike" spc="-1">
              <a:latin typeface="Times New Roman"/>
            </a:endParaRPr>
          </a:p>
        </p:txBody>
      </p:sp>
    </p:spTree>
    <p:extLst>
      <p:ext uri="{BB962C8B-B14F-4D97-AF65-F5344CB8AC3E}">
        <p14:creationId xmlns:p14="http://schemas.microsoft.com/office/powerpoint/2010/main" val="403224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noRot="1" noChangeAspect="1"/>
          </p:cNvSpPr>
          <p:nvPr>
            <p:ph type="sldImg"/>
          </p:nvPr>
        </p:nvSpPr>
        <p:spPr>
          <a:xfrm>
            <a:off x="685800" y="1143000"/>
            <a:ext cx="5486400" cy="3086100"/>
          </a:xfrm>
          <a:prstGeom prst="rect">
            <a:avLst/>
          </a:prstGeom>
        </p:spPr>
      </p:sp>
      <p:sp>
        <p:nvSpPr>
          <p:cNvPr id="248"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2000" b="0" strike="noStrike" spc="-1">
                <a:latin typeface="Arial"/>
              </a:rPr>
              <a:t>The first two datasets share the same codes while the third have its own sets of codes</a:t>
            </a:r>
          </a:p>
        </p:txBody>
      </p:sp>
      <p:sp>
        <p:nvSpPr>
          <p:cNvPr id="249"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99328FDA-0FB2-4FB1-8756-1D681A78C776}" type="slidenum">
              <a:rPr lang="en-US" sz="1200" b="0" strike="noStrike" spc="-1">
                <a:solidFill>
                  <a:srgbClr val="000000"/>
                </a:solidFill>
                <a:latin typeface="+mn-lt"/>
                <a:ea typeface="+mn-ea"/>
              </a:rPr>
              <a:t>25</a:t>
            </a:fld>
            <a:endParaRPr lang="en-US" sz="1200" b="0" strike="noStrike" spc="-1">
              <a:latin typeface="Times New Roman"/>
            </a:endParaRPr>
          </a:p>
        </p:txBody>
      </p:sp>
    </p:spTree>
    <p:extLst>
      <p:ext uri="{BB962C8B-B14F-4D97-AF65-F5344CB8AC3E}">
        <p14:creationId xmlns:p14="http://schemas.microsoft.com/office/powerpoint/2010/main" val="4049651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PlaceHolder 1"/>
          <p:cNvSpPr>
            <a:spLocks noGrp="1" noRot="1" noChangeAspect="1"/>
          </p:cNvSpPr>
          <p:nvPr>
            <p:ph type="sldImg"/>
          </p:nvPr>
        </p:nvSpPr>
        <p:spPr>
          <a:xfrm>
            <a:off x="685800" y="1143000"/>
            <a:ext cx="5486400" cy="3086100"/>
          </a:xfrm>
          <a:prstGeom prst="rect">
            <a:avLst/>
          </a:prstGeom>
        </p:spPr>
      </p:sp>
      <p:sp>
        <p:nvSpPr>
          <p:cNvPr id="251"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What is variable cascade?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Three Different (distinct) sets of data with a different variables all measuring marriage status.</a:t>
            </a:r>
            <a:endParaRPr lang="en-US" sz="1200" b="0" strike="noStrike" spc="-1">
              <a:latin typeface="Arial"/>
            </a:endParaRPr>
          </a:p>
          <a:p>
            <a:pPr marL="216000" indent="-216000">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variables link variables which are directly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Same representation of the value domain. It doesn’t care about the question asked- only the value domain.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represented variable is a way to measure marriage and so links to the marriage conceptual variable.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 means that they are not directly comparable but can be made to be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third dataset has a different code list (i.e. value domain) and so it needs a new representative variable which then links to the conceptual variable. </a:t>
            </a:r>
            <a:endParaRPr lang="en-US" sz="1200" b="0" strike="noStrike" spc="-1">
              <a:latin typeface="Arial"/>
            </a:endParaRPr>
          </a:p>
          <a:p>
            <a:pPr>
              <a:lnSpc>
                <a:spcPct val="100000"/>
              </a:lnSpc>
            </a:pPr>
            <a:r>
              <a:rPr lang="en-US" sz="1200" b="0" strike="noStrike" spc="-1">
                <a:solidFill>
                  <a:srgbClr val="000000"/>
                </a:solidFill>
                <a:latin typeface="+mn-lt"/>
                <a:ea typeface="+mn-ea"/>
              </a:rPr>
              <a:t>Concept variable defines a measure without defining the measurement.</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Value domain = Variable representation in DDI</a:t>
            </a:r>
            <a:endParaRPr lang="en-US" sz="1200" b="0" strike="noStrike" spc="-1">
              <a:latin typeface="Arial"/>
            </a:endParaRPr>
          </a:p>
        </p:txBody>
      </p:sp>
      <p:sp>
        <p:nvSpPr>
          <p:cNvPr id="252"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37973DEA-1949-4E4D-AB95-A93BB876814D}" type="slidenum">
              <a:rPr lang="en-US" sz="1200" b="0" strike="noStrike" spc="-1">
                <a:solidFill>
                  <a:srgbClr val="000000"/>
                </a:solidFill>
                <a:latin typeface="+mn-lt"/>
                <a:ea typeface="+mn-ea"/>
              </a:rPr>
              <a:t>26</a:t>
            </a:fld>
            <a:endParaRPr lang="en-US" sz="1200" b="0" strike="noStrike" spc="-1">
              <a:latin typeface="Times New Roman"/>
            </a:endParaRPr>
          </a:p>
        </p:txBody>
      </p:sp>
    </p:spTree>
    <p:extLst>
      <p:ext uri="{BB962C8B-B14F-4D97-AF65-F5344CB8AC3E}">
        <p14:creationId xmlns:p14="http://schemas.microsoft.com/office/powerpoint/2010/main" val="1730639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noRot="1" noChangeAspect="1"/>
          </p:cNvSpPr>
          <p:nvPr>
            <p:ph type="sldImg"/>
          </p:nvPr>
        </p:nvSpPr>
        <p:spPr>
          <a:xfrm>
            <a:off x="685800" y="1143000"/>
            <a:ext cx="5486400" cy="3086100"/>
          </a:xfrm>
          <a:prstGeom prst="rect">
            <a:avLst/>
          </a:prstGeom>
        </p:spPr>
      </p:sp>
      <p:sp>
        <p:nvSpPr>
          <p:cNvPr id="272"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Benefits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Comparability and provenance.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Lineage of the data/provenance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Identify comparable data</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Compare how the response values have changed over time or over different sources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Used to manage to change and comparability</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Supports people working on harmonisation (gives you the structure to describe the variables and decide whether you can harmonise them or not)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1" strike="noStrike" spc="-1">
                <a:solidFill>
                  <a:srgbClr val="000000"/>
                </a:solidFill>
                <a:latin typeface="+mn-lt"/>
                <a:ea typeface="+mn-ea"/>
              </a:rPr>
              <a:t>Useful resources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Daniel Gillman EDDI 2017: The DDI-4 Variable Cascade and Datum-Centered Approach</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Colectica docs site - </a:t>
            </a:r>
            <a:r>
              <a:rPr lang="en-US" sz="1200" b="0" u="sng" strike="noStrike" spc="-1">
                <a:solidFill>
                  <a:srgbClr val="000000"/>
                </a:solidFill>
                <a:uFillTx/>
                <a:latin typeface="+mn-lt"/>
                <a:ea typeface="+mn-ea"/>
                <a:hlinkClick r:id="rId3"/>
              </a:rPr>
              <a:t>https://docs.colectica.com/designer/manage-content/data/harmonize-variables/</a:t>
            </a: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1" strike="noStrike" spc="-1">
                <a:solidFill>
                  <a:srgbClr val="000000"/>
                </a:solidFill>
                <a:latin typeface="+mn-lt"/>
                <a:ea typeface="+mn-ea"/>
              </a:rPr>
              <a:t>Questions/answers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What level do we publish?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it depends on how you want to display the datasets.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All the variables could have the same variable name, but in DDI they will have a different identifier. It is up to you which you see.</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We should always have the conceptual and represented in place, even if there is no change in the code value.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DDI separates the conceptual variables and representative variable is so that someone can query the relationships without having to look at every variable and value domain which is time consuming and also not reliant on a machine- as it is shows that person has decided that these are comparable.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Should there always be a new variable for each data collection- can they be the same variable?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It depends on how you describe the dataset- there is lots more info about a dataset then just its type e.g. who it’s measured about e.g. universe. If you have different datasets the people/household changes. If you have new dataset then it is usually a new instance variable. Specific to a datasets as the it contains other metadata e.g. time of collection. If you publish data every quarter the variable instance will be different each time.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If there is only one dataset- whey would you use represented and conceptual variables- If you want people to re-use it or to use with other study’s data then it is valuable to including the represented and conceptual variable.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Ideal world- create a concept then create a question for that. Which is linked to the represented and conceptual variable. – questions to be discussed elsewhere. </a:t>
            </a:r>
            <a:endParaRPr lang="en-US" sz="1200" b="0" strike="noStrike" spc="-1">
              <a:latin typeface="Arial"/>
            </a:endParaRPr>
          </a:p>
          <a:p>
            <a:pPr marL="216000" indent="-216000">
              <a:lnSpc>
                <a:spcPct val="100000"/>
              </a:lnSpc>
            </a:pPr>
            <a:endParaRPr lang="en-US" sz="1200" b="0" strike="noStrike" spc="-1">
              <a:latin typeface="Arial"/>
            </a:endParaRPr>
          </a:p>
        </p:txBody>
      </p:sp>
      <p:sp>
        <p:nvSpPr>
          <p:cNvPr id="273"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6C7AE240-6FED-41F2-8A61-08A5748B8A1E}" type="slidenum">
              <a:rPr lang="en-US" sz="1200" b="0" strike="noStrike" spc="-1">
                <a:solidFill>
                  <a:srgbClr val="000000"/>
                </a:solidFill>
                <a:latin typeface="+mn-lt"/>
                <a:ea typeface="+mn-ea"/>
              </a:rPr>
              <a:t>27</a:t>
            </a:fld>
            <a:endParaRPr lang="en-US" sz="1200" b="0" strike="noStrike" spc="-1">
              <a:latin typeface="Times New Roman"/>
            </a:endParaRPr>
          </a:p>
        </p:txBody>
      </p:sp>
    </p:spTree>
    <p:extLst>
      <p:ext uri="{BB962C8B-B14F-4D97-AF65-F5344CB8AC3E}">
        <p14:creationId xmlns:p14="http://schemas.microsoft.com/office/powerpoint/2010/main" val="2836312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noRot="1" noChangeAspect="1"/>
          </p:cNvSpPr>
          <p:nvPr>
            <p:ph type="sldImg"/>
          </p:nvPr>
        </p:nvSpPr>
        <p:spPr>
          <a:xfrm>
            <a:off x="685800" y="1143000"/>
            <a:ext cx="5486400" cy="3086100"/>
          </a:xfrm>
          <a:prstGeom prst="rect">
            <a:avLst/>
          </a:prstGeom>
        </p:spPr>
      </p:sp>
      <p:sp>
        <p:nvSpPr>
          <p:cNvPr id="272"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Benefits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Comparability and provenance.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Lineage of the data/provenance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Identify comparable data</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Compare how the response values have changed over time or over different sources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Used to manage to change and comparability</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Supports people working on harmonisation (gives you the structure to describe the variables and decide whether you can harmonise them or not)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1" strike="noStrike" spc="-1">
                <a:solidFill>
                  <a:srgbClr val="000000"/>
                </a:solidFill>
                <a:latin typeface="+mn-lt"/>
                <a:ea typeface="+mn-ea"/>
              </a:rPr>
              <a:t>Useful resources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Daniel Gillman EDDI 2017: The DDI-4 Variable Cascade and Datum-Centered Approach</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Colectica docs site - </a:t>
            </a:r>
            <a:r>
              <a:rPr lang="en-US" sz="1200" b="0" u="sng" strike="noStrike" spc="-1">
                <a:solidFill>
                  <a:srgbClr val="000000"/>
                </a:solidFill>
                <a:uFillTx/>
                <a:latin typeface="+mn-lt"/>
                <a:ea typeface="+mn-ea"/>
                <a:hlinkClick r:id="rId3"/>
              </a:rPr>
              <a:t>https://docs.colectica.com/designer/manage-content/data/harmonize-variables/</a:t>
            </a: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 </a:t>
            </a:r>
            <a:endParaRPr lang="en-US" sz="1200" b="0" strike="noStrike" spc="-1">
              <a:latin typeface="Arial"/>
            </a:endParaRPr>
          </a:p>
          <a:p>
            <a:pPr marL="216000" indent="-216000">
              <a:lnSpc>
                <a:spcPct val="100000"/>
              </a:lnSpc>
            </a:pPr>
            <a:r>
              <a:rPr lang="en-US" sz="1200" b="1" strike="noStrike" spc="-1">
                <a:solidFill>
                  <a:srgbClr val="000000"/>
                </a:solidFill>
                <a:latin typeface="+mn-lt"/>
                <a:ea typeface="+mn-ea"/>
              </a:rPr>
              <a:t>Questions/answers</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What level do we publish?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it depends on how you want to display the datasets.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All the variables could have the same variable name, but in DDI they will have a different identifier. It is up to you which you see.</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We should always have the conceptual and represented in place, even if there is no change in the code value.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DDI separates the conceptual variables and representative variable is so that someone can query the relationships without having to look at every variable and value domain which is time consuming and also not reliant on a machine- as it is shows that person has decided that these are comparable.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Should there always be a new variable for each data collection- can they be the same variable?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It depends on how you describe the dataset- there is lots more info about a dataset then just its type e.g. who it’s measured about e.g. universe. If you have different datasets the people/household changes. If you have new dataset then it is usually a new instance variable. Specific to a datasets as the it contains other metadata e.g. time of collection. If you publish data every quarter the variable instance will be different each time.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If there is only one dataset- whey would you use represented and conceptual variables- If you want people to re-use it or to use with other study’s data then it is valuable to including the represented and conceptual variable. </a:t>
            </a:r>
            <a:endParaRPr lang="en-US" sz="1200" b="0" strike="noStrike" spc="-1">
              <a:latin typeface="Arial"/>
            </a:endParaRPr>
          </a:p>
          <a:p>
            <a:pPr marL="216000" indent="-216000">
              <a:lnSpc>
                <a:spcPct val="100000"/>
              </a:lnSpc>
            </a:pP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Ideal world- create a concept then create a question for that. Which is linked to the represented and conceptual variable. – questions to be discussed elsewhere. </a:t>
            </a:r>
            <a:endParaRPr lang="en-US" sz="1200" b="0" strike="noStrike" spc="-1">
              <a:latin typeface="Arial"/>
            </a:endParaRPr>
          </a:p>
          <a:p>
            <a:pPr marL="216000" indent="-216000">
              <a:lnSpc>
                <a:spcPct val="100000"/>
              </a:lnSpc>
            </a:pPr>
            <a:endParaRPr lang="en-US" sz="1200" b="0" strike="noStrike" spc="-1">
              <a:latin typeface="Arial"/>
            </a:endParaRPr>
          </a:p>
        </p:txBody>
      </p:sp>
      <p:sp>
        <p:nvSpPr>
          <p:cNvPr id="273"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6C7AE240-6FED-41F2-8A61-08A5748B8A1E}" type="slidenum">
              <a:rPr lang="en-US" sz="1200" b="0" strike="noStrike" spc="-1">
                <a:solidFill>
                  <a:srgbClr val="000000"/>
                </a:solidFill>
                <a:latin typeface="+mn-lt"/>
                <a:ea typeface="+mn-ea"/>
              </a:rPr>
              <a:t>29</a:t>
            </a:fld>
            <a:endParaRPr lang="en-US" sz="1200" b="0" strike="noStrike" spc="-1">
              <a:latin typeface="Times New Roman"/>
            </a:endParaRPr>
          </a:p>
        </p:txBody>
      </p:sp>
    </p:spTree>
    <p:extLst>
      <p:ext uri="{BB962C8B-B14F-4D97-AF65-F5344CB8AC3E}">
        <p14:creationId xmlns:p14="http://schemas.microsoft.com/office/powerpoint/2010/main" val="4057764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PlaceHolder 1"/>
          <p:cNvSpPr>
            <a:spLocks noGrp="1" noRot="1" noChangeAspect="1"/>
          </p:cNvSpPr>
          <p:nvPr>
            <p:ph type="sldImg"/>
          </p:nvPr>
        </p:nvSpPr>
        <p:spPr>
          <a:xfrm>
            <a:off x="685800" y="1143000"/>
            <a:ext cx="5486400" cy="3086100"/>
          </a:xfrm>
          <a:prstGeom prst="rect">
            <a:avLst/>
          </a:prstGeom>
        </p:spPr>
      </p:sp>
      <p:sp>
        <p:nvSpPr>
          <p:cNvPr id="251"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What is variable cascade?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Three Different (distinct) sets of data with a different variables all measuring marriage status.</a:t>
            </a:r>
            <a:endParaRPr lang="en-US" sz="1200" b="0" strike="noStrike" spc="-1">
              <a:latin typeface="Arial"/>
            </a:endParaRPr>
          </a:p>
          <a:p>
            <a:pPr marL="216000" indent="-216000">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variables link variables which are directly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Same representation of the value domain. It doesn’t care about the question asked- only the value domain.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represented variable is a way to measure marriage and so links to the marriage conceptual variable.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 means that they are not directly comparable but can be made to be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third dataset has a different code list (i.e. value domain) and so it needs a new representative variable which then links to the conceptual variable. </a:t>
            </a:r>
            <a:endParaRPr lang="en-US" sz="1200" b="0" strike="noStrike" spc="-1">
              <a:latin typeface="Arial"/>
            </a:endParaRPr>
          </a:p>
          <a:p>
            <a:pPr>
              <a:lnSpc>
                <a:spcPct val="100000"/>
              </a:lnSpc>
            </a:pPr>
            <a:r>
              <a:rPr lang="en-US" sz="1200" b="0" strike="noStrike" spc="-1">
                <a:solidFill>
                  <a:srgbClr val="000000"/>
                </a:solidFill>
                <a:latin typeface="+mn-lt"/>
                <a:ea typeface="+mn-ea"/>
              </a:rPr>
              <a:t>Concept variable defines a measure without defining the measurement.</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Value domain = Variable representation in DDI</a:t>
            </a:r>
            <a:endParaRPr lang="en-US" sz="1200" b="0" strike="noStrike" spc="-1">
              <a:latin typeface="Arial"/>
            </a:endParaRPr>
          </a:p>
        </p:txBody>
      </p:sp>
      <p:sp>
        <p:nvSpPr>
          <p:cNvPr id="252"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37973DEA-1949-4E4D-AB95-A93BB876814D}" type="slidenum">
              <a:rPr lang="en-US" sz="1200" b="0" strike="noStrike" spc="-1">
                <a:solidFill>
                  <a:srgbClr val="000000"/>
                </a:solidFill>
                <a:latin typeface="+mn-lt"/>
                <a:ea typeface="+mn-ea"/>
              </a:rPr>
              <a:t>30</a:t>
            </a:fld>
            <a:endParaRPr lang="en-US" sz="1200" b="0" strike="noStrike" spc="-1">
              <a:latin typeface="Times New Roman"/>
            </a:endParaRPr>
          </a:p>
        </p:txBody>
      </p:sp>
    </p:spTree>
    <p:extLst>
      <p:ext uri="{BB962C8B-B14F-4D97-AF65-F5344CB8AC3E}">
        <p14:creationId xmlns:p14="http://schemas.microsoft.com/office/powerpoint/2010/main" val="2850934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PlaceHolder 1"/>
          <p:cNvSpPr>
            <a:spLocks noGrp="1" noRot="1" noChangeAspect="1"/>
          </p:cNvSpPr>
          <p:nvPr>
            <p:ph type="sldImg"/>
          </p:nvPr>
        </p:nvSpPr>
        <p:spPr>
          <a:xfrm>
            <a:off x="685800" y="1143000"/>
            <a:ext cx="5486400" cy="3086100"/>
          </a:xfrm>
          <a:prstGeom prst="rect">
            <a:avLst/>
          </a:prstGeom>
        </p:spPr>
      </p:sp>
      <p:sp>
        <p:nvSpPr>
          <p:cNvPr id="251"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en-US" sz="1200" b="1" strike="noStrike" spc="-1">
                <a:solidFill>
                  <a:srgbClr val="000000"/>
                </a:solidFill>
                <a:latin typeface="+mn-lt"/>
                <a:ea typeface="+mn-ea"/>
              </a:rPr>
              <a:t>What is variable cascade? </a:t>
            </a:r>
            <a:endParaRPr lang="en-US" sz="1200" b="0" strike="noStrike" spc="-1">
              <a:latin typeface="Arial"/>
            </a:endParaRPr>
          </a:p>
          <a:p>
            <a:pPr marL="216000" indent="-216000">
              <a:lnSpc>
                <a:spcPct val="100000"/>
              </a:lnSpc>
            </a:pPr>
            <a:r>
              <a:rPr lang="en-US" sz="1200" b="0" strike="noStrike" spc="-1">
                <a:solidFill>
                  <a:srgbClr val="000000"/>
                </a:solidFill>
                <a:latin typeface="+mn-lt"/>
                <a:ea typeface="+mn-ea"/>
              </a:rPr>
              <a:t>Three Different (distinct) sets of data with a different variables all measuring marriage status.</a:t>
            </a:r>
            <a:endParaRPr lang="en-US" sz="1200" b="0" strike="noStrike" spc="-1">
              <a:latin typeface="Arial"/>
            </a:endParaRPr>
          </a:p>
          <a:p>
            <a:pPr marL="216000" indent="-216000">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variables link variables which are directly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Same representation of the value domain. It doesn’t care about the question asked- only the value domain.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represented variable is a way to measure marriage and so links to the marriage conceptual variable.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Represented variable means that they are not directly comparable but can be made to be comparable. </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The third dataset has a different code list (i.e. value domain) and so it needs a new representative variable which then links to the conceptual variable. </a:t>
            </a:r>
            <a:endParaRPr lang="en-US" sz="1200" b="0" strike="noStrike" spc="-1">
              <a:latin typeface="Arial"/>
            </a:endParaRPr>
          </a:p>
          <a:p>
            <a:pPr>
              <a:lnSpc>
                <a:spcPct val="100000"/>
              </a:lnSpc>
            </a:pPr>
            <a:r>
              <a:rPr lang="en-US" sz="1200" b="0" strike="noStrike" spc="-1">
                <a:solidFill>
                  <a:srgbClr val="000000"/>
                </a:solidFill>
                <a:latin typeface="+mn-lt"/>
                <a:ea typeface="+mn-ea"/>
              </a:rPr>
              <a:t>Concept variable defines a measure without defining the measurement.</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en-US" sz="1200" b="0" strike="noStrike" spc="-1">
                <a:solidFill>
                  <a:srgbClr val="000000"/>
                </a:solidFill>
                <a:latin typeface="+mn-lt"/>
                <a:ea typeface="+mn-ea"/>
              </a:rPr>
              <a:t>Value domain = Variable representation in DDI</a:t>
            </a:r>
            <a:endParaRPr lang="en-US" sz="1200" b="0" strike="noStrike" spc="-1">
              <a:latin typeface="Arial"/>
            </a:endParaRPr>
          </a:p>
        </p:txBody>
      </p:sp>
      <p:sp>
        <p:nvSpPr>
          <p:cNvPr id="252"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37973DEA-1949-4E4D-AB95-A93BB876814D}" type="slidenum">
              <a:rPr lang="en-US" sz="1200" b="0" strike="noStrike" spc="-1">
                <a:solidFill>
                  <a:srgbClr val="000000"/>
                </a:solidFill>
                <a:latin typeface="+mn-lt"/>
                <a:ea typeface="+mn-ea"/>
              </a:rPr>
              <a:t>31</a:t>
            </a:fld>
            <a:endParaRPr lang="en-US" sz="1200" b="0" strike="noStrike" spc="-1">
              <a:latin typeface="Times New Roman"/>
            </a:endParaRPr>
          </a:p>
        </p:txBody>
      </p:sp>
    </p:spTree>
    <p:extLst>
      <p:ext uri="{BB962C8B-B14F-4D97-AF65-F5344CB8AC3E}">
        <p14:creationId xmlns:p14="http://schemas.microsoft.com/office/powerpoint/2010/main" val="2217024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8CAE7-6A7F-41F6-8148-5FC8E6C3228C}" type="slidenum">
              <a:rPr lang="en-US" smtClean="0"/>
              <a:t>32</a:t>
            </a:fld>
            <a:endParaRPr lang="en-US"/>
          </a:p>
        </p:txBody>
      </p:sp>
    </p:spTree>
    <p:extLst>
      <p:ext uri="{BB962C8B-B14F-4D97-AF65-F5344CB8AC3E}">
        <p14:creationId xmlns:p14="http://schemas.microsoft.com/office/powerpoint/2010/main" val="1901465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From the NACDA</a:t>
            </a:r>
            <a:r>
              <a:rPr lang="en-US" sz="1200" b="0" i="0" kern="1200" baseline="0" dirty="0" smtClean="0">
                <a:solidFill>
                  <a:schemeClr val="tx1"/>
                </a:solidFill>
                <a:effectLst/>
                <a:latin typeface="+mn-lt"/>
                <a:ea typeface="+mn-ea"/>
                <a:cs typeface="+mn-cs"/>
              </a:rPr>
              <a:t> portal homepage – select the NSHAP series link .</a:t>
            </a:r>
          </a:p>
          <a:p>
            <a:r>
              <a:rPr lang="en-US" sz="1200" b="0" i="0" kern="1200" dirty="0" smtClean="0">
                <a:solidFill>
                  <a:schemeClr val="tx1"/>
                </a:solidFill>
                <a:effectLst/>
                <a:latin typeface="+mn-lt"/>
                <a:ea typeface="+mn-ea"/>
                <a:cs typeface="+mn-cs"/>
              </a:rPr>
              <a:t>The following variables will be included with any NSHAP custom extract:</a:t>
            </a:r>
          </a:p>
          <a:p>
            <a:r>
              <a:rPr lang="en-US" sz="1200" b="0" i="0" kern="1200" dirty="0" smtClean="0">
                <a:solidFill>
                  <a:schemeClr val="tx1"/>
                </a:solidFill>
                <a:effectLst/>
                <a:latin typeface="+mn-lt"/>
                <a:ea typeface="+mn-ea"/>
                <a:cs typeface="+mn-cs"/>
              </a:rPr>
              <a:t>WEIGHT_SEL - person-level weight (no non-response adjustment)</a:t>
            </a:r>
          </a:p>
          <a:p>
            <a:r>
              <a:rPr lang="en-US" sz="1200" b="0" i="0" kern="1200" dirty="0" smtClean="0">
                <a:solidFill>
                  <a:schemeClr val="tx1"/>
                </a:solidFill>
                <a:effectLst/>
                <a:latin typeface="+mn-lt"/>
                <a:ea typeface="+mn-ea"/>
                <a:cs typeface="+mn-cs"/>
              </a:rPr>
              <a:t>WEIGHT_ADJ - person-level weight (nonresponse adjusted)</a:t>
            </a:r>
          </a:p>
          <a:p>
            <a:r>
              <a:rPr lang="en-US" sz="1200" b="0" i="0" kern="1200" dirty="0" smtClean="0">
                <a:solidFill>
                  <a:schemeClr val="tx1"/>
                </a:solidFill>
                <a:effectLst/>
                <a:latin typeface="+mn-lt"/>
                <a:ea typeface="+mn-ea"/>
                <a:cs typeface="+mn-cs"/>
              </a:rPr>
              <a:t>STRATUM - (pseudo) sampling stratum</a:t>
            </a:r>
          </a:p>
          <a:p>
            <a:r>
              <a:rPr lang="en-US" sz="1200" b="0" i="0" kern="1200" dirty="0" smtClean="0">
                <a:solidFill>
                  <a:schemeClr val="tx1"/>
                </a:solidFill>
                <a:effectLst/>
                <a:latin typeface="+mn-lt"/>
                <a:ea typeface="+mn-ea"/>
                <a:cs typeface="+mn-cs"/>
              </a:rPr>
              <a:t>CLUSTER - (pseudo) PSU</a:t>
            </a:r>
          </a:p>
          <a:p>
            <a:r>
              <a:rPr lang="en-US" sz="1200" b="0" i="0" kern="1200" dirty="0" smtClean="0">
                <a:solidFill>
                  <a:schemeClr val="tx1"/>
                </a:solidFill>
                <a:effectLst/>
                <a:latin typeface="+mn-lt"/>
                <a:ea typeface="+mn-ea"/>
                <a:cs typeface="+mn-cs"/>
              </a:rPr>
              <a:t>INT_START - Interview Start Date</a:t>
            </a:r>
          </a:p>
          <a:p>
            <a:r>
              <a:rPr lang="en-US" sz="1200" b="0" i="0" kern="1200" dirty="0" smtClean="0">
                <a:solidFill>
                  <a:schemeClr val="tx1"/>
                </a:solidFill>
                <a:effectLst/>
                <a:latin typeface="+mn-lt"/>
                <a:ea typeface="+mn-ea"/>
                <a:cs typeface="+mn-cs"/>
              </a:rPr>
              <a:t>ID - Respondent ID</a:t>
            </a:r>
          </a:p>
          <a:p>
            <a:r>
              <a:rPr lang="en-US" sz="1200" b="0" i="0" kern="1200" dirty="0" smtClean="0">
                <a:solidFill>
                  <a:schemeClr val="tx1"/>
                </a:solidFill>
                <a:effectLst/>
                <a:latin typeface="+mn-lt"/>
                <a:ea typeface="+mn-ea"/>
                <a:cs typeface="+mn-cs"/>
              </a:rPr>
              <a:t>Survey Type</a:t>
            </a:r>
          </a:p>
          <a:p>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33</a:t>
            </a:fld>
            <a:endParaRPr lang="en-US"/>
          </a:p>
        </p:txBody>
      </p:sp>
    </p:spTree>
    <p:extLst>
      <p:ext uri="{BB962C8B-B14F-4D97-AF65-F5344CB8AC3E}">
        <p14:creationId xmlns:p14="http://schemas.microsoft.com/office/powerpoint/2010/main" val="3971151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Searching our</a:t>
            </a:r>
            <a:r>
              <a:rPr lang="en-US" baseline="0" dirty="0" smtClean="0"/>
              <a:t> site/accessing NSHAP from our site – you can search by keyword, view study results, variable results, related publications, and even our site announcements. </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34</a:t>
            </a:fld>
            <a:endParaRPr lang="en-US"/>
          </a:p>
        </p:txBody>
      </p:sp>
    </p:spTree>
    <p:extLst>
      <p:ext uri="{BB962C8B-B14F-4D97-AF65-F5344CB8AC3E}">
        <p14:creationId xmlns:p14="http://schemas.microsoft.com/office/powerpoint/2010/main" val="2556862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recording</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35</a:t>
            </a:fld>
            <a:endParaRPr lang="en-US"/>
          </a:p>
        </p:txBody>
      </p:sp>
    </p:spTree>
    <p:extLst>
      <p:ext uri="{BB962C8B-B14F-4D97-AF65-F5344CB8AC3E}">
        <p14:creationId xmlns:p14="http://schemas.microsoft.com/office/powerpoint/2010/main" val="333841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 video on our site about this,</a:t>
            </a:r>
            <a:r>
              <a:rPr lang="en-US" baseline="0" dirty="0" smtClean="0"/>
              <a:t> too. </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37</a:t>
            </a:fld>
            <a:endParaRPr lang="en-US"/>
          </a:p>
        </p:txBody>
      </p:sp>
    </p:spTree>
    <p:extLst>
      <p:ext uri="{BB962C8B-B14F-4D97-AF65-F5344CB8AC3E}">
        <p14:creationId xmlns:p14="http://schemas.microsoft.com/office/powerpoint/2010/main" val="3139257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38</a:t>
            </a:fld>
            <a:endParaRPr lang="en-US"/>
          </a:p>
        </p:txBody>
      </p:sp>
    </p:spTree>
    <p:extLst>
      <p:ext uri="{BB962C8B-B14F-4D97-AF65-F5344CB8AC3E}">
        <p14:creationId xmlns:p14="http://schemas.microsoft.com/office/powerpoint/2010/main" val="556919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Metadata reasons – we want to make sure you have the matching</a:t>
            </a:r>
            <a:r>
              <a:rPr lang="en-US" baseline="0" dirty="0" smtClean="0"/>
              <a:t> documentation to the data – it’s easy to lose track and get mixed up, especially if you are downloading multiple data collections. </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39</a:t>
            </a:fld>
            <a:endParaRPr lang="en-US"/>
          </a:p>
        </p:txBody>
      </p:sp>
    </p:spTree>
    <p:extLst>
      <p:ext uri="{BB962C8B-B14F-4D97-AF65-F5344CB8AC3E}">
        <p14:creationId xmlns:p14="http://schemas.microsoft.com/office/powerpoint/2010/main" val="1417137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46992-33C0-4A5E-882C-D709B3055B9A}" type="slidenum">
              <a:rPr lang="en-US" smtClean="0"/>
              <a:t>41</a:t>
            </a:fld>
            <a:endParaRPr lang="en-US"/>
          </a:p>
        </p:txBody>
      </p:sp>
    </p:spTree>
    <p:extLst>
      <p:ext uri="{BB962C8B-B14F-4D97-AF65-F5344CB8AC3E}">
        <p14:creationId xmlns:p14="http://schemas.microsoft.com/office/powerpoint/2010/main" val="657597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Searching our announcements</a:t>
            </a:r>
            <a:r>
              <a:rPr lang="en-US" baseline="0" dirty="0" smtClean="0"/>
              <a:t> for study/NSHAP related info</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42</a:t>
            </a:fld>
            <a:endParaRPr lang="en-US"/>
          </a:p>
        </p:txBody>
      </p:sp>
    </p:spTree>
    <p:extLst>
      <p:ext uri="{BB962C8B-B14F-4D97-AF65-F5344CB8AC3E}">
        <p14:creationId xmlns:p14="http://schemas.microsoft.com/office/powerpoint/2010/main" val="2259421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a:t>
            </a:r>
            <a:r>
              <a:rPr lang="en-US" baseline="0" dirty="0" smtClean="0"/>
              <a:t> recording - </a:t>
            </a:r>
            <a:r>
              <a:rPr lang="en-US" dirty="0" smtClean="0"/>
              <a:t>NSHAP page from NACDA site – where</a:t>
            </a:r>
            <a:r>
              <a:rPr lang="en-US" baseline="0" dirty="0" smtClean="0"/>
              <a:t> to find all NSHAP resources; we also have one of these for MIDUS. </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43</a:t>
            </a:fld>
            <a:endParaRPr lang="en-US"/>
          </a:p>
        </p:txBody>
      </p:sp>
    </p:spTree>
    <p:extLst>
      <p:ext uri="{BB962C8B-B14F-4D97-AF65-F5344CB8AC3E}">
        <p14:creationId xmlns:p14="http://schemas.microsoft.com/office/powerpoint/2010/main" val="3125539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include user support,</a:t>
            </a:r>
            <a:r>
              <a:rPr lang="en-US" baseline="0" dirty="0" smtClean="0"/>
              <a:t> both powered by DDI.</a:t>
            </a:r>
            <a:endParaRPr lang="en-US" dirty="0"/>
          </a:p>
        </p:txBody>
      </p:sp>
      <p:sp>
        <p:nvSpPr>
          <p:cNvPr id="4" name="Slide Number Placeholder 3"/>
          <p:cNvSpPr>
            <a:spLocks noGrp="1"/>
          </p:cNvSpPr>
          <p:nvPr>
            <p:ph type="sldNum" sz="quarter" idx="10"/>
          </p:nvPr>
        </p:nvSpPr>
        <p:spPr/>
        <p:txBody>
          <a:bodyPr/>
          <a:lstStyle/>
          <a:p>
            <a:fld id="{B628CAE7-6A7F-41F6-8148-5FC8E6C3228C}" type="slidenum">
              <a:rPr lang="en-US" smtClean="0"/>
              <a:t>44</a:t>
            </a:fld>
            <a:endParaRPr lang="en-US"/>
          </a:p>
        </p:txBody>
      </p:sp>
    </p:spTree>
    <p:extLst>
      <p:ext uri="{BB962C8B-B14F-4D97-AF65-F5344CB8AC3E}">
        <p14:creationId xmlns:p14="http://schemas.microsoft.com/office/powerpoint/2010/main" val="3272431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6">
                <a:lumMod val="75000"/>
              </a:schemeClr>
            </a:gs>
            <a:gs pos="74000">
              <a:srgbClr val="A5DFD4"/>
            </a:gs>
            <a:gs pos="83000">
              <a:srgbClr val="63B1A8"/>
            </a:gs>
            <a:gs pos="100000">
              <a:srgbClr val="3B695D"/>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t>NACDA Presentation</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NACDA Director, NACDA Project Manager</a:t>
            </a:r>
          </a:p>
          <a:p>
            <a:r>
              <a:rPr lang="en-US" dirty="0" smtClean="0"/>
              <a:t>Month, Year</a:t>
            </a:r>
            <a:endParaRPr lang="en-US" dirty="0"/>
          </a:p>
        </p:txBody>
      </p:sp>
      <p:sp>
        <p:nvSpPr>
          <p:cNvPr id="8" name="TextBox 7"/>
          <p:cNvSpPr txBox="1"/>
          <p:nvPr userDrawn="1"/>
        </p:nvSpPr>
        <p:spPr>
          <a:xfrm>
            <a:off x="182879" y="5968537"/>
            <a:ext cx="2207656" cy="769441"/>
          </a:xfrm>
          <a:prstGeom prst="rect">
            <a:avLst/>
          </a:prstGeom>
          <a:noFill/>
        </p:spPr>
        <p:txBody>
          <a:bodyPr wrap="none" rtlCol="0">
            <a:spAutoFit/>
          </a:bodyPr>
          <a:lstStyle/>
          <a:p>
            <a:r>
              <a:rPr lang="en-US" sz="44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NACDA</a:t>
            </a:r>
            <a:endParaRPr lang="en-US" sz="44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extBox 8"/>
          <p:cNvSpPr txBox="1"/>
          <p:nvPr userDrawn="1"/>
        </p:nvSpPr>
        <p:spPr>
          <a:xfrm>
            <a:off x="2401620" y="6030091"/>
            <a:ext cx="3694380" cy="646331"/>
          </a:xfrm>
          <a:prstGeom prst="rect">
            <a:avLst/>
          </a:prstGeom>
          <a:noFill/>
        </p:spPr>
        <p:txBody>
          <a:bodyPr wrap="square" rtlCol="0">
            <a:spAutoFit/>
          </a:bodyPr>
          <a:lstStyle/>
          <a:p>
            <a:r>
              <a:rPr lang="en-US" dirty="0" smtClean="0">
                <a:solidFill>
                  <a:schemeClr val="bg1"/>
                </a:solidFill>
                <a:latin typeface="Verdana" panose="020B0604030504040204" pitchFamily="34" charset="0"/>
                <a:ea typeface="Verdana" panose="020B0604030504040204" pitchFamily="34" charset="0"/>
                <a:cs typeface="Verdana" panose="020B0604030504040204" pitchFamily="34" charset="0"/>
              </a:rPr>
              <a:t>The National Archive</a:t>
            </a:r>
            <a:r>
              <a:rPr lang="en-US"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of Computerized Data on Aging</a:t>
            </a: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4110" y="6220095"/>
            <a:ext cx="1641376" cy="457944"/>
          </a:xfrm>
          <a:prstGeom prst="rect">
            <a:avLst/>
          </a:prstGeom>
        </p:spPr>
      </p:pic>
      <p:pic>
        <p:nvPicPr>
          <p:cNvPr id="12" name="Picture 11"/>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8349430" y="6147277"/>
            <a:ext cx="3439447" cy="529145"/>
          </a:xfrm>
          <a:prstGeom prst="rect">
            <a:avLst/>
          </a:prstGeom>
        </p:spPr>
      </p:pic>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r="9079" b="7462"/>
          <a:stretch/>
        </p:blipFill>
        <p:spPr>
          <a:xfrm rot="10800000">
            <a:off x="61025" y="89364"/>
            <a:ext cx="2925950" cy="2114906"/>
          </a:xfrm>
          <a:prstGeom prst="ellipse">
            <a:avLst/>
          </a:prstGeom>
          <a:ln>
            <a:noFill/>
          </a:ln>
          <a:effectLst>
            <a:softEdge rad="112500"/>
          </a:effectLst>
        </p:spPr>
      </p:pic>
      <p:cxnSp>
        <p:nvCxnSpPr>
          <p:cNvPr id="15" name="Straight Connector 14"/>
          <p:cNvCxnSpPr/>
          <p:nvPr userDrawn="1"/>
        </p:nvCxnSpPr>
        <p:spPr>
          <a:xfrm>
            <a:off x="2809702" y="623455"/>
            <a:ext cx="9152313" cy="8312"/>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2962102" y="775855"/>
            <a:ext cx="9152313" cy="8312"/>
          </a:xfrm>
          <a:prstGeom prst="line">
            <a:avLst/>
          </a:prstGeom>
          <a:ln w="28575">
            <a:solidFill>
              <a:srgbClr val="A5DFD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515390" y="2033467"/>
            <a:ext cx="24938" cy="3935070"/>
          </a:xfrm>
          <a:prstGeom prst="line">
            <a:avLst/>
          </a:prstGeom>
          <a:ln w="28575">
            <a:solidFill>
              <a:srgbClr val="53DD5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692728" y="2095021"/>
            <a:ext cx="24938" cy="3935070"/>
          </a:xfrm>
          <a:prstGeom prst="line">
            <a:avLst/>
          </a:prstGeom>
          <a:ln w="28575">
            <a:solidFill>
              <a:srgbClr val="63B1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006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baseline="0"/>
            </a:lvl1pPr>
          </a:lstStyle>
          <a:p>
            <a:r>
              <a:rPr lang="en-US" dirty="0" smtClean="0"/>
              <a:t>Contents</a:t>
            </a:r>
            <a:endParaRPr lang="en-US" dirty="0"/>
          </a:p>
        </p:txBody>
      </p:sp>
    </p:spTree>
    <p:extLst>
      <p:ext uri="{BB962C8B-B14F-4D97-AF65-F5344CB8AC3E}">
        <p14:creationId xmlns:p14="http://schemas.microsoft.com/office/powerpoint/2010/main" val="458885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2895257" y="690664"/>
            <a:ext cx="7247107" cy="1274323"/>
          </a:xfrm>
          <a:prstGeom prst="rect">
            <a:avLst/>
          </a:prstGeom>
          <a:solidFill>
            <a:srgbClr val="1003BD"/>
          </a:solidFill>
          <a:ln>
            <a:solidFill>
              <a:srgbClr val="1003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latin typeface="+mj-lt"/>
              </a:rPr>
              <a:t>Stay Connected</a:t>
            </a:r>
            <a:endParaRPr lang="en-US" sz="4800" b="1" dirty="0">
              <a:latin typeface="+mj-lt"/>
            </a:endParaRPr>
          </a:p>
        </p:txBody>
      </p:sp>
      <p:sp>
        <p:nvSpPr>
          <p:cNvPr id="3" name="Rectangle 2"/>
          <p:cNvSpPr/>
          <p:nvPr userDrawn="1"/>
        </p:nvSpPr>
        <p:spPr>
          <a:xfrm>
            <a:off x="1916349" y="2153437"/>
            <a:ext cx="9437451" cy="4091720"/>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userDrawn="1"/>
        </p:nvSpPr>
        <p:spPr>
          <a:xfrm>
            <a:off x="2055095" y="2372422"/>
            <a:ext cx="8927433" cy="4247317"/>
          </a:xfrm>
          <a:prstGeom prst="rect">
            <a:avLst/>
          </a:prstGeom>
          <a:noFill/>
        </p:spPr>
        <p:txBody>
          <a:bodyPr wrap="square" rtlCol="0">
            <a:spAutoFit/>
          </a:bodyPr>
          <a:lstStyle/>
          <a:p>
            <a:pPr rtl="0" fontAlgn="base"/>
            <a:r>
              <a:rPr lang="en-US" sz="2800" b="1" i="0" u="none" strike="noStrike" dirty="0" smtClean="0">
                <a:solidFill>
                  <a:srgbClr val="000000"/>
                </a:solidFill>
                <a:effectLst/>
                <a:latin typeface="+mj-lt"/>
              </a:rPr>
              <a:t>Website </a:t>
            </a:r>
            <a:r>
              <a:rPr lang="en-US" sz="2800" b="0" i="0" u="none" strike="noStrike" dirty="0" smtClean="0">
                <a:solidFill>
                  <a:srgbClr val="000000"/>
                </a:solidFill>
                <a:effectLst/>
                <a:latin typeface="+mj-lt"/>
              </a:rPr>
              <a:t>– nacda-aging.org</a:t>
            </a:r>
          </a:p>
          <a:p>
            <a:pPr rtl="0" fontAlgn="base"/>
            <a:endParaRPr lang="en-US" sz="2800" b="0" i="0" u="none" strike="noStrike" dirty="0" smtClean="0">
              <a:solidFill>
                <a:srgbClr val="000000"/>
              </a:solidFill>
              <a:effectLst/>
              <a:latin typeface="+mj-lt"/>
            </a:endParaRPr>
          </a:p>
          <a:p>
            <a:pPr rtl="0" fontAlgn="base"/>
            <a:r>
              <a:rPr lang="en-US" sz="2800" b="1" i="0" u="none" strike="noStrike" dirty="0" smtClean="0">
                <a:solidFill>
                  <a:srgbClr val="000000"/>
                </a:solidFill>
                <a:effectLst/>
                <a:latin typeface="+mj-lt"/>
              </a:rPr>
              <a:t>Twitter</a:t>
            </a:r>
            <a:r>
              <a:rPr lang="en-US" sz="2800" b="0" i="0" u="none" strike="noStrike" dirty="0" smtClean="0">
                <a:solidFill>
                  <a:srgbClr val="000000"/>
                </a:solidFill>
                <a:effectLst/>
                <a:latin typeface="+mj-lt"/>
              </a:rPr>
              <a:t> - @</a:t>
            </a:r>
            <a:r>
              <a:rPr lang="en-US" sz="2800" b="0" i="0" u="none" strike="noStrike" dirty="0" err="1" smtClean="0">
                <a:solidFill>
                  <a:srgbClr val="000000"/>
                </a:solidFill>
                <a:effectLst/>
                <a:latin typeface="+mj-lt"/>
              </a:rPr>
              <a:t>NACDA_Aging</a:t>
            </a:r>
            <a:endParaRPr lang="en-US" sz="2800" b="0" i="0" u="none" strike="noStrike" dirty="0" smtClean="0">
              <a:solidFill>
                <a:srgbClr val="000000"/>
              </a:solidFill>
              <a:effectLst/>
              <a:latin typeface="+mj-lt"/>
            </a:endParaRPr>
          </a:p>
          <a:p>
            <a:pPr rtl="0" fontAlgn="base"/>
            <a:endParaRPr lang="en-US" sz="2800" b="0" i="0" u="none" strike="noStrike" dirty="0" smtClean="0">
              <a:solidFill>
                <a:srgbClr val="000000"/>
              </a:solidFill>
              <a:effectLst/>
              <a:latin typeface="+mj-lt"/>
            </a:endParaRPr>
          </a:p>
          <a:p>
            <a:pPr rtl="0" fontAlgn="base"/>
            <a:r>
              <a:rPr lang="en-US" sz="2800" b="1" i="0" u="none" strike="noStrike" dirty="0" smtClean="0">
                <a:solidFill>
                  <a:srgbClr val="000000"/>
                </a:solidFill>
                <a:effectLst/>
                <a:latin typeface="+mj-lt"/>
              </a:rPr>
              <a:t>Facebook</a:t>
            </a:r>
            <a:r>
              <a:rPr lang="en-US" sz="2800" b="0" i="0" u="none" strike="noStrike" dirty="0" smtClean="0">
                <a:solidFill>
                  <a:srgbClr val="000000"/>
                </a:solidFill>
                <a:effectLst/>
                <a:latin typeface="+mj-lt"/>
              </a:rPr>
              <a:t> - </a:t>
            </a:r>
            <a:r>
              <a:rPr lang="en-US" sz="2800" b="0" i="0" u="none" strike="noStrike" dirty="0" err="1" smtClean="0">
                <a:solidFill>
                  <a:srgbClr val="000000"/>
                </a:solidFill>
                <a:effectLst/>
                <a:latin typeface="+mj-lt"/>
              </a:rPr>
              <a:t>NACDA.Aging.Program</a:t>
            </a:r>
            <a:endParaRPr lang="en-US" sz="2800" b="0" i="0" u="none" strike="noStrike" dirty="0" smtClean="0">
              <a:solidFill>
                <a:srgbClr val="000000"/>
              </a:solidFill>
              <a:effectLst/>
              <a:latin typeface="+mj-lt"/>
            </a:endParaRPr>
          </a:p>
          <a:p>
            <a:pPr rtl="0" fontAlgn="base"/>
            <a:endParaRPr lang="en-US" sz="2800" b="0" i="0" u="none" strike="noStrike" dirty="0" smtClean="0">
              <a:solidFill>
                <a:srgbClr val="000000"/>
              </a:solidFill>
              <a:effectLst/>
              <a:latin typeface="+mj-lt"/>
            </a:endParaRPr>
          </a:p>
          <a:p>
            <a:pPr rtl="0" fontAlgn="base"/>
            <a:r>
              <a:rPr lang="en-US" sz="2800" b="1" i="0" u="none" strike="noStrike" dirty="0" smtClean="0">
                <a:solidFill>
                  <a:srgbClr val="000000"/>
                </a:solidFill>
                <a:effectLst/>
                <a:latin typeface="+mj-lt"/>
              </a:rPr>
              <a:t>LinkedIn</a:t>
            </a:r>
            <a:r>
              <a:rPr lang="en-US" sz="2800" b="0" i="0" u="none" strike="noStrike" baseline="0" dirty="0" smtClean="0">
                <a:solidFill>
                  <a:srgbClr val="000000"/>
                </a:solidFill>
                <a:effectLst/>
                <a:latin typeface="+mj-lt"/>
              </a:rPr>
              <a:t> - linkedin.com/company/</a:t>
            </a:r>
            <a:r>
              <a:rPr lang="en-US" sz="2800" b="0" i="0" u="none" strike="noStrike" baseline="0" dirty="0" err="1" smtClean="0">
                <a:solidFill>
                  <a:srgbClr val="000000"/>
                </a:solidFill>
                <a:effectLst/>
                <a:latin typeface="+mj-lt"/>
              </a:rPr>
              <a:t>nacda</a:t>
            </a:r>
            <a:r>
              <a:rPr lang="en-US" sz="2800" b="0" i="0" u="none" strike="noStrike" baseline="0" dirty="0" smtClean="0">
                <a:solidFill>
                  <a:srgbClr val="000000"/>
                </a:solidFill>
                <a:effectLst/>
                <a:latin typeface="+mj-lt"/>
              </a:rPr>
              <a:t>-aging</a:t>
            </a:r>
            <a:endParaRPr lang="en-US" sz="2800" b="0" i="0" u="none" strike="noStrike" dirty="0" smtClean="0">
              <a:solidFill>
                <a:srgbClr val="000000"/>
              </a:solidFill>
              <a:effectLst/>
              <a:latin typeface="+mj-lt"/>
            </a:endParaRPr>
          </a:p>
          <a:p>
            <a:pPr rtl="0" fontAlgn="base"/>
            <a:endParaRPr lang="en-US" sz="2800" b="0" i="0" u="none" strike="noStrike" dirty="0" smtClean="0">
              <a:solidFill>
                <a:srgbClr val="000000"/>
              </a:solidFill>
              <a:effectLst/>
              <a:latin typeface="+mj-lt"/>
            </a:endParaRPr>
          </a:p>
          <a:p>
            <a:pPr rtl="0" fontAlgn="base"/>
            <a:r>
              <a:rPr lang="en-US" sz="2800" b="1" i="0" u="none" strike="noStrike" dirty="0" smtClean="0">
                <a:solidFill>
                  <a:srgbClr val="000000"/>
                </a:solidFill>
                <a:effectLst/>
                <a:latin typeface="+mj-lt"/>
              </a:rPr>
              <a:t>Email</a:t>
            </a:r>
            <a:r>
              <a:rPr lang="en-US" sz="2800" b="0" i="0" u="none" strike="noStrike" dirty="0" smtClean="0">
                <a:solidFill>
                  <a:srgbClr val="000000"/>
                </a:solidFill>
                <a:effectLst/>
                <a:latin typeface="+mj-lt"/>
              </a:rPr>
              <a:t> -</a:t>
            </a:r>
            <a:r>
              <a:rPr lang="en-US" sz="2800" b="0" i="0" u="none" strike="noStrike" baseline="0" dirty="0" smtClean="0">
                <a:solidFill>
                  <a:srgbClr val="000000"/>
                </a:solidFill>
                <a:effectLst/>
                <a:latin typeface="+mj-lt"/>
              </a:rPr>
              <a:t> </a:t>
            </a:r>
            <a:r>
              <a:rPr lang="en-US" sz="2800" b="0" i="0" u="none" strike="noStrike" dirty="0" smtClean="0">
                <a:solidFill>
                  <a:srgbClr val="000000"/>
                </a:solidFill>
                <a:effectLst/>
                <a:latin typeface="+mj-lt"/>
              </a:rPr>
              <a:t>icpsr-nacda@umich.edu</a:t>
            </a:r>
          </a:p>
          <a:p>
            <a:endParaRPr lang="en-US" dirty="0">
              <a:latin typeface="+mn-lt"/>
            </a:endParaRPr>
          </a:p>
        </p:txBody>
      </p:sp>
      <p:pic>
        <p:nvPicPr>
          <p:cNvPr id="8" name="Picture 7"/>
          <p:cNvPicPr>
            <a:picLocks noChangeAspect="1"/>
          </p:cNvPicPr>
          <p:nvPr userDrawn="1"/>
        </p:nvPicPr>
        <p:blipFill rotWithShape="1">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3231" t="20502" r="13344" b="20853"/>
          <a:stretch/>
        </p:blipFill>
        <p:spPr>
          <a:xfrm>
            <a:off x="631622" y="5566687"/>
            <a:ext cx="1021756" cy="816077"/>
          </a:xfrm>
          <a:prstGeom prst="rect">
            <a:avLst/>
          </a:prstGeom>
        </p:spPr>
      </p:pic>
      <p:pic>
        <p:nvPicPr>
          <p:cNvPr id="9" name="Picture 8"/>
          <p:cNvPicPr>
            <a:picLocks noChangeAspect="1"/>
          </p:cNvPicPr>
          <p:nvPr userDrawn="1"/>
        </p:nvPicPr>
        <p:blipFill>
          <a:blip r:embed="rId3" cstate="print">
            <a:clrChange>
              <a:clrFrom>
                <a:srgbClr val="EEEEEE"/>
              </a:clrFrom>
              <a:clrTo>
                <a:srgbClr val="EEEEEE">
                  <a:alpha val="0"/>
                </a:srgbClr>
              </a:clrTo>
            </a:clrChange>
            <a:extLst>
              <a:ext uri="{28A0092B-C50C-407E-A947-70E740481C1C}">
                <a14:useLocalDpi xmlns:a14="http://schemas.microsoft.com/office/drawing/2010/main" val="0"/>
              </a:ext>
            </a:extLst>
          </a:blip>
          <a:stretch>
            <a:fillRect/>
          </a:stretch>
        </p:blipFill>
        <p:spPr>
          <a:xfrm>
            <a:off x="684362" y="2048390"/>
            <a:ext cx="956442" cy="935187"/>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788" y="3855159"/>
            <a:ext cx="727844" cy="727844"/>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3949" y="2983577"/>
            <a:ext cx="905865" cy="736780"/>
          </a:xfrm>
          <a:prstGeom prst="rect">
            <a:avLst/>
          </a:prstGeom>
        </p:spPr>
      </p:pic>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7310" y="4717805"/>
            <a:ext cx="714080" cy="714080"/>
          </a:xfrm>
          <a:prstGeom prst="rect">
            <a:avLst/>
          </a:prstGeom>
        </p:spPr>
      </p:pic>
    </p:spTree>
    <p:extLst>
      <p:ext uri="{BB962C8B-B14F-4D97-AF65-F5344CB8AC3E}">
        <p14:creationId xmlns:p14="http://schemas.microsoft.com/office/powerpoint/2010/main" val="913460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asic NAC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Tree>
    <p:extLst>
      <p:ext uri="{BB962C8B-B14F-4D97-AF65-F5344CB8AC3E}">
        <p14:creationId xmlns:p14="http://schemas.microsoft.com/office/powerpoint/2010/main" val="2179638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775F55"/>
                </a:solidFill>
              </a:rPr>
              <a:pPr/>
              <a:t>8/20/2020</a:t>
            </a:fld>
            <a:endParaRPr lang="en-US">
              <a:solidFill>
                <a:srgbClr val="775F55"/>
              </a:solidFill>
            </a:endParaRPr>
          </a:p>
        </p:txBody>
      </p:sp>
      <p:sp>
        <p:nvSpPr>
          <p:cNvPr id="5" name="Footer Placeholder 4"/>
          <p:cNvSpPr>
            <a:spLocks noGrp="1"/>
          </p:cNvSpPr>
          <p:nvPr>
            <p:ph type="ftr" sz="quarter" idx="11"/>
          </p:nvPr>
        </p:nvSpPr>
        <p:spPr/>
        <p:txBody>
          <a:bodyPr/>
          <a:lstStyle/>
          <a:p>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710165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98576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DC0FB-5DBA-4518-890C-591797DDEC11}" type="datetimeFigureOut">
              <a:rPr lang="en-US" smtClean="0"/>
              <a:t>8/20/2020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59E500-9934-4854-9FB1-1799649B2CFA}" type="slidenum">
              <a:rPr lang="en-US" smtClean="0"/>
              <a:t>‹#›</a:t>
            </a:fld>
            <a:endParaRPr lang="en-US"/>
          </a:p>
        </p:txBody>
      </p:sp>
    </p:spTree>
    <p:extLst>
      <p:ext uri="{BB962C8B-B14F-4D97-AF65-F5344CB8AC3E}">
        <p14:creationId xmlns:p14="http://schemas.microsoft.com/office/powerpoint/2010/main" val="4233507286"/>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334297" y="255639"/>
            <a:ext cx="11503742" cy="6351638"/>
          </a:xfrm>
          <a:prstGeom prst="rect">
            <a:avLst/>
          </a:prstGeom>
          <a:noFill/>
          <a:ln w="38100">
            <a:solidFill>
              <a:srgbClr val="477D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27819" y="127819"/>
            <a:ext cx="11936362" cy="6617110"/>
          </a:xfrm>
          <a:prstGeom prst="rect">
            <a:avLst/>
          </a:prstGeom>
          <a:noFill/>
          <a:ln w="19050">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9478098" y="6222843"/>
            <a:ext cx="2359941" cy="338554"/>
          </a:xfrm>
          <a:prstGeom prst="rect">
            <a:avLst/>
          </a:prstGeom>
          <a:noFill/>
        </p:spPr>
        <p:txBody>
          <a:bodyPr wrap="none" rtlCol="0">
            <a:spAutoFit/>
          </a:bodyPr>
          <a:lstStyle/>
          <a:p>
            <a:r>
              <a:rPr lang="en-US" sz="1600" dirty="0" smtClean="0">
                <a:solidFill>
                  <a:srgbClr val="3B695D"/>
                </a:solidFill>
              </a:rPr>
              <a:t>NACDA – Data on Aging</a:t>
            </a:r>
            <a:endParaRPr lang="en-US" sz="1600" dirty="0">
              <a:solidFill>
                <a:srgbClr val="3B695D"/>
              </a:solidFill>
            </a:endParaRP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8874582"/>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55" r:id="rId3"/>
    <p:sldLayoutId id="2147483656" r:id="rId4"/>
    <p:sldLayoutId id="21474836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futureofworking.com/11-advantages-and-disadvantages-of-longitudinal-studi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and.org/well-being/social-and-behavioral-policy/centers/aging/dataprod/hrs-data.html" TargetMode="External"/><Relationship Id="rId2" Type="http://schemas.openxmlformats.org/officeDocument/2006/relationships/hyperlink" Target="https://support.sas.com/resources/papers/proceedings/proceedings/sugi31/140-31.pdf" TargetMode="External"/><Relationship Id="rId1" Type="http://schemas.openxmlformats.org/officeDocument/2006/relationships/slideLayout" Target="../slideLayouts/slideLayout2.xml"/><Relationship Id="rId4" Type="http://schemas.openxmlformats.org/officeDocument/2006/relationships/hyperlink" Target="https://g2aging.or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ww.colectica.com/" TargetMode="Externa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harmonize.icpsr.umich.edu/"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19.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giphy.com/gifs/robot-road-unlock-50OAJNulFBBrq"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icpsr.umich.edu/icpsrweb/content/NACDA/restricted-data.html"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1.png"/><Relationship Id="rId4" Type="http://schemas.openxmlformats.org/officeDocument/2006/relationships/notesSlide" Target="../notesSlides/notesSlide2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3118" y="1795045"/>
            <a:ext cx="9982200" cy="2387600"/>
          </a:xfrm>
        </p:spPr>
        <p:txBody>
          <a:bodyPr>
            <a:normAutofit/>
          </a:bodyPr>
          <a:lstStyle/>
          <a:p>
            <a:r>
              <a:rPr lang="en-US" sz="4800" b="1" dirty="0"/>
              <a:t>Navigating Longitudinal Collections with </a:t>
            </a:r>
            <a:r>
              <a:rPr lang="en-US" sz="4800" b="1" dirty="0" err="1"/>
              <a:t>Colectica</a:t>
            </a:r>
            <a:r>
              <a:rPr lang="en-US" sz="4800" b="1" dirty="0"/>
              <a:t> Portals</a:t>
            </a:r>
            <a:endParaRPr lang="en-US" sz="4800" dirty="0"/>
          </a:p>
        </p:txBody>
      </p:sp>
      <p:sp>
        <p:nvSpPr>
          <p:cNvPr id="3" name="Subtitle 2"/>
          <p:cNvSpPr>
            <a:spLocks noGrp="1"/>
          </p:cNvSpPr>
          <p:nvPr>
            <p:ph type="subTitle" idx="1"/>
          </p:nvPr>
        </p:nvSpPr>
        <p:spPr>
          <a:xfrm>
            <a:off x="979853" y="4366410"/>
            <a:ext cx="10375900" cy="944562"/>
          </a:xfrm>
        </p:spPr>
        <p:txBody>
          <a:bodyPr/>
          <a:lstStyle/>
          <a:p>
            <a:r>
              <a:rPr lang="en-US" dirty="0"/>
              <a:t>NACDA Director Dr. James </a:t>
            </a:r>
            <a:r>
              <a:rPr lang="en-US" dirty="0" smtClean="0"/>
              <a:t>McNally, NACDA Project Manager Kathryn Lavender,</a:t>
            </a:r>
            <a:r>
              <a:rPr lang="en-US" dirty="0"/>
              <a:t> and Co-Founders </a:t>
            </a:r>
            <a:r>
              <a:rPr lang="en-US" dirty="0" smtClean="0"/>
              <a:t>of </a:t>
            </a:r>
            <a:r>
              <a:rPr lang="en-US" dirty="0" err="1" smtClean="0"/>
              <a:t>Colectica</a:t>
            </a:r>
            <a:r>
              <a:rPr lang="en-US" dirty="0" smtClean="0"/>
              <a:t>, </a:t>
            </a:r>
            <a:r>
              <a:rPr lang="en-US" dirty="0"/>
              <a:t>Jeremy Iverson and Dan Smith.</a:t>
            </a:r>
          </a:p>
        </p:txBody>
      </p:sp>
      <p:sp>
        <p:nvSpPr>
          <p:cNvPr id="4" name="TextBox 3"/>
          <p:cNvSpPr txBox="1"/>
          <p:nvPr/>
        </p:nvSpPr>
        <p:spPr>
          <a:xfrm>
            <a:off x="5122484" y="5310972"/>
            <a:ext cx="2090637" cy="369332"/>
          </a:xfrm>
          <a:prstGeom prst="rect">
            <a:avLst/>
          </a:prstGeom>
          <a:noFill/>
        </p:spPr>
        <p:txBody>
          <a:bodyPr wrap="none" rtlCol="0">
            <a:spAutoFit/>
          </a:bodyPr>
          <a:lstStyle/>
          <a:p>
            <a:r>
              <a:rPr lang="en-US" b="1" u="sng" dirty="0" smtClean="0"/>
              <a:t>August 20, 2020</a:t>
            </a:r>
            <a:endParaRPr lang="en-US" b="1" u="sng" dirty="0"/>
          </a:p>
        </p:txBody>
      </p:sp>
    </p:spTree>
    <p:extLst>
      <p:ext uri="{BB962C8B-B14F-4D97-AF65-F5344CB8AC3E}">
        <p14:creationId xmlns:p14="http://schemas.microsoft.com/office/powerpoint/2010/main" val="105265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346700" cy="1108075"/>
          </a:xfrm>
        </p:spPr>
        <p:txBody>
          <a:bodyPr/>
          <a:lstStyle/>
          <a:p>
            <a:r>
              <a:rPr lang="en-US" dirty="0" smtClean="0"/>
              <a:t>Today’s Agenda</a:t>
            </a:r>
            <a:endParaRPr lang="en-US" dirty="0"/>
          </a:p>
        </p:txBody>
      </p:sp>
      <p:pic>
        <p:nvPicPr>
          <p:cNvPr id="5" name="Picture 6" descr="https://lh4.googleusercontent.com/GQvL3JH7IYFNYG4qqgiAHGxS0jmVmZzRGzIDzBYLL_nZH0f0sjZzdOF47KWYPy8_cnr65bnb7BeH1YgADx48zuRc1wEcfnGhMpPM-WegryZO1HpYf3d_P7K4GhboIIzDtVhv1VbG"/>
          <p:cNvPicPr>
            <a:picLocks noChangeAspect="1" noChangeArrowheads="1"/>
          </p:cNvPicPr>
          <p:nvPr/>
        </p:nvPicPr>
        <p:blipFill rotWithShape="1">
          <a:blip r:embed="rId2">
            <a:extLst>
              <a:ext uri="{28A0092B-C50C-407E-A947-70E740481C1C}">
                <a14:useLocalDpi xmlns:a14="http://schemas.microsoft.com/office/drawing/2010/main" val="0"/>
              </a:ext>
            </a:extLst>
          </a:blip>
          <a:srcRect l="4388" t="23851" r="56412" b="21739"/>
          <a:stretch/>
        </p:blipFill>
        <p:spPr bwMode="auto">
          <a:xfrm>
            <a:off x="8203434" y="1690688"/>
            <a:ext cx="2765365" cy="9809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lh3.googleusercontent.com/RQoTazsgEJ4uOrbOKc-myoJvxhdD3ZBXTPCeyOovELYCQ05TO3BKLeIdMwm3l3wmqz3VFOvqVmrUbnCsAa3boOZZoUQXhaxqMdEttO73cRg4CNSACszChkE6lt7aAoUqedEM_N0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1635" y="4411033"/>
            <a:ext cx="3332165" cy="8561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lh3.googleusercontent.com/lo9WNdAzKpfkxQAKJEQs1GE6MSI5T_0VMr3ZKzn4on_NliYZc3awSS-U2Sik8Vv24j69BUDSB21JzTVszOjqpmhhKIjJRGu7m4ii6j7Y0bbjLvIDni21lmAbi6apDuXqFR7Dnsz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0035" y="3016251"/>
            <a:ext cx="3211515" cy="10214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2300" y="1690688"/>
            <a:ext cx="6756400" cy="4608512"/>
          </a:xfrm>
          <a:prstGeom prst="rect">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400" dirty="0">
                <a:solidFill>
                  <a:schemeClr val="tx1"/>
                </a:solidFill>
              </a:rPr>
              <a:t>About NACDA and Longitudinal Data</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About </a:t>
            </a:r>
            <a:r>
              <a:rPr lang="en-US" sz="2400" dirty="0" err="1">
                <a:solidFill>
                  <a:schemeClr val="tx1"/>
                </a:solidFill>
              </a:rPr>
              <a:t>Colectica</a:t>
            </a:r>
            <a:endParaRPr lang="en-US" sz="2400" dirty="0">
              <a:solidFill>
                <a:schemeClr val="tx1"/>
              </a:solidFill>
            </a:endParaRP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Explore the Portals</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How to create customized datasets and codebooks </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Benefits of using the portal vs benefits of downloading from NACDA site </a:t>
            </a:r>
            <a:br>
              <a:rPr lang="en-US" sz="2400" dirty="0">
                <a:solidFill>
                  <a:schemeClr val="tx1"/>
                </a:solidFill>
              </a:rPr>
            </a:br>
            <a:endParaRPr lang="en-US" sz="2400" dirty="0">
              <a:solidFill>
                <a:schemeClr val="tx1"/>
              </a:solidFill>
            </a:endParaRPr>
          </a:p>
        </p:txBody>
      </p:sp>
      <p:sp>
        <p:nvSpPr>
          <p:cNvPr id="8" name="Rectangle 7"/>
          <p:cNvSpPr/>
          <p:nvPr/>
        </p:nvSpPr>
        <p:spPr>
          <a:xfrm>
            <a:off x="7646796" y="1690688"/>
            <a:ext cx="4019340" cy="4509145"/>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94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342775"/>
            <a:ext cx="12192000" cy="3515224"/>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r>
              <a:rPr lang="en-US" sz="2800" dirty="0" smtClean="0">
                <a:latin typeface="+mj-lt"/>
              </a:rPr>
              <a:t>Focus on archiving &amp; sharing longitudinal gerontological research data</a:t>
            </a:r>
          </a:p>
          <a:p>
            <a:pPr marL="457200" indent="-457200">
              <a:lnSpc>
                <a:spcPct val="150000"/>
              </a:lnSpc>
              <a:buFont typeface="Arial" panose="020B0604020202020204" pitchFamily="34" charset="0"/>
              <a:buChar char="•"/>
            </a:pPr>
            <a:r>
              <a:rPr lang="en-US" sz="2800" dirty="0"/>
              <a:t>Part of ICPSR and ISR at the University of </a:t>
            </a:r>
            <a:r>
              <a:rPr lang="en-US" sz="2800" dirty="0" smtClean="0"/>
              <a:t>Michigan</a:t>
            </a:r>
            <a:endParaRPr lang="en-US" sz="2800" dirty="0" smtClean="0">
              <a:latin typeface="+mj-lt"/>
            </a:endParaRPr>
          </a:p>
          <a:p>
            <a:pPr marL="457200" indent="-457200">
              <a:lnSpc>
                <a:spcPct val="150000"/>
              </a:lnSpc>
              <a:buFont typeface="Arial" panose="020B0604020202020204" pitchFamily="34" charset="0"/>
              <a:buChar char="•"/>
            </a:pPr>
            <a:r>
              <a:rPr lang="en-US" sz="2800" dirty="0" smtClean="0">
                <a:latin typeface="+mj-lt"/>
              </a:rPr>
              <a:t>35+ years of experience</a:t>
            </a:r>
          </a:p>
          <a:p>
            <a:pPr marL="457200" indent="-457200">
              <a:lnSpc>
                <a:spcPct val="150000"/>
              </a:lnSpc>
              <a:buFont typeface="Arial" panose="020B0604020202020204" pitchFamily="34" charset="0"/>
              <a:buChar char="•"/>
            </a:pPr>
            <a:r>
              <a:rPr lang="en-US" sz="2800" dirty="0"/>
              <a:t>Supported by the National Institute on Aging (NIA</a:t>
            </a:r>
            <a:r>
              <a:rPr lang="en-US" sz="2800" dirty="0" smtClean="0"/>
              <a:t>)</a:t>
            </a:r>
            <a:endParaRPr lang="en-US" sz="2800" dirty="0"/>
          </a:p>
        </p:txBody>
      </p:sp>
      <p:sp>
        <p:nvSpPr>
          <p:cNvPr id="7" name="Rectangle 6"/>
          <p:cNvSpPr/>
          <p:nvPr/>
        </p:nvSpPr>
        <p:spPr>
          <a:xfrm>
            <a:off x="-2772" y="-31"/>
            <a:ext cx="12192000" cy="2859578"/>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327400" y="157997"/>
            <a:ext cx="5613400" cy="1131166"/>
          </a:xfrm>
        </p:spPr>
        <p:txBody>
          <a:bodyPr/>
          <a:lstStyle/>
          <a:p>
            <a:r>
              <a:rPr lang="en-US" sz="4800" b="1" dirty="0" smtClean="0"/>
              <a:t>About NACDA</a:t>
            </a:r>
            <a:endParaRPr lang="en-US" sz="4800" b="1" dirty="0"/>
          </a:p>
        </p:txBody>
      </p:sp>
      <p:sp>
        <p:nvSpPr>
          <p:cNvPr id="3" name="TextBox 2"/>
          <p:cNvSpPr txBox="1"/>
          <p:nvPr/>
        </p:nvSpPr>
        <p:spPr>
          <a:xfrm>
            <a:off x="2669354" y="1554933"/>
            <a:ext cx="2496835" cy="646331"/>
          </a:xfrm>
          <a:prstGeom prst="rect">
            <a:avLst/>
          </a:prstGeom>
          <a:noFill/>
        </p:spPr>
        <p:txBody>
          <a:bodyPr wrap="square" rtlCol="0">
            <a:spAutoFit/>
          </a:bodyPr>
          <a:lstStyle/>
          <a:p>
            <a:r>
              <a:rPr lang="en-US" b="1" dirty="0" smtClean="0"/>
              <a:t>Dr. James McNally, NACDA Director</a:t>
            </a:r>
            <a:endParaRPr lang="en-US" b="1" dirty="0"/>
          </a:p>
        </p:txBody>
      </p:sp>
      <p:sp>
        <p:nvSpPr>
          <p:cNvPr id="4" name="TextBox 3"/>
          <p:cNvSpPr txBox="1"/>
          <p:nvPr/>
        </p:nvSpPr>
        <p:spPr>
          <a:xfrm>
            <a:off x="7086966" y="1447191"/>
            <a:ext cx="2696002" cy="923330"/>
          </a:xfrm>
          <a:prstGeom prst="rect">
            <a:avLst/>
          </a:prstGeom>
          <a:noFill/>
        </p:spPr>
        <p:txBody>
          <a:bodyPr wrap="square" rtlCol="0">
            <a:spAutoFit/>
          </a:bodyPr>
          <a:lstStyle/>
          <a:p>
            <a:r>
              <a:rPr lang="en-US" b="1" dirty="0" smtClean="0"/>
              <a:t>Kathryn Lavender, </a:t>
            </a:r>
          </a:p>
          <a:p>
            <a:r>
              <a:rPr lang="en-US" b="1" dirty="0" smtClean="0"/>
              <a:t>NACDA Data Project Manager</a:t>
            </a:r>
            <a:endParaRPr lang="en-US" b="1"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5576" r="19515"/>
          <a:stretch/>
        </p:blipFill>
        <p:spPr>
          <a:xfrm rot="5400000">
            <a:off x="9633797" y="450755"/>
            <a:ext cx="2279729" cy="2282497"/>
          </a:xfrm>
          <a:prstGeom prst="rect">
            <a:avLst/>
          </a:prstGeom>
        </p:spPr>
      </p:pic>
      <p:sp>
        <p:nvSpPr>
          <p:cNvPr id="10" name="Rectangle 9"/>
          <p:cNvSpPr/>
          <p:nvPr/>
        </p:nvSpPr>
        <p:spPr>
          <a:xfrm>
            <a:off x="6171" y="2859547"/>
            <a:ext cx="12192001" cy="483228"/>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u="sng" dirty="0">
                <a:solidFill>
                  <a:schemeClr val="bg1"/>
                </a:solidFill>
              </a:rPr>
              <a:t>n</a:t>
            </a:r>
            <a:r>
              <a:rPr lang="en-US" sz="2400" b="1" u="sng" dirty="0" smtClean="0">
                <a:solidFill>
                  <a:schemeClr val="bg1"/>
                </a:solidFill>
              </a:rPr>
              <a:t>acda-aging.org</a:t>
            </a:r>
            <a:endParaRPr lang="en-US" sz="2400" b="1" u="sng" dirty="0">
              <a:solidFill>
                <a:schemeClr val="bg1"/>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90" y="452139"/>
            <a:ext cx="2273020" cy="2286047"/>
          </a:xfrm>
          <a:prstGeom prst="rect">
            <a:avLst/>
          </a:prstGeom>
        </p:spPr>
      </p:pic>
    </p:spTree>
    <p:extLst>
      <p:ext uri="{BB962C8B-B14F-4D97-AF65-F5344CB8AC3E}">
        <p14:creationId xmlns:p14="http://schemas.microsoft.com/office/powerpoint/2010/main" val="2011115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93074" y="1528605"/>
            <a:ext cx="5856026" cy="4229100"/>
          </a:xfrm>
          <a:prstGeom prst="rect">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title"/>
          </p:nvPr>
        </p:nvSpPr>
        <p:spPr>
          <a:xfrm>
            <a:off x="838199" y="365126"/>
            <a:ext cx="8542469" cy="858420"/>
          </a:xfrm>
        </p:spPr>
        <p:txBody>
          <a:bodyPr>
            <a:normAutofit/>
          </a:bodyPr>
          <a:lstStyle/>
          <a:p>
            <a:pPr>
              <a:defRPr/>
            </a:pPr>
            <a:r>
              <a:rPr sz="4800" dirty="0">
                <a:latin typeface="Verdana" panose="020B0604030504040204" pitchFamily="34" charset="0"/>
                <a:ea typeface="Verdana" panose="020B0604030504040204" pitchFamily="34" charset="0"/>
                <a:cs typeface="Times New Roman" panose="02020603050405020304" pitchFamily="18" charset="0"/>
              </a:rPr>
              <a:t>NACDA </a:t>
            </a:r>
            <a:r>
              <a:rPr lang="en-US" sz="4800" dirty="0" smtClean="0">
                <a:latin typeface="Verdana" panose="020B0604030504040204" pitchFamily="34" charset="0"/>
                <a:ea typeface="Verdana" panose="020B0604030504040204" pitchFamily="34" charset="0"/>
                <a:cs typeface="Times New Roman" panose="02020603050405020304" pitchFamily="18" charset="0"/>
              </a:rPr>
              <a:t>Program on Aging</a:t>
            </a:r>
            <a:endParaRPr sz="4800" dirty="0">
              <a:latin typeface="Verdana" panose="020B0604030504040204" pitchFamily="34" charset="0"/>
              <a:ea typeface="Verdana" panose="020B0604030504040204" pitchFamily="34" charset="0"/>
              <a:cs typeface="Times New Roman" panose="02020603050405020304" pitchFamily="18" charset="0"/>
            </a:endParaRPr>
          </a:p>
        </p:txBody>
      </p:sp>
      <p:sp>
        <p:nvSpPr>
          <p:cNvPr id="4099" name="Rectangle 3"/>
          <p:cNvSpPr>
            <a:spLocks noGrp="1" noChangeArrowheads="1"/>
          </p:cNvSpPr>
          <p:nvPr>
            <p:ph idx="4294967295"/>
          </p:nvPr>
        </p:nvSpPr>
        <p:spPr>
          <a:xfrm>
            <a:off x="5993074" y="1528606"/>
            <a:ext cx="5856026" cy="4229100"/>
          </a:xfrm>
        </p:spPr>
        <p:txBody>
          <a:bodyPr vert="horz" wrap="square" lIns="91440" tIns="45720" rIns="91440" bIns="45720" numCol="1" rtlCol="0" anchor="t" anchorCtr="0" compatLnSpc="1">
            <a:prstTxWarp prst="textNoShape">
              <a:avLst/>
            </a:prstTxWarp>
            <a:normAutofit fontScale="85000" lnSpcReduction="20000"/>
          </a:bodyPr>
          <a:lstStyle/>
          <a:p>
            <a:pPr eaLnBrk="1" hangingPunct="1">
              <a:lnSpc>
                <a:spcPct val="150000"/>
              </a:lnSpc>
              <a:buFontTx/>
              <a:buNone/>
              <a:defRPr/>
            </a:pPr>
            <a:r>
              <a:rPr lang="en-US" sz="2400" dirty="0" smtClean="0">
                <a:latin typeface="Verdana" panose="020B0604030504040204" pitchFamily="34" charset="0"/>
                <a:ea typeface="Verdana" panose="020B0604030504040204" pitchFamily="34" charset="0"/>
              </a:rPr>
              <a:t>NACDA has </a:t>
            </a:r>
            <a:r>
              <a:rPr lang="en-US" sz="2400" dirty="0">
                <a:latin typeface="Verdana" panose="020B0604030504040204" pitchFamily="34" charset="0"/>
                <a:ea typeface="Verdana" panose="020B0604030504040204" pitchFamily="34" charset="0"/>
              </a:rPr>
              <a:t>spent the past 40 years identifying, </a:t>
            </a:r>
            <a:r>
              <a:rPr lang="en-US" sz="2400" dirty="0" smtClean="0">
                <a:latin typeface="Verdana" panose="020B0604030504040204" pitchFamily="34" charset="0"/>
                <a:ea typeface="Verdana" panose="020B0604030504040204" pitchFamily="34" charset="0"/>
              </a:rPr>
              <a:t>gathering </a:t>
            </a:r>
            <a:r>
              <a:rPr lang="en-US" sz="2400" dirty="0">
                <a:latin typeface="Verdana" panose="020B0604030504040204" pitchFamily="34" charset="0"/>
                <a:ea typeface="Verdana" panose="020B0604030504040204" pitchFamily="34" charset="0"/>
              </a:rPr>
              <a:t>and organizing data on aging and the aging life course so we can </a:t>
            </a:r>
            <a:r>
              <a:rPr lang="en-US" sz="2400" dirty="0" smtClean="0">
                <a:latin typeface="Verdana" panose="020B0604030504040204" pitchFamily="34" charset="0"/>
                <a:ea typeface="Verdana" panose="020B0604030504040204" pitchFamily="34" charset="0"/>
              </a:rPr>
              <a:t>archive and share </a:t>
            </a:r>
            <a:r>
              <a:rPr lang="en-US" sz="2400" dirty="0">
                <a:latin typeface="Verdana" panose="020B0604030504040204" pitchFamily="34" charset="0"/>
                <a:ea typeface="Verdana" panose="020B0604030504040204" pitchFamily="34" charset="0"/>
              </a:rPr>
              <a:t>these resources with the research community</a:t>
            </a:r>
            <a:r>
              <a:rPr lang="en-US" sz="2400" dirty="0" smtClean="0">
                <a:latin typeface="Verdana" panose="020B0604030504040204" pitchFamily="34" charset="0"/>
                <a:ea typeface="Verdana" panose="020B0604030504040204" pitchFamily="34" charset="0"/>
              </a:rPr>
              <a:t>.</a:t>
            </a:r>
            <a:endParaRPr lang="en-US" sz="2400" dirty="0">
              <a:latin typeface="Verdana" panose="020B0604030504040204" pitchFamily="34" charset="0"/>
              <a:ea typeface="Verdana" panose="020B0604030504040204" pitchFamily="34" charset="0"/>
            </a:endParaRPr>
          </a:p>
          <a:p>
            <a:pPr eaLnBrk="1" hangingPunct="1">
              <a:lnSpc>
                <a:spcPct val="70000"/>
              </a:lnSpc>
              <a:buFontTx/>
              <a:buNone/>
              <a:defRPr/>
            </a:pPr>
            <a:endParaRPr lang="en-US" sz="2400" dirty="0">
              <a:latin typeface="Verdana" panose="020B0604030504040204" pitchFamily="34" charset="0"/>
              <a:ea typeface="Verdana" panose="020B0604030504040204" pitchFamily="34" charset="0"/>
            </a:endParaRPr>
          </a:p>
          <a:p>
            <a:pPr eaLnBrk="1" hangingPunct="1">
              <a:lnSpc>
                <a:spcPct val="150000"/>
              </a:lnSpc>
              <a:buFontTx/>
              <a:buNone/>
              <a:defRPr/>
            </a:pPr>
            <a:r>
              <a:rPr lang="en-US" sz="2400" b="1" dirty="0">
                <a:latin typeface="Verdana" panose="020B0604030504040204" pitchFamily="34" charset="0"/>
                <a:ea typeface="Verdana" panose="020B0604030504040204" pitchFamily="34" charset="0"/>
              </a:rPr>
              <a:t>NACDA currently supports </a:t>
            </a:r>
            <a:r>
              <a:rPr lang="en-US" sz="2400" b="1" dirty="0" smtClean="0">
                <a:latin typeface="Verdana" panose="020B0604030504040204" pitchFamily="34" charset="0"/>
                <a:ea typeface="Verdana" panose="020B0604030504040204" pitchFamily="34" charset="0"/>
              </a:rPr>
              <a:t>approx. </a:t>
            </a:r>
            <a:r>
              <a:rPr lang="en-US" sz="2400" b="1" dirty="0">
                <a:latin typeface="Verdana" panose="020B0604030504040204" pitchFamily="34" charset="0"/>
                <a:ea typeface="Verdana" panose="020B0604030504040204" pitchFamily="34" charset="0"/>
              </a:rPr>
              <a:t>1,600 individual studies on ageing and health </a:t>
            </a:r>
            <a:r>
              <a:rPr lang="en-US" sz="2400" dirty="0">
                <a:latin typeface="Verdana" panose="020B0604030504040204" pitchFamily="34" charset="0"/>
                <a:ea typeface="Verdana" panose="020B0604030504040204" pitchFamily="34" charset="0"/>
              </a:rPr>
              <a:t>and adds new studies to our collections each year.</a:t>
            </a:r>
          </a:p>
        </p:txBody>
      </p:sp>
      <p:sp>
        <p:nvSpPr>
          <p:cNvPr id="10245" name="TextBox 7"/>
          <p:cNvSpPr txBox="1">
            <a:spLocks noChangeArrowheads="1"/>
          </p:cNvSpPr>
          <p:nvPr/>
        </p:nvSpPr>
        <p:spPr bwMode="auto">
          <a:xfrm>
            <a:off x="621091" y="5257648"/>
            <a:ext cx="472135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400"/>
              </a:spcAft>
              <a:buFont typeface="Arial" panose="020B0604020202020204" pitchFamily="34" charset="0"/>
              <a:buChar char="•"/>
              <a:defRPr sz="2800">
                <a:solidFill>
                  <a:schemeClr val="tx1"/>
                </a:solidFill>
                <a:latin typeface="Segoe Condensed"/>
              </a:defRPr>
            </a:lvl1pPr>
            <a:lvl2pPr marL="742950" indent="-285750">
              <a:spcBef>
                <a:spcPct val="20000"/>
              </a:spcBef>
              <a:buFont typeface="Arial" panose="020B0604020202020204" pitchFamily="34" charset="0"/>
              <a:buChar char="–"/>
              <a:defRPr sz="2400">
                <a:solidFill>
                  <a:schemeClr val="tx1"/>
                </a:solidFill>
                <a:latin typeface="Segoe Condensed"/>
              </a:defRPr>
            </a:lvl2pPr>
            <a:lvl3pPr marL="1143000" indent="-228600">
              <a:spcBef>
                <a:spcPct val="20000"/>
              </a:spcBef>
              <a:buFont typeface="Arial" panose="020B0604020202020204" pitchFamily="34" charset="0"/>
              <a:buChar char="•"/>
              <a:defRPr sz="2000">
                <a:solidFill>
                  <a:schemeClr val="tx1"/>
                </a:solidFill>
                <a:latin typeface="Segoe Condensed"/>
              </a:defRPr>
            </a:lvl3pPr>
            <a:lvl4pPr marL="1600200" indent="-228600">
              <a:spcBef>
                <a:spcPct val="20000"/>
              </a:spcBef>
              <a:buFont typeface="Arial" panose="020B0604020202020204" pitchFamily="34" charset="0"/>
              <a:buChar char="–"/>
              <a:defRPr>
                <a:solidFill>
                  <a:schemeClr val="tx1"/>
                </a:solidFill>
                <a:latin typeface="Segoe Condensed"/>
              </a:defRPr>
            </a:lvl4pPr>
            <a:lvl5pPr marL="2057400" indent="-228600">
              <a:spcBef>
                <a:spcPct val="20000"/>
              </a:spcBef>
              <a:buFont typeface="Arial" panose="020B0604020202020204" pitchFamily="34" charset="0"/>
              <a:buChar char="»"/>
              <a:defRPr>
                <a:solidFill>
                  <a:schemeClr val="tx1"/>
                </a:solidFill>
                <a:latin typeface="Segoe Condensed"/>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Segoe Condensed"/>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Segoe Condensed"/>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Segoe Condensed"/>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Segoe Condensed"/>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u="sng" dirty="0">
                <a:latin typeface="Verdana" panose="020B0604030504040204" pitchFamily="34" charset="0"/>
                <a:ea typeface="Verdana" panose="020B0604030504040204" pitchFamily="34" charset="0"/>
              </a:rPr>
              <a:t>NACDA is part of  ICPSR</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lang="en-US" dirty="0">
                <a:latin typeface="Verdana" panose="020B0604030504040204" pitchFamily="34" charset="0"/>
                <a:ea typeface="Verdana" panose="020B0604030504040204" pitchFamily="34" charset="0"/>
              </a:rPr>
              <a:t>Twitter </a:t>
            </a:r>
            <a:r>
              <a:rPr lang="en-US" b="1" dirty="0">
                <a:latin typeface="Verdana" panose="020B0604030504040204" pitchFamily="34" charset="0"/>
                <a:ea typeface="Verdana" panose="020B0604030504040204" pitchFamily="34" charset="0"/>
              </a:rPr>
              <a:t>@NACDA_Aging</a:t>
            </a:r>
          </a:p>
        </p:txBody>
      </p:sp>
      <p:pic>
        <p:nvPicPr>
          <p:cNvPr id="2" name="Picture 1"/>
          <p:cNvPicPr>
            <a:picLocks noChangeAspect="1"/>
          </p:cNvPicPr>
          <p:nvPr/>
        </p:nvPicPr>
        <p:blipFill rotWithShape="1">
          <a:blip r:embed="rId3"/>
          <a:srcRect l="3133" t="12691" r="10917" b="26075"/>
          <a:stretch/>
        </p:blipFill>
        <p:spPr>
          <a:xfrm>
            <a:off x="0" y="2482159"/>
            <a:ext cx="5993074" cy="2292468"/>
          </a:xfrm>
          <a:prstGeom prst="rect">
            <a:avLst/>
          </a:prstGeom>
        </p:spPr>
      </p:pic>
    </p:spTree>
    <p:extLst>
      <p:ext uri="{BB962C8B-B14F-4D97-AF65-F5344CB8AC3E}">
        <p14:creationId xmlns:p14="http://schemas.microsoft.com/office/powerpoint/2010/main" val="3829627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65125"/>
            <a:ext cx="10833100" cy="1325563"/>
          </a:xfrm>
        </p:spPr>
        <p:txBody>
          <a:bodyPr/>
          <a:lstStyle/>
          <a:p>
            <a:r>
              <a:rPr lang="en-US" dirty="0" smtClean="0"/>
              <a:t>Why is Longitudinal Data Important?</a:t>
            </a:r>
            <a:endParaRPr lang="en-US" dirty="0"/>
          </a:p>
        </p:txBody>
      </p:sp>
      <p:sp>
        <p:nvSpPr>
          <p:cNvPr id="4" name="TextBox 3"/>
          <p:cNvSpPr txBox="1"/>
          <p:nvPr/>
        </p:nvSpPr>
        <p:spPr>
          <a:xfrm>
            <a:off x="825500" y="1690688"/>
            <a:ext cx="10680700" cy="224676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dirty="0"/>
              <a:t>They are effective in determining </a:t>
            </a:r>
            <a:r>
              <a:rPr lang="en-US" sz="2400" b="1" dirty="0"/>
              <a:t>variable patterns over time</a:t>
            </a:r>
            <a:r>
              <a:rPr lang="en-US" sz="2400" dirty="0"/>
              <a:t>. </a:t>
            </a:r>
          </a:p>
          <a:p>
            <a:pPr marL="342900" indent="-342900">
              <a:spcAft>
                <a:spcPts val="600"/>
              </a:spcAft>
              <a:buFont typeface="Arial" panose="020B0604020202020204" pitchFamily="34" charset="0"/>
              <a:buChar char="•"/>
            </a:pPr>
            <a:r>
              <a:rPr lang="en-US" sz="2400" dirty="0"/>
              <a:t>They can provide high accuracy when </a:t>
            </a:r>
            <a:r>
              <a:rPr lang="en-US" sz="2400" b="1" dirty="0"/>
              <a:t>observing changes</a:t>
            </a:r>
            <a:r>
              <a:rPr lang="en-US" sz="2400" dirty="0" smtClean="0"/>
              <a:t>. </a:t>
            </a:r>
            <a:endParaRPr lang="en-US" sz="2400" dirty="0"/>
          </a:p>
          <a:p>
            <a:pPr marL="342900" indent="-342900">
              <a:spcAft>
                <a:spcPts val="600"/>
              </a:spcAft>
              <a:buFont typeface="Arial" panose="020B0604020202020204" pitchFamily="34" charset="0"/>
              <a:buChar char="•"/>
            </a:pPr>
            <a:r>
              <a:rPr lang="en-US" sz="2400" dirty="0"/>
              <a:t>They are very effective in doing research on </a:t>
            </a:r>
            <a:r>
              <a:rPr lang="en-US" sz="2400" b="1" dirty="0"/>
              <a:t>developmental trends</a:t>
            </a:r>
            <a:r>
              <a:rPr lang="en-US" sz="2400" dirty="0"/>
              <a:t>. </a:t>
            </a:r>
          </a:p>
          <a:p>
            <a:pPr marL="342900" indent="-342900">
              <a:spcAft>
                <a:spcPts val="600"/>
              </a:spcAft>
              <a:buFont typeface="Arial" panose="020B0604020202020204" pitchFamily="34" charset="0"/>
              <a:buChar char="•"/>
            </a:pPr>
            <a:r>
              <a:rPr lang="en-US" sz="2400" dirty="0"/>
              <a:t>They are more </a:t>
            </a:r>
            <a:r>
              <a:rPr lang="en-US" sz="2400" b="1" dirty="0"/>
              <a:t>powerful</a:t>
            </a:r>
            <a:r>
              <a:rPr lang="en-US" sz="2400" dirty="0"/>
              <a:t> than cross-sectional studies</a:t>
            </a:r>
            <a:r>
              <a:rPr lang="en-US" sz="2400" dirty="0" smtClean="0"/>
              <a:t>.</a:t>
            </a:r>
            <a:endParaRPr lang="en-US" sz="2400" dirty="0"/>
          </a:p>
          <a:p>
            <a:pPr marL="342900" indent="-342900">
              <a:spcAft>
                <a:spcPts val="600"/>
              </a:spcAft>
              <a:buFont typeface="Arial" panose="020B0604020202020204" pitchFamily="34" charset="0"/>
              <a:buChar char="•"/>
            </a:pPr>
            <a:r>
              <a:rPr lang="en-US" sz="2400" dirty="0"/>
              <a:t>They are highly </a:t>
            </a:r>
            <a:r>
              <a:rPr lang="en-US" sz="2400" b="1" dirty="0"/>
              <a:t>flexible</a:t>
            </a:r>
            <a:r>
              <a:rPr lang="en-US" sz="2400" dirty="0" smtClean="0"/>
              <a:t>.</a:t>
            </a:r>
          </a:p>
        </p:txBody>
      </p:sp>
      <p:sp>
        <p:nvSpPr>
          <p:cNvPr id="6" name="Rectangle 5"/>
          <p:cNvSpPr/>
          <p:nvPr/>
        </p:nvSpPr>
        <p:spPr>
          <a:xfrm>
            <a:off x="520699" y="4546600"/>
            <a:ext cx="11065049" cy="863600"/>
          </a:xfrm>
          <a:prstGeom prst="rect">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7280">
              <a:spcAft>
                <a:spcPts val="600"/>
              </a:spcAft>
            </a:pPr>
            <a:r>
              <a:rPr lang="en-US" dirty="0">
                <a:solidFill>
                  <a:schemeClr val="tx1"/>
                </a:solidFill>
                <a:hlinkClick r:id="rId2"/>
              </a:rPr>
              <a:t>https://futureofworking.com/11-advantages-and-disadvantages-of-longitudinal-studies/</a:t>
            </a:r>
            <a:endParaRPr lang="en-US" dirty="0">
              <a:solidFill>
                <a:schemeClr val="tx1"/>
              </a:solidFill>
            </a:endParaRPr>
          </a:p>
        </p:txBody>
      </p:sp>
      <p:sp>
        <p:nvSpPr>
          <p:cNvPr id="7" name="Rectangle 6"/>
          <p:cNvSpPr/>
          <p:nvPr/>
        </p:nvSpPr>
        <p:spPr>
          <a:xfrm>
            <a:off x="673240" y="1537398"/>
            <a:ext cx="10912508" cy="2552281"/>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395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72" y="2733152"/>
            <a:ext cx="12192000" cy="4124847"/>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1000" dirty="0"/>
          </a:p>
        </p:txBody>
      </p:sp>
      <p:sp>
        <p:nvSpPr>
          <p:cNvPr id="6" name="Rectangle 5"/>
          <p:cNvSpPr/>
          <p:nvPr/>
        </p:nvSpPr>
        <p:spPr>
          <a:xfrm>
            <a:off x="-2773" y="1258530"/>
            <a:ext cx="12192001" cy="1474622"/>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
        <p:nvSpPr>
          <p:cNvPr id="5" name="Rectangle 4"/>
          <p:cNvSpPr/>
          <p:nvPr/>
        </p:nvSpPr>
        <p:spPr>
          <a:xfrm>
            <a:off x="-2772" y="-31"/>
            <a:ext cx="12192000" cy="1258561"/>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65976" y="294788"/>
            <a:ext cx="11654502" cy="893404"/>
          </a:xfrm>
        </p:spPr>
        <p:txBody>
          <a:bodyPr/>
          <a:lstStyle/>
          <a:p>
            <a:r>
              <a:rPr lang="en-US" dirty="0" smtClean="0"/>
              <a:t>Why is Longitudinal Data the Way </a:t>
            </a:r>
            <a:r>
              <a:rPr lang="en-US" dirty="0"/>
              <a:t>I</a:t>
            </a:r>
            <a:r>
              <a:rPr lang="en-US" dirty="0" smtClean="0"/>
              <a:t>t Is?</a:t>
            </a:r>
            <a:endParaRPr lang="en-US" dirty="0"/>
          </a:p>
        </p:txBody>
      </p:sp>
      <p:sp>
        <p:nvSpPr>
          <p:cNvPr id="4" name="TextBox 3"/>
          <p:cNvSpPr txBox="1"/>
          <p:nvPr/>
        </p:nvSpPr>
        <p:spPr>
          <a:xfrm>
            <a:off x="355600" y="1258530"/>
            <a:ext cx="11187215" cy="5262979"/>
          </a:xfrm>
          <a:prstGeom prst="rect">
            <a:avLst/>
          </a:prstGeom>
          <a:noFill/>
        </p:spPr>
        <p:txBody>
          <a:bodyPr wrap="square" rtlCol="0">
            <a:spAutoFit/>
          </a:bodyPr>
          <a:lstStyle/>
          <a:p>
            <a:endParaRPr lang="en-US" sz="2400" dirty="0" smtClean="0"/>
          </a:p>
          <a:p>
            <a:r>
              <a:rPr lang="en-US" sz="2400" dirty="0" smtClean="0"/>
              <a:t>Longitudinal data is often prepared and distributed in independent waves.</a:t>
            </a:r>
          </a:p>
          <a:p>
            <a:r>
              <a:rPr lang="en-US" sz="2400" dirty="0" smtClean="0"/>
              <a:t>This approach adds considerable start up costs to researchers using these data.</a:t>
            </a:r>
            <a:endParaRPr lang="en-US" sz="2400" dirty="0"/>
          </a:p>
          <a:p>
            <a:endParaRPr lang="en-US" sz="2400" dirty="0" smtClean="0"/>
          </a:p>
          <a:p>
            <a:endParaRPr lang="en-US" sz="2400" dirty="0" smtClean="0"/>
          </a:p>
          <a:p>
            <a:r>
              <a:rPr lang="en-US" sz="2400" u="sng" dirty="0" smtClean="0">
                <a:solidFill>
                  <a:schemeClr val="bg1"/>
                </a:solidFill>
              </a:rPr>
              <a:t>History of Longitudinal Data:</a:t>
            </a:r>
          </a:p>
          <a:p>
            <a:pPr marL="342900" indent="-342900">
              <a:buFont typeface="Arial" panose="020B0604020202020204" pitchFamily="34" charset="0"/>
              <a:buChar char="•"/>
            </a:pPr>
            <a:r>
              <a:rPr lang="en-US" sz="2400" dirty="0" smtClean="0">
                <a:solidFill>
                  <a:schemeClr val="bg1"/>
                </a:solidFill>
              </a:rPr>
              <a:t>The development of longitudinal data sharing is driven by past limitations that have hardened into habit.</a:t>
            </a:r>
          </a:p>
          <a:p>
            <a:pPr marL="800100" lvl="1" indent="-342900">
              <a:buFont typeface="Arial" panose="020B0604020202020204" pitchFamily="34" charset="0"/>
              <a:buChar char="•"/>
            </a:pPr>
            <a:r>
              <a:rPr lang="en-US" sz="2400" dirty="0" smtClean="0">
                <a:solidFill>
                  <a:schemeClr val="bg1"/>
                </a:solidFill>
              </a:rPr>
              <a:t>Computational limitations</a:t>
            </a:r>
          </a:p>
          <a:p>
            <a:pPr marL="800100" lvl="1" indent="-342900">
              <a:buFont typeface="Arial" panose="020B0604020202020204" pitchFamily="34" charset="0"/>
              <a:buChar char="•"/>
            </a:pPr>
            <a:r>
              <a:rPr lang="en-US" sz="2400" dirty="0" smtClean="0">
                <a:solidFill>
                  <a:schemeClr val="bg1"/>
                </a:solidFill>
              </a:rPr>
              <a:t>Analysis software limitations </a:t>
            </a:r>
          </a:p>
          <a:p>
            <a:pPr marL="342900" indent="-342900">
              <a:buFont typeface="Arial" panose="020B0604020202020204" pitchFamily="34" charset="0"/>
              <a:buChar char="•"/>
            </a:pPr>
            <a:r>
              <a:rPr lang="en-US" sz="2400" dirty="0" smtClean="0">
                <a:solidFill>
                  <a:schemeClr val="bg1"/>
                </a:solidFill>
              </a:rPr>
              <a:t>The pressure to release waves quickly make it easier to release each wave independently.</a:t>
            </a:r>
          </a:p>
          <a:p>
            <a:pPr marL="342900" indent="-342900">
              <a:buFont typeface="Arial" panose="020B0604020202020204" pitchFamily="34" charset="0"/>
              <a:buChar char="•"/>
            </a:pPr>
            <a:r>
              <a:rPr lang="en-US" sz="2400" dirty="0" smtClean="0">
                <a:solidFill>
                  <a:schemeClr val="bg1"/>
                </a:solidFill>
              </a:rPr>
              <a:t>More emphasis has been placed on releasing the data rather then on the development of essential documentation to encourage across wave use.</a:t>
            </a:r>
          </a:p>
        </p:txBody>
      </p:sp>
    </p:spTree>
    <p:extLst>
      <p:ext uri="{BB962C8B-B14F-4D97-AF65-F5344CB8AC3E}">
        <p14:creationId xmlns:p14="http://schemas.microsoft.com/office/powerpoint/2010/main" val="3164747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3578" y="1346480"/>
            <a:ext cx="10785988" cy="4853353"/>
          </a:xfrm>
          <a:prstGeom prst="rect">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0700" y="365125"/>
            <a:ext cx="10341568" cy="860774"/>
          </a:xfrm>
        </p:spPr>
        <p:txBody>
          <a:bodyPr/>
          <a:lstStyle/>
          <a:p>
            <a:r>
              <a:rPr lang="en-US" dirty="0" smtClean="0"/>
              <a:t>Efforts to Manage Longitudinal Data</a:t>
            </a:r>
            <a:endParaRPr lang="en-US" dirty="0"/>
          </a:p>
        </p:txBody>
      </p:sp>
      <p:sp>
        <p:nvSpPr>
          <p:cNvPr id="4" name="TextBox 3"/>
          <p:cNvSpPr txBox="1"/>
          <p:nvPr/>
        </p:nvSpPr>
        <p:spPr>
          <a:xfrm>
            <a:off x="824508" y="1426767"/>
            <a:ext cx="10677832" cy="4893647"/>
          </a:xfrm>
          <a:prstGeom prst="rect">
            <a:avLst/>
          </a:prstGeom>
          <a:noFill/>
        </p:spPr>
        <p:txBody>
          <a:bodyPr wrap="square" rtlCol="0">
            <a:spAutoFit/>
          </a:bodyPr>
          <a:lstStyle/>
          <a:p>
            <a:pPr marL="342900" indent="-342900">
              <a:buFont typeface="Arial" panose="020B0604020202020204" pitchFamily="34" charset="0"/>
              <a:buChar char="•"/>
            </a:pPr>
            <a:r>
              <a:rPr lang="en-US" sz="2400" b="1" dirty="0" smtClean="0"/>
              <a:t>Crosswalks</a:t>
            </a:r>
            <a:r>
              <a:rPr lang="en-US" sz="2400" dirty="0"/>
              <a:t> </a:t>
            </a:r>
            <a:r>
              <a:rPr lang="en-US" sz="2400" dirty="0" smtClean="0"/>
              <a:t>- This approach is one of the earliest attempts to structure </a:t>
            </a:r>
            <a:r>
              <a:rPr lang="en-US" sz="2400" dirty="0" smtClean="0"/>
              <a:t>multi-wave </a:t>
            </a:r>
            <a:r>
              <a:rPr lang="en-US" sz="2400" dirty="0" smtClean="0"/>
              <a:t>data in a consistent </a:t>
            </a:r>
            <a:r>
              <a:rPr lang="en-US" sz="2400" dirty="0" smtClean="0"/>
              <a:t>manner; </a:t>
            </a:r>
            <a:r>
              <a:rPr lang="en-US" sz="2400" dirty="0" smtClean="0"/>
              <a:t>t</a:t>
            </a:r>
            <a:r>
              <a:rPr lang="en-US" sz="2400" dirty="0" smtClean="0"/>
              <a:t>ypically </a:t>
            </a:r>
            <a:r>
              <a:rPr lang="en-US" sz="2400" dirty="0" smtClean="0"/>
              <a:t>a </a:t>
            </a:r>
            <a:r>
              <a:rPr lang="en-US" sz="2400" dirty="0" smtClean="0"/>
              <a:t>static approach.</a:t>
            </a:r>
            <a:endParaRPr lang="en-US" sz="2400" dirty="0" smtClean="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b="1" dirty="0"/>
              <a:t>Question </a:t>
            </a:r>
            <a:r>
              <a:rPr lang="en-US" sz="2400" b="1" dirty="0" smtClean="0"/>
              <a:t>Concordance </a:t>
            </a:r>
            <a:r>
              <a:rPr lang="en-US" sz="2400" dirty="0" smtClean="0"/>
              <a:t>- This is dynamic refinement to a </a:t>
            </a:r>
            <a:r>
              <a:rPr lang="en-US" sz="2400" dirty="0" smtClean="0"/>
              <a:t>crosswalk.</a:t>
            </a:r>
            <a:endParaRPr lang="en-US" sz="2400" dirty="0" smtClean="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b="1" dirty="0" smtClean="0"/>
              <a:t>Scripts </a:t>
            </a:r>
            <a:r>
              <a:rPr lang="en-US" sz="2400" dirty="0" smtClean="0"/>
              <a:t>- Prepared </a:t>
            </a:r>
            <a:r>
              <a:rPr lang="en-US" sz="2400" dirty="0"/>
              <a:t>merging scripts </a:t>
            </a:r>
            <a:r>
              <a:rPr lang="en-US" sz="2400" dirty="0" smtClean="0"/>
              <a:t>have become less common with time. (</a:t>
            </a:r>
            <a:r>
              <a:rPr lang="en-US" sz="2400" dirty="0" smtClean="0">
                <a:hlinkClick r:id="rId2"/>
              </a:rPr>
              <a:t>https</a:t>
            </a:r>
            <a:r>
              <a:rPr lang="en-US" sz="2400" dirty="0">
                <a:hlinkClick r:id="rId2"/>
              </a:rPr>
              <a:t>://</a:t>
            </a:r>
            <a:r>
              <a:rPr lang="en-US" sz="2400" dirty="0" smtClean="0">
                <a:hlinkClick r:id="rId2"/>
              </a:rPr>
              <a:t>support.sas.com/resources/papers/proceedings/proceedings/sugi31/140-31.pdf</a:t>
            </a:r>
            <a:r>
              <a:rPr lang="en-US" sz="2400" dirty="0" smtClean="0"/>
              <a:t>)</a:t>
            </a:r>
          </a:p>
          <a:p>
            <a:pPr marL="342900" indent="-342900">
              <a:buFont typeface="Arial" panose="020B0604020202020204" pitchFamily="34" charset="0"/>
              <a:buChar char="•"/>
            </a:pPr>
            <a:endParaRPr lang="en-US" sz="1400" dirty="0" smtClean="0"/>
          </a:p>
          <a:p>
            <a:pPr marL="342900" indent="-342900">
              <a:buFont typeface="Arial" panose="020B0604020202020204" pitchFamily="34" charset="0"/>
              <a:buChar char="•"/>
            </a:pPr>
            <a:r>
              <a:rPr lang="en-US" sz="2400" b="1" dirty="0" smtClean="0"/>
              <a:t>Special developmental project </a:t>
            </a:r>
            <a:r>
              <a:rPr lang="en-US" sz="2400" dirty="0" smtClean="0"/>
              <a:t>- </a:t>
            </a:r>
          </a:p>
          <a:p>
            <a:pPr marL="800100" lvl="1" indent="-342900">
              <a:buFont typeface="Arial" panose="020B0604020202020204" pitchFamily="34" charset="0"/>
              <a:buChar char="•"/>
            </a:pPr>
            <a:r>
              <a:rPr lang="en-US" sz="2400" dirty="0"/>
              <a:t>RAND </a:t>
            </a:r>
            <a:r>
              <a:rPr lang="en-US" sz="2400" dirty="0" smtClean="0"/>
              <a:t>HRS - </a:t>
            </a:r>
            <a:r>
              <a:rPr lang="en-US" sz="2400" dirty="0">
                <a:hlinkClick r:id="rId3"/>
              </a:rPr>
              <a:t>https://www.rand.org/well-being/social-and-behavioral-policy/centers/aging/dataprod/hrs-data.html</a:t>
            </a:r>
            <a:endParaRPr lang="en-US" sz="2400" dirty="0" smtClean="0"/>
          </a:p>
          <a:p>
            <a:pPr marL="800100" lvl="1" indent="-342900">
              <a:buFont typeface="Arial" panose="020B0604020202020204" pitchFamily="34" charset="0"/>
              <a:buChar char="•"/>
            </a:pPr>
            <a:r>
              <a:rPr lang="en-US" sz="2400" dirty="0" smtClean="0"/>
              <a:t>GATEWAY TO GLOBAL </a:t>
            </a:r>
            <a:r>
              <a:rPr lang="en-US" sz="2400" dirty="0"/>
              <a:t>AGING </a:t>
            </a:r>
            <a:r>
              <a:rPr lang="en-US" sz="2400" dirty="0" smtClean="0"/>
              <a:t>DATA -  </a:t>
            </a:r>
            <a:r>
              <a:rPr lang="en-US" sz="2400" dirty="0" smtClean="0">
                <a:hlinkClick r:id="rId4"/>
              </a:rPr>
              <a:t>https</a:t>
            </a:r>
            <a:r>
              <a:rPr lang="en-US" sz="2400" dirty="0">
                <a:hlinkClick r:id="rId4"/>
              </a:rPr>
              <a:t>://g2aging.org/ </a:t>
            </a:r>
            <a:endParaRPr lang="en-US" sz="2400" dirty="0"/>
          </a:p>
        </p:txBody>
      </p:sp>
    </p:spTree>
    <p:extLst>
      <p:ext uri="{BB962C8B-B14F-4D97-AF65-F5344CB8AC3E}">
        <p14:creationId xmlns:p14="http://schemas.microsoft.com/office/powerpoint/2010/main" val="1358988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419608" cy="720096"/>
          </a:xfrm>
        </p:spPr>
        <p:txBody>
          <a:bodyPr/>
          <a:lstStyle/>
          <a:p>
            <a:r>
              <a:rPr lang="en-US" dirty="0" smtClean="0"/>
              <a:t>New Initiatives in Longitudinal Data</a:t>
            </a:r>
            <a:endParaRPr lang="en-US" dirty="0"/>
          </a:p>
        </p:txBody>
      </p:sp>
      <p:sp>
        <p:nvSpPr>
          <p:cNvPr id="5" name="TextBox 4"/>
          <p:cNvSpPr txBox="1"/>
          <p:nvPr/>
        </p:nvSpPr>
        <p:spPr>
          <a:xfrm>
            <a:off x="2910978" y="1552270"/>
            <a:ext cx="8684820" cy="4524315"/>
          </a:xfrm>
          <a:prstGeom prst="rect">
            <a:avLst/>
          </a:prstGeom>
          <a:noFill/>
        </p:spPr>
        <p:txBody>
          <a:bodyPr wrap="square" rtlCol="0">
            <a:spAutoFit/>
          </a:bodyPr>
          <a:lstStyle/>
          <a:p>
            <a:r>
              <a:rPr lang="en-US" sz="2400" dirty="0" smtClean="0"/>
              <a:t>NIA has placed a new emphasis on the management of longitudinal data. </a:t>
            </a:r>
          </a:p>
          <a:p>
            <a:endParaRPr lang="en-US" sz="2400" dirty="0" smtClean="0"/>
          </a:p>
          <a:p>
            <a:r>
              <a:rPr lang="en-US" sz="2400" dirty="0" smtClean="0"/>
              <a:t>RFA-AG-17-016: Archiving and Sharing of Longitudinal Data Resources on Aging (U24</a:t>
            </a:r>
            <a:r>
              <a:rPr lang="en-US" sz="2400" dirty="0"/>
              <a:t>) July 13, </a:t>
            </a:r>
            <a:r>
              <a:rPr lang="en-US" sz="2400" dirty="0" smtClean="0"/>
              <a:t>2016</a:t>
            </a:r>
          </a:p>
          <a:p>
            <a:endParaRPr lang="en-US" sz="2400" dirty="0"/>
          </a:p>
          <a:p>
            <a:r>
              <a:rPr lang="en-US" sz="2400" dirty="0" smtClean="0"/>
              <a:t>This RFA required that NACDA change its focus and mission to explicitly support the development of tools and approaches to facilitate the use of longitudinal data.</a:t>
            </a:r>
          </a:p>
          <a:p>
            <a:endParaRPr lang="en-US" sz="2400" dirty="0"/>
          </a:p>
          <a:p>
            <a:r>
              <a:rPr lang="en-US" sz="2400" dirty="0" smtClean="0"/>
              <a:t>NACDA’s relationship with </a:t>
            </a:r>
            <a:r>
              <a:rPr lang="en-US" sz="2400" dirty="0" err="1" smtClean="0"/>
              <a:t>Colectica</a:t>
            </a:r>
            <a:r>
              <a:rPr lang="en-US" sz="2400" dirty="0" smtClean="0"/>
              <a:t> to establish DDI-Lifecycle capacities for high priority NIA is an example of this work.</a:t>
            </a:r>
          </a:p>
        </p:txBody>
      </p:sp>
      <p:pic>
        <p:nvPicPr>
          <p:cNvPr id="6" name="Picture 5" descr="National Institute on 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173" y="2674252"/>
            <a:ext cx="1986491" cy="19864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813538" y="1436914"/>
            <a:ext cx="8862647" cy="4752871"/>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545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481" b="5099"/>
          <a:stretch/>
        </p:blipFill>
        <p:spPr>
          <a:xfrm>
            <a:off x="1936207" y="-53974"/>
            <a:ext cx="10255793" cy="6911974"/>
          </a:xfrm>
          <a:prstGeom prst="rect">
            <a:avLst/>
          </a:prstGeom>
        </p:spPr>
      </p:pic>
      <p:sp>
        <p:nvSpPr>
          <p:cNvPr id="4" name="Right Arrow 3"/>
          <p:cNvSpPr/>
          <p:nvPr/>
        </p:nvSpPr>
        <p:spPr>
          <a:xfrm rot="11195770">
            <a:off x="6892192" y="861911"/>
            <a:ext cx="1007813" cy="48463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2133600"/>
            <a:ext cx="2311400" cy="3505200"/>
          </a:xfrm>
          <a:prstGeom prst="rect">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Check our site to </a:t>
            </a:r>
            <a:r>
              <a:rPr lang="en-US" sz="2400" dirty="0">
                <a:solidFill>
                  <a:schemeClr val="tx1"/>
                </a:solidFill>
                <a:latin typeface="+mj-lt"/>
              </a:rPr>
              <a:t>find helpful info about longitudinal data, special collections, and more</a:t>
            </a:r>
            <a:r>
              <a:rPr lang="en-US" sz="2400" dirty="0" smtClean="0">
                <a:solidFill>
                  <a:schemeClr val="tx1"/>
                </a:solidFill>
                <a:latin typeface="+mj-lt"/>
              </a:rPr>
              <a:t>!</a:t>
            </a:r>
            <a:endParaRPr lang="en-US" sz="2400" dirty="0">
              <a:solidFill>
                <a:schemeClr val="tx1"/>
              </a:solidFill>
              <a:latin typeface="+mj-lt"/>
            </a:endParaRPr>
          </a:p>
        </p:txBody>
      </p:sp>
    </p:spTree>
    <p:extLst>
      <p:ext uri="{BB962C8B-B14F-4D97-AF65-F5344CB8AC3E}">
        <p14:creationId xmlns:p14="http://schemas.microsoft.com/office/powerpoint/2010/main" val="243189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342775"/>
            <a:ext cx="12192000" cy="3515224"/>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r>
              <a:rPr lang="en-US" sz="2800" dirty="0">
                <a:latin typeface="+mj-lt"/>
              </a:rPr>
              <a:t>Statistical and survey data documentation software</a:t>
            </a:r>
          </a:p>
          <a:p>
            <a:pPr marL="457200" indent="-457200">
              <a:lnSpc>
                <a:spcPct val="150000"/>
              </a:lnSpc>
              <a:buFont typeface="Arial" panose="020B0604020202020204" pitchFamily="34" charset="0"/>
              <a:buChar char="•"/>
            </a:pPr>
            <a:r>
              <a:rPr lang="en-US" sz="2800" dirty="0"/>
              <a:t>Open standards</a:t>
            </a:r>
          </a:p>
          <a:p>
            <a:pPr marL="457200" indent="-457200">
              <a:lnSpc>
                <a:spcPct val="150000"/>
              </a:lnSpc>
              <a:buFont typeface="Arial" panose="020B0604020202020204" pitchFamily="34" charset="0"/>
              <a:buChar char="•"/>
            </a:pPr>
            <a:r>
              <a:rPr lang="en-US" sz="2800" dirty="0"/>
              <a:t>National statistics, longitudinal studies, research data</a:t>
            </a:r>
          </a:p>
        </p:txBody>
      </p:sp>
      <p:sp>
        <p:nvSpPr>
          <p:cNvPr id="7" name="Rectangle 6"/>
          <p:cNvSpPr/>
          <p:nvPr/>
        </p:nvSpPr>
        <p:spPr>
          <a:xfrm>
            <a:off x="-2772" y="-31"/>
            <a:ext cx="12192000" cy="2859578"/>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821567" y="182153"/>
            <a:ext cx="5613400" cy="1131166"/>
          </a:xfrm>
        </p:spPr>
        <p:txBody>
          <a:bodyPr/>
          <a:lstStyle/>
          <a:p>
            <a:r>
              <a:rPr lang="en-US" sz="4800" b="1" dirty="0"/>
              <a:t>About Colectica</a:t>
            </a:r>
          </a:p>
        </p:txBody>
      </p:sp>
      <p:sp>
        <p:nvSpPr>
          <p:cNvPr id="3" name="TextBox 2"/>
          <p:cNvSpPr txBox="1"/>
          <p:nvPr/>
        </p:nvSpPr>
        <p:spPr>
          <a:xfrm>
            <a:off x="2669354" y="1554933"/>
            <a:ext cx="2496835" cy="369332"/>
          </a:xfrm>
          <a:prstGeom prst="rect">
            <a:avLst/>
          </a:prstGeom>
          <a:noFill/>
        </p:spPr>
        <p:txBody>
          <a:bodyPr wrap="square" rtlCol="0">
            <a:spAutoFit/>
          </a:bodyPr>
          <a:lstStyle/>
          <a:p>
            <a:r>
              <a:rPr lang="en-US" b="1" dirty="0"/>
              <a:t>Jeremy Iverson	</a:t>
            </a:r>
          </a:p>
        </p:txBody>
      </p:sp>
      <p:sp>
        <p:nvSpPr>
          <p:cNvPr id="4" name="TextBox 3"/>
          <p:cNvSpPr txBox="1"/>
          <p:nvPr/>
        </p:nvSpPr>
        <p:spPr>
          <a:xfrm>
            <a:off x="7086966" y="1447191"/>
            <a:ext cx="2696002" cy="369332"/>
          </a:xfrm>
          <a:prstGeom prst="rect">
            <a:avLst/>
          </a:prstGeom>
          <a:noFill/>
        </p:spPr>
        <p:txBody>
          <a:bodyPr wrap="square" rtlCol="0">
            <a:spAutoFit/>
          </a:bodyPr>
          <a:lstStyle/>
          <a:p>
            <a:r>
              <a:rPr lang="en-US" b="1" dirty="0"/>
              <a:t>Dan Smith</a:t>
            </a:r>
          </a:p>
        </p:txBody>
      </p:sp>
      <p:sp>
        <p:nvSpPr>
          <p:cNvPr id="10" name="Rectangle 9"/>
          <p:cNvSpPr/>
          <p:nvPr/>
        </p:nvSpPr>
        <p:spPr>
          <a:xfrm>
            <a:off x="6171" y="2859547"/>
            <a:ext cx="12192001" cy="483228"/>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u="sng" dirty="0">
                <a:solidFill>
                  <a:schemeClr val="bg1"/>
                </a:solidFill>
                <a:hlinkClick r:id="rId2"/>
              </a:rPr>
              <a:t>colectica.com</a:t>
            </a:r>
            <a:endParaRPr lang="en-US" sz="2400" b="1" u="sng" dirty="0">
              <a:solidFill>
                <a:schemeClr val="bg1"/>
              </a:solidFill>
            </a:endParaRPr>
          </a:p>
        </p:txBody>
      </p:sp>
      <p:pic>
        <p:nvPicPr>
          <p:cNvPr id="6" name="Picture 5" descr="A person posing for the camera&#10;&#10;Description automatically generated">
            <a:extLst>
              <a:ext uri="{FF2B5EF4-FFF2-40B4-BE49-F238E27FC236}">
                <a16:creationId xmlns:a16="http://schemas.microsoft.com/office/drawing/2014/main" id="{16D39F97-C5C6-4071-8803-FEE3D5980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7708" y="953786"/>
            <a:ext cx="1571625" cy="1571625"/>
          </a:xfrm>
          <a:prstGeom prst="rect">
            <a:avLst/>
          </a:prstGeom>
        </p:spPr>
      </p:pic>
      <p:pic>
        <p:nvPicPr>
          <p:cNvPr id="13" name="Picture 12" descr="A person smiling for the camera&#10;&#10;Description automatically generated">
            <a:extLst>
              <a:ext uri="{FF2B5EF4-FFF2-40B4-BE49-F238E27FC236}">
                <a16:creationId xmlns:a16="http://schemas.microsoft.com/office/drawing/2014/main" id="{9B39C2CC-6C28-405A-8A1C-7BCEEEFFE2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558" y="953786"/>
            <a:ext cx="1571625" cy="1571625"/>
          </a:xfrm>
          <a:prstGeom prst="rect">
            <a:avLst/>
          </a:prstGeom>
        </p:spPr>
      </p:pic>
    </p:spTree>
    <p:extLst>
      <p:ext uri="{BB962C8B-B14F-4D97-AF65-F5344CB8AC3E}">
        <p14:creationId xmlns:p14="http://schemas.microsoft.com/office/powerpoint/2010/main" val="1441123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87587-62C1-4143-9288-F854E922E9B9}"/>
              </a:ext>
            </a:extLst>
          </p:cNvPr>
          <p:cNvSpPr>
            <a:spLocks noGrp="1"/>
          </p:cNvSpPr>
          <p:nvPr>
            <p:ph type="title"/>
          </p:nvPr>
        </p:nvSpPr>
        <p:spPr>
          <a:xfrm>
            <a:off x="838200" y="365125"/>
            <a:ext cx="9410700" cy="892175"/>
          </a:xfrm>
        </p:spPr>
        <p:txBody>
          <a:bodyPr/>
          <a:lstStyle/>
          <a:p>
            <a:r>
              <a:rPr lang="en-US" dirty="0"/>
              <a:t>Data Publishers use Colectica to</a:t>
            </a:r>
          </a:p>
        </p:txBody>
      </p:sp>
      <p:sp>
        <p:nvSpPr>
          <p:cNvPr id="8" name="TextBox 7">
            <a:extLst>
              <a:ext uri="{FF2B5EF4-FFF2-40B4-BE49-F238E27FC236}">
                <a16:creationId xmlns:a16="http://schemas.microsoft.com/office/drawing/2014/main" id="{D53CAD96-171D-47CE-B889-91539E4A1A76}"/>
              </a:ext>
            </a:extLst>
          </p:cNvPr>
          <p:cNvSpPr txBox="1"/>
          <p:nvPr/>
        </p:nvSpPr>
        <p:spPr>
          <a:xfrm>
            <a:off x="590862" y="1499804"/>
            <a:ext cx="8684820" cy="2677656"/>
          </a:xfrm>
          <a:prstGeom prst="rect">
            <a:avLst/>
          </a:prstGeom>
          <a:noFill/>
        </p:spPr>
        <p:txBody>
          <a:bodyPr wrap="square" rtlCol="0">
            <a:spAutoFit/>
          </a:bodyPr>
          <a:lstStyle/>
          <a:p>
            <a:pPr marL="342900" indent="-342900">
              <a:buFont typeface="Arial" panose="020B0604020202020204" pitchFamily="34" charset="0"/>
              <a:buChar char="•"/>
            </a:pPr>
            <a:r>
              <a:rPr lang="en-US" sz="2800" dirty="0"/>
              <a:t>Catalog longitudinal datasets</a:t>
            </a:r>
            <a:br>
              <a:rPr lang="en-US" sz="2800" dirty="0"/>
            </a:br>
            <a:endParaRPr lang="en-US" sz="2800" dirty="0"/>
          </a:p>
          <a:p>
            <a:pPr marL="342900" indent="-342900">
              <a:buFont typeface="Arial" panose="020B0604020202020204" pitchFamily="34" charset="0"/>
              <a:buChar char="•"/>
            </a:pPr>
            <a:r>
              <a:rPr lang="en-US" sz="2800" dirty="0"/>
              <a:t>Document data</a:t>
            </a:r>
            <a:br>
              <a:rPr lang="en-US" sz="2800" dirty="0"/>
            </a:br>
            <a:endParaRPr lang="en-US" sz="2800" dirty="0"/>
          </a:p>
          <a:p>
            <a:pPr marL="342900" indent="-342900">
              <a:buFont typeface="Arial" panose="020B0604020202020204" pitchFamily="34" charset="0"/>
              <a:buChar char="•"/>
            </a:pPr>
            <a:r>
              <a:rPr lang="en-US" sz="2800" dirty="0"/>
              <a:t>Publish interactive web portals, codebooks, data dictionaries</a:t>
            </a:r>
          </a:p>
        </p:txBody>
      </p:sp>
    </p:spTree>
    <p:extLst>
      <p:ext uri="{BB962C8B-B14F-4D97-AF65-F5344CB8AC3E}">
        <p14:creationId xmlns:p14="http://schemas.microsoft.com/office/powerpoint/2010/main" val="358525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87587-62C1-4143-9288-F854E922E9B9}"/>
              </a:ext>
            </a:extLst>
          </p:cNvPr>
          <p:cNvSpPr>
            <a:spLocks noGrp="1"/>
          </p:cNvSpPr>
          <p:nvPr>
            <p:ph type="title"/>
          </p:nvPr>
        </p:nvSpPr>
        <p:spPr>
          <a:xfrm>
            <a:off x="838200" y="365125"/>
            <a:ext cx="2844800" cy="879475"/>
          </a:xfrm>
        </p:spPr>
        <p:txBody>
          <a:bodyPr/>
          <a:lstStyle/>
          <a:p>
            <a:r>
              <a:rPr lang="en-US" dirty="0"/>
              <a:t>Goals</a:t>
            </a:r>
          </a:p>
        </p:txBody>
      </p:sp>
      <p:sp>
        <p:nvSpPr>
          <p:cNvPr id="8" name="TextBox 7">
            <a:extLst>
              <a:ext uri="{FF2B5EF4-FFF2-40B4-BE49-F238E27FC236}">
                <a16:creationId xmlns:a16="http://schemas.microsoft.com/office/drawing/2014/main" id="{D53CAD96-171D-47CE-B889-91539E4A1A76}"/>
              </a:ext>
            </a:extLst>
          </p:cNvPr>
          <p:cNvSpPr txBox="1"/>
          <p:nvPr/>
        </p:nvSpPr>
        <p:spPr>
          <a:xfrm>
            <a:off x="733269" y="1439843"/>
            <a:ext cx="9939728" cy="2554545"/>
          </a:xfrm>
          <a:prstGeom prst="rect">
            <a:avLst/>
          </a:prstGeom>
          <a:noFill/>
        </p:spPr>
        <p:txBody>
          <a:bodyPr wrap="square" rtlCol="0">
            <a:spAutoFit/>
          </a:bodyPr>
          <a:lstStyle/>
          <a:p>
            <a:pPr marL="342900" indent="-342900">
              <a:buFont typeface="Arial" panose="020B0604020202020204" pitchFamily="34" charset="0"/>
              <a:buChar char="•"/>
            </a:pPr>
            <a:r>
              <a:rPr lang="en-US" sz="3200" dirty="0"/>
              <a:t>Let researchers discover data across datasets</a:t>
            </a:r>
            <a:br>
              <a:rPr lang="en-US" sz="3200" dirty="0"/>
            </a:br>
            <a:endParaRPr lang="en-US" sz="3200" dirty="0"/>
          </a:p>
          <a:p>
            <a:pPr marL="342900" indent="-342900">
              <a:buFont typeface="Arial" panose="020B0604020202020204" pitchFamily="34" charset="0"/>
              <a:buChar char="•"/>
            </a:pPr>
            <a:r>
              <a:rPr lang="en-US" sz="3200" dirty="0"/>
              <a:t>Understand the data and its provenance</a:t>
            </a:r>
            <a:br>
              <a:rPr lang="en-US" sz="3200" dirty="0"/>
            </a:br>
            <a:endParaRPr lang="en-US" sz="3200" dirty="0"/>
          </a:p>
          <a:p>
            <a:pPr marL="342900" indent="-342900">
              <a:buFont typeface="Arial" panose="020B0604020202020204" pitchFamily="34" charset="0"/>
              <a:buChar char="•"/>
            </a:pPr>
            <a:r>
              <a:rPr lang="en-US" sz="3200" dirty="0"/>
              <a:t>Allow the data to be more widely used and cited</a:t>
            </a:r>
          </a:p>
        </p:txBody>
      </p:sp>
    </p:spTree>
    <p:extLst>
      <p:ext uri="{BB962C8B-B14F-4D97-AF65-F5344CB8AC3E}">
        <p14:creationId xmlns:p14="http://schemas.microsoft.com/office/powerpoint/2010/main" val="298638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610" y="386262"/>
            <a:ext cx="8153400" cy="990600"/>
          </a:xfrm>
        </p:spPr>
        <p:txBody>
          <a:bodyPr/>
          <a:lstStyle/>
          <a:p>
            <a:r>
              <a:rPr lang="en-US" dirty="0"/>
              <a:t>The Colectica Platform</a:t>
            </a:r>
          </a:p>
        </p:txBody>
      </p:sp>
      <p:sp>
        <p:nvSpPr>
          <p:cNvPr id="3" name="Date Placeholder 2"/>
          <p:cNvSpPr>
            <a:spLocks noGrp="1"/>
          </p:cNvSpPr>
          <p:nvPr>
            <p:ph type="dt" sz="half" idx="10"/>
          </p:nvPr>
        </p:nvSpPr>
        <p:spPr/>
        <p:txBody>
          <a:bodyPr/>
          <a:lstStyle/>
          <a:p>
            <a:fld id="{BD821A40-E5F1-42C9-B5AC-56200B498016}" type="datetime1">
              <a:rPr lang="en-US" smtClean="0"/>
              <a:pPr/>
              <a:t>8/20/2020</a:t>
            </a:fld>
            <a:endParaRPr lang="en-US" dirty="0"/>
          </a:p>
        </p:txBody>
      </p:sp>
      <p:sp>
        <p:nvSpPr>
          <p:cNvPr id="5" name="Slide Number Placeholder 4"/>
          <p:cNvSpPr>
            <a:spLocks noGrp="1"/>
          </p:cNvSpPr>
          <p:nvPr>
            <p:ph type="sldNum" sz="quarter" idx="12"/>
          </p:nvPr>
        </p:nvSpPr>
        <p:spPr/>
        <p:txBody>
          <a:bodyPr>
            <a:normAutofit fontScale="25000" lnSpcReduction="20000"/>
          </a:bodyPr>
          <a:lstStyle/>
          <a:p>
            <a:fld id="{7001C82C-A011-4758-B95D-86304D9DA0A2}" type="slidenum">
              <a:rPr lang="en-US" smtClean="0"/>
              <a:pPr/>
              <a:t>13</a:t>
            </a:fld>
            <a:endParaRPr lang="en-US"/>
          </a:p>
        </p:txBody>
      </p:sp>
      <p:sp>
        <p:nvSpPr>
          <p:cNvPr id="7" name="Freeform 6"/>
          <p:cNvSpPr/>
          <p:nvPr/>
        </p:nvSpPr>
        <p:spPr>
          <a:xfrm>
            <a:off x="5029194" y="1676402"/>
            <a:ext cx="5218177" cy="691054"/>
          </a:xfrm>
          <a:custGeom>
            <a:avLst/>
            <a:gdLst>
              <a:gd name="connsiteX0" fmla="*/ 115178 w 691053"/>
              <a:gd name="connsiteY0" fmla="*/ 0 h 5218176"/>
              <a:gd name="connsiteX1" fmla="*/ 575875 w 691053"/>
              <a:gd name="connsiteY1" fmla="*/ 0 h 5218176"/>
              <a:gd name="connsiteX2" fmla="*/ 691053 w 691053"/>
              <a:gd name="connsiteY2" fmla="*/ 115178 h 5218176"/>
              <a:gd name="connsiteX3" fmla="*/ 691053 w 691053"/>
              <a:gd name="connsiteY3" fmla="*/ 5218176 h 5218176"/>
              <a:gd name="connsiteX4" fmla="*/ 691053 w 691053"/>
              <a:gd name="connsiteY4" fmla="*/ 5218176 h 5218176"/>
              <a:gd name="connsiteX5" fmla="*/ 0 w 691053"/>
              <a:gd name="connsiteY5" fmla="*/ 5218176 h 5218176"/>
              <a:gd name="connsiteX6" fmla="*/ 0 w 691053"/>
              <a:gd name="connsiteY6" fmla="*/ 5218176 h 5218176"/>
              <a:gd name="connsiteX7" fmla="*/ 0 w 691053"/>
              <a:gd name="connsiteY7" fmla="*/ 115178 h 5218176"/>
              <a:gd name="connsiteX8" fmla="*/ 115178 w 691053"/>
              <a:gd name="connsiteY8" fmla="*/ 0 h 521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053" h="5218176">
                <a:moveTo>
                  <a:pt x="691053" y="869717"/>
                </a:moveTo>
                <a:lnTo>
                  <a:pt x="691053" y="4348459"/>
                </a:lnTo>
                <a:cubicBezTo>
                  <a:pt x="691053" y="4828788"/>
                  <a:pt x="684224" y="5218172"/>
                  <a:pt x="675800" y="5218172"/>
                </a:cubicBezTo>
                <a:lnTo>
                  <a:pt x="0" y="5218172"/>
                </a:lnTo>
                <a:lnTo>
                  <a:pt x="0" y="5218172"/>
                </a:lnTo>
                <a:lnTo>
                  <a:pt x="0" y="4"/>
                </a:lnTo>
                <a:lnTo>
                  <a:pt x="0" y="4"/>
                </a:lnTo>
                <a:lnTo>
                  <a:pt x="675800" y="4"/>
                </a:lnTo>
                <a:cubicBezTo>
                  <a:pt x="684224" y="4"/>
                  <a:pt x="691053" y="389388"/>
                  <a:pt x="691053" y="869717"/>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2391" tIns="69929" rIns="106124" bIns="69930" numCol="1" spcCol="1270" anchor="ctr" anchorCtr="0">
            <a:noAutofit/>
          </a:bodyPr>
          <a:lstStyle/>
          <a:p>
            <a:pPr marL="171450" lvl="1" indent="-171450" defTabSz="844550">
              <a:lnSpc>
                <a:spcPct val="90000"/>
              </a:lnSpc>
              <a:spcBef>
                <a:spcPct val="0"/>
              </a:spcBef>
              <a:spcAft>
                <a:spcPct val="15000"/>
              </a:spcAft>
              <a:buChar char="••"/>
            </a:pPr>
            <a:r>
              <a:rPr lang="en-US" sz="1900" dirty="0"/>
              <a:t>Create, ingest, manage, and edit metadata</a:t>
            </a:r>
          </a:p>
          <a:p>
            <a:pPr marL="171450" lvl="1" indent="-171450" defTabSz="844550">
              <a:lnSpc>
                <a:spcPct val="90000"/>
              </a:lnSpc>
              <a:spcBef>
                <a:spcPct val="0"/>
              </a:spcBef>
              <a:spcAft>
                <a:spcPct val="15000"/>
              </a:spcAft>
              <a:buChar char="••"/>
            </a:pPr>
            <a:r>
              <a:rPr lang="en-US" sz="1900" dirty="0"/>
              <a:t>Usable DDI 3 for end-users</a:t>
            </a:r>
          </a:p>
        </p:txBody>
      </p:sp>
      <p:sp>
        <p:nvSpPr>
          <p:cNvPr id="8" name="Freeform 7"/>
          <p:cNvSpPr/>
          <p:nvPr/>
        </p:nvSpPr>
        <p:spPr>
          <a:xfrm>
            <a:off x="2136648" y="1602176"/>
            <a:ext cx="2935224" cy="863817"/>
          </a:xfrm>
          <a:custGeom>
            <a:avLst/>
            <a:gdLst>
              <a:gd name="connsiteX0" fmla="*/ 0 w 2935224"/>
              <a:gd name="connsiteY0" fmla="*/ 143972 h 863817"/>
              <a:gd name="connsiteX1" fmla="*/ 143972 w 2935224"/>
              <a:gd name="connsiteY1" fmla="*/ 0 h 863817"/>
              <a:gd name="connsiteX2" fmla="*/ 2791252 w 2935224"/>
              <a:gd name="connsiteY2" fmla="*/ 0 h 863817"/>
              <a:gd name="connsiteX3" fmla="*/ 2935224 w 2935224"/>
              <a:gd name="connsiteY3" fmla="*/ 143972 h 863817"/>
              <a:gd name="connsiteX4" fmla="*/ 2935224 w 2935224"/>
              <a:gd name="connsiteY4" fmla="*/ 719845 h 863817"/>
              <a:gd name="connsiteX5" fmla="*/ 2791252 w 2935224"/>
              <a:gd name="connsiteY5" fmla="*/ 863817 h 863817"/>
              <a:gd name="connsiteX6" fmla="*/ 143972 w 2935224"/>
              <a:gd name="connsiteY6" fmla="*/ 863817 h 863817"/>
              <a:gd name="connsiteX7" fmla="*/ 0 w 2935224"/>
              <a:gd name="connsiteY7" fmla="*/ 719845 h 863817"/>
              <a:gd name="connsiteX8" fmla="*/ 0 w 2935224"/>
              <a:gd name="connsiteY8" fmla="*/ 143972 h 86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5224" h="863817">
                <a:moveTo>
                  <a:pt x="0" y="143972"/>
                </a:moveTo>
                <a:cubicBezTo>
                  <a:pt x="0" y="64458"/>
                  <a:pt x="64458" y="0"/>
                  <a:pt x="143972" y="0"/>
                </a:cubicBezTo>
                <a:lnTo>
                  <a:pt x="2791252" y="0"/>
                </a:lnTo>
                <a:cubicBezTo>
                  <a:pt x="2870766" y="0"/>
                  <a:pt x="2935224" y="64458"/>
                  <a:pt x="2935224" y="143972"/>
                </a:cubicBezTo>
                <a:lnTo>
                  <a:pt x="2935224" y="719845"/>
                </a:lnTo>
                <a:cubicBezTo>
                  <a:pt x="2935224" y="799359"/>
                  <a:pt x="2870766" y="863817"/>
                  <a:pt x="2791252" y="863817"/>
                </a:cubicBezTo>
                <a:lnTo>
                  <a:pt x="143972" y="863817"/>
                </a:lnTo>
                <a:cubicBezTo>
                  <a:pt x="64458" y="863817"/>
                  <a:pt x="0" y="799359"/>
                  <a:pt x="0" y="719845"/>
                </a:cubicBezTo>
                <a:lnTo>
                  <a:pt x="0" y="14397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5038" tIns="93603" rIns="145038" bIns="93603" numCol="1" spcCol="1270" anchor="ctr" anchorCtr="0">
            <a:noAutofit/>
          </a:bodyPr>
          <a:lstStyle/>
          <a:p>
            <a:pPr algn="ctr" defTabSz="1200150">
              <a:lnSpc>
                <a:spcPct val="90000"/>
              </a:lnSpc>
              <a:spcBef>
                <a:spcPct val="0"/>
              </a:spcBef>
              <a:spcAft>
                <a:spcPct val="35000"/>
              </a:spcAft>
            </a:pPr>
            <a:r>
              <a:rPr lang="en-US" sz="2700" dirty="0"/>
              <a:t>Colectica Desktop Tools</a:t>
            </a:r>
          </a:p>
        </p:txBody>
      </p:sp>
      <p:sp>
        <p:nvSpPr>
          <p:cNvPr id="9" name="Freeform 8"/>
          <p:cNvSpPr/>
          <p:nvPr/>
        </p:nvSpPr>
        <p:spPr>
          <a:xfrm>
            <a:off x="5071872" y="2595566"/>
            <a:ext cx="5218177" cy="691054"/>
          </a:xfrm>
          <a:custGeom>
            <a:avLst/>
            <a:gdLst>
              <a:gd name="connsiteX0" fmla="*/ 115178 w 691053"/>
              <a:gd name="connsiteY0" fmla="*/ 0 h 5218176"/>
              <a:gd name="connsiteX1" fmla="*/ 575875 w 691053"/>
              <a:gd name="connsiteY1" fmla="*/ 0 h 5218176"/>
              <a:gd name="connsiteX2" fmla="*/ 691053 w 691053"/>
              <a:gd name="connsiteY2" fmla="*/ 115178 h 5218176"/>
              <a:gd name="connsiteX3" fmla="*/ 691053 w 691053"/>
              <a:gd name="connsiteY3" fmla="*/ 5218176 h 5218176"/>
              <a:gd name="connsiteX4" fmla="*/ 691053 w 691053"/>
              <a:gd name="connsiteY4" fmla="*/ 5218176 h 5218176"/>
              <a:gd name="connsiteX5" fmla="*/ 0 w 691053"/>
              <a:gd name="connsiteY5" fmla="*/ 5218176 h 5218176"/>
              <a:gd name="connsiteX6" fmla="*/ 0 w 691053"/>
              <a:gd name="connsiteY6" fmla="*/ 5218176 h 5218176"/>
              <a:gd name="connsiteX7" fmla="*/ 0 w 691053"/>
              <a:gd name="connsiteY7" fmla="*/ 115178 h 5218176"/>
              <a:gd name="connsiteX8" fmla="*/ 115178 w 691053"/>
              <a:gd name="connsiteY8" fmla="*/ 0 h 521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053" h="5218176">
                <a:moveTo>
                  <a:pt x="691053" y="869717"/>
                </a:moveTo>
                <a:lnTo>
                  <a:pt x="691053" y="4348459"/>
                </a:lnTo>
                <a:cubicBezTo>
                  <a:pt x="691053" y="4828788"/>
                  <a:pt x="684224" y="5218172"/>
                  <a:pt x="675800" y="5218172"/>
                </a:cubicBezTo>
                <a:lnTo>
                  <a:pt x="0" y="5218172"/>
                </a:lnTo>
                <a:lnTo>
                  <a:pt x="0" y="5218172"/>
                </a:lnTo>
                <a:lnTo>
                  <a:pt x="0" y="4"/>
                </a:lnTo>
                <a:lnTo>
                  <a:pt x="0" y="4"/>
                </a:lnTo>
                <a:lnTo>
                  <a:pt x="675800" y="4"/>
                </a:lnTo>
                <a:cubicBezTo>
                  <a:pt x="684224" y="4"/>
                  <a:pt x="691053" y="389388"/>
                  <a:pt x="691053" y="869717"/>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2391" tIns="69929" rIns="106124" bIns="69930" numCol="1" spcCol="1270" anchor="ctr" anchorCtr="0">
            <a:noAutofit/>
          </a:bodyPr>
          <a:lstStyle/>
          <a:p>
            <a:pPr marL="171450" lvl="1" indent="-171450" defTabSz="844550">
              <a:lnSpc>
                <a:spcPct val="90000"/>
              </a:lnSpc>
              <a:spcBef>
                <a:spcPct val="0"/>
              </a:spcBef>
              <a:spcAft>
                <a:spcPct val="15000"/>
              </a:spcAft>
              <a:buChar char="••"/>
            </a:pPr>
            <a:r>
              <a:rPr lang="en-US" sz="1900" dirty="0"/>
              <a:t>Centralized, authoritative, metadata store built on DDI 3, ISO 11179, and Web Service standards</a:t>
            </a:r>
          </a:p>
        </p:txBody>
      </p:sp>
      <p:sp>
        <p:nvSpPr>
          <p:cNvPr id="10" name="Freeform 9"/>
          <p:cNvSpPr/>
          <p:nvPr/>
        </p:nvSpPr>
        <p:spPr>
          <a:xfrm>
            <a:off x="2136648" y="2509184"/>
            <a:ext cx="2935224" cy="863817"/>
          </a:xfrm>
          <a:custGeom>
            <a:avLst/>
            <a:gdLst>
              <a:gd name="connsiteX0" fmla="*/ 0 w 2935224"/>
              <a:gd name="connsiteY0" fmla="*/ 143972 h 863817"/>
              <a:gd name="connsiteX1" fmla="*/ 143972 w 2935224"/>
              <a:gd name="connsiteY1" fmla="*/ 0 h 863817"/>
              <a:gd name="connsiteX2" fmla="*/ 2791252 w 2935224"/>
              <a:gd name="connsiteY2" fmla="*/ 0 h 863817"/>
              <a:gd name="connsiteX3" fmla="*/ 2935224 w 2935224"/>
              <a:gd name="connsiteY3" fmla="*/ 143972 h 863817"/>
              <a:gd name="connsiteX4" fmla="*/ 2935224 w 2935224"/>
              <a:gd name="connsiteY4" fmla="*/ 719845 h 863817"/>
              <a:gd name="connsiteX5" fmla="*/ 2791252 w 2935224"/>
              <a:gd name="connsiteY5" fmla="*/ 863817 h 863817"/>
              <a:gd name="connsiteX6" fmla="*/ 143972 w 2935224"/>
              <a:gd name="connsiteY6" fmla="*/ 863817 h 863817"/>
              <a:gd name="connsiteX7" fmla="*/ 0 w 2935224"/>
              <a:gd name="connsiteY7" fmla="*/ 719845 h 863817"/>
              <a:gd name="connsiteX8" fmla="*/ 0 w 2935224"/>
              <a:gd name="connsiteY8" fmla="*/ 143972 h 86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5224" h="863817">
                <a:moveTo>
                  <a:pt x="0" y="143972"/>
                </a:moveTo>
                <a:cubicBezTo>
                  <a:pt x="0" y="64458"/>
                  <a:pt x="64458" y="0"/>
                  <a:pt x="143972" y="0"/>
                </a:cubicBezTo>
                <a:lnTo>
                  <a:pt x="2791252" y="0"/>
                </a:lnTo>
                <a:cubicBezTo>
                  <a:pt x="2870766" y="0"/>
                  <a:pt x="2935224" y="64458"/>
                  <a:pt x="2935224" y="143972"/>
                </a:cubicBezTo>
                <a:lnTo>
                  <a:pt x="2935224" y="719845"/>
                </a:lnTo>
                <a:cubicBezTo>
                  <a:pt x="2935224" y="799359"/>
                  <a:pt x="2870766" y="863817"/>
                  <a:pt x="2791252" y="863817"/>
                </a:cubicBezTo>
                <a:lnTo>
                  <a:pt x="143972" y="863817"/>
                </a:lnTo>
                <a:cubicBezTo>
                  <a:pt x="64458" y="863817"/>
                  <a:pt x="0" y="799359"/>
                  <a:pt x="0" y="719845"/>
                </a:cubicBezTo>
                <a:lnTo>
                  <a:pt x="0" y="14397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5038" tIns="93603" rIns="145038" bIns="93603" numCol="1" spcCol="1270" anchor="ctr" anchorCtr="0">
            <a:noAutofit/>
          </a:bodyPr>
          <a:lstStyle/>
          <a:p>
            <a:pPr algn="ctr" defTabSz="1200150">
              <a:lnSpc>
                <a:spcPct val="90000"/>
              </a:lnSpc>
              <a:spcBef>
                <a:spcPct val="0"/>
              </a:spcBef>
              <a:spcAft>
                <a:spcPct val="35000"/>
              </a:spcAft>
            </a:pPr>
            <a:r>
              <a:rPr lang="en-US" sz="2700" dirty="0"/>
              <a:t>Colectica Repository</a:t>
            </a:r>
          </a:p>
        </p:txBody>
      </p:sp>
      <p:sp>
        <p:nvSpPr>
          <p:cNvPr id="11" name="Freeform 10"/>
          <p:cNvSpPr/>
          <p:nvPr/>
        </p:nvSpPr>
        <p:spPr>
          <a:xfrm>
            <a:off x="5071872" y="3502573"/>
            <a:ext cx="5218177" cy="691054"/>
          </a:xfrm>
          <a:custGeom>
            <a:avLst/>
            <a:gdLst>
              <a:gd name="connsiteX0" fmla="*/ 115178 w 691053"/>
              <a:gd name="connsiteY0" fmla="*/ 0 h 5218176"/>
              <a:gd name="connsiteX1" fmla="*/ 575875 w 691053"/>
              <a:gd name="connsiteY1" fmla="*/ 0 h 5218176"/>
              <a:gd name="connsiteX2" fmla="*/ 691053 w 691053"/>
              <a:gd name="connsiteY2" fmla="*/ 115178 h 5218176"/>
              <a:gd name="connsiteX3" fmla="*/ 691053 w 691053"/>
              <a:gd name="connsiteY3" fmla="*/ 5218176 h 5218176"/>
              <a:gd name="connsiteX4" fmla="*/ 691053 w 691053"/>
              <a:gd name="connsiteY4" fmla="*/ 5218176 h 5218176"/>
              <a:gd name="connsiteX5" fmla="*/ 0 w 691053"/>
              <a:gd name="connsiteY5" fmla="*/ 5218176 h 5218176"/>
              <a:gd name="connsiteX6" fmla="*/ 0 w 691053"/>
              <a:gd name="connsiteY6" fmla="*/ 5218176 h 5218176"/>
              <a:gd name="connsiteX7" fmla="*/ 0 w 691053"/>
              <a:gd name="connsiteY7" fmla="*/ 115178 h 5218176"/>
              <a:gd name="connsiteX8" fmla="*/ 115178 w 691053"/>
              <a:gd name="connsiteY8" fmla="*/ 0 h 521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053" h="5218176">
                <a:moveTo>
                  <a:pt x="691053" y="869717"/>
                </a:moveTo>
                <a:lnTo>
                  <a:pt x="691053" y="4348459"/>
                </a:lnTo>
                <a:cubicBezTo>
                  <a:pt x="691053" y="4828788"/>
                  <a:pt x="684224" y="5218172"/>
                  <a:pt x="675800" y="5218172"/>
                </a:cubicBezTo>
                <a:lnTo>
                  <a:pt x="0" y="5218172"/>
                </a:lnTo>
                <a:lnTo>
                  <a:pt x="0" y="5218172"/>
                </a:lnTo>
                <a:lnTo>
                  <a:pt x="0" y="4"/>
                </a:lnTo>
                <a:lnTo>
                  <a:pt x="0" y="4"/>
                </a:lnTo>
                <a:lnTo>
                  <a:pt x="675800" y="4"/>
                </a:lnTo>
                <a:cubicBezTo>
                  <a:pt x="684224" y="4"/>
                  <a:pt x="691053" y="389388"/>
                  <a:pt x="691053" y="869717"/>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2391" tIns="69929" rIns="106124" bIns="69930" numCol="1" spcCol="1270" anchor="ctr" anchorCtr="0">
            <a:noAutofit/>
          </a:bodyPr>
          <a:lstStyle/>
          <a:p>
            <a:pPr marL="171450" lvl="1" indent="-171450" defTabSz="844550">
              <a:lnSpc>
                <a:spcPct val="90000"/>
              </a:lnSpc>
              <a:spcBef>
                <a:spcPct val="0"/>
              </a:spcBef>
              <a:spcAft>
                <a:spcPct val="15000"/>
              </a:spcAft>
              <a:buChar char="••"/>
            </a:pPr>
            <a:r>
              <a:rPr lang="en-US" sz="1900" dirty="0"/>
              <a:t>Search and browse metadata from Colectica Repository</a:t>
            </a:r>
          </a:p>
        </p:txBody>
      </p:sp>
      <p:sp>
        <p:nvSpPr>
          <p:cNvPr id="12" name="Freeform 11"/>
          <p:cNvSpPr/>
          <p:nvPr/>
        </p:nvSpPr>
        <p:spPr>
          <a:xfrm>
            <a:off x="2136648" y="3416192"/>
            <a:ext cx="2935224" cy="863817"/>
          </a:xfrm>
          <a:custGeom>
            <a:avLst/>
            <a:gdLst>
              <a:gd name="connsiteX0" fmla="*/ 0 w 2935224"/>
              <a:gd name="connsiteY0" fmla="*/ 143972 h 863817"/>
              <a:gd name="connsiteX1" fmla="*/ 143972 w 2935224"/>
              <a:gd name="connsiteY1" fmla="*/ 0 h 863817"/>
              <a:gd name="connsiteX2" fmla="*/ 2791252 w 2935224"/>
              <a:gd name="connsiteY2" fmla="*/ 0 h 863817"/>
              <a:gd name="connsiteX3" fmla="*/ 2935224 w 2935224"/>
              <a:gd name="connsiteY3" fmla="*/ 143972 h 863817"/>
              <a:gd name="connsiteX4" fmla="*/ 2935224 w 2935224"/>
              <a:gd name="connsiteY4" fmla="*/ 719845 h 863817"/>
              <a:gd name="connsiteX5" fmla="*/ 2791252 w 2935224"/>
              <a:gd name="connsiteY5" fmla="*/ 863817 h 863817"/>
              <a:gd name="connsiteX6" fmla="*/ 143972 w 2935224"/>
              <a:gd name="connsiteY6" fmla="*/ 863817 h 863817"/>
              <a:gd name="connsiteX7" fmla="*/ 0 w 2935224"/>
              <a:gd name="connsiteY7" fmla="*/ 719845 h 863817"/>
              <a:gd name="connsiteX8" fmla="*/ 0 w 2935224"/>
              <a:gd name="connsiteY8" fmla="*/ 143972 h 86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5224" h="863817">
                <a:moveTo>
                  <a:pt x="0" y="143972"/>
                </a:moveTo>
                <a:cubicBezTo>
                  <a:pt x="0" y="64458"/>
                  <a:pt x="64458" y="0"/>
                  <a:pt x="143972" y="0"/>
                </a:cubicBezTo>
                <a:lnTo>
                  <a:pt x="2791252" y="0"/>
                </a:lnTo>
                <a:cubicBezTo>
                  <a:pt x="2870766" y="0"/>
                  <a:pt x="2935224" y="64458"/>
                  <a:pt x="2935224" y="143972"/>
                </a:cubicBezTo>
                <a:lnTo>
                  <a:pt x="2935224" y="719845"/>
                </a:lnTo>
                <a:cubicBezTo>
                  <a:pt x="2935224" y="799359"/>
                  <a:pt x="2870766" y="863817"/>
                  <a:pt x="2791252" y="863817"/>
                </a:cubicBezTo>
                <a:lnTo>
                  <a:pt x="143972" y="863817"/>
                </a:lnTo>
                <a:cubicBezTo>
                  <a:pt x="64458" y="863817"/>
                  <a:pt x="0" y="799359"/>
                  <a:pt x="0" y="719845"/>
                </a:cubicBezTo>
                <a:lnTo>
                  <a:pt x="0" y="14397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5038" tIns="93603" rIns="145038" bIns="93603" numCol="1" spcCol="1270" anchor="ctr" anchorCtr="0">
            <a:noAutofit/>
          </a:bodyPr>
          <a:lstStyle/>
          <a:p>
            <a:pPr algn="ctr" defTabSz="1200150">
              <a:lnSpc>
                <a:spcPct val="90000"/>
              </a:lnSpc>
              <a:spcBef>
                <a:spcPct val="0"/>
              </a:spcBef>
              <a:spcAft>
                <a:spcPct val="35000"/>
              </a:spcAft>
            </a:pPr>
            <a:r>
              <a:rPr lang="en-US" sz="2700" dirty="0"/>
              <a:t>Colectica Portal</a:t>
            </a:r>
          </a:p>
        </p:txBody>
      </p:sp>
      <p:sp>
        <p:nvSpPr>
          <p:cNvPr id="13" name="Freeform 12"/>
          <p:cNvSpPr/>
          <p:nvPr/>
        </p:nvSpPr>
        <p:spPr>
          <a:xfrm>
            <a:off x="5071872" y="4409580"/>
            <a:ext cx="5218177" cy="691054"/>
          </a:xfrm>
          <a:custGeom>
            <a:avLst/>
            <a:gdLst>
              <a:gd name="connsiteX0" fmla="*/ 115178 w 691053"/>
              <a:gd name="connsiteY0" fmla="*/ 0 h 5218176"/>
              <a:gd name="connsiteX1" fmla="*/ 575875 w 691053"/>
              <a:gd name="connsiteY1" fmla="*/ 0 h 5218176"/>
              <a:gd name="connsiteX2" fmla="*/ 691053 w 691053"/>
              <a:gd name="connsiteY2" fmla="*/ 115178 h 5218176"/>
              <a:gd name="connsiteX3" fmla="*/ 691053 w 691053"/>
              <a:gd name="connsiteY3" fmla="*/ 5218176 h 5218176"/>
              <a:gd name="connsiteX4" fmla="*/ 691053 w 691053"/>
              <a:gd name="connsiteY4" fmla="*/ 5218176 h 5218176"/>
              <a:gd name="connsiteX5" fmla="*/ 0 w 691053"/>
              <a:gd name="connsiteY5" fmla="*/ 5218176 h 5218176"/>
              <a:gd name="connsiteX6" fmla="*/ 0 w 691053"/>
              <a:gd name="connsiteY6" fmla="*/ 5218176 h 5218176"/>
              <a:gd name="connsiteX7" fmla="*/ 0 w 691053"/>
              <a:gd name="connsiteY7" fmla="*/ 115178 h 5218176"/>
              <a:gd name="connsiteX8" fmla="*/ 115178 w 691053"/>
              <a:gd name="connsiteY8" fmla="*/ 0 h 521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053" h="5218176">
                <a:moveTo>
                  <a:pt x="691053" y="869717"/>
                </a:moveTo>
                <a:lnTo>
                  <a:pt x="691053" y="4348459"/>
                </a:lnTo>
                <a:cubicBezTo>
                  <a:pt x="691053" y="4828788"/>
                  <a:pt x="684224" y="5218172"/>
                  <a:pt x="675800" y="5218172"/>
                </a:cubicBezTo>
                <a:lnTo>
                  <a:pt x="0" y="5218172"/>
                </a:lnTo>
                <a:lnTo>
                  <a:pt x="0" y="5218172"/>
                </a:lnTo>
                <a:lnTo>
                  <a:pt x="0" y="4"/>
                </a:lnTo>
                <a:lnTo>
                  <a:pt x="0" y="4"/>
                </a:lnTo>
                <a:lnTo>
                  <a:pt x="675800" y="4"/>
                </a:lnTo>
                <a:cubicBezTo>
                  <a:pt x="684224" y="4"/>
                  <a:pt x="691053" y="389388"/>
                  <a:pt x="691053" y="869717"/>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2391" tIns="69929" rIns="106124" bIns="69930" numCol="1" spcCol="1270" anchor="ctr" anchorCtr="0">
            <a:noAutofit/>
          </a:bodyPr>
          <a:lstStyle/>
          <a:p>
            <a:pPr marL="171450" lvl="1" indent="-171450" defTabSz="844550">
              <a:lnSpc>
                <a:spcPct val="90000"/>
              </a:lnSpc>
              <a:spcBef>
                <a:spcPct val="0"/>
              </a:spcBef>
              <a:spcAft>
                <a:spcPct val="15000"/>
              </a:spcAft>
              <a:buChar char="••"/>
            </a:pPr>
            <a:r>
              <a:rPr lang="en-US" sz="1900" dirty="0"/>
              <a:t>Allows programmers to work with DDI 3 and interact with Colectica Repository</a:t>
            </a:r>
          </a:p>
        </p:txBody>
      </p:sp>
      <p:sp>
        <p:nvSpPr>
          <p:cNvPr id="14" name="Freeform 13"/>
          <p:cNvSpPr/>
          <p:nvPr/>
        </p:nvSpPr>
        <p:spPr>
          <a:xfrm>
            <a:off x="2136648" y="4323200"/>
            <a:ext cx="2935224" cy="863817"/>
          </a:xfrm>
          <a:custGeom>
            <a:avLst/>
            <a:gdLst>
              <a:gd name="connsiteX0" fmla="*/ 0 w 2935224"/>
              <a:gd name="connsiteY0" fmla="*/ 143972 h 863817"/>
              <a:gd name="connsiteX1" fmla="*/ 143972 w 2935224"/>
              <a:gd name="connsiteY1" fmla="*/ 0 h 863817"/>
              <a:gd name="connsiteX2" fmla="*/ 2791252 w 2935224"/>
              <a:gd name="connsiteY2" fmla="*/ 0 h 863817"/>
              <a:gd name="connsiteX3" fmla="*/ 2935224 w 2935224"/>
              <a:gd name="connsiteY3" fmla="*/ 143972 h 863817"/>
              <a:gd name="connsiteX4" fmla="*/ 2935224 w 2935224"/>
              <a:gd name="connsiteY4" fmla="*/ 719845 h 863817"/>
              <a:gd name="connsiteX5" fmla="*/ 2791252 w 2935224"/>
              <a:gd name="connsiteY5" fmla="*/ 863817 h 863817"/>
              <a:gd name="connsiteX6" fmla="*/ 143972 w 2935224"/>
              <a:gd name="connsiteY6" fmla="*/ 863817 h 863817"/>
              <a:gd name="connsiteX7" fmla="*/ 0 w 2935224"/>
              <a:gd name="connsiteY7" fmla="*/ 719845 h 863817"/>
              <a:gd name="connsiteX8" fmla="*/ 0 w 2935224"/>
              <a:gd name="connsiteY8" fmla="*/ 143972 h 86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5224" h="863817">
                <a:moveTo>
                  <a:pt x="0" y="143972"/>
                </a:moveTo>
                <a:cubicBezTo>
                  <a:pt x="0" y="64458"/>
                  <a:pt x="64458" y="0"/>
                  <a:pt x="143972" y="0"/>
                </a:cubicBezTo>
                <a:lnTo>
                  <a:pt x="2791252" y="0"/>
                </a:lnTo>
                <a:cubicBezTo>
                  <a:pt x="2870766" y="0"/>
                  <a:pt x="2935224" y="64458"/>
                  <a:pt x="2935224" y="143972"/>
                </a:cubicBezTo>
                <a:lnTo>
                  <a:pt x="2935224" y="719845"/>
                </a:lnTo>
                <a:cubicBezTo>
                  <a:pt x="2935224" y="799359"/>
                  <a:pt x="2870766" y="863817"/>
                  <a:pt x="2791252" y="863817"/>
                </a:cubicBezTo>
                <a:lnTo>
                  <a:pt x="143972" y="863817"/>
                </a:lnTo>
                <a:cubicBezTo>
                  <a:pt x="64458" y="863817"/>
                  <a:pt x="0" y="799359"/>
                  <a:pt x="0" y="719845"/>
                </a:cubicBezTo>
                <a:lnTo>
                  <a:pt x="0" y="14397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5038" tIns="93603" rIns="145038" bIns="93603" numCol="1" spcCol="1270" anchor="ctr" anchorCtr="0">
            <a:noAutofit/>
          </a:bodyPr>
          <a:lstStyle/>
          <a:p>
            <a:pPr algn="ctr" defTabSz="1200150">
              <a:lnSpc>
                <a:spcPct val="90000"/>
              </a:lnSpc>
              <a:spcBef>
                <a:spcPct val="0"/>
              </a:spcBef>
              <a:spcAft>
                <a:spcPct val="35000"/>
              </a:spcAft>
            </a:pPr>
            <a:r>
              <a:rPr lang="en-US" sz="2700" dirty="0"/>
              <a:t>Colectica SDK</a:t>
            </a:r>
          </a:p>
        </p:txBody>
      </p:sp>
    </p:spTree>
    <p:extLst>
      <p:ext uri="{BB962C8B-B14F-4D97-AF65-F5344CB8AC3E}">
        <p14:creationId xmlns:p14="http://schemas.microsoft.com/office/powerpoint/2010/main" val="240275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94E9-1D18-4242-A653-1749CF19E7A7}"/>
              </a:ext>
            </a:extLst>
          </p:cNvPr>
          <p:cNvSpPr>
            <a:spLocks noGrp="1"/>
          </p:cNvSpPr>
          <p:nvPr>
            <p:ph type="title"/>
          </p:nvPr>
        </p:nvSpPr>
        <p:spPr>
          <a:xfrm>
            <a:off x="816864" y="228600"/>
            <a:ext cx="6015736" cy="825500"/>
          </a:xfrm>
        </p:spPr>
        <p:txBody>
          <a:bodyPr/>
          <a:lstStyle/>
          <a:p>
            <a:r>
              <a:rPr lang="en-US" dirty="0"/>
              <a:t>Unique Features</a:t>
            </a:r>
          </a:p>
        </p:txBody>
      </p:sp>
      <p:sp>
        <p:nvSpPr>
          <p:cNvPr id="3" name="Content Placeholder 2">
            <a:extLst>
              <a:ext uri="{FF2B5EF4-FFF2-40B4-BE49-F238E27FC236}">
                <a16:creationId xmlns:a16="http://schemas.microsoft.com/office/drawing/2014/main" id="{95BD123C-290D-4D1E-BCB3-5BF5CDA4CF6D}"/>
              </a:ext>
            </a:extLst>
          </p:cNvPr>
          <p:cNvSpPr>
            <a:spLocks noGrp="1"/>
          </p:cNvSpPr>
          <p:nvPr>
            <p:ph sz="quarter" idx="1"/>
          </p:nvPr>
        </p:nvSpPr>
        <p:spPr/>
        <p:txBody>
          <a:bodyPr>
            <a:normAutofit/>
          </a:bodyPr>
          <a:lstStyle/>
          <a:p>
            <a:r>
              <a:rPr lang="en-US" sz="3600" dirty="0"/>
              <a:t>Variable level documentation and lineage</a:t>
            </a:r>
            <a:br>
              <a:rPr lang="en-US" sz="3600" dirty="0"/>
            </a:br>
            <a:endParaRPr lang="en-US" sz="3600" dirty="0"/>
          </a:p>
          <a:p>
            <a:r>
              <a:rPr lang="en-US" sz="3600" dirty="0"/>
              <a:t>Concordance, across time and across studies</a:t>
            </a:r>
            <a:br>
              <a:rPr lang="en-US" sz="3600" dirty="0"/>
            </a:br>
            <a:endParaRPr lang="en-US" sz="3600" dirty="0"/>
          </a:p>
          <a:p>
            <a:r>
              <a:rPr lang="en-US" sz="3600" dirty="0"/>
              <a:t>Based on open standards</a:t>
            </a:r>
            <a:br>
              <a:rPr lang="en-US" sz="3600" dirty="0"/>
            </a:br>
            <a:endParaRPr lang="en-US" sz="3600" dirty="0"/>
          </a:p>
          <a:p>
            <a:pPr lvl="1"/>
            <a:r>
              <a:rPr lang="en-US" sz="3200" dirty="0"/>
              <a:t>DDI Lifecycle, GSIM, and more</a:t>
            </a:r>
          </a:p>
        </p:txBody>
      </p:sp>
    </p:spTree>
    <p:extLst>
      <p:ext uri="{BB962C8B-B14F-4D97-AF65-F5344CB8AC3E}">
        <p14:creationId xmlns:p14="http://schemas.microsoft.com/office/powerpoint/2010/main" val="1456647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E88D-ACD9-48F6-BB72-E98C67963F0B}"/>
              </a:ext>
            </a:extLst>
          </p:cNvPr>
          <p:cNvSpPr>
            <a:spLocks noGrp="1"/>
          </p:cNvSpPr>
          <p:nvPr>
            <p:ph type="title"/>
          </p:nvPr>
        </p:nvSpPr>
        <p:spPr>
          <a:xfrm>
            <a:off x="816864" y="228600"/>
            <a:ext cx="8466836" cy="939800"/>
          </a:xfrm>
        </p:spPr>
        <p:txBody>
          <a:bodyPr/>
          <a:lstStyle/>
          <a:p>
            <a:r>
              <a:rPr lang="en-US" dirty="0"/>
              <a:t>NACDA Portal Demonstration</a:t>
            </a:r>
          </a:p>
        </p:txBody>
      </p:sp>
      <p:sp>
        <p:nvSpPr>
          <p:cNvPr id="3" name="Content Placeholder 2">
            <a:extLst>
              <a:ext uri="{FF2B5EF4-FFF2-40B4-BE49-F238E27FC236}">
                <a16:creationId xmlns:a16="http://schemas.microsoft.com/office/drawing/2014/main" id="{85D596C8-2B8E-4CB2-8269-CA9DC9AC4E90}"/>
              </a:ext>
            </a:extLst>
          </p:cNvPr>
          <p:cNvSpPr>
            <a:spLocks noGrp="1"/>
          </p:cNvSpPr>
          <p:nvPr>
            <p:ph sz="quarter" idx="1"/>
          </p:nvPr>
        </p:nvSpPr>
        <p:spPr/>
        <p:txBody>
          <a:bodyPr/>
          <a:lstStyle/>
          <a:p>
            <a:r>
              <a:rPr lang="en-US" dirty="0"/>
              <a:t>Single study concordance</a:t>
            </a:r>
          </a:p>
          <a:p>
            <a:r>
              <a:rPr lang="en-US" dirty="0"/>
              <a:t>Cross study concordance</a:t>
            </a:r>
          </a:p>
          <a:p>
            <a:r>
              <a:rPr lang="en-US" dirty="0"/>
              <a:t>Search</a:t>
            </a:r>
          </a:p>
          <a:p>
            <a:r>
              <a:rPr lang="en-US" dirty="0"/>
              <a:t>Basket</a:t>
            </a:r>
          </a:p>
          <a:p>
            <a:r>
              <a:rPr lang="en-US" dirty="0"/>
              <a:t>Data Extract</a:t>
            </a:r>
          </a:p>
        </p:txBody>
      </p:sp>
      <p:pic>
        <p:nvPicPr>
          <p:cNvPr id="5" name="Picture 4">
            <a:extLst>
              <a:ext uri="{FF2B5EF4-FFF2-40B4-BE49-F238E27FC236}">
                <a16:creationId xmlns:a16="http://schemas.microsoft.com/office/drawing/2014/main" id="{FAC71658-B712-4E2E-8F0D-AEBC1139B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3481"/>
            <a:ext cx="12192000" cy="1864519"/>
          </a:xfrm>
          <a:prstGeom prst="rect">
            <a:avLst/>
          </a:prstGeom>
        </p:spPr>
      </p:pic>
    </p:spTree>
    <p:extLst>
      <p:ext uri="{BB962C8B-B14F-4D97-AF65-F5344CB8AC3E}">
        <p14:creationId xmlns:p14="http://schemas.microsoft.com/office/powerpoint/2010/main" val="27081735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B1DD4-E823-49A5-95F6-4B87DF8AE6E0}"/>
              </a:ext>
            </a:extLst>
          </p:cNvPr>
          <p:cNvSpPr>
            <a:spLocks noGrp="1"/>
          </p:cNvSpPr>
          <p:nvPr>
            <p:ph type="title"/>
          </p:nvPr>
        </p:nvSpPr>
        <p:spPr>
          <a:xfrm>
            <a:off x="816864" y="228600"/>
            <a:ext cx="6371336" cy="800100"/>
          </a:xfrm>
        </p:spPr>
        <p:txBody>
          <a:bodyPr/>
          <a:lstStyle/>
          <a:p>
            <a:r>
              <a:rPr lang="en-US" dirty="0"/>
              <a:t>Metadata Preparation</a:t>
            </a:r>
          </a:p>
        </p:txBody>
      </p:sp>
      <p:sp>
        <p:nvSpPr>
          <p:cNvPr id="3" name="Content Placeholder 2">
            <a:extLst>
              <a:ext uri="{FF2B5EF4-FFF2-40B4-BE49-F238E27FC236}">
                <a16:creationId xmlns:a16="http://schemas.microsoft.com/office/drawing/2014/main" id="{0BFEFC7B-490C-4621-8352-3E7BC77CC991}"/>
              </a:ext>
            </a:extLst>
          </p:cNvPr>
          <p:cNvSpPr>
            <a:spLocks noGrp="1"/>
          </p:cNvSpPr>
          <p:nvPr>
            <p:ph sz="quarter" idx="1"/>
          </p:nvPr>
        </p:nvSpPr>
        <p:spPr/>
        <p:txBody>
          <a:bodyPr/>
          <a:lstStyle/>
          <a:p>
            <a:r>
              <a:rPr lang="en-US" dirty="0"/>
              <a:t>1. Single study concordance for NHATS</a:t>
            </a:r>
            <a:br>
              <a:rPr lang="en-US" dirty="0"/>
            </a:br>
            <a:endParaRPr lang="en-US" dirty="0"/>
          </a:p>
          <a:p>
            <a:r>
              <a:rPr lang="en-US" dirty="0"/>
              <a:t>2. Single study concordance for NSHAP</a:t>
            </a:r>
            <a:br>
              <a:rPr lang="en-US" dirty="0"/>
            </a:br>
            <a:endParaRPr lang="en-US" dirty="0"/>
          </a:p>
          <a:p>
            <a:r>
              <a:rPr lang="en-US" dirty="0"/>
              <a:t>3. Create a common set of conceptual variables</a:t>
            </a:r>
            <a:br>
              <a:rPr lang="en-US" dirty="0"/>
            </a:br>
            <a:endParaRPr lang="en-US" dirty="0"/>
          </a:p>
          <a:p>
            <a:r>
              <a:rPr lang="en-US" dirty="0"/>
              <a:t>4. Map NHATS and NSHAP conceptual variables to the common conceptual variables</a:t>
            </a:r>
          </a:p>
        </p:txBody>
      </p:sp>
    </p:spTree>
    <p:extLst>
      <p:ext uri="{BB962C8B-B14F-4D97-AF65-F5344CB8AC3E}">
        <p14:creationId xmlns:p14="http://schemas.microsoft.com/office/powerpoint/2010/main" val="34240850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72" y="3342775"/>
            <a:ext cx="12192000" cy="3515224"/>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endParaRPr lang="en-US" sz="2800" dirty="0"/>
          </a:p>
        </p:txBody>
      </p:sp>
      <p:sp>
        <p:nvSpPr>
          <p:cNvPr id="2" name="Title 1"/>
          <p:cNvSpPr>
            <a:spLocks noGrp="1"/>
          </p:cNvSpPr>
          <p:nvPr>
            <p:ph type="title"/>
          </p:nvPr>
        </p:nvSpPr>
        <p:spPr>
          <a:xfrm>
            <a:off x="588033" y="444480"/>
            <a:ext cx="9223030" cy="1346219"/>
          </a:xfrm>
        </p:spPr>
        <p:txBody>
          <a:bodyPr/>
          <a:lstStyle/>
          <a:p>
            <a:r>
              <a:rPr lang="en-US" sz="4800" b="1" dirty="0"/>
              <a:t>Metadata Structure:</a:t>
            </a:r>
            <a:br>
              <a:rPr lang="en-US" sz="4800" b="1" dirty="0"/>
            </a:br>
            <a:r>
              <a:rPr lang="en-US" sz="4800" b="1" dirty="0"/>
              <a:t>Single Study</a:t>
            </a:r>
          </a:p>
        </p:txBody>
      </p:sp>
      <p:sp>
        <p:nvSpPr>
          <p:cNvPr id="10" name="Rectangle 9"/>
          <p:cNvSpPr/>
          <p:nvPr/>
        </p:nvSpPr>
        <p:spPr>
          <a:xfrm>
            <a:off x="6171" y="2859547"/>
            <a:ext cx="12192001" cy="483228"/>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Tree>
    <p:extLst>
      <p:ext uri="{BB962C8B-B14F-4D97-AF65-F5344CB8AC3E}">
        <p14:creationId xmlns:p14="http://schemas.microsoft.com/office/powerpoint/2010/main" val="1341443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Shape 1"/>
          <p:cNvSpPr txBox="1"/>
          <p:nvPr/>
        </p:nvSpPr>
        <p:spPr>
          <a:xfrm>
            <a:off x="838080" y="365040"/>
            <a:ext cx="5943720" cy="1235160"/>
          </a:xfrm>
          <a:prstGeom prst="rect">
            <a:avLst/>
          </a:prstGeom>
          <a:noFill/>
          <a:ln>
            <a:noFill/>
          </a:ln>
        </p:spPr>
        <p:txBody>
          <a:bodyPr anchor="ctr">
            <a:noAutofit/>
          </a:bodyPr>
          <a:lstStyle/>
          <a:p>
            <a:pPr>
              <a:lnSpc>
                <a:spcPct val="90000"/>
              </a:lnSpc>
            </a:pPr>
            <a:r>
              <a:rPr lang="sv-SE" sz="4400" dirty="0">
                <a:latin typeface="+mj-lt"/>
                <a:ea typeface="+mj-ea"/>
                <a:cs typeface="+mj-cs"/>
              </a:rPr>
              <a:t>What is a variable?</a:t>
            </a:r>
          </a:p>
        </p:txBody>
      </p:sp>
      <p:pic>
        <p:nvPicPr>
          <p:cNvPr id="92" name="Content Placeholder 4"/>
          <p:cNvPicPr/>
          <p:nvPr/>
        </p:nvPicPr>
        <p:blipFill>
          <a:blip r:embed="rId3"/>
          <a:stretch/>
        </p:blipFill>
        <p:spPr>
          <a:xfrm>
            <a:off x="838080" y="1690560"/>
            <a:ext cx="7127280" cy="4350960"/>
          </a:xfrm>
          <a:prstGeom prst="rect">
            <a:avLst/>
          </a:prstGeom>
          <a:ln>
            <a:noFill/>
          </a:ln>
        </p:spPr>
      </p:pic>
    </p:spTree>
    <p:extLst>
      <p:ext uri="{BB962C8B-B14F-4D97-AF65-F5344CB8AC3E}">
        <p14:creationId xmlns:p14="http://schemas.microsoft.com/office/powerpoint/2010/main" val="2741915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Shape 1"/>
          <p:cNvSpPr txBox="1"/>
          <p:nvPr/>
        </p:nvSpPr>
        <p:spPr>
          <a:xfrm>
            <a:off x="1041280" y="352340"/>
            <a:ext cx="10515240" cy="1325160"/>
          </a:xfrm>
          <a:prstGeom prst="rect">
            <a:avLst/>
          </a:prstGeom>
          <a:noFill/>
          <a:ln>
            <a:noFill/>
          </a:ln>
        </p:spPr>
        <p:txBody>
          <a:bodyPr anchor="ctr">
            <a:noAutofit/>
          </a:bodyPr>
          <a:lstStyle/>
          <a:p>
            <a:pPr>
              <a:lnSpc>
                <a:spcPct val="90000"/>
              </a:lnSpc>
            </a:pPr>
            <a:r>
              <a:rPr lang="sv-SE" sz="4400" dirty="0">
                <a:latin typeface="+mj-lt"/>
                <a:ea typeface="+mj-ea"/>
                <a:cs typeface="+mj-cs"/>
              </a:rPr>
              <a:t>Example: dataset1</a:t>
            </a:r>
          </a:p>
        </p:txBody>
      </p:sp>
      <p:graphicFrame>
        <p:nvGraphicFramePr>
          <p:cNvPr id="94" name="Table 2"/>
          <p:cNvGraphicFramePr/>
          <p:nvPr>
            <p:extLst/>
          </p:nvPr>
        </p:nvGraphicFramePr>
        <p:xfrm>
          <a:off x="838080" y="182556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birthdate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dirty="0" err="1">
                          <a:solidFill>
                            <a:srgbClr val="FFFFFF"/>
                          </a:solidFill>
                          <a:latin typeface="Calibri"/>
                        </a:rPr>
                        <a:t>maritalstatus</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John</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178</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1998-09-02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Gill</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200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1934-06-12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Alice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182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1922-12-24</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dirty="0">
                          <a:solidFill>
                            <a:srgbClr val="000000"/>
                          </a:solidFill>
                          <a:latin typeface="Calibri"/>
                        </a:rPr>
                        <a:t>M</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908181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Shape 1"/>
          <p:cNvSpPr txBox="1"/>
          <p:nvPr/>
        </p:nvSpPr>
        <p:spPr>
          <a:xfrm>
            <a:off x="482600" y="365040"/>
            <a:ext cx="11341100" cy="1235160"/>
          </a:xfrm>
          <a:prstGeom prst="rect">
            <a:avLst/>
          </a:prstGeom>
          <a:noFill/>
          <a:ln>
            <a:noFill/>
          </a:ln>
        </p:spPr>
        <p:txBody>
          <a:bodyPr anchor="ctr">
            <a:noAutofit/>
          </a:bodyPr>
          <a:lstStyle/>
          <a:p>
            <a:pPr>
              <a:lnSpc>
                <a:spcPct val="90000"/>
              </a:lnSpc>
            </a:pPr>
            <a:r>
              <a:rPr lang="sv-SE" sz="4400" dirty="0">
                <a:latin typeface="+mj-lt"/>
                <a:ea typeface="+mj-ea"/>
                <a:cs typeface="+mj-cs"/>
              </a:rPr>
              <a:t>Different variable representation types</a:t>
            </a:r>
          </a:p>
        </p:txBody>
      </p:sp>
      <p:graphicFrame>
        <p:nvGraphicFramePr>
          <p:cNvPr id="99" name="Table 2"/>
          <p:cNvGraphicFramePr/>
          <p:nvPr>
            <p:extLst/>
          </p:nvPr>
        </p:nvGraphicFramePr>
        <p:xfrm>
          <a:off x="838080" y="182556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birthdate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dirty="0" err="1">
                          <a:solidFill>
                            <a:srgbClr val="FFFFFF"/>
                          </a:solidFill>
                          <a:latin typeface="Calibri"/>
                        </a:rPr>
                        <a:t>maritalstatus</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John</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178</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1998-09-02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Gill</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200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1934-06-12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Alice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182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1922-12-24</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dirty="0">
                          <a:solidFill>
                            <a:srgbClr val="000000"/>
                          </a:solidFill>
                          <a:latin typeface="Calibri"/>
                        </a:rPr>
                        <a:t>M</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extLst>
                  <a:ext uri="{0D108BD9-81ED-4DB2-BD59-A6C34878D82A}">
                    <a16:rowId xmlns:a16="http://schemas.microsoft.com/office/drawing/2014/main" val="10003"/>
                  </a:ext>
                </a:extLst>
              </a:tr>
            </a:tbl>
          </a:graphicData>
        </a:graphic>
      </p:graphicFrame>
      <p:graphicFrame>
        <p:nvGraphicFramePr>
          <p:cNvPr id="100" name="Table 3"/>
          <p:cNvGraphicFramePr/>
          <p:nvPr/>
        </p:nvGraphicFramePr>
        <p:xfrm>
          <a:off x="838080" y="1387440"/>
          <a:ext cx="10515240" cy="3708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0000"/>
                          </a:solidFill>
                          <a:latin typeface="Calibri"/>
                        </a:rPr>
                        <a:t>text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tc>
                  <a:txBody>
                    <a:bodyPr/>
                    <a:lstStyle/>
                    <a:p>
                      <a:pPr>
                        <a:lnSpc>
                          <a:spcPct val="100000"/>
                        </a:lnSpc>
                      </a:pPr>
                      <a:r>
                        <a:rPr lang="en-US" sz="1800" b="1" strike="noStrike" spc="-1">
                          <a:solidFill>
                            <a:srgbClr val="FF0000"/>
                          </a:solidFill>
                          <a:latin typeface="Calibri"/>
                        </a:rPr>
                        <a:t>numeric</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tc>
                  <a:txBody>
                    <a:bodyPr/>
                    <a:lstStyle/>
                    <a:p>
                      <a:pPr>
                        <a:lnSpc>
                          <a:spcPct val="100000"/>
                        </a:lnSpc>
                      </a:pPr>
                      <a:r>
                        <a:rPr lang="en-US" sz="1800" b="1" strike="noStrike" spc="-1">
                          <a:solidFill>
                            <a:srgbClr val="FF0000"/>
                          </a:solidFill>
                          <a:latin typeface="Calibri"/>
                        </a:rPr>
                        <a:t>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tc>
                  <a:txBody>
                    <a:bodyPr/>
                    <a:lstStyle/>
                    <a:p>
                      <a:pPr>
                        <a:lnSpc>
                          <a:spcPct val="100000"/>
                        </a:lnSpc>
                      </a:pPr>
                      <a:r>
                        <a:rPr lang="en-US" sz="1800" b="1" strike="noStrike" spc="-1">
                          <a:solidFill>
                            <a:srgbClr val="FF0000"/>
                          </a:solidFill>
                          <a:latin typeface="Calibri"/>
                        </a:rPr>
                        <a:t>code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716344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sv-SE" sz="4400" dirty="0">
                <a:latin typeface="+mj-lt"/>
                <a:ea typeface="+mj-ea"/>
                <a:cs typeface="+mj-cs"/>
              </a:rPr>
              <a:t>Variable with code representation</a:t>
            </a:r>
          </a:p>
        </p:txBody>
      </p:sp>
      <p:graphicFrame>
        <p:nvGraphicFramePr>
          <p:cNvPr id="102" name="Table 2"/>
          <p:cNvGraphicFramePr/>
          <p:nvPr>
            <p:extLst/>
          </p:nvPr>
        </p:nvGraphicFramePr>
        <p:xfrm>
          <a:off x="838080" y="182556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birthdate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dirty="0" err="1">
                          <a:solidFill>
                            <a:srgbClr val="FFFFFF"/>
                          </a:solidFill>
                          <a:latin typeface="Calibri"/>
                        </a:rPr>
                        <a:t>maritalstatus</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John</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178</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1998-09-02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dirty="0">
                          <a:solidFill>
                            <a:srgbClr val="000000"/>
                          </a:solidFill>
                          <a:latin typeface="Calibri"/>
                        </a:rPr>
                        <a:t>S</a:t>
                      </a:r>
                      <a:endParaRPr lang="en-US" sz="1800" b="0" strike="noStrike" spc="-1" dirty="0">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Gill</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200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1934-06-12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Alice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182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1922-12-24</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dirty="0">
                          <a:solidFill>
                            <a:srgbClr val="000000"/>
                          </a:solidFill>
                          <a:latin typeface="Calibri"/>
                        </a:rPr>
                        <a:t>M</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extLst>
                  <a:ext uri="{0D108BD9-81ED-4DB2-BD59-A6C34878D82A}">
                    <a16:rowId xmlns:a16="http://schemas.microsoft.com/office/drawing/2014/main" val="10003"/>
                  </a:ext>
                </a:extLst>
              </a:tr>
            </a:tbl>
          </a:graphicData>
        </a:graphic>
      </p:graphicFrame>
      <p:sp>
        <p:nvSpPr>
          <p:cNvPr id="103" name="CustomShape 3"/>
          <p:cNvSpPr/>
          <p:nvPr/>
        </p:nvSpPr>
        <p:spPr>
          <a:xfrm>
            <a:off x="8682840" y="1690560"/>
            <a:ext cx="2658600" cy="1801440"/>
          </a:xfrm>
          <a:prstGeom prst="rect">
            <a:avLst/>
          </a:prstGeom>
          <a:noFill/>
          <a:ln w="57240">
            <a:solidFill>
              <a:srgbClr val="FF0000"/>
            </a:solidFill>
          </a:ln>
        </p:spPr>
        <p:style>
          <a:lnRef idx="2">
            <a:schemeClr val="accent1">
              <a:shade val="50000"/>
            </a:schemeClr>
          </a:lnRef>
          <a:fillRef idx="1">
            <a:schemeClr val="accent1"/>
          </a:fillRef>
          <a:effectRef idx="0">
            <a:schemeClr val="accent1"/>
          </a:effectRef>
          <a:fontRef idx="minor"/>
        </p:style>
      </p:sp>
    </p:spTree>
    <p:extLst>
      <p:ext uri="{BB962C8B-B14F-4D97-AF65-F5344CB8AC3E}">
        <p14:creationId xmlns:p14="http://schemas.microsoft.com/office/powerpoint/2010/main" val="40058642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sv-SE" sz="4400" dirty="0">
                <a:latin typeface="+mj-lt"/>
                <a:ea typeface="+mj-ea"/>
                <a:cs typeface="+mj-cs"/>
              </a:rPr>
              <a:t>Variable - code representation</a:t>
            </a:r>
          </a:p>
        </p:txBody>
      </p:sp>
      <p:graphicFrame>
        <p:nvGraphicFramePr>
          <p:cNvPr id="105" name="Table 2"/>
          <p:cNvGraphicFramePr/>
          <p:nvPr/>
        </p:nvGraphicFramePr>
        <p:xfrm>
          <a:off x="4513680" y="2129040"/>
          <a:ext cx="3136680" cy="1112400"/>
        </p:xfrm>
        <a:graphic>
          <a:graphicData uri="http://schemas.openxmlformats.org/drawingml/2006/table">
            <a:tbl>
              <a:tblPr/>
              <a:tblGrid>
                <a:gridCol w="741960">
                  <a:extLst>
                    <a:ext uri="{9D8B030D-6E8A-4147-A177-3AD203B41FA5}">
                      <a16:colId xmlns:a16="http://schemas.microsoft.com/office/drawing/2014/main" val="20000"/>
                    </a:ext>
                  </a:extLst>
                </a:gridCol>
                <a:gridCol w="2394720">
                  <a:extLst>
                    <a:ext uri="{9D8B030D-6E8A-4147-A177-3AD203B41FA5}">
                      <a16:colId xmlns:a16="http://schemas.microsoft.com/office/drawing/2014/main" val="20001"/>
                    </a:ext>
                  </a:extLst>
                </a:gridCol>
              </a:tblGrid>
              <a:tr h="370800">
                <a:tc>
                  <a:txBody>
                    <a:bodyPr/>
                    <a:lstStyle/>
                    <a:p>
                      <a:pPr>
                        <a:lnSpc>
                          <a:spcPct val="100000"/>
                        </a:lnSpc>
                      </a:pPr>
                      <a:r>
                        <a:rPr lang="en-US" sz="1800" b="1" strike="noStrike" spc="-1">
                          <a:solidFill>
                            <a:srgbClr val="FFFFFF"/>
                          </a:solidFill>
                          <a:latin typeface="Calibri"/>
                        </a:rPr>
                        <a:t>code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tc>
                  <a:txBody>
                    <a:bodyPr/>
                    <a:lstStyle/>
                    <a:p>
                      <a:pPr>
                        <a:lnSpc>
                          <a:spcPct val="100000"/>
                        </a:lnSpc>
                      </a:pPr>
                      <a:r>
                        <a:rPr lang="en-US" sz="1800" b="1" strike="noStrike" spc="-1">
                          <a:solidFill>
                            <a:srgbClr val="FFFFFF"/>
                          </a:solidFill>
                          <a:latin typeface="Calibri"/>
                        </a:rPr>
                        <a:t>category</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tc>
                  <a:txBody>
                    <a:bodyPr/>
                    <a:lstStyle/>
                    <a:p>
                      <a:pPr>
                        <a:lnSpc>
                          <a:spcPct val="100000"/>
                        </a:lnSpc>
                      </a:pPr>
                      <a:r>
                        <a:rPr lang="en-US" sz="1800" b="0" strike="noStrike" spc="-1">
                          <a:solidFill>
                            <a:srgbClr val="000000"/>
                          </a:solidFill>
                          <a:latin typeface="Calibri"/>
                        </a:rPr>
                        <a:t>Single</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tc>
                  <a:txBody>
                    <a:bodyPr/>
                    <a:lstStyle/>
                    <a:p>
                      <a:pPr>
                        <a:lnSpc>
                          <a:spcPct val="100000"/>
                        </a:lnSpc>
                      </a:pPr>
                      <a:r>
                        <a:rPr lang="en-US" sz="1800" b="0" strike="noStrike" spc="-1">
                          <a:solidFill>
                            <a:srgbClr val="000000"/>
                          </a:solidFill>
                          <a:latin typeface="Calibri"/>
                        </a:rPr>
                        <a:t>Married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extLst>
                  <a:ext uri="{0D108BD9-81ED-4DB2-BD59-A6C34878D82A}">
                    <a16:rowId xmlns:a16="http://schemas.microsoft.com/office/drawing/2014/main" val="10002"/>
                  </a:ext>
                </a:extLst>
              </a:tr>
            </a:tbl>
          </a:graphicData>
        </a:graphic>
      </p:graphicFrame>
      <p:graphicFrame>
        <p:nvGraphicFramePr>
          <p:cNvPr id="106" name="Table 3"/>
          <p:cNvGraphicFramePr/>
          <p:nvPr/>
        </p:nvGraphicFramePr>
        <p:xfrm>
          <a:off x="4513680" y="172440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maritalstatus codes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
        <p:nvSpPr>
          <p:cNvPr id="107" name="CustomShape 4"/>
          <p:cNvSpPr/>
          <p:nvPr/>
        </p:nvSpPr>
        <p:spPr>
          <a:xfrm>
            <a:off x="838080" y="2359080"/>
            <a:ext cx="2535480" cy="651960"/>
          </a:xfrm>
          <a:prstGeom prst="roundRect">
            <a:avLst>
              <a:gd name="adj"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08" name="CustomShape 5"/>
          <p:cNvSpPr/>
          <p:nvPr/>
        </p:nvSpPr>
        <p:spPr>
          <a:xfrm>
            <a:off x="3373920" y="2685240"/>
            <a:ext cx="1139400" cy="360"/>
          </a:xfrm>
          <a:custGeom>
            <a:avLst/>
            <a:gdLst/>
            <a:ahLst/>
            <a:cxnLst/>
            <a:rect l="l" t="t" r="r" b="b"/>
            <a:pathLst>
              <a:path w="21600" h="21600">
                <a:moveTo>
                  <a:pt x="0" y="0"/>
                </a:moveTo>
                <a:lnTo>
                  <a:pt x="21600" y="21600"/>
                </a:lnTo>
              </a:path>
            </a:pathLst>
          </a:custGeom>
          <a:noFill/>
          <a:ln w="76320">
            <a:solidFill>
              <a:schemeClr val="accent1"/>
            </a:solidFill>
            <a:headEnd type="oval" w="med" len="med"/>
            <a:tailEnd type="triangle" w="med" len="med"/>
          </a:ln>
        </p:spPr>
        <p:style>
          <a:lnRef idx="3">
            <a:schemeClr val="accent5"/>
          </a:lnRef>
          <a:fillRef idx="0">
            <a:schemeClr val="accent5"/>
          </a:fillRef>
          <a:effectRef idx="2">
            <a:schemeClr val="accent5"/>
          </a:effectRef>
          <a:fontRef idx="minor"/>
        </p:style>
      </p:sp>
    </p:spTree>
    <p:extLst>
      <p:ext uri="{BB962C8B-B14F-4D97-AF65-F5344CB8AC3E}">
        <p14:creationId xmlns:p14="http://schemas.microsoft.com/office/powerpoint/2010/main" val="41836223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 name="Table 1"/>
          <p:cNvGraphicFramePr/>
          <p:nvPr>
            <p:extLst/>
          </p:nvPr>
        </p:nvGraphicFramePr>
        <p:xfrm>
          <a:off x="870480" y="12934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birthdate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dirty="0" err="1">
                          <a:solidFill>
                            <a:srgbClr val="FFFFFF"/>
                          </a:solidFill>
                          <a:latin typeface="Calibri"/>
                        </a:rPr>
                        <a:t>maritalstatus</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John</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178</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1998-09-02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Gill</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200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1934-06-12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Alice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182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1922-12-24</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dirty="0">
                          <a:solidFill>
                            <a:srgbClr val="000000"/>
                          </a:solidFill>
                          <a:latin typeface="Calibri"/>
                        </a:rPr>
                        <a:t>M</a:t>
                      </a:r>
                      <a:endParaRPr lang="en-US" sz="1800" b="0" strike="noStrike" spc="-1" dirty="0">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extLst>
                  <a:ext uri="{0D108BD9-81ED-4DB2-BD59-A6C34878D82A}">
                    <a16:rowId xmlns:a16="http://schemas.microsoft.com/office/drawing/2014/main" val="10003"/>
                  </a:ext>
                </a:extLst>
              </a:tr>
            </a:tbl>
          </a:graphicData>
        </a:graphic>
      </p:graphicFrame>
      <p:graphicFrame>
        <p:nvGraphicFramePr>
          <p:cNvPr id="110" name="Table 2"/>
          <p:cNvGraphicFramePr/>
          <p:nvPr/>
        </p:nvGraphicFramePr>
        <p:xfrm>
          <a:off x="854280" y="31942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firstname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personheight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dateofbirth</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maritalstatus2010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Bob</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70</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1995-09-02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Lars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76</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1954-06-21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Gerald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66</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1972-11-23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3"/>
                  </a:ext>
                </a:extLst>
              </a:tr>
            </a:tbl>
          </a:graphicData>
        </a:graphic>
      </p:graphicFrame>
      <p:graphicFrame>
        <p:nvGraphicFramePr>
          <p:cNvPr id="111" name="Table 3"/>
          <p:cNvGraphicFramePr/>
          <p:nvPr/>
        </p:nvGraphicFramePr>
        <p:xfrm>
          <a:off x="854280" y="88128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graphicFrame>
        <p:nvGraphicFramePr>
          <p:cNvPr id="112" name="Table 4"/>
          <p:cNvGraphicFramePr/>
          <p:nvPr/>
        </p:nvGraphicFramePr>
        <p:xfrm>
          <a:off x="854280" y="279864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
        <p:nvSpPr>
          <p:cNvPr id="113" name="CustomShape 5"/>
          <p:cNvSpPr/>
          <p:nvPr/>
        </p:nvSpPr>
        <p:spPr>
          <a:xfrm>
            <a:off x="786240" y="0"/>
            <a:ext cx="6528960" cy="1252080"/>
          </a:xfrm>
          <a:prstGeom prst="rect">
            <a:avLst/>
          </a:prstGeom>
          <a:noFill/>
          <a:ln>
            <a:noFill/>
          </a:ln>
        </p:spPr>
        <p:style>
          <a:lnRef idx="0">
            <a:scrgbClr r="0" g="0" b="0"/>
          </a:lnRef>
          <a:fillRef idx="0">
            <a:scrgbClr r="0" g="0" b="0"/>
          </a:fillRef>
          <a:effectRef idx="0">
            <a:scrgbClr r="0" g="0" b="0"/>
          </a:effectRef>
          <a:fontRef idx="minor"/>
        </p:style>
        <p:txBody>
          <a:bodyPr anchor="ctr">
            <a:normAutofit/>
          </a:bodyPr>
          <a:lstStyle/>
          <a:p>
            <a:pPr>
              <a:lnSpc>
                <a:spcPct val="90000"/>
              </a:lnSpc>
            </a:pPr>
            <a:r>
              <a:rPr lang="en-US" sz="4400" dirty="0">
                <a:latin typeface="+mj-lt"/>
                <a:ea typeface="+mj-ea"/>
                <a:cs typeface="+mj-cs"/>
              </a:rPr>
              <a:t>Three</a:t>
            </a:r>
            <a:r>
              <a:rPr lang="en-US" sz="4400" b="0" strike="noStrike" spc="-1" dirty="0">
                <a:solidFill>
                  <a:srgbClr val="000000"/>
                </a:solidFill>
                <a:latin typeface="Calibri Light"/>
              </a:rPr>
              <a:t> </a:t>
            </a:r>
            <a:r>
              <a:rPr lang="en-US" sz="4400" dirty="0">
                <a:latin typeface="+mj-lt"/>
                <a:ea typeface="+mj-ea"/>
                <a:cs typeface="+mj-cs"/>
              </a:rPr>
              <a:t>similar datasets</a:t>
            </a:r>
          </a:p>
        </p:txBody>
      </p:sp>
      <p:graphicFrame>
        <p:nvGraphicFramePr>
          <p:cNvPr id="114" name="Table 6"/>
          <p:cNvGraphicFramePr/>
          <p:nvPr/>
        </p:nvGraphicFramePr>
        <p:xfrm>
          <a:off x="870480" y="51166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firstname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imperialheight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dateofbirth</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maritalstatus2018</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Lisa</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69</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1995-09-02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Bart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75</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1954-06-21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Homer</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68</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1972-11-23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extLst>
                  <a:ext uri="{0D108BD9-81ED-4DB2-BD59-A6C34878D82A}">
                    <a16:rowId xmlns:a16="http://schemas.microsoft.com/office/drawing/2014/main" val="10003"/>
                  </a:ext>
                </a:extLst>
              </a:tr>
            </a:tbl>
          </a:graphicData>
        </a:graphic>
      </p:graphicFrame>
      <p:graphicFrame>
        <p:nvGraphicFramePr>
          <p:cNvPr id="115" name="Table 7"/>
          <p:cNvGraphicFramePr/>
          <p:nvPr/>
        </p:nvGraphicFramePr>
        <p:xfrm>
          <a:off x="854280" y="474588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334803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 name="Table 1"/>
          <p:cNvGraphicFramePr/>
          <p:nvPr/>
        </p:nvGraphicFramePr>
        <p:xfrm>
          <a:off x="870480" y="12934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birthdate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tc>
                  <a:txBody>
                    <a:bodyPr/>
                    <a:lstStyle/>
                    <a:p>
                      <a:pPr>
                        <a:lnSpc>
                          <a:spcPct val="100000"/>
                        </a:lnSpc>
                      </a:pPr>
                      <a:r>
                        <a:rPr lang="en-US" sz="1800" b="1" strike="noStrike" spc="-1">
                          <a:solidFill>
                            <a:srgbClr val="FFFFFF"/>
                          </a:solidFill>
                          <a:latin typeface="Calibri"/>
                        </a:rPr>
                        <a:t>martialstatus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5B9BD5"/>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John</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178</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1998-09-02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D1DEEF"/>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Gill</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200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1934-06-12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9EFF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Alice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182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1922-12-24</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D1DEEF"/>
                    </a:solidFill>
                  </a:tcPr>
                </a:tc>
                <a:extLst>
                  <a:ext uri="{0D108BD9-81ED-4DB2-BD59-A6C34878D82A}">
                    <a16:rowId xmlns:a16="http://schemas.microsoft.com/office/drawing/2014/main" val="10003"/>
                  </a:ext>
                </a:extLst>
              </a:tr>
            </a:tbl>
          </a:graphicData>
        </a:graphic>
      </p:graphicFrame>
      <p:graphicFrame>
        <p:nvGraphicFramePr>
          <p:cNvPr id="117" name="Table 2"/>
          <p:cNvGraphicFramePr/>
          <p:nvPr/>
        </p:nvGraphicFramePr>
        <p:xfrm>
          <a:off x="854280" y="31942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firstname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personheight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dateofbirth</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nSpc>
                          <a:spcPct val="100000"/>
                        </a:lnSpc>
                      </a:pPr>
                      <a:r>
                        <a:rPr lang="en-US" sz="1800" b="1" strike="noStrike" spc="-1">
                          <a:solidFill>
                            <a:srgbClr val="FFFFFF"/>
                          </a:solidFill>
                          <a:latin typeface="Calibri"/>
                        </a:rPr>
                        <a:t>maritalstatus2010</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Bob</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70</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1995-09-02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Lars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76</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1954-06-21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Gerald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66</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1972-11-23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3"/>
                  </a:ext>
                </a:extLst>
              </a:tr>
            </a:tbl>
          </a:graphicData>
        </a:graphic>
      </p:graphicFrame>
      <p:graphicFrame>
        <p:nvGraphicFramePr>
          <p:cNvPr id="118" name="Table 3"/>
          <p:cNvGraphicFramePr/>
          <p:nvPr/>
        </p:nvGraphicFramePr>
        <p:xfrm>
          <a:off x="854280" y="88128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graphicFrame>
        <p:nvGraphicFramePr>
          <p:cNvPr id="119" name="Table 4"/>
          <p:cNvGraphicFramePr/>
          <p:nvPr/>
        </p:nvGraphicFramePr>
        <p:xfrm>
          <a:off x="854280" y="279864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dataset2</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
        <p:nvSpPr>
          <p:cNvPr id="120" name="CustomShape 5"/>
          <p:cNvSpPr/>
          <p:nvPr/>
        </p:nvSpPr>
        <p:spPr>
          <a:xfrm>
            <a:off x="292100" y="0"/>
            <a:ext cx="11671300" cy="1162440"/>
          </a:xfrm>
          <a:prstGeom prst="rect">
            <a:avLst/>
          </a:prstGeom>
          <a:noFill/>
          <a:ln>
            <a:noFill/>
          </a:ln>
        </p:spPr>
        <p:style>
          <a:lnRef idx="0">
            <a:scrgbClr r="0" g="0" b="0"/>
          </a:lnRef>
          <a:fillRef idx="0">
            <a:scrgbClr r="0" g="0" b="0"/>
          </a:fillRef>
          <a:effectRef idx="0">
            <a:scrgbClr r="0" g="0" b="0"/>
          </a:effectRef>
          <a:fontRef idx="minor"/>
        </p:style>
        <p:txBody>
          <a:bodyPr anchor="ctr">
            <a:normAutofit/>
          </a:bodyPr>
          <a:lstStyle/>
          <a:p>
            <a:pPr>
              <a:lnSpc>
                <a:spcPct val="90000"/>
              </a:lnSpc>
            </a:pPr>
            <a:r>
              <a:rPr lang="en-US" sz="4000" dirty="0">
                <a:latin typeface="+mj-lt"/>
                <a:ea typeface="+mj-ea"/>
                <a:cs typeface="+mj-cs"/>
              </a:rPr>
              <a:t>Three similar datasets - code representation</a:t>
            </a:r>
          </a:p>
        </p:txBody>
      </p:sp>
      <p:graphicFrame>
        <p:nvGraphicFramePr>
          <p:cNvPr id="121" name="Table 6"/>
          <p:cNvGraphicFramePr/>
          <p:nvPr/>
        </p:nvGraphicFramePr>
        <p:xfrm>
          <a:off x="870480" y="5116680"/>
          <a:ext cx="10515240" cy="1483200"/>
        </p:xfrm>
        <a:graphic>
          <a:graphicData uri="http://schemas.openxmlformats.org/drawingml/2006/table">
            <a:tbl>
              <a:tblPr/>
              <a:tblGrid>
                <a:gridCol w="2628720">
                  <a:extLst>
                    <a:ext uri="{9D8B030D-6E8A-4147-A177-3AD203B41FA5}">
                      <a16:colId xmlns:a16="http://schemas.microsoft.com/office/drawing/2014/main" val="20000"/>
                    </a:ext>
                  </a:extLst>
                </a:gridCol>
                <a:gridCol w="2628720">
                  <a:extLst>
                    <a:ext uri="{9D8B030D-6E8A-4147-A177-3AD203B41FA5}">
                      <a16:colId xmlns:a16="http://schemas.microsoft.com/office/drawing/2014/main" val="20001"/>
                    </a:ext>
                  </a:extLst>
                </a:gridCol>
                <a:gridCol w="2628720">
                  <a:extLst>
                    <a:ext uri="{9D8B030D-6E8A-4147-A177-3AD203B41FA5}">
                      <a16:colId xmlns:a16="http://schemas.microsoft.com/office/drawing/2014/main" val="20002"/>
                    </a:ext>
                  </a:extLst>
                </a:gridCol>
                <a:gridCol w="2629080">
                  <a:extLst>
                    <a:ext uri="{9D8B030D-6E8A-4147-A177-3AD203B41FA5}">
                      <a16:colId xmlns:a16="http://schemas.microsoft.com/office/drawing/2014/main" val="20003"/>
                    </a:ext>
                  </a:extLst>
                </a:gridCol>
              </a:tblGrid>
              <a:tr h="370800">
                <a:tc>
                  <a:txBody>
                    <a:bodyPr/>
                    <a:lstStyle/>
                    <a:p>
                      <a:pPr>
                        <a:lnSpc>
                          <a:spcPct val="100000"/>
                        </a:lnSpc>
                      </a:pPr>
                      <a:r>
                        <a:rPr lang="en-US" sz="1800" b="1" strike="noStrike" spc="-1">
                          <a:solidFill>
                            <a:srgbClr val="FFFFFF"/>
                          </a:solidFill>
                          <a:latin typeface="Calibri"/>
                        </a:rPr>
                        <a:t>firstname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imperialheight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dateofbirth</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tc>
                  <a:txBody>
                    <a:bodyPr/>
                    <a:lstStyle/>
                    <a:p>
                      <a:pPr>
                        <a:lnSpc>
                          <a:spcPct val="100000"/>
                        </a:lnSpc>
                      </a:pPr>
                      <a:r>
                        <a:rPr lang="en-US" sz="1800" b="1" strike="noStrike" spc="-1">
                          <a:solidFill>
                            <a:srgbClr val="FFFFFF"/>
                          </a:solidFill>
                          <a:latin typeface="Calibri"/>
                        </a:rPr>
                        <a:t>maritalstatus2018</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FFC000"/>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Lisa</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69</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1995-09-02</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FE8CC"/>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Bart</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75</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1954-06-21</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F4E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Homer</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68</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1972-11-23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tc>
                  <a:txBody>
                    <a:bodyPr/>
                    <a:lstStyle/>
                    <a:p>
                      <a:pPr>
                        <a:lnSpc>
                          <a:spcPct val="100000"/>
                        </a:lnSpc>
                      </a:pPr>
                      <a:r>
                        <a:rPr lang="en-US" sz="1800" b="0" strike="noStrike" spc="-1">
                          <a:solidFill>
                            <a:srgbClr val="000000"/>
                          </a:solidFill>
                          <a:latin typeface="Calibri"/>
                        </a:rPr>
                        <a:t>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FFE8CC"/>
                    </a:solidFill>
                  </a:tcPr>
                </a:tc>
                <a:extLst>
                  <a:ext uri="{0D108BD9-81ED-4DB2-BD59-A6C34878D82A}">
                    <a16:rowId xmlns:a16="http://schemas.microsoft.com/office/drawing/2014/main" val="10003"/>
                  </a:ext>
                </a:extLst>
              </a:tr>
            </a:tbl>
          </a:graphicData>
        </a:graphic>
      </p:graphicFrame>
      <p:graphicFrame>
        <p:nvGraphicFramePr>
          <p:cNvPr id="122" name="Table 7"/>
          <p:cNvGraphicFramePr/>
          <p:nvPr/>
        </p:nvGraphicFramePr>
        <p:xfrm>
          <a:off x="854280" y="474588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dataset3</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sp>
        <p:nvSpPr>
          <p:cNvPr id="123" name="CustomShape 8"/>
          <p:cNvSpPr/>
          <p:nvPr/>
        </p:nvSpPr>
        <p:spPr>
          <a:xfrm>
            <a:off x="8727120" y="6235560"/>
            <a:ext cx="2658600" cy="364320"/>
          </a:xfrm>
          <a:prstGeom prst="rect">
            <a:avLst/>
          </a:prstGeom>
          <a:noFill/>
          <a:ln w="57240">
            <a:solidFill>
              <a:srgbClr val="FF0000"/>
            </a:solidFill>
          </a:ln>
        </p:spPr>
        <p:style>
          <a:lnRef idx="2">
            <a:schemeClr val="accent1">
              <a:shade val="50000"/>
            </a:schemeClr>
          </a:lnRef>
          <a:fillRef idx="1">
            <a:schemeClr val="accent1"/>
          </a:fillRef>
          <a:effectRef idx="0">
            <a:schemeClr val="accent1"/>
          </a:effectRef>
          <a:fontRef idx="minor"/>
        </p:style>
      </p:sp>
      <p:sp>
        <p:nvSpPr>
          <p:cNvPr id="124" name="CustomShape 9"/>
          <p:cNvSpPr/>
          <p:nvPr/>
        </p:nvSpPr>
        <p:spPr>
          <a:xfrm>
            <a:off x="8663760" y="1146600"/>
            <a:ext cx="2774160" cy="5584320"/>
          </a:xfrm>
          <a:prstGeom prst="roundRect">
            <a:avLst>
              <a:gd name="adj" fmla="val 0"/>
            </a:avLst>
          </a:prstGeom>
          <a:noFill/>
          <a:ln w="38160">
            <a:solidFill>
              <a:schemeClr val="accent2"/>
            </a:solidFill>
            <a:prstDash val="dash"/>
          </a:ln>
        </p:spPr>
        <p:style>
          <a:lnRef idx="2">
            <a:schemeClr val="accent1">
              <a:shade val="50000"/>
            </a:schemeClr>
          </a:lnRef>
          <a:fillRef idx="1">
            <a:schemeClr val="accent1"/>
          </a:fillRef>
          <a:effectRef idx="0">
            <a:schemeClr val="accent1"/>
          </a:effectRef>
          <a:fontRef idx="minor"/>
        </p:style>
      </p:sp>
    </p:spTree>
    <p:extLst>
      <p:ext uri="{BB962C8B-B14F-4D97-AF65-F5344CB8AC3E}">
        <p14:creationId xmlns:p14="http://schemas.microsoft.com/office/powerpoint/2010/main" val="40720534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sv-SE" sz="4000" dirty="0">
                <a:latin typeface="+mj-lt"/>
                <a:ea typeface="+mj-ea"/>
                <a:cs typeface="+mj-cs"/>
              </a:rPr>
              <a:t>Variables re-using sets of codes</a:t>
            </a:r>
          </a:p>
        </p:txBody>
      </p:sp>
      <p:graphicFrame>
        <p:nvGraphicFramePr>
          <p:cNvPr id="126" name="Table 2"/>
          <p:cNvGraphicFramePr/>
          <p:nvPr/>
        </p:nvGraphicFramePr>
        <p:xfrm>
          <a:off x="4602960" y="189216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maritalstatus codes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graphicFrame>
        <p:nvGraphicFramePr>
          <p:cNvPr id="127" name="Table 3"/>
          <p:cNvGraphicFramePr/>
          <p:nvPr/>
        </p:nvGraphicFramePr>
        <p:xfrm>
          <a:off x="4602960" y="2303640"/>
          <a:ext cx="3154320" cy="1112400"/>
        </p:xfrm>
        <a:graphic>
          <a:graphicData uri="http://schemas.openxmlformats.org/drawingml/2006/table">
            <a:tbl>
              <a:tblPr/>
              <a:tblGrid>
                <a:gridCol w="834840">
                  <a:extLst>
                    <a:ext uri="{9D8B030D-6E8A-4147-A177-3AD203B41FA5}">
                      <a16:colId xmlns:a16="http://schemas.microsoft.com/office/drawing/2014/main" val="20000"/>
                    </a:ext>
                  </a:extLst>
                </a:gridCol>
                <a:gridCol w="2319480">
                  <a:extLst>
                    <a:ext uri="{9D8B030D-6E8A-4147-A177-3AD203B41FA5}">
                      <a16:colId xmlns:a16="http://schemas.microsoft.com/office/drawing/2014/main" val="20001"/>
                    </a:ext>
                  </a:extLst>
                </a:gridCol>
              </a:tblGrid>
              <a:tr h="370800">
                <a:tc>
                  <a:txBody>
                    <a:bodyPr/>
                    <a:lstStyle/>
                    <a:p>
                      <a:pPr>
                        <a:lnSpc>
                          <a:spcPct val="100000"/>
                        </a:lnSpc>
                      </a:pPr>
                      <a:r>
                        <a:rPr lang="en-US" sz="1800" b="1" strike="noStrike" spc="-1">
                          <a:solidFill>
                            <a:srgbClr val="FFFFFF"/>
                          </a:solidFill>
                          <a:latin typeface="Calibri"/>
                        </a:rPr>
                        <a:t>code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tc>
                  <a:txBody>
                    <a:bodyPr/>
                    <a:lstStyle/>
                    <a:p>
                      <a:pPr>
                        <a:lnSpc>
                          <a:spcPct val="100000"/>
                        </a:lnSpc>
                      </a:pPr>
                      <a:r>
                        <a:rPr lang="en-US" sz="1800" b="1" strike="noStrike" spc="-1">
                          <a:solidFill>
                            <a:srgbClr val="FFFFFF"/>
                          </a:solidFill>
                          <a:latin typeface="Calibri"/>
                        </a:rPr>
                        <a:t>category</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tc>
                  <a:txBody>
                    <a:bodyPr/>
                    <a:lstStyle/>
                    <a:p>
                      <a:pPr>
                        <a:lnSpc>
                          <a:spcPct val="100000"/>
                        </a:lnSpc>
                      </a:pPr>
                      <a:r>
                        <a:rPr lang="en-US" sz="1800" b="0" strike="noStrike" spc="-1">
                          <a:solidFill>
                            <a:srgbClr val="000000"/>
                          </a:solidFill>
                          <a:latin typeface="Calibri"/>
                        </a:rPr>
                        <a:t>Single</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tc>
                  <a:txBody>
                    <a:bodyPr/>
                    <a:lstStyle/>
                    <a:p>
                      <a:pPr>
                        <a:lnSpc>
                          <a:spcPct val="100000"/>
                        </a:lnSpc>
                      </a:pPr>
                      <a:r>
                        <a:rPr lang="en-US" sz="1800" b="0" strike="noStrike" spc="-1">
                          <a:solidFill>
                            <a:srgbClr val="000000"/>
                          </a:solidFill>
                          <a:latin typeface="Calibri"/>
                        </a:rPr>
                        <a:t>Married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extLst>
                  <a:ext uri="{0D108BD9-81ED-4DB2-BD59-A6C34878D82A}">
                    <a16:rowId xmlns:a16="http://schemas.microsoft.com/office/drawing/2014/main" val="10002"/>
                  </a:ext>
                </a:extLst>
              </a:tr>
            </a:tbl>
          </a:graphicData>
        </a:graphic>
      </p:graphicFrame>
      <p:sp>
        <p:nvSpPr>
          <p:cNvPr id="128" name="CustomShape 4"/>
          <p:cNvSpPr/>
          <p:nvPr/>
        </p:nvSpPr>
        <p:spPr>
          <a:xfrm>
            <a:off x="838080" y="1690560"/>
            <a:ext cx="2535480" cy="651960"/>
          </a:xfrm>
          <a:prstGeom prst="roundRect">
            <a:avLst>
              <a:gd name="adj"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29" name="CustomShape 5"/>
          <p:cNvSpPr/>
          <p:nvPr/>
        </p:nvSpPr>
        <p:spPr>
          <a:xfrm>
            <a:off x="838080" y="3344040"/>
            <a:ext cx="2535480" cy="651960"/>
          </a:xfrm>
          <a:prstGeom prst="roundRect">
            <a:avLst>
              <a:gd name="adj" fmla="val 16667"/>
            </a:avLst>
          </a:prstGeom>
          <a:ln/>
        </p:spPr>
        <p:style>
          <a:lnRef idx="3">
            <a:schemeClr val="lt1"/>
          </a:lnRef>
          <a:fillRef idx="1">
            <a:schemeClr val="accent2"/>
          </a:fillRef>
          <a:effectRef idx="1">
            <a:schemeClr val="accent2"/>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maritalstatus2010</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30" name="CustomShape 6"/>
          <p:cNvSpPr/>
          <p:nvPr/>
        </p:nvSpPr>
        <p:spPr>
          <a:xfrm>
            <a:off x="3373920" y="2016720"/>
            <a:ext cx="1228680" cy="842760"/>
          </a:xfrm>
          <a:custGeom>
            <a:avLst/>
            <a:gdLst/>
            <a:ahLst/>
            <a:cxnLst/>
            <a:rect l="l" t="t" r="r" b="b"/>
            <a:pathLst>
              <a:path w="21600" h="21600">
                <a:moveTo>
                  <a:pt x="0" y="0"/>
                </a:moveTo>
                <a:lnTo>
                  <a:pt x="21600" y="21600"/>
                </a:lnTo>
              </a:path>
            </a:pathLst>
          </a:custGeom>
          <a:noFill/>
          <a:ln w="76320">
            <a:solidFill>
              <a:schemeClr val="accent1"/>
            </a:solidFill>
            <a:headEnd type="oval" w="med" len="med"/>
            <a:tailEnd type="triangle" w="med" len="med"/>
          </a:ln>
        </p:spPr>
        <p:style>
          <a:lnRef idx="3">
            <a:schemeClr val="accent5"/>
          </a:lnRef>
          <a:fillRef idx="0">
            <a:schemeClr val="accent5"/>
          </a:fillRef>
          <a:effectRef idx="2">
            <a:schemeClr val="accent5"/>
          </a:effectRef>
          <a:fontRef idx="minor"/>
        </p:style>
      </p:sp>
      <p:sp>
        <p:nvSpPr>
          <p:cNvPr id="131" name="CustomShape 7"/>
          <p:cNvSpPr/>
          <p:nvPr/>
        </p:nvSpPr>
        <p:spPr>
          <a:xfrm flipV="1">
            <a:off x="3373920" y="2859480"/>
            <a:ext cx="1228680" cy="810000"/>
          </a:xfrm>
          <a:custGeom>
            <a:avLst/>
            <a:gdLst/>
            <a:ahLst/>
            <a:cxnLst/>
            <a:rect l="l" t="t" r="r" b="b"/>
            <a:pathLst>
              <a:path w="21600" h="21600">
                <a:moveTo>
                  <a:pt x="0" y="0"/>
                </a:moveTo>
                <a:lnTo>
                  <a:pt x="21600" y="21600"/>
                </a:lnTo>
              </a:path>
            </a:pathLst>
          </a:custGeom>
          <a:noFill/>
          <a:ln w="76320">
            <a:solidFill>
              <a:schemeClr val="accent2"/>
            </a:solidFill>
            <a:headEnd type="oval" w="med" len="med"/>
            <a:tailEnd type="triangle" w="med" len="med"/>
          </a:ln>
        </p:spPr>
        <p:style>
          <a:lnRef idx="3">
            <a:schemeClr val="accent5"/>
          </a:lnRef>
          <a:fillRef idx="0">
            <a:schemeClr val="accent5"/>
          </a:fillRef>
          <a:effectRef idx="2">
            <a:schemeClr val="accent5"/>
          </a:effectRef>
          <a:fontRef idx="minor"/>
        </p:style>
      </p:sp>
      <p:sp>
        <p:nvSpPr>
          <p:cNvPr id="132" name="CustomShape 8"/>
          <p:cNvSpPr/>
          <p:nvPr/>
        </p:nvSpPr>
        <p:spPr>
          <a:xfrm>
            <a:off x="838080" y="4924440"/>
            <a:ext cx="2535480" cy="651960"/>
          </a:xfrm>
          <a:prstGeom prst="roundRect">
            <a:avLst>
              <a:gd name="adj" fmla="val 16667"/>
            </a:avLst>
          </a:prstGeom>
          <a:ln/>
        </p:spPr>
        <p:style>
          <a:lnRef idx="3">
            <a:schemeClr val="lt1"/>
          </a:lnRef>
          <a:fillRef idx="1">
            <a:schemeClr val="accent4"/>
          </a:fillRef>
          <a:effectRef idx="1">
            <a:schemeClr val="accent4"/>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maritalstatus2018</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graphicFrame>
        <p:nvGraphicFramePr>
          <p:cNvPr id="133" name="Table 9"/>
          <p:cNvGraphicFramePr/>
          <p:nvPr/>
        </p:nvGraphicFramePr>
        <p:xfrm>
          <a:off x="4602960" y="4137840"/>
          <a:ext cx="2628720" cy="370800"/>
        </p:xfrm>
        <a:graphic>
          <a:graphicData uri="http://schemas.openxmlformats.org/drawingml/2006/table">
            <a:tbl>
              <a:tblPr/>
              <a:tblGrid>
                <a:gridCol w="2628720">
                  <a:extLst>
                    <a:ext uri="{9D8B030D-6E8A-4147-A177-3AD203B41FA5}">
                      <a16:colId xmlns:a16="http://schemas.microsoft.com/office/drawing/2014/main" val="20000"/>
                    </a:ext>
                  </a:extLst>
                </a:gridCol>
              </a:tblGrid>
              <a:tr h="370800">
                <a:tc>
                  <a:txBody>
                    <a:bodyPr/>
                    <a:lstStyle/>
                    <a:p>
                      <a:pPr>
                        <a:lnSpc>
                          <a:spcPct val="100000"/>
                        </a:lnSpc>
                      </a:pPr>
                      <a:r>
                        <a:rPr lang="en-US" sz="1800" b="1" strike="noStrike" spc="-1">
                          <a:solidFill>
                            <a:srgbClr val="000000"/>
                          </a:solidFill>
                          <a:latin typeface="Calibri"/>
                        </a:rPr>
                        <a:t>maritalstatusplus codes</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noFill/>
                  </a:tcPr>
                </a:tc>
                <a:extLst>
                  <a:ext uri="{0D108BD9-81ED-4DB2-BD59-A6C34878D82A}">
                    <a16:rowId xmlns:a16="http://schemas.microsoft.com/office/drawing/2014/main" val="10000"/>
                  </a:ext>
                </a:extLst>
              </a:tr>
            </a:tbl>
          </a:graphicData>
        </a:graphic>
      </p:graphicFrame>
      <p:graphicFrame>
        <p:nvGraphicFramePr>
          <p:cNvPr id="134" name="Table 10"/>
          <p:cNvGraphicFramePr/>
          <p:nvPr/>
        </p:nvGraphicFramePr>
        <p:xfrm>
          <a:off x="4602960" y="4508640"/>
          <a:ext cx="3154320" cy="1483200"/>
        </p:xfrm>
        <a:graphic>
          <a:graphicData uri="http://schemas.openxmlformats.org/drawingml/2006/table">
            <a:tbl>
              <a:tblPr/>
              <a:tblGrid>
                <a:gridCol w="861480">
                  <a:extLst>
                    <a:ext uri="{9D8B030D-6E8A-4147-A177-3AD203B41FA5}">
                      <a16:colId xmlns:a16="http://schemas.microsoft.com/office/drawing/2014/main" val="20000"/>
                    </a:ext>
                  </a:extLst>
                </a:gridCol>
                <a:gridCol w="2292840">
                  <a:extLst>
                    <a:ext uri="{9D8B030D-6E8A-4147-A177-3AD203B41FA5}">
                      <a16:colId xmlns:a16="http://schemas.microsoft.com/office/drawing/2014/main" val="20001"/>
                    </a:ext>
                  </a:extLst>
                </a:gridCol>
              </a:tblGrid>
              <a:tr h="370800">
                <a:tc>
                  <a:txBody>
                    <a:bodyPr/>
                    <a:lstStyle/>
                    <a:p>
                      <a:pPr>
                        <a:lnSpc>
                          <a:spcPct val="100000"/>
                        </a:lnSpc>
                      </a:pPr>
                      <a:r>
                        <a:rPr lang="en-US" sz="1800" b="1" strike="noStrike" spc="-1">
                          <a:solidFill>
                            <a:srgbClr val="FFFFFF"/>
                          </a:solidFill>
                          <a:latin typeface="Calibri"/>
                        </a:rPr>
                        <a:t>code</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tc>
                  <a:txBody>
                    <a:bodyPr/>
                    <a:lstStyle/>
                    <a:p>
                      <a:pPr>
                        <a:lnSpc>
                          <a:spcPct val="100000"/>
                        </a:lnSpc>
                      </a:pPr>
                      <a:r>
                        <a:rPr lang="en-US" sz="1800" b="1" strike="noStrike" spc="-1">
                          <a:solidFill>
                            <a:srgbClr val="FFFFFF"/>
                          </a:solidFill>
                          <a:latin typeface="Calibri"/>
                        </a:rPr>
                        <a:t>category</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38160">
                      <a:solidFill>
                        <a:srgbClr val="FFFFFF"/>
                      </a:solidFill>
                    </a:lnB>
                    <a:solidFill>
                      <a:srgbClr val="000000"/>
                    </a:solidFill>
                  </a:tcPr>
                </a:tc>
                <a:extLst>
                  <a:ext uri="{0D108BD9-81ED-4DB2-BD59-A6C34878D82A}">
                    <a16:rowId xmlns:a16="http://schemas.microsoft.com/office/drawing/2014/main" val="10000"/>
                  </a:ext>
                </a:extLst>
              </a:tr>
              <a:tr h="370800">
                <a:tc>
                  <a:txBody>
                    <a:bodyPr/>
                    <a:lstStyle/>
                    <a:p>
                      <a:pPr>
                        <a:lnSpc>
                          <a:spcPct val="100000"/>
                        </a:lnSpc>
                      </a:pPr>
                      <a:r>
                        <a:rPr lang="en-US" sz="1800" b="0" strike="noStrike" spc="-1">
                          <a:solidFill>
                            <a:srgbClr val="000000"/>
                          </a:solidFill>
                          <a:latin typeface="Calibri"/>
                        </a:rPr>
                        <a:t>S</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tc>
                  <a:txBody>
                    <a:bodyPr/>
                    <a:lstStyle/>
                    <a:p>
                      <a:pPr>
                        <a:lnSpc>
                          <a:spcPct val="100000"/>
                        </a:lnSpc>
                      </a:pPr>
                      <a:r>
                        <a:rPr lang="en-US" sz="1800" b="0" strike="noStrike" spc="-1">
                          <a:solidFill>
                            <a:srgbClr val="000000"/>
                          </a:solidFill>
                          <a:latin typeface="Calibri"/>
                        </a:rPr>
                        <a:t>Single</a:t>
                      </a:r>
                      <a:endParaRPr lang="en-US" sz="1800" b="0" strike="noStrike" spc="-1">
                        <a:latin typeface="Arial"/>
                      </a:endParaRPr>
                    </a:p>
                  </a:txBody>
                  <a:tcPr>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CCCCCC"/>
                    </a:solidFill>
                  </a:tcPr>
                </a:tc>
                <a:extLst>
                  <a:ext uri="{0D108BD9-81ED-4DB2-BD59-A6C34878D82A}">
                    <a16:rowId xmlns:a16="http://schemas.microsoft.com/office/drawing/2014/main" val="10001"/>
                  </a:ext>
                </a:extLst>
              </a:tr>
              <a:tr h="370800">
                <a:tc>
                  <a:txBody>
                    <a:bodyPr/>
                    <a:lstStyle/>
                    <a:p>
                      <a:pPr>
                        <a:lnSpc>
                          <a:spcPct val="100000"/>
                        </a:lnSpc>
                      </a:pPr>
                      <a:r>
                        <a:rPr lang="en-US" sz="1800" b="0" strike="noStrike" spc="-1">
                          <a:solidFill>
                            <a:srgbClr val="000000"/>
                          </a:solidFill>
                          <a:latin typeface="Calibri"/>
                        </a:rPr>
                        <a:t>M</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tc>
                  <a:txBody>
                    <a:bodyPr/>
                    <a:lstStyle/>
                    <a:p>
                      <a:pPr>
                        <a:lnSpc>
                          <a:spcPct val="100000"/>
                        </a:lnSpc>
                      </a:pPr>
                      <a:r>
                        <a:rPr lang="en-US" sz="1800" b="0" strike="noStrike" spc="-1">
                          <a:solidFill>
                            <a:srgbClr val="000000"/>
                          </a:solidFill>
                          <a:latin typeface="Calibri"/>
                        </a:rPr>
                        <a:t>Married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E7E7E7"/>
                    </a:solidFill>
                  </a:tcPr>
                </a:tc>
                <a:extLst>
                  <a:ext uri="{0D108BD9-81ED-4DB2-BD59-A6C34878D82A}">
                    <a16:rowId xmlns:a16="http://schemas.microsoft.com/office/drawing/2014/main" val="10002"/>
                  </a:ext>
                </a:extLst>
              </a:tr>
              <a:tr h="370800">
                <a:tc>
                  <a:txBody>
                    <a:bodyPr/>
                    <a:lstStyle/>
                    <a:p>
                      <a:pPr>
                        <a:lnSpc>
                          <a:spcPct val="100000"/>
                        </a:lnSpc>
                      </a:pPr>
                      <a:r>
                        <a:rPr lang="en-US" sz="1800" b="0" strike="noStrike" spc="-1">
                          <a:solidFill>
                            <a:srgbClr val="000000"/>
                          </a:solidFill>
                          <a:latin typeface="Calibri"/>
                        </a:rPr>
                        <a:t>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CCCCCC"/>
                    </a:solidFill>
                  </a:tcPr>
                </a:tc>
                <a:tc>
                  <a:txBody>
                    <a:bodyPr/>
                    <a:lstStyle/>
                    <a:p>
                      <a:pPr>
                        <a:lnSpc>
                          <a:spcPct val="100000"/>
                        </a:lnSpc>
                      </a:pPr>
                      <a:r>
                        <a:rPr lang="en-US" sz="1800" b="0" strike="noStrike" spc="-1">
                          <a:solidFill>
                            <a:srgbClr val="000000"/>
                          </a:solidFill>
                          <a:latin typeface="Calibri"/>
                        </a:rPr>
                        <a:t>Divorced</a:t>
                      </a:r>
                      <a:endParaRPr lang="en-US" sz="1800" b="0" strike="noStrike" spc="-1">
                        <a:latin typeface="Arial"/>
                      </a:endParaRPr>
                    </a:p>
                  </a:txBody>
                  <a:tcPr>
                    <a:lnL w="12240">
                      <a:solidFill>
                        <a:srgbClr val="FFFFFF"/>
                      </a:solidFill>
                    </a:lnL>
                    <a:lnR w="12240">
                      <a:solidFill>
                        <a:srgbClr val="FFFFFF"/>
                      </a:solidFill>
                    </a:lnR>
                    <a:lnT w="12240">
                      <a:solidFill>
                        <a:srgbClr val="FFFFFF"/>
                      </a:solidFill>
                    </a:lnT>
                    <a:lnB w="12240">
                      <a:solidFill>
                        <a:srgbClr val="FFFFFF"/>
                      </a:solidFill>
                    </a:lnB>
                    <a:solidFill>
                      <a:srgbClr val="CCCCCC"/>
                    </a:solidFill>
                  </a:tcPr>
                </a:tc>
                <a:extLst>
                  <a:ext uri="{0D108BD9-81ED-4DB2-BD59-A6C34878D82A}">
                    <a16:rowId xmlns:a16="http://schemas.microsoft.com/office/drawing/2014/main" val="10003"/>
                  </a:ext>
                </a:extLst>
              </a:tr>
            </a:tbl>
          </a:graphicData>
        </a:graphic>
      </p:graphicFrame>
      <p:sp>
        <p:nvSpPr>
          <p:cNvPr id="135" name="CustomShape 11"/>
          <p:cNvSpPr/>
          <p:nvPr/>
        </p:nvSpPr>
        <p:spPr>
          <a:xfrm flipV="1">
            <a:off x="3373920" y="5249160"/>
            <a:ext cx="1228680" cy="360"/>
          </a:xfrm>
          <a:custGeom>
            <a:avLst/>
            <a:gdLst/>
            <a:ahLst/>
            <a:cxnLst/>
            <a:rect l="l" t="t" r="r" b="b"/>
            <a:pathLst>
              <a:path w="21600" h="21600">
                <a:moveTo>
                  <a:pt x="0" y="0"/>
                </a:moveTo>
                <a:lnTo>
                  <a:pt x="21600" y="21600"/>
                </a:lnTo>
              </a:path>
            </a:pathLst>
          </a:custGeom>
          <a:noFill/>
          <a:ln w="76320">
            <a:solidFill>
              <a:schemeClr val="accent4"/>
            </a:solidFill>
            <a:headEnd type="oval" w="med" len="med"/>
            <a:tailEnd type="triangle" w="med" len="med"/>
          </a:ln>
        </p:spPr>
        <p:style>
          <a:lnRef idx="3">
            <a:schemeClr val="accent5"/>
          </a:lnRef>
          <a:fillRef idx="0">
            <a:schemeClr val="accent5"/>
          </a:fillRef>
          <a:effectRef idx="2">
            <a:schemeClr val="accent5"/>
          </a:effectRef>
          <a:fontRef idx="minor"/>
        </p:style>
      </p:sp>
    </p:spTree>
    <p:extLst>
      <p:ext uri="{BB962C8B-B14F-4D97-AF65-F5344CB8AC3E}">
        <p14:creationId xmlns:p14="http://schemas.microsoft.com/office/powerpoint/2010/main" val="925483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Shape 1"/>
          <p:cNvSpPr txBox="1"/>
          <p:nvPr/>
        </p:nvSpPr>
        <p:spPr>
          <a:xfrm>
            <a:off x="388800" y="365040"/>
            <a:ext cx="11650800" cy="1159201"/>
          </a:xfrm>
          <a:prstGeom prst="rect">
            <a:avLst/>
          </a:prstGeom>
          <a:noFill/>
          <a:ln>
            <a:noFill/>
          </a:ln>
        </p:spPr>
        <p:txBody>
          <a:bodyPr anchor="ctr">
            <a:noAutofit/>
          </a:bodyPr>
          <a:lstStyle/>
          <a:p>
            <a:pPr>
              <a:lnSpc>
                <a:spcPct val="90000"/>
              </a:lnSpc>
            </a:pPr>
            <a:r>
              <a:rPr lang="sv-SE" sz="3800" dirty="0" smtClean="0">
                <a:latin typeface="+mj-lt"/>
                <a:ea typeface="+mj-ea"/>
                <a:cs typeface="+mj-cs"/>
              </a:rPr>
              <a:t>Documenting comparabilities among variables</a:t>
            </a:r>
            <a:endParaRPr lang="sv-SE" sz="3800" dirty="0">
              <a:latin typeface="+mj-lt"/>
              <a:ea typeface="+mj-ea"/>
              <a:cs typeface="+mj-cs"/>
            </a:endParaRPr>
          </a:p>
        </p:txBody>
      </p:sp>
      <p:sp>
        <p:nvSpPr>
          <p:cNvPr id="137" name="CustomShape 2"/>
          <p:cNvSpPr/>
          <p:nvPr/>
        </p:nvSpPr>
        <p:spPr>
          <a:xfrm>
            <a:off x="3085740" y="1821960"/>
            <a:ext cx="2535480" cy="651960"/>
          </a:xfrm>
          <a:prstGeom prst="roundRect">
            <a:avLst>
              <a:gd name="adj" fmla="val 16667"/>
            </a:avLst>
          </a:prstGeom>
          <a:ln/>
        </p:spPr>
        <p:style>
          <a:lnRef idx="2">
            <a:schemeClr val="dk1">
              <a:shade val="50000"/>
            </a:schemeClr>
          </a:lnRef>
          <a:fillRef idx="1">
            <a:schemeClr val="dk1"/>
          </a:fillRef>
          <a:effectRef idx="0">
            <a:schemeClr val="dk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(conceptual variable)</a:t>
            </a:r>
            <a:endParaRPr lang="en-US" sz="1800" b="0" strike="noStrike" spc="-1" dirty="0">
              <a:latin typeface="Arial"/>
            </a:endParaRPr>
          </a:p>
        </p:txBody>
      </p:sp>
      <p:sp>
        <p:nvSpPr>
          <p:cNvPr id="138" name="CustomShape 3"/>
          <p:cNvSpPr/>
          <p:nvPr/>
        </p:nvSpPr>
        <p:spPr>
          <a:xfrm>
            <a:off x="2837160" y="5479920"/>
            <a:ext cx="2084760" cy="651960"/>
          </a:xfrm>
          <a:prstGeom prst="roundRect">
            <a:avLst>
              <a:gd name="adj" fmla="val 16667"/>
            </a:avLst>
          </a:prstGeom>
          <a:ln/>
        </p:spPr>
        <p:style>
          <a:lnRef idx="3">
            <a:schemeClr val="lt1"/>
          </a:lnRef>
          <a:fillRef idx="1">
            <a:schemeClr val="accent2"/>
          </a:fillRef>
          <a:effectRef idx="1">
            <a:schemeClr val="accent2"/>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maritalstatus2010</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39" name="CustomShape 4"/>
          <p:cNvSpPr/>
          <p:nvPr/>
        </p:nvSpPr>
        <p:spPr>
          <a:xfrm flipH="1" flipV="1">
            <a:off x="2697480" y="4354200"/>
            <a:ext cx="1181520" cy="1125360"/>
          </a:xfrm>
          <a:custGeom>
            <a:avLst/>
            <a:gdLst/>
            <a:ahLst/>
            <a:cxnLst/>
            <a:rect l="l" t="t" r="r" b="b"/>
            <a:pathLst>
              <a:path w="21600" h="21600">
                <a:moveTo>
                  <a:pt x="0" y="0"/>
                </a:moveTo>
                <a:lnTo>
                  <a:pt x="21600" y="21600"/>
                </a:lnTo>
              </a:path>
            </a:pathLst>
          </a:custGeom>
          <a:noFill/>
          <a:ln w="76320">
            <a:solidFill>
              <a:schemeClr val="accent2"/>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0" name="CustomShape 5"/>
          <p:cNvSpPr/>
          <p:nvPr/>
        </p:nvSpPr>
        <p:spPr>
          <a:xfrm flipV="1">
            <a:off x="1509480" y="4353840"/>
            <a:ext cx="1188000" cy="1125360"/>
          </a:xfrm>
          <a:custGeom>
            <a:avLst/>
            <a:gdLst/>
            <a:ahLst/>
            <a:cxnLst/>
            <a:rect l="l" t="t" r="r" b="b"/>
            <a:pathLst>
              <a:path w="21600" h="21600">
                <a:moveTo>
                  <a:pt x="0" y="0"/>
                </a:moveTo>
                <a:lnTo>
                  <a:pt x="21600" y="21600"/>
                </a:lnTo>
              </a:path>
            </a:pathLst>
          </a:custGeom>
          <a:noFill/>
          <a:ln w="76320">
            <a:solidFill>
              <a:schemeClr val="accent1"/>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1" name="CustomShape 6"/>
          <p:cNvSpPr/>
          <p:nvPr/>
        </p:nvSpPr>
        <p:spPr>
          <a:xfrm>
            <a:off x="1429920" y="3702240"/>
            <a:ext cx="2535480" cy="651960"/>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(represented variable)</a:t>
            </a:r>
            <a:endParaRPr lang="en-US" sz="1800" b="0" strike="noStrike" spc="-1" dirty="0">
              <a:latin typeface="Arial"/>
            </a:endParaRPr>
          </a:p>
        </p:txBody>
      </p:sp>
      <p:sp>
        <p:nvSpPr>
          <p:cNvPr id="142" name="CustomShape 7"/>
          <p:cNvSpPr/>
          <p:nvPr/>
        </p:nvSpPr>
        <p:spPr>
          <a:xfrm>
            <a:off x="466920" y="5479920"/>
            <a:ext cx="2084760" cy="651960"/>
          </a:xfrm>
          <a:prstGeom prst="roundRect">
            <a:avLst>
              <a:gd name="adj" fmla="val 16667"/>
            </a:avLst>
          </a:prstGeom>
          <a:ln>
            <a:solidFill>
              <a:schemeClr val="accent1"/>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43" name="CustomShape 8"/>
          <p:cNvSpPr/>
          <p:nvPr/>
        </p:nvSpPr>
        <p:spPr>
          <a:xfrm flipV="1">
            <a:off x="2697840" y="2474640"/>
            <a:ext cx="1750680" cy="1226880"/>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4" name="CustomShape 9"/>
          <p:cNvSpPr/>
          <p:nvPr/>
        </p:nvSpPr>
        <p:spPr>
          <a:xfrm>
            <a:off x="5213160" y="5479920"/>
            <a:ext cx="2084760" cy="651960"/>
          </a:xfrm>
          <a:prstGeom prst="roundRect">
            <a:avLst>
              <a:gd name="adj" fmla="val 16667"/>
            </a:avLst>
          </a:prstGeom>
          <a:ln/>
        </p:spPr>
        <p:style>
          <a:lnRef idx="3">
            <a:schemeClr val="lt1"/>
          </a:lnRef>
          <a:fillRef idx="1">
            <a:schemeClr val="accent4"/>
          </a:fillRef>
          <a:effectRef idx="1">
            <a:schemeClr val="accent4"/>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maritalstatus2018</a:t>
            </a:r>
            <a:r>
              <a:rPr dirty="0"/>
              <a:t/>
            </a:r>
            <a:br>
              <a:rPr dirty="0"/>
            </a:br>
            <a:r>
              <a:rPr lang="en-US" sz="1800" b="0" strike="noStrike" spc="-1" dirty="0">
                <a:solidFill>
                  <a:srgbClr val="FFFFFF"/>
                </a:solidFill>
                <a:latin typeface="Calibri"/>
              </a:rPr>
              <a:t>(variable)</a:t>
            </a:r>
            <a:endParaRPr lang="en-US" sz="1800" b="0" strike="noStrike" spc="-1" dirty="0">
              <a:latin typeface="Arial"/>
            </a:endParaRPr>
          </a:p>
        </p:txBody>
      </p:sp>
      <p:sp>
        <p:nvSpPr>
          <p:cNvPr id="145" name="CustomShape 10"/>
          <p:cNvSpPr/>
          <p:nvPr/>
        </p:nvSpPr>
        <p:spPr>
          <a:xfrm>
            <a:off x="4987800" y="3702240"/>
            <a:ext cx="2535480" cy="651960"/>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maritalstatusplus</a:t>
            </a:r>
            <a:r>
              <a:rPr dirty="0"/>
              <a:t/>
            </a:r>
            <a:br>
              <a:rPr dirty="0"/>
            </a:br>
            <a:r>
              <a:rPr lang="en-US" sz="1800" b="0" strike="noStrike" spc="-1" dirty="0">
                <a:solidFill>
                  <a:srgbClr val="FFFFFF"/>
                </a:solidFill>
                <a:latin typeface="Calibri"/>
              </a:rPr>
              <a:t>(represented variable)</a:t>
            </a:r>
            <a:endParaRPr lang="en-US" sz="1800" b="0" strike="noStrike" spc="-1" dirty="0">
              <a:latin typeface="Arial"/>
            </a:endParaRPr>
          </a:p>
        </p:txBody>
      </p:sp>
      <p:sp>
        <p:nvSpPr>
          <p:cNvPr id="146" name="CustomShape 11"/>
          <p:cNvSpPr/>
          <p:nvPr/>
        </p:nvSpPr>
        <p:spPr>
          <a:xfrm flipV="1">
            <a:off x="6255720" y="4354200"/>
            <a:ext cx="360" cy="1125360"/>
          </a:xfrm>
          <a:custGeom>
            <a:avLst/>
            <a:gdLst/>
            <a:ahLst/>
            <a:cxnLst/>
            <a:rect l="l" t="t" r="r" b="b"/>
            <a:pathLst>
              <a:path w="21600" h="21600">
                <a:moveTo>
                  <a:pt x="0" y="0"/>
                </a:moveTo>
                <a:lnTo>
                  <a:pt x="21600" y="21600"/>
                </a:lnTo>
              </a:path>
            </a:pathLst>
          </a:custGeom>
          <a:noFill/>
          <a:ln w="76320">
            <a:solidFill>
              <a:schemeClr val="accent4"/>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7" name="CustomShape 12"/>
          <p:cNvSpPr/>
          <p:nvPr/>
        </p:nvSpPr>
        <p:spPr>
          <a:xfrm flipH="1" flipV="1">
            <a:off x="4448160" y="2475000"/>
            <a:ext cx="1806480" cy="1226880"/>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8" name="CustomShape 13"/>
          <p:cNvSpPr/>
          <p:nvPr/>
        </p:nvSpPr>
        <p:spPr>
          <a:xfrm>
            <a:off x="8308080" y="347292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a:solidFill>
                  <a:srgbClr val="000000"/>
                </a:solidFill>
                <a:latin typeface="Calibri"/>
              </a:rPr>
              <a:t>Represented variable</a:t>
            </a:r>
            <a:endParaRPr lang="en-US" sz="1800" b="0" strike="noStrike" spc="-1">
              <a:latin typeface="Arial"/>
            </a:endParaRPr>
          </a:p>
          <a:p>
            <a:pPr>
              <a:lnSpc>
                <a:spcPct val="100000"/>
              </a:lnSpc>
            </a:pPr>
            <a:r>
              <a:rPr lang="en-US" sz="1800" b="0" strike="noStrike" spc="-1">
                <a:solidFill>
                  <a:srgbClr val="000000"/>
                </a:solidFill>
                <a:latin typeface="Calibri"/>
              </a:rPr>
              <a:t>Common variable specification with a </a:t>
            </a:r>
            <a:r>
              <a:rPr lang="en-US" sz="1800" b="0" i="1" strike="noStrike" spc="-1">
                <a:solidFill>
                  <a:srgbClr val="000000"/>
                </a:solidFill>
                <a:latin typeface="Calibri"/>
              </a:rPr>
              <a:t>code representation</a:t>
            </a:r>
            <a:r>
              <a:rPr lang="en-US" sz="1800" b="0" strike="noStrike" spc="-1">
                <a:solidFill>
                  <a:srgbClr val="000000"/>
                </a:solidFill>
                <a:latin typeface="Calibri"/>
              </a:rPr>
              <a:t>  </a:t>
            </a:r>
            <a:endParaRPr lang="en-US" sz="1800" b="0" strike="noStrike" spc="-1">
              <a:latin typeface="Arial"/>
            </a:endParaRPr>
          </a:p>
        </p:txBody>
      </p:sp>
      <p:sp>
        <p:nvSpPr>
          <p:cNvPr id="149" name="Line 14"/>
          <p:cNvSpPr/>
          <p:nvPr/>
        </p:nvSpPr>
        <p:spPr>
          <a:xfrm flipH="1">
            <a:off x="388800" y="308844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0" name="Line 15"/>
          <p:cNvSpPr/>
          <p:nvPr/>
        </p:nvSpPr>
        <p:spPr>
          <a:xfrm flipH="1">
            <a:off x="466920" y="495288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1" name="CustomShape 16"/>
          <p:cNvSpPr/>
          <p:nvPr/>
        </p:nvSpPr>
        <p:spPr>
          <a:xfrm>
            <a:off x="8308080" y="159372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a:solidFill>
                  <a:srgbClr val="000000"/>
                </a:solidFill>
                <a:latin typeface="Calibri"/>
              </a:rPr>
              <a:t>Conceptual variable</a:t>
            </a:r>
            <a:r>
              <a:t/>
            </a:r>
            <a:br/>
            <a:r>
              <a:rPr lang="en-US" sz="1800" b="0" strike="noStrike" spc="-1">
                <a:solidFill>
                  <a:srgbClr val="000000"/>
                </a:solidFill>
                <a:latin typeface="Calibri"/>
              </a:rPr>
              <a:t>Common variable specification without a representation</a:t>
            </a:r>
            <a:endParaRPr lang="en-US" sz="1800" b="0" strike="noStrike" spc="-1">
              <a:latin typeface="Arial"/>
            </a:endParaRPr>
          </a:p>
        </p:txBody>
      </p:sp>
      <p:sp>
        <p:nvSpPr>
          <p:cNvPr id="152" name="CustomShape 17"/>
          <p:cNvSpPr/>
          <p:nvPr/>
        </p:nvSpPr>
        <p:spPr>
          <a:xfrm>
            <a:off x="8308080" y="525060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a:solidFill>
                  <a:srgbClr val="000000"/>
                </a:solidFill>
                <a:latin typeface="Calibri"/>
              </a:rPr>
              <a:t>Variable</a:t>
            </a:r>
            <a:endParaRPr lang="en-US" sz="1800" b="0" strike="noStrike" spc="-1">
              <a:latin typeface="Arial"/>
            </a:endParaRPr>
          </a:p>
          <a:p>
            <a:pPr>
              <a:lnSpc>
                <a:spcPct val="100000"/>
              </a:lnSpc>
            </a:pPr>
            <a:r>
              <a:rPr lang="en-US" sz="1800" b="0" strike="noStrike" spc="-1">
                <a:solidFill>
                  <a:srgbClr val="000000"/>
                </a:solidFill>
                <a:latin typeface="Calibri"/>
              </a:rPr>
              <a:t>Variable specification within a dataset context</a:t>
            </a:r>
            <a:endParaRPr lang="en-US" sz="1800" b="0" strike="noStrike" spc="-1">
              <a:latin typeface="Arial"/>
            </a:endParaRPr>
          </a:p>
        </p:txBody>
      </p:sp>
    </p:spTree>
    <p:extLst>
      <p:ext uri="{BB962C8B-B14F-4D97-AF65-F5344CB8AC3E}">
        <p14:creationId xmlns:p14="http://schemas.microsoft.com/office/powerpoint/2010/main" val="5345633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Shape 1"/>
          <p:cNvSpPr txBox="1"/>
          <p:nvPr/>
        </p:nvSpPr>
        <p:spPr>
          <a:xfrm>
            <a:off x="368300" y="365040"/>
            <a:ext cx="11493500" cy="1325160"/>
          </a:xfrm>
          <a:prstGeom prst="rect">
            <a:avLst/>
          </a:prstGeom>
          <a:noFill/>
          <a:ln>
            <a:noFill/>
          </a:ln>
        </p:spPr>
        <p:txBody>
          <a:bodyPr anchor="ctr">
            <a:noAutofit/>
          </a:bodyPr>
          <a:lstStyle/>
          <a:p>
            <a:pPr>
              <a:lnSpc>
                <a:spcPct val="90000"/>
              </a:lnSpc>
            </a:pPr>
            <a:r>
              <a:rPr lang="sv-SE" sz="4200" dirty="0" smtClean="0">
                <a:latin typeface="+mj-lt"/>
                <a:ea typeface="+mj-ea"/>
                <a:cs typeface="+mj-cs"/>
              </a:rPr>
              <a:t>Benefits of the variable cascade structure</a:t>
            </a:r>
            <a:endParaRPr lang="sv-SE" sz="4200" dirty="0">
              <a:latin typeface="+mj-lt"/>
              <a:ea typeface="+mj-ea"/>
              <a:cs typeface="+mj-cs"/>
            </a:endParaRPr>
          </a:p>
        </p:txBody>
      </p:sp>
      <p:sp>
        <p:nvSpPr>
          <p:cNvPr id="222" name="TextShape 2"/>
          <p:cNvSpPr txBox="1"/>
          <p:nvPr/>
        </p:nvSpPr>
        <p:spPr>
          <a:xfrm>
            <a:off x="838080" y="1825560"/>
            <a:ext cx="10515240" cy="4350960"/>
          </a:xfrm>
          <a:prstGeom prst="rect">
            <a:avLst/>
          </a:prstGeom>
          <a:noFill/>
          <a:ln>
            <a:noFill/>
          </a:ln>
        </p:spPr>
        <p:txBody>
          <a:bodyPr>
            <a:noAutofit/>
          </a:bodyPr>
          <a:lstStyle/>
          <a:p>
            <a:pPr marL="228600" indent="-228240">
              <a:lnSpc>
                <a:spcPct val="90000"/>
              </a:lnSpc>
              <a:spcBef>
                <a:spcPts val="1001"/>
              </a:spcBef>
              <a:buClr>
                <a:srgbClr val="000000"/>
              </a:buClr>
              <a:buFont typeface="Arial"/>
              <a:buChar char="•"/>
            </a:pPr>
            <a:r>
              <a:rPr lang="sv-SE" sz="2800" b="0" strike="noStrike" spc="-1" dirty="0">
                <a:solidFill>
                  <a:srgbClr val="000000"/>
                </a:solidFill>
                <a:latin typeface="Calibri"/>
              </a:rPr>
              <a:t>Specify comparability across variables allows comparison across datasets</a:t>
            </a:r>
          </a:p>
          <a:p>
            <a:pPr marL="228600" indent="-228240">
              <a:lnSpc>
                <a:spcPct val="90000"/>
              </a:lnSpc>
              <a:spcBef>
                <a:spcPts val="1001"/>
              </a:spcBef>
              <a:buClr>
                <a:srgbClr val="000000"/>
              </a:buClr>
              <a:buFont typeface="Arial"/>
              <a:buChar char="•"/>
            </a:pPr>
            <a:r>
              <a:rPr lang="sv-SE" sz="2800" b="0" strike="noStrike" spc="-1" dirty="0">
                <a:solidFill>
                  <a:srgbClr val="000000"/>
                </a:solidFill>
                <a:latin typeface="Calibri"/>
              </a:rPr>
              <a:t>Structure for facilitating harmonization across datasets / studies</a:t>
            </a:r>
          </a:p>
          <a:p>
            <a:pPr marL="228600" indent="-228240">
              <a:lnSpc>
                <a:spcPct val="90000"/>
              </a:lnSpc>
              <a:spcBef>
                <a:spcPts val="1001"/>
              </a:spcBef>
              <a:buClr>
                <a:srgbClr val="000000"/>
              </a:buClr>
              <a:buFont typeface="Arial"/>
              <a:buChar char="•"/>
            </a:pPr>
            <a:r>
              <a:rPr lang="sv-SE" sz="2800" b="0" strike="noStrike" spc="-1" dirty="0">
                <a:solidFill>
                  <a:srgbClr val="000000"/>
                </a:solidFill>
                <a:latin typeface="Calibri"/>
              </a:rPr>
              <a:t>Variable names and representations can change</a:t>
            </a:r>
          </a:p>
          <a:p>
            <a:pPr marL="685800" lvl="1" indent="-228240">
              <a:lnSpc>
                <a:spcPct val="90000"/>
              </a:lnSpc>
              <a:spcBef>
                <a:spcPts val="1001"/>
              </a:spcBef>
              <a:buClr>
                <a:srgbClr val="000000"/>
              </a:buClr>
              <a:buFont typeface="Arial"/>
              <a:buChar char="•"/>
            </a:pPr>
            <a:r>
              <a:rPr lang="sv-SE" sz="2400" spc="-1" dirty="0">
                <a:solidFill>
                  <a:srgbClr val="000000"/>
                </a:solidFill>
                <a:latin typeface="Calibri"/>
              </a:rPr>
              <a:t>Underlying, unique DDI ID to create explicit relationships</a:t>
            </a:r>
            <a:endParaRPr lang="sv-SE"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sv-SE" sz="2800" b="0" strike="noStrike" spc="-1" dirty="0">
                <a:solidFill>
                  <a:srgbClr val="000000"/>
                </a:solidFill>
                <a:latin typeface="Calibri"/>
              </a:rPr>
              <a:t>Documenting changes over time</a:t>
            </a:r>
          </a:p>
          <a:p>
            <a:pPr marL="228600" indent="-228240">
              <a:lnSpc>
                <a:spcPct val="90000"/>
              </a:lnSpc>
              <a:spcBef>
                <a:spcPts val="1001"/>
              </a:spcBef>
              <a:buClr>
                <a:srgbClr val="000000"/>
              </a:buClr>
              <a:buFont typeface="Arial"/>
              <a:buChar char="•"/>
            </a:pPr>
            <a:r>
              <a:rPr lang="sv-SE" sz="2800" b="0" strike="noStrike" spc="-1" dirty="0">
                <a:solidFill>
                  <a:srgbClr val="000000"/>
                </a:solidFill>
                <a:latin typeface="Calibri"/>
              </a:rPr>
              <a:t>Planning for future data collection to ensure comparability</a:t>
            </a:r>
          </a:p>
          <a:p>
            <a:pPr>
              <a:lnSpc>
                <a:spcPct val="90000"/>
              </a:lnSpc>
              <a:spcBef>
                <a:spcPts val="1001"/>
              </a:spcBef>
            </a:pPr>
            <a:endParaRPr lang="sv-SE" sz="2800" b="0" strike="noStrike" spc="-1" dirty="0">
              <a:solidFill>
                <a:srgbClr val="000000"/>
              </a:solidFill>
              <a:latin typeface="Calibri"/>
            </a:endParaRPr>
          </a:p>
          <a:p>
            <a:pPr>
              <a:lnSpc>
                <a:spcPct val="90000"/>
              </a:lnSpc>
              <a:spcBef>
                <a:spcPts val="1001"/>
              </a:spcBef>
            </a:pPr>
            <a:endParaRPr lang="sv-SE" sz="2800" b="0" strike="noStrike" spc="-1" dirty="0">
              <a:solidFill>
                <a:srgbClr val="000000"/>
              </a:solidFill>
              <a:latin typeface="Calibri"/>
            </a:endParaRPr>
          </a:p>
        </p:txBody>
      </p:sp>
    </p:spTree>
    <p:extLst>
      <p:ext uri="{BB962C8B-B14F-4D97-AF65-F5344CB8AC3E}">
        <p14:creationId xmlns:p14="http://schemas.microsoft.com/office/powerpoint/2010/main" val="15065402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72" y="3342775"/>
            <a:ext cx="12192000" cy="3515224"/>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endParaRPr lang="en-US" sz="2800" dirty="0"/>
          </a:p>
        </p:txBody>
      </p:sp>
      <p:sp>
        <p:nvSpPr>
          <p:cNvPr id="2" name="Title 1"/>
          <p:cNvSpPr>
            <a:spLocks noGrp="1"/>
          </p:cNvSpPr>
          <p:nvPr>
            <p:ph type="title"/>
          </p:nvPr>
        </p:nvSpPr>
        <p:spPr>
          <a:xfrm>
            <a:off x="588033" y="444481"/>
            <a:ext cx="9223030" cy="1131166"/>
          </a:xfrm>
        </p:spPr>
        <p:txBody>
          <a:bodyPr/>
          <a:lstStyle/>
          <a:p>
            <a:r>
              <a:rPr lang="en-US" sz="4800" b="1" dirty="0"/>
              <a:t>Metadata Structure:</a:t>
            </a:r>
            <a:br>
              <a:rPr lang="en-US" sz="4800" b="1" dirty="0"/>
            </a:br>
            <a:r>
              <a:rPr lang="en-US" sz="4800" b="1" dirty="0"/>
              <a:t>Across Studies</a:t>
            </a:r>
          </a:p>
        </p:txBody>
      </p:sp>
      <p:sp>
        <p:nvSpPr>
          <p:cNvPr id="10" name="Rectangle 9"/>
          <p:cNvSpPr/>
          <p:nvPr/>
        </p:nvSpPr>
        <p:spPr>
          <a:xfrm>
            <a:off x="6171" y="2859547"/>
            <a:ext cx="12192001" cy="483228"/>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Tree>
    <p:extLst>
      <p:ext uri="{BB962C8B-B14F-4D97-AF65-F5344CB8AC3E}">
        <p14:creationId xmlns:p14="http://schemas.microsoft.com/office/powerpoint/2010/main" val="5147776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Shape 1"/>
          <p:cNvSpPr txBox="1"/>
          <p:nvPr/>
        </p:nvSpPr>
        <p:spPr>
          <a:xfrm>
            <a:off x="761760" y="301540"/>
            <a:ext cx="7518640" cy="1324060"/>
          </a:xfrm>
          <a:prstGeom prst="rect">
            <a:avLst/>
          </a:prstGeom>
          <a:noFill/>
          <a:ln>
            <a:noFill/>
          </a:ln>
        </p:spPr>
        <p:txBody>
          <a:bodyPr anchor="ctr">
            <a:noAutofit/>
          </a:bodyPr>
          <a:lstStyle/>
          <a:p>
            <a:pPr>
              <a:lnSpc>
                <a:spcPct val="90000"/>
              </a:lnSpc>
            </a:pPr>
            <a:r>
              <a:rPr lang="sv-SE" sz="4200" dirty="0">
                <a:latin typeface="+mj-lt"/>
                <a:ea typeface="+mj-ea"/>
                <a:cs typeface="+mj-cs"/>
              </a:rPr>
              <a:t>Cross Study Concordance</a:t>
            </a:r>
          </a:p>
        </p:txBody>
      </p:sp>
      <p:sp>
        <p:nvSpPr>
          <p:cNvPr id="222" name="TextShape 2"/>
          <p:cNvSpPr txBox="1"/>
          <p:nvPr/>
        </p:nvSpPr>
        <p:spPr>
          <a:xfrm>
            <a:off x="838080" y="1825560"/>
            <a:ext cx="10515240" cy="4350960"/>
          </a:xfrm>
          <a:prstGeom prst="rect">
            <a:avLst/>
          </a:prstGeom>
          <a:noFill/>
          <a:ln>
            <a:noFill/>
          </a:ln>
        </p:spPr>
        <p:txBody>
          <a:bodyPr>
            <a:noAutofit/>
          </a:bodyPr>
          <a:lstStyle/>
          <a:p>
            <a:pPr marL="457200" indent="-457200">
              <a:lnSpc>
                <a:spcPct val="90000"/>
              </a:lnSpc>
              <a:spcBef>
                <a:spcPts val="1001"/>
              </a:spcBef>
              <a:buFont typeface="Arial" panose="020B0604020202020204" pitchFamily="34" charset="0"/>
              <a:buChar char="•"/>
            </a:pPr>
            <a:r>
              <a:rPr lang="sv-SE" sz="2800" b="0" strike="noStrike" spc="-1" dirty="0">
                <a:solidFill>
                  <a:srgbClr val="000000"/>
                </a:solidFill>
                <a:latin typeface="Calibri"/>
              </a:rPr>
              <a:t>Separate studies may have already mapped to separate sets of conceptual variables</a:t>
            </a:r>
          </a:p>
          <a:p>
            <a:pPr marL="457200" indent="-457200">
              <a:lnSpc>
                <a:spcPct val="90000"/>
              </a:lnSpc>
              <a:spcBef>
                <a:spcPts val="1001"/>
              </a:spcBef>
              <a:buFont typeface="Arial" panose="020B0604020202020204" pitchFamily="34" charset="0"/>
              <a:buChar char="•"/>
            </a:pPr>
            <a:r>
              <a:rPr lang="sv-SE" sz="2800" b="0" strike="noStrike" spc="-1" dirty="0">
                <a:solidFill>
                  <a:srgbClr val="000000"/>
                </a:solidFill>
                <a:latin typeface="Calibri"/>
              </a:rPr>
              <a:t>Create common conceptual variables</a:t>
            </a:r>
          </a:p>
          <a:p>
            <a:pPr marL="914400" lvl="1" indent="-457200">
              <a:lnSpc>
                <a:spcPct val="90000"/>
              </a:lnSpc>
              <a:spcBef>
                <a:spcPts val="1001"/>
              </a:spcBef>
              <a:buFont typeface="Arial" panose="020B0604020202020204" pitchFamily="34" charset="0"/>
              <a:buChar char="•"/>
            </a:pPr>
            <a:r>
              <a:rPr lang="sv-SE" sz="2800" b="0" strike="noStrike" spc="-1" dirty="0">
                <a:solidFill>
                  <a:srgbClr val="000000"/>
                </a:solidFill>
                <a:latin typeface="Calibri"/>
              </a:rPr>
              <a:t>Allows third parties to perform concordance, without changing each study’s content</a:t>
            </a:r>
          </a:p>
          <a:p>
            <a:pPr marL="457200" indent="-457200">
              <a:lnSpc>
                <a:spcPct val="90000"/>
              </a:lnSpc>
              <a:spcBef>
                <a:spcPts val="1001"/>
              </a:spcBef>
              <a:buFont typeface="Arial" panose="020B0604020202020204" pitchFamily="34" charset="0"/>
              <a:buChar char="•"/>
            </a:pPr>
            <a:r>
              <a:rPr lang="sv-SE" sz="2800" spc="-1" dirty="0">
                <a:solidFill>
                  <a:srgbClr val="000000"/>
                </a:solidFill>
                <a:latin typeface="Calibri"/>
              </a:rPr>
              <a:t>Map each study’s conceptual variables to the common conceptual variables</a:t>
            </a:r>
            <a:endParaRPr lang="sv-SE" sz="2800" b="0" strike="noStrike" spc="-1" dirty="0">
              <a:solidFill>
                <a:srgbClr val="000000"/>
              </a:solidFill>
              <a:latin typeface="Calibri"/>
            </a:endParaRPr>
          </a:p>
          <a:p>
            <a:pPr>
              <a:lnSpc>
                <a:spcPct val="90000"/>
              </a:lnSpc>
              <a:spcBef>
                <a:spcPts val="1001"/>
              </a:spcBef>
            </a:pPr>
            <a:endParaRPr lang="sv-SE" sz="2800" b="0" strike="noStrike" spc="-1" dirty="0">
              <a:solidFill>
                <a:srgbClr val="000000"/>
              </a:solidFill>
              <a:latin typeface="Calibri"/>
            </a:endParaRPr>
          </a:p>
        </p:txBody>
      </p:sp>
    </p:spTree>
    <p:extLst>
      <p:ext uri="{BB962C8B-B14F-4D97-AF65-F5344CB8AC3E}">
        <p14:creationId xmlns:p14="http://schemas.microsoft.com/office/powerpoint/2010/main" val="4034591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Shape 1"/>
          <p:cNvSpPr txBox="1"/>
          <p:nvPr/>
        </p:nvSpPr>
        <p:spPr>
          <a:xfrm>
            <a:off x="773659" y="293032"/>
            <a:ext cx="6566941" cy="1298529"/>
          </a:xfrm>
          <a:prstGeom prst="rect">
            <a:avLst/>
          </a:prstGeom>
          <a:noFill/>
          <a:ln>
            <a:noFill/>
          </a:ln>
        </p:spPr>
        <p:txBody>
          <a:bodyPr anchor="ctr">
            <a:noAutofit/>
          </a:bodyPr>
          <a:lstStyle/>
          <a:p>
            <a:pPr>
              <a:lnSpc>
                <a:spcPct val="90000"/>
              </a:lnSpc>
            </a:pPr>
            <a:r>
              <a:rPr lang="sv-SE" sz="4200" dirty="0">
                <a:latin typeface="+mj-lt"/>
                <a:ea typeface="+mj-ea"/>
                <a:cs typeface="+mj-cs"/>
              </a:rPr>
              <a:t>One to one mapping</a:t>
            </a:r>
          </a:p>
        </p:txBody>
      </p:sp>
      <p:sp>
        <p:nvSpPr>
          <p:cNvPr id="137" name="CustomShape 2"/>
          <p:cNvSpPr/>
          <p:nvPr/>
        </p:nvSpPr>
        <p:spPr>
          <a:xfrm>
            <a:off x="3085740" y="1821960"/>
            <a:ext cx="2535480" cy="651960"/>
          </a:xfrm>
          <a:prstGeom prst="roundRect">
            <a:avLst>
              <a:gd name="adj" fmla="val 16667"/>
            </a:avLst>
          </a:prstGeom>
          <a:ln/>
        </p:spPr>
        <p:style>
          <a:lnRef idx="2">
            <a:schemeClr val="dk1">
              <a:shade val="50000"/>
            </a:schemeClr>
          </a:lnRef>
          <a:fillRef idx="1">
            <a:schemeClr val="dk1"/>
          </a:fillRef>
          <a:effectRef idx="0">
            <a:schemeClr val="dk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z="1800" b="0" strike="noStrike" spc="-1" dirty="0">
                <a:solidFill>
                  <a:srgbClr val="FFFFFF"/>
                </a:solidFill>
                <a:latin typeface="Calibri"/>
              </a:rPr>
              <a:t>(conceptual variable)</a:t>
            </a:r>
            <a:endParaRPr lang="en-US" sz="1800" b="0" strike="noStrike" spc="-1" dirty="0">
              <a:latin typeface="Arial"/>
            </a:endParaRPr>
          </a:p>
        </p:txBody>
      </p:sp>
      <p:sp>
        <p:nvSpPr>
          <p:cNvPr id="138" name="CustomShape 3"/>
          <p:cNvSpPr/>
          <p:nvPr/>
        </p:nvSpPr>
        <p:spPr>
          <a:xfrm>
            <a:off x="4501066" y="3778540"/>
            <a:ext cx="2084760" cy="651960"/>
          </a:xfrm>
          <a:prstGeom prst="roundRect">
            <a:avLst>
              <a:gd name="adj" fmla="val 16667"/>
            </a:avLst>
          </a:prstGeom>
          <a:ln/>
        </p:spPr>
        <p:style>
          <a:lnRef idx="3">
            <a:schemeClr val="lt1"/>
          </a:lnRef>
          <a:fillRef idx="1">
            <a:schemeClr val="accent2"/>
          </a:fillRef>
          <a:effectRef idx="1">
            <a:schemeClr val="accent2"/>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marstat</a:t>
            </a:r>
            <a:r>
              <a:rPr dirty="0"/>
              <a:t/>
            </a:r>
            <a:br>
              <a:rPr dirty="0"/>
            </a:br>
            <a:r>
              <a:rPr lang="en-US" sz="1800" b="0" strike="noStrike" spc="-1" dirty="0">
                <a:solidFill>
                  <a:srgbClr val="FFFFFF"/>
                </a:solidFill>
                <a:latin typeface="Calibri"/>
              </a:rPr>
              <a:t>(NSHAP)</a:t>
            </a:r>
            <a:endParaRPr lang="en-US" sz="1800" b="0" strike="noStrike" spc="-1" dirty="0">
              <a:latin typeface="Arial"/>
            </a:endParaRPr>
          </a:p>
        </p:txBody>
      </p:sp>
      <p:sp>
        <p:nvSpPr>
          <p:cNvPr id="139" name="CustomShape 4"/>
          <p:cNvSpPr/>
          <p:nvPr/>
        </p:nvSpPr>
        <p:spPr>
          <a:xfrm flipH="1" flipV="1">
            <a:off x="4361386" y="2652820"/>
            <a:ext cx="1181520" cy="1125360"/>
          </a:xfrm>
          <a:custGeom>
            <a:avLst/>
            <a:gdLst/>
            <a:ahLst/>
            <a:cxnLst/>
            <a:rect l="l" t="t" r="r" b="b"/>
            <a:pathLst>
              <a:path w="21600" h="21600">
                <a:moveTo>
                  <a:pt x="0" y="0"/>
                </a:moveTo>
                <a:lnTo>
                  <a:pt x="21600" y="21600"/>
                </a:lnTo>
              </a:path>
            </a:pathLst>
          </a:custGeom>
          <a:noFill/>
          <a:ln w="76320">
            <a:solidFill>
              <a:schemeClr val="accent2"/>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0" name="CustomShape 5"/>
          <p:cNvSpPr/>
          <p:nvPr/>
        </p:nvSpPr>
        <p:spPr>
          <a:xfrm flipV="1">
            <a:off x="3173386" y="2652460"/>
            <a:ext cx="1188000" cy="1125360"/>
          </a:xfrm>
          <a:custGeom>
            <a:avLst/>
            <a:gdLst/>
            <a:ahLst/>
            <a:cxnLst/>
            <a:rect l="l" t="t" r="r" b="b"/>
            <a:pathLst>
              <a:path w="21600" h="21600">
                <a:moveTo>
                  <a:pt x="0" y="0"/>
                </a:moveTo>
                <a:lnTo>
                  <a:pt x="21600" y="21600"/>
                </a:lnTo>
              </a:path>
            </a:pathLst>
          </a:custGeom>
          <a:noFill/>
          <a:ln w="76320">
            <a:solidFill>
              <a:schemeClr val="accent1"/>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2" name="CustomShape 7"/>
          <p:cNvSpPr/>
          <p:nvPr/>
        </p:nvSpPr>
        <p:spPr>
          <a:xfrm>
            <a:off x="2130826" y="3778540"/>
            <a:ext cx="2084760" cy="651960"/>
          </a:xfrm>
          <a:prstGeom prst="roundRect">
            <a:avLst>
              <a:gd name="adj" fmla="val 16667"/>
            </a:avLst>
          </a:prstGeom>
          <a:ln>
            <a:solidFill>
              <a:schemeClr val="accent1"/>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maritalstatus</a:t>
            </a:r>
            <a:r>
              <a:rPr dirty="0"/>
              <a:t/>
            </a:r>
            <a:br>
              <a:rPr dirty="0"/>
            </a:br>
            <a:r>
              <a:rPr lang="en-US" spc="-1" dirty="0">
                <a:solidFill>
                  <a:srgbClr val="FFFFFF"/>
                </a:solidFill>
                <a:latin typeface="Calibri"/>
              </a:rPr>
              <a:t>(NHATS</a:t>
            </a:r>
            <a:r>
              <a:rPr lang="en-US" sz="1800" b="0" strike="noStrike" spc="-1" dirty="0">
                <a:solidFill>
                  <a:srgbClr val="FFFFFF"/>
                </a:solidFill>
                <a:latin typeface="Calibri"/>
              </a:rPr>
              <a:t>)</a:t>
            </a:r>
            <a:endParaRPr lang="en-US" sz="1800" b="0" strike="noStrike" spc="-1" dirty="0">
              <a:latin typeface="Arial"/>
            </a:endParaRPr>
          </a:p>
        </p:txBody>
      </p:sp>
      <p:sp>
        <p:nvSpPr>
          <p:cNvPr id="149" name="Line 14"/>
          <p:cNvSpPr/>
          <p:nvPr/>
        </p:nvSpPr>
        <p:spPr>
          <a:xfrm flipH="1">
            <a:off x="388800" y="308844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0" name="Line 15"/>
          <p:cNvSpPr/>
          <p:nvPr/>
        </p:nvSpPr>
        <p:spPr>
          <a:xfrm flipH="1">
            <a:off x="466920" y="495288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1" name="CustomShape 16"/>
          <p:cNvSpPr/>
          <p:nvPr/>
        </p:nvSpPr>
        <p:spPr>
          <a:xfrm>
            <a:off x="8308080" y="159372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Common conceptual variable or group</a:t>
            </a:r>
            <a:endParaRPr lang="en-US" sz="1800" b="0" strike="noStrike" spc="-1" dirty="0">
              <a:latin typeface="Arial"/>
            </a:endParaRPr>
          </a:p>
        </p:txBody>
      </p:sp>
      <p:sp>
        <p:nvSpPr>
          <p:cNvPr id="152" name="CustomShape 17"/>
          <p:cNvSpPr/>
          <p:nvPr/>
        </p:nvSpPr>
        <p:spPr>
          <a:xfrm>
            <a:off x="8308080" y="331884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Study conceptual variables</a:t>
            </a:r>
            <a:endParaRPr lang="en-US" sz="1800" b="0" strike="noStrike" spc="-1" dirty="0">
              <a:latin typeface="Arial"/>
            </a:endParaRPr>
          </a:p>
        </p:txBody>
      </p:sp>
      <p:sp>
        <p:nvSpPr>
          <p:cNvPr id="2" name="CustomShape 10">
            <a:extLst>
              <a:ext uri="{FF2B5EF4-FFF2-40B4-BE49-F238E27FC236}">
                <a16:creationId xmlns:a16="http://schemas.microsoft.com/office/drawing/2014/main" id="{A6A559BE-CB1D-4031-9F93-59408DC82617}"/>
              </a:ext>
            </a:extLst>
          </p:cNvPr>
          <p:cNvSpPr/>
          <p:nvPr/>
        </p:nvSpPr>
        <p:spPr>
          <a:xfrm>
            <a:off x="3173386" y="5619580"/>
            <a:ext cx="2535480" cy="651960"/>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3" name="CustomShape 12">
            <a:extLst>
              <a:ext uri="{FF2B5EF4-FFF2-40B4-BE49-F238E27FC236}">
                <a16:creationId xmlns:a16="http://schemas.microsoft.com/office/drawing/2014/main" id="{D53215E1-D951-40F5-9010-D14A2CD81C8E}"/>
              </a:ext>
            </a:extLst>
          </p:cNvPr>
          <p:cNvSpPr/>
          <p:nvPr/>
        </p:nvSpPr>
        <p:spPr>
          <a:xfrm flipV="1">
            <a:off x="5314764" y="4774283"/>
            <a:ext cx="394102" cy="829857"/>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4" name="CustomShape 12">
            <a:extLst>
              <a:ext uri="{FF2B5EF4-FFF2-40B4-BE49-F238E27FC236}">
                <a16:creationId xmlns:a16="http://schemas.microsoft.com/office/drawing/2014/main" id="{42BCE427-628C-4C36-A3DA-BA197505C353}"/>
              </a:ext>
            </a:extLst>
          </p:cNvPr>
          <p:cNvSpPr/>
          <p:nvPr/>
        </p:nvSpPr>
        <p:spPr>
          <a:xfrm flipH="1" flipV="1">
            <a:off x="3186699" y="4761131"/>
            <a:ext cx="377040" cy="829858"/>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5" name="CustomShape 17">
            <a:extLst>
              <a:ext uri="{FF2B5EF4-FFF2-40B4-BE49-F238E27FC236}">
                <a16:creationId xmlns:a16="http://schemas.microsoft.com/office/drawing/2014/main" id="{D81AC6DB-2E44-4238-8072-A3A365D6358C}"/>
              </a:ext>
            </a:extLst>
          </p:cNvPr>
          <p:cNvSpPr/>
          <p:nvPr/>
        </p:nvSpPr>
        <p:spPr>
          <a:xfrm>
            <a:off x="8390526" y="504884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Study represented variables and variables</a:t>
            </a:r>
            <a:endParaRPr lang="en-US" sz="1800" b="0" strike="noStrike" spc="-1" dirty="0">
              <a:latin typeface="Arial"/>
            </a:endParaRPr>
          </a:p>
        </p:txBody>
      </p:sp>
      <p:sp>
        <p:nvSpPr>
          <p:cNvPr id="6" name="CustomShape 10">
            <a:extLst>
              <a:ext uri="{FF2B5EF4-FFF2-40B4-BE49-F238E27FC236}">
                <a16:creationId xmlns:a16="http://schemas.microsoft.com/office/drawing/2014/main" id="{270A90FD-214A-4558-88FC-413BC1301741}"/>
              </a:ext>
            </a:extLst>
          </p:cNvPr>
          <p:cNvSpPr/>
          <p:nvPr/>
        </p:nvSpPr>
        <p:spPr>
          <a:xfrm>
            <a:off x="5886139" y="54752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7" name="CustomShape 10">
            <a:extLst>
              <a:ext uri="{FF2B5EF4-FFF2-40B4-BE49-F238E27FC236}">
                <a16:creationId xmlns:a16="http://schemas.microsoft.com/office/drawing/2014/main" id="{D8B264FB-F69E-4DB4-92BF-C056A3C4D7B4}"/>
              </a:ext>
            </a:extLst>
          </p:cNvPr>
          <p:cNvSpPr/>
          <p:nvPr/>
        </p:nvSpPr>
        <p:spPr>
          <a:xfrm>
            <a:off x="6038539" y="56276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8" name="CustomShape 10">
            <a:extLst>
              <a:ext uri="{FF2B5EF4-FFF2-40B4-BE49-F238E27FC236}">
                <a16:creationId xmlns:a16="http://schemas.microsoft.com/office/drawing/2014/main" id="{E5B8E9C8-83E3-49B4-88FF-3FE8EAA20634}"/>
              </a:ext>
            </a:extLst>
          </p:cNvPr>
          <p:cNvSpPr/>
          <p:nvPr/>
        </p:nvSpPr>
        <p:spPr>
          <a:xfrm>
            <a:off x="6190939" y="57800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9" name="CustomShape 10">
            <a:extLst>
              <a:ext uri="{FF2B5EF4-FFF2-40B4-BE49-F238E27FC236}">
                <a16:creationId xmlns:a16="http://schemas.microsoft.com/office/drawing/2014/main" id="{3D7BCE24-F6C3-459D-AB95-94122BC10E8A}"/>
              </a:ext>
            </a:extLst>
          </p:cNvPr>
          <p:cNvSpPr/>
          <p:nvPr/>
        </p:nvSpPr>
        <p:spPr>
          <a:xfrm>
            <a:off x="6343339" y="5892105"/>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0" name="CustomShape 10">
            <a:extLst>
              <a:ext uri="{FF2B5EF4-FFF2-40B4-BE49-F238E27FC236}">
                <a16:creationId xmlns:a16="http://schemas.microsoft.com/office/drawing/2014/main" id="{B5D86E2C-DFF6-478C-BB90-FE5EAAC44F48}"/>
              </a:ext>
            </a:extLst>
          </p:cNvPr>
          <p:cNvSpPr/>
          <p:nvPr/>
        </p:nvSpPr>
        <p:spPr>
          <a:xfrm>
            <a:off x="1517056" y="543098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1" name="CustomShape 10">
            <a:extLst>
              <a:ext uri="{FF2B5EF4-FFF2-40B4-BE49-F238E27FC236}">
                <a16:creationId xmlns:a16="http://schemas.microsoft.com/office/drawing/2014/main" id="{955B1B4B-3C9A-46F6-82CE-7F2658901FF0}"/>
              </a:ext>
            </a:extLst>
          </p:cNvPr>
          <p:cNvSpPr/>
          <p:nvPr/>
        </p:nvSpPr>
        <p:spPr>
          <a:xfrm>
            <a:off x="1669456" y="558338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2" name="CustomShape 10">
            <a:extLst>
              <a:ext uri="{FF2B5EF4-FFF2-40B4-BE49-F238E27FC236}">
                <a16:creationId xmlns:a16="http://schemas.microsoft.com/office/drawing/2014/main" id="{65AFCB48-8F48-49C1-BB47-E8438AC68FB4}"/>
              </a:ext>
            </a:extLst>
          </p:cNvPr>
          <p:cNvSpPr/>
          <p:nvPr/>
        </p:nvSpPr>
        <p:spPr>
          <a:xfrm>
            <a:off x="1821856" y="573578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3" name="CustomShape 10">
            <a:extLst>
              <a:ext uri="{FF2B5EF4-FFF2-40B4-BE49-F238E27FC236}">
                <a16:creationId xmlns:a16="http://schemas.microsoft.com/office/drawing/2014/main" id="{B5BDCFDC-8552-452C-A2C3-D8FD58C308F3}"/>
              </a:ext>
            </a:extLst>
          </p:cNvPr>
          <p:cNvSpPr/>
          <p:nvPr/>
        </p:nvSpPr>
        <p:spPr>
          <a:xfrm>
            <a:off x="1974256" y="5847825"/>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Tree>
    <p:extLst>
      <p:ext uri="{BB962C8B-B14F-4D97-AF65-F5344CB8AC3E}">
        <p14:creationId xmlns:p14="http://schemas.microsoft.com/office/powerpoint/2010/main" val="9891180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Shape 1"/>
          <p:cNvSpPr txBox="1"/>
          <p:nvPr/>
        </p:nvSpPr>
        <p:spPr>
          <a:xfrm>
            <a:off x="838080" y="365040"/>
            <a:ext cx="6781920" cy="1107775"/>
          </a:xfrm>
          <a:prstGeom prst="rect">
            <a:avLst/>
          </a:prstGeom>
          <a:noFill/>
          <a:ln>
            <a:noFill/>
          </a:ln>
        </p:spPr>
        <p:txBody>
          <a:bodyPr anchor="ctr">
            <a:noAutofit/>
          </a:bodyPr>
          <a:lstStyle/>
          <a:p>
            <a:pPr>
              <a:lnSpc>
                <a:spcPct val="90000"/>
              </a:lnSpc>
            </a:pPr>
            <a:r>
              <a:rPr lang="sv-SE" sz="4200" dirty="0">
                <a:latin typeface="+mj-lt"/>
                <a:ea typeface="+mj-ea"/>
                <a:cs typeface="+mj-cs"/>
              </a:rPr>
              <a:t>Many to one mapping</a:t>
            </a:r>
          </a:p>
        </p:txBody>
      </p:sp>
      <p:sp>
        <p:nvSpPr>
          <p:cNvPr id="137" name="CustomShape 2"/>
          <p:cNvSpPr/>
          <p:nvPr/>
        </p:nvSpPr>
        <p:spPr>
          <a:xfrm>
            <a:off x="3125234" y="1703213"/>
            <a:ext cx="2535480" cy="821519"/>
          </a:xfrm>
          <a:prstGeom prst="roundRect">
            <a:avLst>
              <a:gd name="adj" fmla="val 16667"/>
            </a:avLst>
          </a:prstGeom>
          <a:ln/>
        </p:spPr>
        <p:style>
          <a:lnRef idx="2">
            <a:schemeClr val="dk1">
              <a:shade val="50000"/>
            </a:schemeClr>
          </a:lnRef>
          <a:fillRef idx="1">
            <a:schemeClr val="dk1"/>
          </a:fillRef>
          <a:effectRef idx="0">
            <a:schemeClr val="dk1"/>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age</a:t>
            </a:r>
            <a:r>
              <a:rPr dirty="0"/>
              <a:t/>
            </a:r>
            <a:br>
              <a:rPr dirty="0"/>
            </a:br>
            <a:r>
              <a:rPr lang="en-US" sz="1800" b="0" strike="noStrike" spc="-1" dirty="0">
                <a:solidFill>
                  <a:srgbClr val="FFFFFF"/>
                </a:solidFill>
                <a:latin typeface="Calibri"/>
              </a:rPr>
              <a:t>(conceptual variable or group)</a:t>
            </a:r>
            <a:endParaRPr lang="en-US" sz="1800" b="0" strike="noStrike" spc="-1" dirty="0">
              <a:latin typeface="Arial"/>
            </a:endParaRPr>
          </a:p>
        </p:txBody>
      </p:sp>
      <p:sp>
        <p:nvSpPr>
          <p:cNvPr id="138" name="CustomShape 3"/>
          <p:cNvSpPr/>
          <p:nvPr/>
        </p:nvSpPr>
        <p:spPr>
          <a:xfrm>
            <a:off x="3541698" y="3778540"/>
            <a:ext cx="2084760" cy="651960"/>
          </a:xfrm>
          <a:prstGeom prst="roundRect">
            <a:avLst>
              <a:gd name="adj" fmla="val 16667"/>
            </a:avLst>
          </a:prstGeom>
          <a:ln/>
        </p:spPr>
        <p:style>
          <a:lnRef idx="3">
            <a:schemeClr val="lt1"/>
          </a:lnRef>
          <a:fillRef idx="1">
            <a:schemeClr val="accent2"/>
          </a:fillRef>
          <a:effectRef idx="1">
            <a:schemeClr val="accent2"/>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birthyear</a:t>
            </a:r>
            <a:r>
              <a:rPr dirty="0"/>
              <a:t/>
            </a:r>
            <a:br>
              <a:rPr dirty="0"/>
            </a:br>
            <a:r>
              <a:rPr lang="en-US" sz="1800" b="0" strike="noStrike" spc="-1" dirty="0">
                <a:solidFill>
                  <a:srgbClr val="FFFFFF"/>
                </a:solidFill>
                <a:latin typeface="Calibri"/>
              </a:rPr>
              <a:t>(NSHAP)</a:t>
            </a:r>
            <a:endParaRPr lang="en-US" sz="1800" b="0" strike="noStrike" spc="-1" dirty="0">
              <a:latin typeface="Arial"/>
            </a:endParaRPr>
          </a:p>
        </p:txBody>
      </p:sp>
      <p:sp>
        <p:nvSpPr>
          <p:cNvPr id="139" name="CustomShape 4"/>
          <p:cNvSpPr/>
          <p:nvPr/>
        </p:nvSpPr>
        <p:spPr>
          <a:xfrm flipV="1">
            <a:off x="4583538" y="2548328"/>
            <a:ext cx="323820" cy="1229852"/>
          </a:xfrm>
          <a:custGeom>
            <a:avLst/>
            <a:gdLst/>
            <a:ahLst/>
            <a:cxnLst/>
            <a:rect l="l" t="t" r="r" b="b"/>
            <a:pathLst>
              <a:path w="21600" h="21600">
                <a:moveTo>
                  <a:pt x="0" y="0"/>
                </a:moveTo>
                <a:lnTo>
                  <a:pt x="21600" y="21600"/>
                </a:lnTo>
              </a:path>
            </a:pathLst>
          </a:custGeom>
          <a:noFill/>
          <a:ln w="76320">
            <a:solidFill>
              <a:schemeClr val="accent2"/>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0" name="CustomShape 5"/>
          <p:cNvSpPr/>
          <p:nvPr/>
        </p:nvSpPr>
        <p:spPr>
          <a:xfrm flipV="1">
            <a:off x="2214018" y="2652460"/>
            <a:ext cx="1188000" cy="1125360"/>
          </a:xfrm>
          <a:custGeom>
            <a:avLst/>
            <a:gdLst/>
            <a:ahLst/>
            <a:cxnLst/>
            <a:rect l="l" t="t" r="r" b="b"/>
            <a:pathLst>
              <a:path w="21600" h="21600">
                <a:moveTo>
                  <a:pt x="0" y="0"/>
                </a:moveTo>
                <a:lnTo>
                  <a:pt x="21600" y="21600"/>
                </a:lnTo>
              </a:path>
            </a:pathLst>
          </a:custGeom>
          <a:noFill/>
          <a:ln w="76320">
            <a:solidFill>
              <a:schemeClr val="accent1"/>
            </a:solidFill>
            <a:headEnd type="oval" w="med" len="med"/>
            <a:tailEnd type="triangle" w="med" len="med"/>
          </a:ln>
        </p:spPr>
        <p:style>
          <a:lnRef idx="3">
            <a:schemeClr val="accent5"/>
          </a:lnRef>
          <a:fillRef idx="0">
            <a:schemeClr val="accent5"/>
          </a:fillRef>
          <a:effectRef idx="2">
            <a:schemeClr val="accent5"/>
          </a:effectRef>
          <a:fontRef idx="minor"/>
        </p:style>
      </p:sp>
      <p:sp>
        <p:nvSpPr>
          <p:cNvPr id="142" name="CustomShape 7"/>
          <p:cNvSpPr/>
          <p:nvPr/>
        </p:nvSpPr>
        <p:spPr>
          <a:xfrm>
            <a:off x="1171458" y="3778540"/>
            <a:ext cx="2084760" cy="651960"/>
          </a:xfrm>
          <a:prstGeom prst="roundRect">
            <a:avLst>
              <a:gd name="adj" fmla="val 16667"/>
            </a:avLst>
          </a:prstGeom>
          <a:ln>
            <a:solidFill>
              <a:schemeClr val="accent1"/>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age</a:t>
            </a:r>
            <a:r>
              <a:rPr dirty="0"/>
              <a:t/>
            </a:r>
            <a:br>
              <a:rPr dirty="0"/>
            </a:br>
            <a:r>
              <a:rPr lang="en-US" spc="-1" dirty="0">
                <a:solidFill>
                  <a:srgbClr val="FFFFFF"/>
                </a:solidFill>
                <a:latin typeface="Calibri"/>
              </a:rPr>
              <a:t>(NHATS</a:t>
            </a:r>
            <a:r>
              <a:rPr lang="en-US" sz="1800" b="0" strike="noStrike" spc="-1" dirty="0">
                <a:solidFill>
                  <a:srgbClr val="FFFFFF"/>
                </a:solidFill>
                <a:latin typeface="Calibri"/>
              </a:rPr>
              <a:t>)</a:t>
            </a:r>
            <a:endParaRPr lang="en-US" sz="1800" b="0" strike="noStrike" spc="-1" dirty="0">
              <a:latin typeface="Arial"/>
            </a:endParaRPr>
          </a:p>
        </p:txBody>
      </p:sp>
      <p:sp>
        <p:nvSpPr>
          <p:cNvPr id="149" name="Line 14"/>
          <p:cNvSpPr/>
          <p:nvPr/>
        </p:nvSpPr>
        <p:spPr>
          <a:xfrm flipH="1">
            <a:off x="388800" y="308844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0" name="Line 15"/>
          <p:cNvSpPr/>
          <p:nvPr/>
        </p:nvSpPr>
        <p:spPr>
          <a:xfrm flipH="1">
            <a:off x="466920" y="4952880"/>
            <a:ext cx="11468880" cy="0"/>
          </a:xfrm>
          <a:prstGeom prst="line">
            <a:avLst/>
          </a:prstGeom>
          <a:ln>
            <a:prstDash val="lgDash"/>
          </a:ln>
        </p:spPr>
        <p:style>
          <a:lnRef idx="1">
            <a:schemeClr val="accent1"/>
          </a:lnRef>
          <a:fillRef idx="0">
            <a:schemeClr val="accent1"/>
          </a:fillRef>
          <a:effectRef idx="0">
            <a:schemeClr val="accent1"/>
          </a:effectRef>
          <a:fontRef idx="minor"/>
        </p:style>
      </p:sp>
      <p:sp>
        <p:nvSpPr>
          <p:cNvPr id="151" name="CustomShape 16"/>
          <p:cNvSpPr/>
          <p:nvPr/>
        </p:nvSpPr>
        <p:spPr>
          <a:xfrm>
            <a:off x="8308080" y="159372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Common conceptual variable or group</a:t>
            </a:r>
            <a:endParaRPr lang="en-US" sz="1800" b="0" strike="noStrike" spc="-1" dirty="0">
              <a:latin typeface="Arial"/>
            </a:endParaRPr>
          </a:p>
        </p:txBody>
      </p:sp>
      <p:sp>
        <p:nvSpPr>
          <p:cNvPr id="152" name="CustomShape 17"/>
          <p:cNvSpPr/>
          <p:nvPr/>
        </p:nvSpPr>
        <p:spPr>
          <a:xfrm>
            <a:off x="8397402" y="3318839"/>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Study conceptual variables</a:t>
            </a:r>
            <a:endParaRPr lang="en-US" sz="1800" b="0" strike="noStrike" spc="-1" dirty="0">
              <a:latin typeface="Arial"/>
            </a:endParaRPr>
          </a:p>
        </p:txBody>
      </p:sp>
      <p:sp>
        <p:nvSpPr>
          <p:cNvPr id="3" name="CustomShape 3">
            <a:extLst>
              <a:ext uri="{FF2B5EF4-FFF2-40B4-BE49-F238E27FC236}">
                <a16:creationId xmlns:a16="http://schemas.microsoft.com/office/drawing/2014/main" id="{1F8489CF-5A7A-4B6A-B8FE-101D32536578}"/>
              </a:ext>
            </a:extLst>
          </p:cNvPr>
          <p:cNvSpPr/>
          <p:nvPr/>
        </p:nvSpPr>
        <p:spPr>
          <a:xfrm>
            <a:off x="5760360" y="3777479"/>
            <a:ext cx="2084760" cy="651960"/>
          </a:xfrm>
          <a:prstGeom prst="roundRect">
            <a:avLst>
              <a:gd name="adj" fmla="val 16667"/>
            </a:avLst>
          </a:prstGeom>
          <a:ln/>
        </p:spPr>
        <p:style>
          <a:lnRef idx="3">
            <a:schemeClr val="lt1"/>
          </a:lnRef>
          <a:fillRef idx="1">
            <a:schemeClr val="accent2"/>
          </a:fillRef>
          <a:effectRef idx="1">
            <a:schemeClr val="accent2"/>
          </a:effectRef>
          <a:fontRef idx="minor"/>
        </p:style>
        <p:txBody>
          <a:bodyPr lIns="90000" tIns="45000" rIns="90000" bIns="45000" anchor="ctr">
            <a:noAutofit/>
          </a:bodyPr>
          <a:lstStyle/>
          <a:p>
            <a:pPr algn="ctr">
              <a:lnSpc>
                <a:spcPct val="100000"/>
              </a:lnSpc>
            </a:pPr>
            <a:r>
              <a:rPr lang="en-US" sz="1800" b="1" strike="noStrike" spc="-1" dirty="0" err="1">
                <a:solidFill>
                  <a:srgbClr val="FFFFFF"/>
                </a:solidFill>
                <a:latin typeface="Calibri"/>
              </a:rPr>
              <a:t>birthmonth</a:t>
            </a:r>
            <a:r>
              <a:rPr dirty="0"/>
              <a:t/>
            </a:r>
            <a:br>
              <a:rPr dirty="0"/>
            </a:br>
            <a:r>
              <a:rPr lang="en-US" sz="1800" b="0" strike="noStrike" spc="-1" dirty="0">
                <a:solidFill>
                  <a:srgbClr val="FFFFFF"/>
                </a:solidFill>
                <a:latin typeface="Calibri"/>
              </a:rPr>
              <a:t>(NSHAP)</a:t>
            </a:r>
            <a:endParaRPr lang="en-US" sz="1800" b="0" strike="noStrike" spc="-1" dirty="0">
              <a:latin typeface="Arial"/>
            </a:endParaRPr>
          </a:p>
        </p:txBody>
      </p:sp>
      <p:sp>
        <p:nvSpPr>
          <p:cNvPr id="4" name="CustomShape 4">
            <a:extLst>
              <a:ext uri="{FF2B5EF4-FFF2-40B4-BE49-F238E27FC236}">
                <a16:creationId xmlns:a16="http://schemas.microsoft.com/office/drawing/2014/main" id="{6EC0B275-99F7-4E15-A662-BB168503A367}"/>
              </a:ext>
            </a:extLst>
          </p:cNvPr>
          <p:cNvSpPr/>
          <p:nvPr/>
        </p:nvSpPr>
        <p:spPr>
          <a:xfrm flipH="1" flipV="1">
            <a:off x="5486400" y="2548328"/>
            <a:ext cx="1316340" cy="1221231"/>
          </a:xfrm>
          <a:custGeom>
            <a:avLst/>
            <a:gdLst/>
            <a:ahLst/>
            <a:cxnLst/>
            <a:rect l="l" t="t" r="r" b="b"/>
            <a:pathLst>
              <a:path w="21600" h="21600">
                <a:moveTo>
                  <a:pt x="0" y="0"/>
                </a:moveTo>
                <a:lnTo>
                  <a:pt x="21600" y="21600"/>
                </a:lnTo>
              </a:path>
            </a:pathLst>
          </a:custGeom>
          <a:noFill/>
          <a:ln w="76320">
            <a:solidFill>
              <a:schemeClr val="accent2"/>
            </a:solidFill>
            <a:headEnd type="oval" w="med" len="med"/>
            <a:tailEnd type="triangle" w="med" len="med"/>
          </a:ln>
        </p:spPr>
        <p:style>
          <a:lnRef idx="3">
            <a:schemeClr val="accent5"/>
          </a:lnRef>
          <a:fillRef idx="0">
            <a:schemeClr val="accent5"/>
          </a:fillRef>
          <a:effectRef idx="2">
            <a:schemeClr val="accent5"/>
          </a:effectRef>
          <a:fontRef idx="minor"/>
        </p:style>
      </p:sp>
      <p:sp>
        <p:nvSpPr>
          <p:cNvPr id="5" name="CustomShape 10">
            <a:extLst>
              <a:ext uri="{FF2B5EF4-FFF2-40B4-BE49-F238E27FC236}">
                <a16:creationId xmlns:a16="http://schemas.microsoft.com/office/drawing/2014/main" id="{FCC33363-5779-4D76-A6EB-B5EB89818777}"/>
              </a:ext>
            </a:extLst>
          </p:cNvPr>
          <p:cNvSpPr/>
          <p:nvPr/>
        </p:nvSpPr>
        <p:spPr>
          <a:xfrm>
            <a:off x="3424412" y="5642619"/>
            <a:ext cx="2535480" cy="651960"/>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6" name="CustomShape 12">
            <a:extLst>
              <a:ext uri="{FF2B5EF4-FFF2-40B4-BE49-F238E27FC236}">
                <a16:creationId xmlns:a16="http://schemas.microsoft.com/office/drawing/2014/main" id="{B6F93357-A646-4560-9C56-336B4261768D}"/>
              </a:ext>
            </a:extLst>
          </p:cNvPr>
          <p:cNvSpPr/>
          <p:nvPr/>
        </p:nvSpPr>
        <p:spPr>
          <a:xfrm flipV="1">
            <a:off x="5424169" y="4835429"/>
            <a:ext cx="394102" cy="829857"/>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7" name="CustomShape 12">
            <a:extLst>
              <a:ext uri="{FF2B5EF4-FFF2-40B4-BE49-F238E27FC236}">
                <a16:creationId xmlns:a16="http://schemas.microsoft.com/office/drawing/2014/main" id="{C5F9DBE7-FD53-4C10-9D24-4944749E4FB4}"/>
              </a:ext>
            </a:extLst>
          </p:cNvPr>
          <p:cNvSpPr/>
          <p:nvPr/>
        </p:nvSpPr>
        <p:spPr>
          <a:xfrm flipH="1" flipV="1">
            <a:off x="3541698" y="4835429"/>
            <a:ext cx="377040" cy="829858"/>
          </a:xfrm>
          <a:custGeom>
            <a:avLst/>
            <a:gdLst/>
            <a:ahLst/>
            <a:cxnLst/>
            <a:rect l="l" t="t" r="r" b="b"/>
            <a:pathLst>
              <a:path w="21600" h="21600">
                <a:moveTo>
                  <a:pt x="0" y="0"/>
                </a:moveTo>
                <a:lnTo>
                  <a:pt x="21600" y="21600"/>
                </a:lnTo>
              </a:path>
            </a:pathLst>
          </a:custGeom>
          <a:noFill/>
          <a:ln w="76320">
            <a:solidFill>
              <a:schemeClr val="accent6"/>
            </a:solidFill>
            <a:headEnd type="oval" w="med" len="med"/>
            <a:tailEnd type="triangle" w="med" len="med"/>
          </a:ln>
        </p:spPr>
        <p:style>
          <a:lnRef idx="3">
            <a:schemeClr val="accent5"/>
          </a:lnRef>
          <a:fillRef idx="0">
            <a:schemeClr val="accent5"/>
          </a:fillRef>
          <a:effectRef idx="2">
            <a:schemeClr val="accent5"/>
          </a:effectRef>
          <a:fontRef idx="minor"/>
        </p:style>
      </p:sp>
      <p:sp>
        <p:nvSpPr>
          <p:cNvPr id="8" name="CustomShape 10">
            <a:extLst>
              <a:ext uri="{FF2B5EF4-FFF2-40B4-BE49-F238E27FC236}">
                <a16:creationId xmlns:a16="http://schemas.microsoft.com/office/drawing/2014/main" id="{E1DF7C81-B572-4922-9FA4-62A32FB14F8B}"/>
              </a:ext>
            </a:extLst>
          </p:cNvPr>
          <p:cNvSpPr/>
          <p:nvPr/>
        </p:nvSpPr>
        <p:spPr>
          <a:xfrm>
            <a:off x="1799991" y="53228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9" name="CustomShape 10">
            <a:extLst>
              <a:ext uri="{FF2B5EF4-FFF2-40B4-BE49-F238E27FC236}">
                <a16:creationId xmlns:a16="http://schemas.microsoft.com/office/drawing/2014/main" id="{3D15BD87-4D59-456F-BEB5-0CB6CC04E3EE}"/>
              </a:ext>
            </a:extLst>
          </p:cNvPr>
          <p:cNvSpPr/>
          <p:nvPr/>
        </p:nvSpPr>
        <p:spPr>
          <a:xfrm>
            <a:off x="1952391" y="54752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0" name="CustomShape 10">
            <a:extLst>
              <a:ext uri="{FF2B5EF4-FFF2-40B4-BE49-F238E27FC236}">
                <a16:creationId xmlns:a16="http://schemas.microsoft.com/office/drawing/2014/main" id="{19744353-A045-4370-A614-E2E8F2590724}"/>
              </a:ext>
            </a:extLst>
          </p:cNvPr>
          <p:cNvSpPr/>
          <p:nvPr/>
        </p:nvSpPr>
        <p:spPr>
          <a:xfrm>
            <a:off x="2104791" y="5627661"/>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1" name="CustomShape 10">
            <a:extLst>
              <a:ext uri="{FF2B5EF4-FFF2-40B4-BE49-F238E27FC236}">
                <a16:creationId xmlns:a16="http://schemas.microsoft.com/office/drawing/2014/main" id="{7D8BD0C8-016F-4CEC-A6C7-72C6D03DD58F}"/>
              </a:ext>
            </a:extLst>
          </p:cNvPr>
          <p:cNvSpPr/>
          <p:nvPr/>
        </p:nvSpPr>
        <p:spPr>
          <a:xfrm>
            <a:off x="2257191" y="5739705"/>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3" name="CustomShape 10">
            <a:extLst>
              <a:ext uri="{FF2B5EF4-FFF2-40B4-BE49-F238E27FC236}">
                <a16:creationId xmlns:a16="http://schemas.microsoft.com/office/drawing/2014/main" id="{8D8DB4EB-2B65-4066-94BD-2EF672E22BA7}"/>
              </a:ext>
            </a:extLst>
          </p:cNvPr>
          <p:cNvSpPr/>
          <p:nvPr/>
        </p:nvSpPr>
        <p:spPr>
          <a:xfrm>
            <a:off x="6079710" y="5452099"/>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5" name="CustomShape 10">
            <a:extLst>
              <a:ext uri="{FF2B5EF4-FFF2-40B4-BE49-F238E27FC236}">
                <a16:creationId xmlns:a16="http://schemas.microsoft.com/office/drawing/2014/main" id="{A77B5788-08A3-4F2F-B150-228E087043EB}"/>
              </a:ext>
            </a:extLst>
          </p:cNvPr>
          <p:cNvSpPr/>
          <p:nvPr/>
        </p:nvSpPr>
        <p:spPr>
          <a:xfrm>
            <a:off x="6232110" y="5604499"/>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7" name="CustomShape 10">
            <a:extLst>
              <a:ext uri="{FF2B5EF4-FFF2-40B4-BE49-F238E27FC236}">
                <a16:creationId xmlns:a16="http://schemas.microsoft.com/office/drawing/2014/main" id="{CFBD0DB9-AD45-4A96-8164-C45539152B60}"/>
              </a:ext>
            </a:extLst>
          </p:cNvPr>
          <p:cNvSpPr/>
          <p:nvPr/>
        </p:nvSpPr>
        <p:spPr>
          <a:xfrm>
            <a:off x="6384510" y="5756899"/>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19" name="CustomShape 10">
            <a:extLst>
              <a:ext uri="{FF2B5EF4-FFF2-40B4-BE49-F238E27FC236}">
                <a16:creationId xmlns:a16="http://schemas.microsoft.com/office/drawing/2014/main" id="{6DA2F24D-45CA-4236-B52A-7FAE478E8947}"/>
              </a:ext>
            </a:extLst>
          </p:cNvPr>
          <p:cNvSpPr/>
          <p:nvPr/>
        </p:nvSpPr>
        <p:spPr>
          <a:xfrm>
            <a:off x="6536910" y="5868943"/>
            <a:ext cx="868043" cy="470952"/>
          </a:xfrm>
          <a:prstGeom prst="roundRect">
            <a:avLst>
              <a:gd name="adj" fmla="val 16667"/>
            </a:avLst>
          </a:prstGeom>
          <a:ln/>
        </p:spPr>
        <p:style>
          <a:lnRef idx="3">
            <a:schemeClr val="lt1"/>
          </a:lnRef>
          <a:fillRef idx="1">
            <a:schemeClr val="accent6"/>
          </a:fillRef>
          <a:effectRef idx="1">
            <a:schemeClr val="accent6"/>
          </a:effectRef>
          <a:fontRef idx="minor"/>
        </p:style>
        <p:txBody>
          <a:bodyPr lIns="90000" tIns="45000" rIns="90000" bIns="45000" anchor="ctr">
            <a:noAutofit/>
          </a:bodyPr>
          <a:lstStyle/>
          <a:p>
            <a:pPr algn="ctr">
              <a:lnSpc>
                <a:spcPct val="100000"/>
              </a:lnSpc>
            </a:pPr>
            <a:r>
              <a:rPr lang="en-US" sz="1800" b="1" strike="noStrike" spc="-1" dirty="0">
                <a:solidFill>
                  <a:srgbClr val="FFFFFF"/>
                </a:solidFill>
                <a:latin typeface="Calibri"/>
              </a:rPr>
              <a:t>…</a:t>
            </a:r>
            <a:endParaRPr lang="en-US" sz="1800" b="0" strike="noStrike" spc="-1" dirty="0">
              <a:latin typeface="Arial"/>
            </a:endParaRPr>
          </a:p>
        </p:txBody>
      </p:sp>
      <p:sp>
        <p:nvSpPr>
          <p:cNvPr id="21" name="CustomShape 17">
            <a:extLst>
              <a:ext uri="{FF2B5EF4-FFF2-40B4-BE49-F238E27FC236}">
                <a16:creationId xmlns:a16="http://schemas.microsoft.com/office/drawing/2014/main" id="{1AF00C1D-C6D5-4C1D-9272-7B03FBBBF559}"/>
              </a:ext>
            </a:extLst>
          </p:cNvPr>
          <p:cNvSpPr/>
          <p:nvPr/>
        </p:nvSpPr>
        <p:spPr>
          <a:xfrm>
            <a:off x="8390526" y="5048840"/>
            <a:ext cx="3161160" cy="1110600"/>
          </a:xfrm>
          <a:prstGeom prst="rect">
            <a:avLst/>
          </a:prstGeom>
          <a:noFill/>
          <a:ln>
            <a:noFill/>
          </a:ln>
        </p:spPr>
        <p:style>
          <a:lnRef idx="1">
            <a:schemeClr val="accent3"/>
          </a:lnRef>
          <a:fillRef idx="2">
            <a:schemeClr val="accent3"/>
          </a:fillRef>
          <a:effectRef idx="1">
            <a:schemeClr val="accent3"/>
          </a:effectRef>
          <a:fontRef idx="minor"/>
        </p:style>
        <p:txBody>
          <a:bodyPr lIns="90000" tIns="45000" rIns="90000" bIns="45000" anchor="ctr">
            <a:noAutofit/>
          </a:bodyPr>
          <a:lstStyle/>
          <a:p>
            <a:pPr>
              <a:lnSpc>
                <a:spcPct val="100000"/>
              </a:lnSpc>
            </a:pPr>
            <a:r>
              <a:rPr lang="en-US" sz="1800" b="1" strike="noStrike" spc="-1" dirty="0">
                <a:solidFill>
                  <a:srgbClr val="000000"/>
                </a:solidFill>
                <a:latin typeface="Calibri"/>
              </a:rPr>
              <a:t>Study represented variables and variables</a:t>
            </a:r>
            <a:endParaRPr lang="en-US" sz="1800" b="0" strike="noStrike" spc="-1" dirty="0">
              <a:latin typeface="Arial"/>
            </a:endParaRPr>
          </a:p>
        </p:txBody>
      </p:sp>
      <p:sp>
        <p:nvSpPr>
          <p:cNvPr id="23" name="Rectangle 22">
            <a:extLst>
              <a:ext uri="{FF2B5EF4-FFF2-40B4-BE49-F238E27FC236}">
                <a16:creationId xmlns:a16="http://schemas.microsoft.com/office/drawing/2014/main" id="{56AF14AB-2DD5-44F9-BC4E-2F39B5E495CB}"/>
              </a:ext>
            </a:extLst>
          </p:cNvPr>
          <p:cNvSpPr/>
          <p:nvPr/>
        </p:nvSpPr>
        <p:spPr>
          <a:xfrm>
            <a:off x="3424412" y="3429000"/>
            <a:ext cx="4613802" cy="1294385"/>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92932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72" y="3342775"/>
            <a:ext cx="12192000" cy="3515224"/>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endParaRPr lang="en-US" sz="2800" dirty="0"/>
          </a:p>
        </p:txBody>
      </p:sp>
      <p:sp>
        <p:nvSpPr>
          <p:cNvPr id="2" name="Title 1"/>
          <p:cNvSpPr>
            <a:spLocks noGrp="1"/>
          </p:cNvSpPr>
          <p:nvPr>
            <p:ph type="title"/>
          </p:nvPr>
        </p:nvSpPr>
        <p:spPr>
          <a:xfrm>
            <a:off x="588033" y="444481"/>
            <a:ext cx="9223030" cy="1131166"/>
          </a:xfrm>
        </p:spPr>
        <p:txBody>
          <a:bodyPr/>
          <a:lstStyle/>
          <a:p>
            <a:r>
              <a:rPr lang="en-US" sz="4800" b="1" dirty="0"/>
              <a:t>Back to NACDA</a:t>
            </a:r>
          </a:p>
        </p:txBody>
      </p:sp>
      <p:sp>
        <p:nvSpPr>
          <p:cNvPr id="10" name="Rectangle 9"/>
          <p:cNvSpPr/>
          <p:nvPr/>
        </p:nvSpPr>
        <p:spPr>
          <a:xfrm>
            <a:off x="6171" y="2438400"/>
            <a:ext cx="12192001" cy="904375"/>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b="1" u="sng" dirty="0">
                <a:solidFill>
                  <a:schemeClr val="bg1"/>
                </a:solidFill>
                <a:hlinkClick r:id="rId3"/>
              </a:rPr>
              <a:t>harmonize.icpsr.umich.edu</a:t>
            </a:r>
            <a:endParaRPr lang="en-US" sz="3600" b="1" u="sng" dirty="0">
              <a:solidFill>
                <a:schemeClr val="bg1"/>
              </a:solidFill>
            </a:endParaRPr>
          </a:p>
        </p:txBody>
      </p:sp>
    </p:spTree>
    <p:extLst>
      <p:ext uri="{BB962C8B-B14F-4D97-AF65-F5344CB8AC3E}">
        <p14:creationId xmlns:p14="http://schemas.microsoft.com/office/powerpoint/2010/main" val="7679555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365126"/>
            <a:ext cx="11341100" cy="706150"/>
          </a:xfrm>
        </p:spPr>
        <p:txBody>
          <a:bodyPr/>
          <a:lstStyle/>
          <a:p>
            <a:r>
              <a:rPr lang="en-US" dirty="0" smtClean="0"/>
              <a:t>What Comes with the Portal Download?</a:t>
            </a:r>
            <a:endParaRPr lang="en-US" dirty="0"/>
          </a:p>
        </p:txBody>
      </p:sp>
      <p:pic>
        <p:nvPicPr>
          <p:cNvPr id="4" name="Picture 3"/>
          <p:cNvPicPr>
            <a:picLocks noChangeAspect="1"/>
          </p:cNvPicPr>
          <p:nvPr/>
        </p:nvPicPr>
        <p:blipFill rotWithShape="1">
          <a:blip r:embed="rId3"/>
          <a:srcRect b="21076"/>
          <a:stretch/>
        </p:blipFill>
        <p:spPr>
          <a:xfrm>
            <a:off x="153328" y="1216818"/>
            <a:ext cx="12023180" cy="5641182"/>
          </a:xfrm>
          <a:prstGeom prst="rect">
            <a:avLst/>
          </a:prstGeom>
        </p:spPr>
      </p:pic>
      <p:sp>
        <p:nvSpPr>
          <p:cNvPr id="5" name="Right Arrow 4"/>
          <p:cNvSpPr/>
          <p:nvPr/>
        </p:nvSpPr>
        <p:spPr>
          <a:xfrm rot="10011856">
            <a:off x="5651246" y="5588559"/>
            <a:ext cx="978408" cy="48463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857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187677"/>
            <a:ext cx="12192000" cy="6665951"/>
          </a:xfrm>
          <a:prstGeom prst="rect">
            <a:avLst/>
          </a:prstGeom>
        </p:spPr>
      </p:pic>
      <p:sp>
        <p:nvSpPr>
          <p:cNvPr id="5" name="Oval 4"/>
          <p:cNvSpPr/>
          <p:nvPr/>
        </p:nvSpPr>
        <p:spPr>
          <a:xfrm>
            <a:off x="2220686" y="2009670"/>
            <a:ext cx="813918" cy="800497"/>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2532186" y="3129149"/>
            <a:ext cx="502418" cy="47820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5305533" y="3076960"/>
            <a:ext cx="502418" cy="47820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3918859" y="3095109"/>
            <a:ext cx="502418" cy="47820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7110883" y="3042444"/>
            <a:ext cx="502418" cy="47820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414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CC2DB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1305" y="70260"/>
            <a:ext cx="11696281" cy="6787740"/>
          </a:xfrm>
          <a:prstGeom prst="rect">
            <a:avLst/>
          </a:prstGeom>
        </p:spPr>
      </p:pic>
      <p:sp>
        <p:nvSpPr>
          <p:cNvPr id="4" name="Rectangle 3"/>
          <p:cNvSpPr/>
          <p:nvPr/>
        </p:nvSpPr>
        <p:spPr>
          <a:xfrm>
            <a:off x="6280220" y="180871"/>
            <a:ext cx="5911780" cy="9144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NACDA Portal – Series Description </a:t>
            </a:r>
            <a:r>
              <a:rPr lang="en-US" sz="2400" b="1" dirty="0" smtClean="0">
                <a:solidFill>
                  <a:schemeClr val="tx1"/>
                </a:solidFill>
                <a:latin typeface="+mj-lt"/>
              </a:rPr>
              <a:t>Page Variable Search</a:t>
            </a:r>
            <a:endParaRPr lang="en-US" sz="2400" b="1" dirty="0">
              <a:solidFill>
                <a:schemeClr val="tx1"/>
              </a:solidFill>
              <a:latin typeface="+mj-lt"/>
            </a:endParaRPr>
          </a:p>
        </p:txBody>
      </p:sp>
    </p:spTree>
    <p:extLst>
      <p:ext uri="{BB962C8B-B14F-4D97-AF65-F5344CB8AC3E}">
        <p14:creationId xmlns:p14="http://schemas.microsoft.com/office/powerpoint/2010/main" val="3244330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99" y="365125"/>
            <a:ext cx="11575701" cy="790435"/>
          </a:xfrm>
        </p:spPr>
        <p:txBody>
          <a:bodyPr/>
          <a:lstStyle/>
          <a:p>
            <a:r>
              <a:rPr lang="en-US" sz="4300" dirty="0" smtClean="0"/>
              <a:t>Downloading Data and Docs from NACDA</a:t>
            </a:r>
            <a:endParaRPr lang="en-US" sz="4300" dirty="0"/>
          </a:p>
        </p:txBody>
      </p:sp>
      <p:pic>
        <p:nvPicPr>
          <p:cNvPr id="3" name="Picture 2"/>
          <p:cNvPicPr>
            <a:picLocks noChangeAspect="1"/>
          </p:cNvPicPr>
          <p:nvPr/>
        </p:nvPicPr>
        <p:blipFill>
          <a:blip r:embed="rId2"/>
          <a:stretch>
            <a:fillRect/>
          </a:stretch>
        </p:blipFill>
        <p:spPr>
          <a:xfrm>
            <a:off x="0" y="1106045"/>
            <a:ext cx="9545934" cy="5751955"/>
          </a:xfrm>
          <a:prstGeom prst="rect">
            <a:avLst/>
          </a:prstGeom>
        </p:spPr>
      </p:pic>
      <p:sp>
        <p:nvSpPr>
          <p:cNvPr id="4" name="Rectangle 3"/>
          <p:cNvSpPr/>
          <p:nvPr/>
        </p:nvSpPr>
        <p:spPr>
          <a:xfrm>
            <a:off x="9144000" y="1858945"/>
            <a:ext cx="3048000" cy="32556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mj-lt"/>
              </a:rPr>
              <a:t>Go to the study page – you can download using the “Download” button on the left, or by going to the “Data &amp; Documentation” tab and selecting specific datasets</a:t>
            </a:r>
            <a:endParaRPr lang="en-US" sz="2000" dirty="0">
              <a:solidFill>
                <a:schemeClr val="tx1"/>
              </a:solidFill>
              <a:latin typeface="+mj-lt"/>
            </a:endParaRPr>
          </a:p>
        </p:txBody>
      </p:sp>
      <p:sp>
        <p:nvSpPr>
          <p:cNvPr id="5" name="Oval 4"/>
          <p:cNvSpPr/>
          <p:nvPr/>
        </p:nvSpPr>
        <p:spPr>
          <a:xfrm>
            <a:off x="311499" y="3295859"/>
            <a:ext cx="1547446" cy="432079"/>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365820" y="4240404"/>
            <a:ext cx="653143" cy="532563"/>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47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29600" y="2006600"/>
            <a:ext cx="3276600" cy="2895600"/>
          </a:xfrm>
          <a:prstGeom prst="rect">
            <a:avLst/>
          </a:prstGeom>
          <a:solidFill>
            <a:schemeClr val="bg1">
              <a:lumMod val="95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309167" cy="757093"/>
          </a:xfrm>
        </p:spPr>
        <p:txBody>
          <a:bodyPr/>
          <a:lstStyle/>
          <a:p>
            <a:r>
              <a:rPr lang="en-US" dirty="0" smtClean="0"/>
              <a:t>You Need to Register to Download</a:t>
            </a:r>
            <a:endParaRPr lang="en-US" dirty="0"/>
          </a:p>
        </p:txBody>
      </p:sp>
      <p:pic>
        <p:nvPicPr>
          <p:cNvPr id="3" name="Picture 2"/>
          <p:cNvPicPr>
            <a:picLocks noChangeAspect="1"/>
          </p:cNvPicPr>
          <p:nvPr/>
        </p:nvPicPr>
        <p:blipFill>
          <a:blip r:embed="rId3"/>
          <a:stretch>
            <a:fillRect/>
          </a:stretch>
        </p:blipFill>
        <p:spPr>
          <a:xfrm>
            <a:off x="228861" y="1199147"/>
            <a:ext cx="7910428" cy="5478231"/>
          </a:xfrm>
          <a:prstGeom prst="rect">
            <a:avLst/>
          </a:prstGeom>
          <a:ln w="38100" cap="sq">
            <a:solidFill>
              <a:srgbClr val="3B695D"/>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8270697" y="2058352"/>
            <a:ext cx="3083103"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mj-lt"/>
              </a:rPr>
              <a:t>It’s </a:t>
            </a:r>
            <a:r>
              <a:rPr lang="en-US" sz="2800" b="1" dirty="0" smtClean="0">
                <a:solidFill>
                  <a:schemeClr val="accent2"/>
                </a:solidFill>
                <a:latin typeface="+mj-lt"/>
              </a:rPr>
              <a:t>free</a:t>
            </a:r>
          </a:p>
          <a:p>
            <a:pPr marL="285750" indent="-285750">
              <a:buFont typeface="Arial" panose="020B0604020202020204" pitchFamily="34" charset="0"/>
              <a:buChar char="•"/>
            </a:pPr>
            <a:r>
              <a:rPr lang="en-US" sz="2800" dirty="0" smtClean="0">
                <a:latin typeface="+mj-lt"/>
              </a:rPr>
              <a:t>Very little info is needed</a:t>
            </a:r>
          </a:p>
          <a:p>
            <a:pPr marL="285750" indent="-285750">
              <a:buFont typeface="Arial" panose="020B0604020202020204" pitchFamily="34" charset="0"/>
              <a:buChar char="•"/>
            </a:pPr>
            <a:r>
              <a:rPr lang="en-US" sz="2800" dirty="0" smtClean="0">
                <a:latin typeface="+mj-lt"/>
              </a:rPr>
              <a:t>We </a:t>
            </a:r>
            <a:r>
              <a:rPr lang="en-US" sz="2800" b="1" dirty="0" smtClean="0">
                <a:solidFill>
                  <a:schemeClr val="accent2"/>
                </a:solidFill>
                <a:latin typeface="+mj-lt"/>
              </a:rPr>
              <a:t>do not </a:t>
            </a:r>
            <a:r>
              <a:rPr lang="en-US" sz="2800" dirty="0" smtClean="0">
                <a:latin typeface="+mj-lt"/>
              </a:rPr>
              <a:t>spam you or sell your data</a:t>
            </a:r>
            <a:endParaRPr lang="en-US" sz="2800" dirty="0">
              <a:latin typeface="+mj-lt"/>
            </a:endParaRPr>
          </a:p>
        </p:txBody>
      </p:sp>
    </p:spTree>
    <p:extLst>
      <p:ext uri="{BB962C8B-B14F-4D97-AF65-F5344CB8AC3E}">
        <p14:creationId xmlns:p14="http://schemas.microsoft.com/office/powerpoint/2010/main" val="13616723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72" y="4953000"/>
            <a:ext cx="12192000" cy="1904999"/>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1000" dirty="0"/>
          </a:p>
        </p:txBody>
      </p:sp>
      <p:sp>
        <p:nvSpPr>
          <p:cNvPr id="5" name="Rectangle 4"/>
          <p:cNvSpPr/>
          <p:nvPr/>
        </p:nvSpPr>
        <p:spPr>
          <a:xfrm>
            <a:off x="6171" y="1828800"/>
            <a:ext cx="12192001" cy="3124200"/>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
        <p:nvSpPr>
          <p:cNvPr id="4" name="Rectangle 3"/>
          <p:cNvSpPr/>
          <p:nvPr/>
        </p:nvSpPr>
        <p:spPr>
          <a:xfrm>
            <a:off x="-2772" y="-31"/>
            <a:ext cx="12192000" cy="1828831"/>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Does my </a:t>
            </a:r>
            <a:r>
              <a:rPr lang="en-US" dirty="0" err="1" smtClean="0"/>
              <a:t>MyData</a:t>
            </a:r>
            <a:r>
              <a:rPr lang="en-US" dirty="0" smtClean="0"/>
              <a:t> Account get me access to the Portal?</a:t>
            </a:r>
            <a:endParaRPr lang="en-US" dirty="0"/>
          </a:p>
        </p:txBody>
      </p:sp>
      <p:sp>
        <p:nvSpPr>
          <p:cNvPr id="3" name="TextBox 2"/>
          <p:cNvSpPr txBox="1"/>
          <p:nvPr/>
        </p:nvSpPr>
        <p:spPr>
          <a:xfrm>
            <a:off x="1008292" y="2190750"/>
            <a:ext cx="10169872" cy="1384995"/>
          </a:xfrm>
          <a:prstGeom prst="rect">
            <a:avLst/>
          </a:prstGeom>
          <a:noFill/>
        </p:spPr>
        <p:txBody>
          <a:bodyPr wrap="square" rtlCol="0">
            <a:spAutoFit/>
          </a:bodyPr>
          <a:lstStyle/>
          <a:p>
            <a:pPr algn="ctr"/>
            <a:r>
              <a:rPr lang="en-US" sz="2800" b="1" dirty="0" smtClean="0">
                <a:latin typeface="+mj-lt"/>
              </a:rPr>
              <a:t>No. </a:t>
            </a:r>
            <a:r>
              <a:rPr lang="en-US" sz="2800" dirty="0">
                <a:latin typeface="+mj-lt"/>
              </a:rPr>
              <a:t>E</a:t>
            </a:r>
            <a:r>
              <a:rPr lang="en-US" sz="2800" dirty="0" smtClean="0">
                <a:latin typeface="+mj-lt"/>
              </a:rPr>
              <a:t>ach longitudinal portal is hosted independently at this time, therefore, you must </a:t>
            </a:r>
          </a:p>
          <a:p>
            <a:pPr algn="ctr"/>
            <a:r>
              <a:rPr lang="en-US" sz="2800" dirty="0">
                <a:latin typeface="+mj-lt"/>
              </a:rPr>
              <a:t>r</a:t>
            </a:r>
            <a:r>
              <a:rPr lang="en-US" sz="2800" dirty="0" smtClean="0">
                <a:latin typeface="+mj-lt"/>
              </a:rPr>
              <a:t>egister for each one.  </a:t>
            </a:r>
            <a:endParaRPr lang="en-US" sz="2800" dirty="0">
              <a:latin typeface="+mj-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2650" y="3984640"/>
            <a:ext cx="5143500" cy="2762250"/>
          </a:xfrm>
          <a:prstGeom prst="rect">
            <a:avLst/>
          </a:prstGeom>
          <a:solidFill>
            <a:srgbClr val="FFFFFF">
              <a:shade val="85000"/>
            </a:srgbClr>
          </a:solidFill>
          <a:ln w="88900" cap="sq">
            <a:solidFill>
              <a:schemeClr val="accent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3481580" y="3984640"/>
            <a:ext cx="5025640" cy="291811"/>
          </a:xfrm>
          <a:prstGeom prst="rect">
            <a:avLst/>
          </a:prstGeom>
        </p:spPr>
        <p:txBody>
          <a:bodyPr wrap="square">
            <a:spAutoFit/>
          </a:bodyPr>
          <a:lstStyle/>
          <a:p>
            <a:pPr>
              <a:lnSpc>
                <a:spcPct val="150000"/>
              </a:lnSpc>
            </a:pPr>
            <a:r>
              <a:rPr lang="en-US" sz="1000" dirty="0">
                <a:hlinkClick r:id="rId4"/>
              </a:rPr>
              <a:t>https://giphy.com/gifs/robot-road-unlock-50OAJNulFBBrq</a:t>
            </a:r>
            <a:endParaRPr lang="en-US" sz="1000" dirty="0"/>
          </a:p>
        </p:txBody>
      </p:sp>
    </p:spTree>
    <p:extLst>
      <p:ext uri="{BB962C8B-B14F-4D97-AF65-F5344CB8AC3E}">
        <p14:creationId xmlns:p14="http://schemas.microsoft.com/office/powerpoint/2010/main" val="34941557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952999"/>
            <a:ext cx="12192000" cy="1904999"/>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endParaRPr lang="en-US" sz="2800" dirty="0"/>
          </a:p>
        </p:txBody>
      </p:sp>
      <p:sp>
        <p:nvSpPr>
          <p:cNvPr id="6" name="Rectangle 5"/>
          <p:cNvSpPr/>
          <p:nvPr/>
        </p:nvSpPr>
        <p:spPr>
          <a:xfrm>
            <a:off x="6171" y="1828800"/>
            <a:ext cx="12192001" cy="3124200"/>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
        <p:nvSpPr>
          <p:cNvPr id="5" name="Rectangle 4"/>
          <p:cNvSpPr/>
          <p:nvPr/>
        </p:nvSpPr>
        <p:spPr>
          <a:xfrm>
            <a:off x="-2772" y="-31"/>
            <a:ext cx="12192000" cy="1828831"/>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Why Does it Download as a Zipped Package?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43" y="1690688"/>
            <a:ext cx="4495801" cy="4495801"/>
          </a:xfrm>
          <a:prstGeom prst="rect">
            <a:avLst/>
          </a:prstGeom>
        </p:spPr>
      </p:pic>
      <p:sp>
        <p:nvSpPr>
          <p:cNvPr id="4" name="TextBox 3"/>
          <p:cNvSpPr txBox="1"/>
          <p:nvPr/>
        </p:nvSpPr>
        <p:spPr>
          <a:xfrm>
            <a:off x="4607444" y="2136457"/>
            <a:ext cx="7190856" cy="2954655"/>
          </a:xfrm>
          <a:prstGeom prst="rect">
            <a:avLst/>
          </a:prstGeom>
          <a:noFill/>
        </p:spPr>
        <p:txBody>
          <a:bodyPr wrap="square" rtlCol="0">
            <a:spAutoFit/>
          </a:bodyPr>
          <a:lstStyle/>
          <a:p>
            <a:pPr marL="457200" indent="-457200">
              <a:buFont typeface="Wingdings" panose="05000000000000000000" pitchFamily="2" charset="2"/>
              <a:buChar char="Ø"/>
            </a:pPr>
            <a:r>
              <a:rPr lang="en-US" sz="2800" dirty="0" smtClean="0">
                <a:latin typeface="+mj-lt"/>
              </a:rPr>
              <a:t>Internal Infrastructure</a:t>
            </a:r>
          </a:p>
          <a:p>
            <a:pPr marL="914400" lvl="1" indent="-457200">
              <a:buFont typeface="Wingdings" panose="05000000000000000000" pitchFamily="2" charset="2"/>
              <a:buChar char="Ø"/>
            </a:pPr>
            <a:r>
              <a:rPr lang="en-US" sz="2800" dirty="0" smtClean="0">
                <a:latin typeface="+mj-lt"/>
              </a:rPr>
              <a:t>We need to support </a:t>
            </a:r>
            <a:r>
              <a:rPr lang="en-US" sz="2800" b="1" dirty="0" smtClean="0">
                <a:latin typeface="+mj-lt"/>
              </a:rPr>
              <a:t>both</a:t>
            </a:r>
            <a:r>
              <a:rPr lang="en-US" sz="2800" dirty="0" smtClean="0">
                <a:latin typeface="+mj-lt"/>
              </a:rPr>
              <a:t> single and multi dataset studies</a:t>
            </a:r>
          </a:p>
          <a:p>
            <a:pPr lvl="1"/>
            <a:endParaRPr lang="en-US" sz="2800" dirty="0" smtClean="0">
              <a:latin typeface="+mj-lt"/>
            </a:endParaRPr>
          </a:p>
          <a:p>
            <a:pPr marL="457200" indent="-457200">
              <a:buFont typeface="Wingdings" panose="05000000000000000000" pitchFamily="2" charset="2"/>
              <a:buChar char="Ø"/>
            </a:pPr>
            <a:r>
              <a:rPr lang="en-US" sz="2800" dirty="0">
                <a:latin typeface="+mj-lt"/>
              </a:rPr>
              <a:t>Metadata </a:t>
            </a:r>
            <a:r>
              <a:rPr lang="en-US" sz="2800" dirty="0" smtClean="0">
                <a:latin typeface="+mj-lt"/>
              </a:rPr>
              <a:t>reasons</a:t>
            </a:r>
          </a:p>
          <a:p>
            <a:pPr marL="914400" lvl="1" indent="-457200">
              <a:buFont typeface="Wingdings" panose="05000000000000000000" pitchFamily="2" charset="2"/>
              <a:buChar char="Ø"/>
            </a:pPr>
            <a:r>
              <a:rPr lang="en-US" sz="2800" dirty="0" smtClean="0">
                <a:latin typeface="+mj-lt"/>
              </a:rPr>
              <a:t>Important info in the docs</a:t>
            </a:r>
            <a:endParaRPr lang="en-US" sz="2800" dirty="0">
              <a:latin typeface="+mj-lt"/>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618619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5"/>
            <a:ext cx="11506200" cy="618223"/>
          </a:xfrm>
        </p:spPr>
        <p:txBody>
          <a:bodyPr>
            <a:normAutofit fontScale="90000"/>
          </a:bodyPr>
          <a:lstStyle/>
          <a:p>
            <a:r>
              <a:rPr lang="en-US" dirty="0"/>
              <a:t>Accessing </a:t>
            </a:r>
            <a:r>
              <a:rPr lang="en-US" dirty="0" smtClean="0"/>
              <a:t>Restricted Data- Study Page View</a:t>
            </a:r>
            <a:endParaRPr lang="en-US" dirty="0"/>
          </a:p>
        </p:txBody>
      </p:sp>
      <p:pic>
        <p:nvPicPr>
          <p:cNvPr id="3" name="Picture 2"/>
          <p:cNvPicPr>
            <a:picLocks noChangeAspect="1"/>
          </p:cNvPicPr>
          <p:nvPr/>
        </p:nvPicPr>
        <p:blipFill>
          <a:blip r:embed="rId2"/>
          <a:stretch>
            <a:fillRect/>
          </a:stretch>
        </p:blipFill>
        <p:spPr>
          <a:xfrm>
            <a:off x="1123951" y="1027905"/>
            <a:ext cx="9250333" cy="5830095"/>
          </a:xfrm>
          <a:prstGeom prst="rect">
            <a:avLst/>
          </a:prstGeom>
        </p:spPr>
      </p:pic>
      <p:sp>
        <p:nvSpPr>
          <p:cNvPr id="4" name="Right Arrow 3"/>
          <p:cNvSpPr/>
          <p:nvPr/>
        </p:nvSpPr>
        <p:spPr>
          <a:xfrm rot="9798242">
            <a:off x="7239030" y="3771504"/>
            <a:ext cx="648405" cy="48463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225899" y="1147155"/>
            <a:ext cx="9081884" cy="1579419"/>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1519749">
            <a:off x="4516514" y="2007499"/>
            <a:ext cx="730633" cy="48463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864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02639" y="2027977"/>
            <a:ext cx="7282561" cy="31877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4200" y="365125"/>
            <a:ext cx="11163300" cy="1057275"/>
          </a:xfrm>
        </p:spPr>
        <p:txBody>
          <a:bodyPr/>
          <a:lstStyle/>
          <a:p>
            <a:r>
              <a:rPr lang="en-US" dirty="0"/>
              <a:t>Accessing </a:t>
            </a:r>
            <a:r>
              <a:rPr lang="en-US" dirty="0" smtClean="0"/>
              <a:t>Restricted Data - General</a:t>
            </a:r>
            <a:endParaRPr lang="en-US" dirty="0"/>
          </a:p>
        </p:txBody>
      </p:sp>
      <p:sp>
        <p:nvSpPr>
          <p:cNvPr id="4" name="TextBox 3"/>
          <p:cNvSpPr txBox="1"/>
          <p:nvPr/>
        </p:nvSpPr>
        <p:spPr>
          <a:xfrm>
            <a:off x="838200" y="2245575"/>
            <a:ext cx="7520970" cy="3046988"/>
          </a:xfrm>
          <a:prstGeom prst="rect">
            <a:avLst/>
          </a:prstGeom>
          <a:noFill/>
          <a:ln w="57150">
            <a:solidFill>
              <a:schemeClr val="accent2"/>
            </a:solidFill>
          </a:ln>
        </p:spPr>
        <p:txBody>
          <a:bodyPr wrap="none" rtlCol="0">
            <a:spAutoFit/>
          </a:bodyPr>
          <a:lstStyle/>
          <a:p>
            <a:pPr marL="342900" indent="-342900">
              <a:buFont typeface="+mj-lt"/>
              <a:buAutoNum type="arabicPeriod"/>
            </a:pPr>
            <a:r>
              <a:rPr lang="en-US" sz="2400" dirty="0" smtClean="0">
                <a:latin typeface="+mj-lt"/>
              </a:rPr>
              <a:t>Download the agreement</a:t>
            </a:r>
          </a:p>
          <a:p>
            <a:pPr marL="342900" indent="-342900">
              <a:buFont typeface="+mj-lt"/>
              <a:buAutoNum type="arabicPeriod"/>
            </a:pPr>
            <a:r>
              <a:rPr lang="en-US" sz="2400" dirty="0" smtClean="0">
                <a:latin typeface="+mj-lt"/>
              </a:rPr>
              <a:t>Read it</a:t>
            </a:r>
          </a:p>
          <a:p>
            <a:pPr marL="342900" indent="-342900">
              <a:buFont typeface="+mj-lt"/>
              <a:buAutoNum type="arabicPeriod"/>
            </a:pPr>
            <a:r>
              <a:rPr lang="en-US" sz="2400" dirty="0" smtClean="0">
                <a:latin typeface="+mj-lt"/>
              </a:rPr>
              <a:t>Complete required fields</a:t>
            </a:r>
          </a:p>
          <a:p>
            <a:pPr marL="342900" indent="-342900">
              <a:buFont typeface="+mj-lt"/>
              <a:buAutoNum type="arabicPeriod"/>
            </a:pPr>
            <a:r>
              <a:rPr lang="en-US" sz="2400" dirty="0" smtClean="0">
                <a:latin typeface="+mj-lt"/>
              </a:rPr>
              <a:t>Provide additional documentation, as needed</a:t>
            </a:r>
          </a:p>
          <a:p>
            <a:pPr marL="342900" indent="-342900">
              <a:buFont typeface="+mj-lt"/>
              <a:buAutoNum type="arabicPeriod"/>
            </a:pPr>
            <a:r>
              <a:rPr lang="en-US" sz="2400" dirty="0" smtClean="0">
                <a:latin typeface="+mj-lt"/>
              </a:rPr>
              <a:t>Print</a:t>
            </a:r>
          </a:p>
          <a:p>
            <a:pPr marL="342900" indent="-342900">
              <a:buFont typeface="+mj-lt"/>
              <a:buAutoNum type="arabicPeriod"/>
            </a:pPr>
            <a:r>
              <a:rPr lang="en-US" sz="2400" dirty="0" smtClean="0">
                <a:latin typeface="+mj-lt"/>
              </a:rPr>
              <a:t>Sign it </a:t>
            </a:r>
          </a:p>
          <a:p>
            <a:pPr marL="342900" indent="-342900">
              <a:buFont typeface="+mj-lt"/>
              <a:buAutoNum type="arabicPeriod"/>
            </a:pPr>
            <a:r>
              <a:rPr lang="en-US" sz="2400" dirty="0" smtClean="0">
                <a:latin typeface="+mj-lt"/>
              </a:rPr>
              <a:t>Scan it </a:t>
            </a:r>
          </a:p>
          <a:p>
            <a:pPr marL="342900" indent="-342900">
              <a:buFont typeface="+mj-lt"/>
              <a:buAutoNum type="arabicPeriod"/>
            </a:pPr>
            <a:r>
              <a:rPr lang="en-US" sz="2400" dirty="0" smtClean="0">
                <a:latin typeface="+mj-lt"/>
              </a:rPr>
              <a:t>Email it to NACDA</a:t>
            </a:r>
            <a:endParaRPr lang="en-US" sz="2400" dirty="0">
              <a:latin typeface="+mj-lt"/>
            </a:endParaRPr>
          </a:p>
        </p:txBody>
      </p:sp>
      <p:pic>
        <p:nvPicPr>
          <p:cNvPr id="7" name="Picture 6"/>
          <p:cNvPicPr>
            <a:picLocks noChangeAspect="1"/>
          </p:cNvPicPr>
          <p:nvPr/>
        </p:nvPicPr>
        <p:blipFill>
          <a:blip r:embed="rId3">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9547509" y="1962152"/>
            <a:ext cx="1737270" cy="1506595"/>
          </a:xfrm>
          <a:prstGeom prst="rect">
            <a:avLst/>
          </a:prstGeom>
        </p:spPr>
      </p:pic>
      <p:sp>
        <p:nvSpPr>
          <p:cNvPr id="8" name="TextBox 7"/>
          <p:cNvSpPr txBox="1"/>
          <p:nvPr/>
        </p:nvSpPr>
        <p:spPr>
          <a:xfrm>
            <a:off x="418218" y="5821254"/>
            <a:ext cx="9332619" cy="523220"/>
          </a:xfrm>
          <a:prstGeom prst="rect">
            <a:avLst/>
          </a:prstGeom>
          <a:noFill/>
        </p:spPr>
        <p:txBody>
          <a:bodyPr wrap="none" rtlCol="0">
            <a:spAutoFit/>
          </a:bodyPr>
          <a:lstStyle/>
          <a:p>
            <a:r>
              <a:rPr lang="en-US" sz="2800" dirty="0" smtClean="0"/>
              <a:t>We also have a </a:t>
            </a:r>
            <a:r>
              <a:rPr lang="en-US" sz="2800" dirty="0" smtClean="0">
                <a:hlinkClick r:id="rId4"/>
              </a:rPr>
              <a:t>short video on our site </a:t>
            </a:r>
            <a:r>
              <a:rPr lang="en-US" sz="2800" dirty="0" smtClean="0"/>
              <a:t>about the process.</a:t>
            </a:r>
            <a:endParaRPr lang="en-US" sz="2800" dirty="0"/>
          </a:p>
        </p:txBody>
      </p:sp>
      <p:sp>
        <p:nvSpPr>
          <p:cNvPr id="5" name="Oval 4"/>
          <p:cNvSpPr/>
          <p:nvPr/>
        </p:nvSpPr>
        <p:spPr>
          <a:xfrm>
            <a:off x="9049639" y="3534572"/>
            <a:ext cx="2393061" cy="2286682"/>
          </a:xfrm>
          <a:prstGeom prst="ellipse">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Digital </a:t>
            </a:r>
            <a:r>
              <a:rPr lang="en-US" dirty="0">
                <a:solidFill>
                  <a:schemeClr val="tx1"/>
                </a:solidFill>
              </a:rPr>
              <a:t>signatures are also acceptable with COVID related </a:t>
            </a:r>
            <a:r>
              <a:rPr lang="en-US" dirty="0" smtClean="0">
                <a:solidFill>
                  <a:schemeClr val="tx1"/>
                </a:solidFill>
              </a:rPr>
              <a:t>limitations in mind.</a:t>
            </a:r>
            <a:endParaRPr lang="en-US" dirty="0">
              <a:solidFill>
                <a:schemeClr val="tx1"/>
              </a:solidFill>
            </a:endParaRPr>
          </a:p>
        </p:txBody>
      </p:sp>
    </p:spTree>
    <p:extLst>
      <p:ext uri="{BB962C8B-B14F-4D97-AF65-F5344CB8AC3E}">
        <p14:creationId xmlns:p14="http://schemas.microsoft.com/office/powerpoint/2010/main" val="373337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740317" cy="706023"/>
          </a:xfrm>
        </p:spPr>
        <p:txBody>
          <a:bodyPr/>
          <a:lstStyle/>
          <a:p>
            <a:r>
              <a:rPr lang="en-US" dirty="0" smtClean="0"/>
              <a:t>Check Our Announcements Page</a:t>
            </a:r>
            <a:endParaRPr lang="en-US" dirty="0"/>
          </a:p>
        </p:txBody>
      </p:sp>
      <p:pic>
        <p:nvPicPr>
          <p:cNvPr id="3" name="Picture 2"/>
          <p:cNvPicPr>
            <a:picLocks noChangeAspect="1"/>
          </p:cNvPicPr>
          <p:nvPr/>
        </p:nvPicPr>
        <p:blipFill rotWithShape="1">
          <a:blip r:embed="rId3"/>
          <a:srcRect r="-39" b="11985"/>
          <a:stretch/>
        </p:blipFill>
        <p:spPr>
          <a:xfrm>
            <a:off x="0" y="1071148"/>
            <a:ext cx="8842695" cy="5786852"/>
          </a:xfrm>
          <a:prstGeom prst="rect">
            <a:avLst/>
          </a:prstGeom>
        </p:spPr>
      </p:pic>
      <p:sp>
        <p:nvSpPr>
          <p:cNvPr id="5" name="Oval 4"/>
          <p:cNvSpPr/>
          <p:nvPr/>
        </p:nvSpPr>
        <p:spPr>
          <a:xfrm>
            <a:off x="9131300" y="2413000"/>
            <a:ext cx="2590800" cy="2260600"/>
          </a:xfrm>
          <a:prstGeom prst="ellipse">
            <a:avLst/>
          </a:prstGeom>
          <a:solidFill>
            <a:srgbClr val="A5DFD4"/>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And </a:t>
            </a:r>
            <a:r>
              <a:rPr lang="en-US" sz="2400" b="1" dirty="0">
                <a:solidFill>
                  <a:schemeClr val="tx1"/>
                </a:solidFill>
              </a:rPr>
              <a:t>Subscribe</a:t>
            </a:r>
            <a:r>
              <a:rPr lang="en-US" sz="2400" dirty="0">
                <a:solidFill>
                  <a:schemeClr val="tx1"/>
                </a:solidFill>
              </a:rPr>
              <a:t> to Our Newsletter!</a:t>
            </a:r>
          </a:p>
        </p:txBody>
      </p:sp>
    </p:spTree>
    <p:extLst>
      <p:ext uri="{BB962C8B-B14F-4D97-AF65-F5344CB8AC3E}">
        <p14:creationId xmlns:p14="http://schemas.microsoft.com/office/powerpoint/2010/main" val="122853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24B8C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538" y="0"/>
            <a:ext cx="11972925" cy="6858000"/>
          </a:xfrm>
          <a:prstGeom prst="rect">
            <a:avLst/>
          </a:prstGeom>
        </p:spPr>
      </p:pic>
      <p:sp>
        <p:nvSpPr>
          <p:cNvPr id="2" name="Rectangle 1"/>
          <p:cNvSpPr/>
          <p:nvPr/>
        </p:nvSpPr>
        <p:spPr>
          <a:xfrm>
            <a:off x="0" y="1270000"/>
            <a:ext cx="4648200" cy="596900"/>
          </a:xfrm>
          <a:prstGeom prst="rect">
            <a:avLst/>
          </a:prstGeom>
          <a:solidFill>
            <a:srgbClr val="A5DFD4"/>
          </a:solidFill>
          <a:ln>
            <a:solidFill>
              <a:srgbClr val="A5D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Go to Data Resources tab -&gt;select NSHAP</a:t>
            </a:r>
            <a:endParaRPr lang="en-US" dirty="0">
              <a:solidFill>
                <a:schemeClr val="tx1"/>
              </a:solidFill>
            </a:endParaRPr>
          </a:p>
        </p:txBody>
      </p:sp>
    </p:spTree>
    <p:extLst>
      <p:ext uri="{BB962C8B-B14F-4D97-AF65-F5344CB8AC3E}">
        <p14:creationId xmlns:p14="http://schemas.microsoft.com/office/powerpoint/2010/main" val="5843740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0" mute="1">
                <p:cTn id="7" fill="hold" display="0">
                  <p:stCondLst>
                    <p:cond delay="indefinite"/>
                  </p:stCondLst>
                </p:cTn>
                <p:tgtEl>
                  <p:spTgt spid="3"/>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93011"/>
            <a:ext cx="12192001" cy="3129875"/>
          </a:xfrm>
          <a:prstGeom prst="rect">
            <a:avLst/>
          </a:prstGeom>
          <a:solidFill>
            <a:srgbClr val="63B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b="1" u="sng" dirty="0">
              <a:solidFill>
                <a:schemeClr val="bg1"/>
              </a:solidFill>
            </a:endParaRPr>
          </a:p>
        </p:txBody>
      </p:sp>
      <p:sp>
        <p:nvSpPr>
          <p:cNvPr id="5" name="Rectangle 4"/>
          <p:cNvSpPr/>
          <p:nvPr/>
        </p:nvSpPr>
        <p:spPr>
          <a:xfrm>
            <a:off x="0" y="4222886"/>
            <a:ext cx="12192000" cy="2635112"/>
          </a:xfrm>
          <a:prstGeom prst="rect">
            <a:avLst/>
          </a:prstGeom>
          <a:solidFill>
            <a:srgbClr val="125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Arial" panose="020B0604020202020204" pitchFamily="34" charset="0"/>
              <a:buChar char="•"/>
            </a:pPr>
            <a:endParaRPr lang="en-US" sz="2800" dirty="0"/>
          </a:p>
        </p:txBody>
      </p:sp>
      <p:sp>
        <p:nvSpPr>
          <p:cNvPr id="4" name="Rectangle 3"/>
          <p:cNvSpPr/>
          <p:nvPr/>
        </p:nvSpPr>
        <p:spPr>
          <a:xfrm>
            <a:off x="-2772" y="-30"/>
            <a:ext cx="12192000" cy="1093042"/>
          </a:xfrm>
          <a:prstGeom prst="rect">
            <a:avLst/>
          </a:prstGeom>
          <a:solidFill>
            <a:srgbClr val="A5D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137336"/>
            <a:ext cx="2844800" cy="955675"/>
          </a:xfrm>
        </p:spPr>
        <p:txBody>
          <a:bodyPr/>
          <a:lstStyle/>
          <a:p>
            <a:r>
              <a:rPr lang="en-US" sz="4800" dirty="0" smtClean="0"/>
              <a:t>Recap</a:t>
            </a:r>
            <a:endParaRPr lang="en-US" sz="4800" dirty="0"/>
          </a:p>
        </p:txBody>
      </p:sp>
      <p:sp>
        <p:nvSpPr>
          <p:cNvPr id="3" name="TextBox 2"/>
          <p:cNvSpPr txBox="1"/>
          <p:nvPr/>
        </p:nvSpPr>
        <p:spPr>
          <a:xfrm>
            <a:off x="390928" y="1213798"/>
            <a:ext cx="11404600" cy="2923877"/>
          </a:xfrm>
          <a:prstGeom prst="rect">
            <a:avLst/>
          </a:prstGeom>
          <a:noFill/>
        </p:spPr>
        <p:txBody>
          <a:bodyPr wrap="square" rtlCol="0">
            <a:spAutoFit/>
          </a:bodyPr>
          <a:lstStyle/>
          <a:p>
            <a:r>
              <a:rPr lang="en-US" sz="2300" b="1" u="sng" dirty="0" smtClean="0">
                <a:latin typeface="Arial" panose="020B0604020202020204" pitchFamily="34" charset="0"/>
                <a:cs typeface="Arial" panose="020B0604020202020204" pitchFamily="34" charset="0"/>
              </a:rPr>
              <a:t>NACDA website takeaway:</a:t>
            </a:r>
          </a:p>
          <a:p>
            <a:pPr marL="342900"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NACDA </a:t>
            </a:r>
            <a:r>
              <a:rPr lang="en-US" sz="2300" dirty="0">
                <a:latin typeface="Arial" panose="020B0604020202020204" pitchFamily="34" charset="0"/>
                <a:cs typeface="Arial" panose="020B0604020202020204" pitchFamily="34" charset="0"/>
              </a:rPr>
              <a:t>is the source for whole </a:t>
            </a:r>
            <a:r>
              <a:rPr lang="en-US" sz="2300" dirty="0" smtClean="0">
                <a:latin typeface="Arial" panose="020B0604020202020204" pitchFamily="34" charset="0"/>
                <a:cs typeface="Arial" panose="020B0604020202020204" pitchFamily="34" charset="0"/>
              </a:rPr>
              <a:t>MIDUS and NSHAP datasets, among thousands of other aging related data</a:t>
            </a:r>
          </a:p>
          <a:p>
            <a:pPr marL="800100" lvl="1"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Download and merge </a:t>
            </a:r>
            <a:r>
              <a:rPr lang="en-US" sz="2300" dirty="0">
                <a:latin typeface="Arial" panose="020B0604020202020204" pitchFamily="34" charset="0"/>
                <a:cs typeface="Arial" panose="020B0604020202020204" pitchFamily="34" charset="0"/>
              </a:rPr>
              <a:t>whole </a:t>
            </a:r>
            <a:r>
              <a:rPr lang="en-US" sz="2300" dirty="0" smtClean="0">
                <a:latin typeface="Arial" panose="020B0604020202020204" pitchFamily="34" charset="0"/>
                <a:cs typeface="Arial" panose="020B0604020202020204" pitchFamily="34" charset="0"/>
              </a:rPr>
              <a:t>data files and accompanying docs</a:t>
            </a:r>
          </a:p>
          <a:p>
            <a:pPr marL="342900"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Wide variety of file formats available</a:t>
            </a:r>
          </a:p>
          <a:p>
            <a:pPr marL="342900"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List-like variable display</a:t>
            </a:r>
          </a:p>
          <a:p>
            <a:pPr marL="342900"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Public and Restricted data available</a:t>
            </a:r>
          </a:p>
          <a:p>
            <a:pPr marL="342900" indent="-342900">
              <a:buFont typeface="Arial" panose="020B0604020202020204" pitchFamily="34" charset="0"/>
              <a:buChar char="•"/>
            </a:pPr>
            <a:r>
              <a:rPr lang="en-US" sz="2300" dirty="0" smtClean="0">
                <a:latin typeface="Arial" panose="020B0604020202020204" pitchFamily="34" charset="0"/>
                <a:cs typeface="Arial" panose="020B0604020202020204" pitchFamily="34" charset="0"/>
              </a:rPr>
              <a:t>Access relevant news and announcements</a:t>
            </a:r>
          </a:p>
        </p:txBody>
      </p:sp>
      <p:sp>
        <p:nvSpPr>
          <p:cNvPr id="7" name="TextBox 6"/>
          <p:cNvSpPr txBox="1"/>
          <p:nvPr/>
        </p:nvSpPr>
        <p:spPr>
          <a:xfrm>
            <a:off x="390928" y="4343672"/>
            <a:ext cx="10611060" cy="2215991"/>
          </a:xfrm>
          <a:prstGeom prst="rect">
            <a:avLst/>
          </a:prstGeom>
          <a:noFill/>
        </p:spPr>
        <p:txBody>
          <a:bodyPr wrap="square" rtlCol="0">
            <a:spAutoFit/>
          </a:bodyPr>
          <a:lstStyle/>
          <a:p>
            <a:r>
              <a:rPr lang="en-US" sz="2300" b="1" u="sng" dirty="0">
                <a:solidFill>
                  <a:schemeClr val="bg1"/>
                </a:solidFill>
                <a:latin typeface="Arial" panose="020B0604020202020204" pitchFamily="34" charset="0"/>
                <a:cs typeface="Arial" panose="020B0604020202020204" pitchFamily="34" charset="0"/>
              </a:rPr>
              <a:t>NACDA </a:t>
            </a:r>
            <a:r>
              <a:rPr lang="en-US" sz="2300" b="1" u="sng" dirty="0" err="1">
                <a:solidFill>
                  <a:schemeClr val="bg1"/>
                </a:solidFill>
                <a:latin typeface="Arial" panose="020B0604020202020204" pitchFamily="34" charset="0"/>
                <a:cs typeface="Arial" panose="020B0604020202020204" pitchFamily="34" charset="0"/>
              </a:rPr>
              <a:t>Colectica</a:t>
            </a:r>
            <a:r>
              <a:rPr lang="en-US" sz="2300" b="1" u="sng" dirty="0">
                <a:solidFill>
                  <a:schemeClr val="bg1"/>
                </a:solidFill>
                <a:latin typeface="Arial" panose="020B0604020202020204" pitchFamily="34" charset="0"/>
                <a:cs typeface="Arial" panose="020B0604020202020204" pitchFamily="34" charset="0"/>
              </a:rPr>
              <a:t> Portal takeaway:</a:t>
            </a:r>
          </a:p>
          <a:p>
            <a:pPr marL="342900" indent="-34290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Search and discover across longitudinal variables in a table-like display</a:t>
            </a:r>
          </a:p>
          <a:p>
            <a:pPr marL="342900" indent="-34290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Variable comparisons across multiple waves and studies (pending more!)</a:t>
            </a:r>
          </a:p>
          <a:p>
            <a:pPr marL="342900" indent="-34290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Customized data and documentation extracts</a:t>
            </a:r>
          </a:p>
          <a:p>
            <a:pPr marL="342900" indent="-34290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NHATS metadata comparison with NSHAP</a:t>
            </a:r>
          </a:p>
          <a:p>
            <a:pPr marL="342900" indent="-34290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Public data </a:t>
            </a:r>
            <a:r>
              <a:rPr lang="en-US" sz="2300" dirty="0" smtClean="0">
                <a:solidFill>
                  <a:schemeClr val="bg1"/>
                </a:solidFill>
                <a:latin typeface="Arial" panose="020B0604020202020204" pitchFamily="34" charset="0"/>
                <a:cs typeface="Arial" panose="020B0604020202020204" pitchFamily="34" charset="0"/>
              </a:rPr>
              <a:t>only</a:t>
            </a:r>
            <a:endParaRPr lang="en-US" sz="23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999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val 1"/>
          <p:cNvSpPr/>
          <p:nvPr/>
        </p:nvSpPr>
        <p:spPr>
          <a:xfrm>
            <a:off x="8802356" y="2210638"/>
            <a:ext cx="2461846" cy="22608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Thank you!!</a:t>
            </a:r>
            <a:endParaRPr lang="en-US" sz="3600" b="1" dirty="0">
              <a:solidFill>
                <a:schemeClr val="tx1"/>
              </a:solidFill>
            </a:endParaRPr>
          </a:p>
        </p:txBody>
      </p:sp>
    </p:spTree>
    <p:extLst>
      <p:ext uri="{BB962C8B-B14F-4D97-AF65-F5344CB8AC3E}">
        <p14:creationId xmlns:p14="http://schemas.microsoft.com/office/powerpoint/2010/main" val="247982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acda_1">
      <a:majorFont>
        <a:latin typeface="Verdan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acda_1">
      <a:majorFont>
        <a:latin typeface="Verdan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919</TotalTime>
  <Words>3240</Words>
  <Application>Microsoft Office PowerPoint</Application>
  <PresentationFormat>Widescreen</PresentationFormat>
  <Paragraphs>578</Paragraphs>
  <Slides>45</Slides>
  <Notes>26</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45</vt:i4>
      </vt:variant>
    </vt:vector>
  </HeadingPairs>
  <TitlesOfParts>
    <vt:vector size="54" baseType="lpstr">
      <vt:lpstr>Arial</vt:lpstr>
      <vt:lpstr>Calibri</vt:lpstr>
      <vt:lpstr>Calibri Light</vt:lpstr>
      <vt:lpstr>Tahoma</vt:lpstr>
      <vt:lpstr>Times New Roman</vt:lpstr>
      <vt:lpstr>Verdana</vt:lpstr>
      <vt:lpstr>Wingdings</vt:lpstr>
      <vt:lpstr>Office Theme</vt:lpstr>
      <vt:lpstr>1_Custom Design</vt:lpstr>
      <vt:lpstr>Navigating Longitudinal Collections with Colectica Portals</vt:lpstr>
      <vt:lpstr>Today’s Agenda</vt:lpstr>
      <vt:lpstr>About NACDA</vt:lpstr>
      <vt:lpstr>NACDA Program on Aging</vt:lpstr>
      <vt:lpstr>Why is Longitudinal Data Important?</vt:lpstr>
      <vt:lpstr>Why is Longitudinal Data the Way It Is?</vt:lpstr>
      <vt:lpstr>Efforts to Manage Longitudinal Data</vt:lpstr>
      <vt:lpstr>New Initiatives in Longitudinal Data</vt:lpstr>
      <vt:lpstr>PowerPoint Presentation</vt:lpstr>
      <vt:lpstr>About Colectica</vt:lpstr>
      <vt:lpstr>Data Publishers use Colectica to</vt:lpstr>
      <vt:lpstr>Goals</vt:lpstr>
      <vt:lpstr>The Colectica Platform</vt:lpstr>
      <vt:lpstr>Unique Features</vt:lpstr>
      <vt:lpstr>NACDA Portal Demonstration</vt:lpstr>
      <vt:lpstr>Metadata Preparation</vt:lpstr>
      <vt:lpstr>Metadata Structure: Single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Metadata Structure: Across Studies</vt:lpstr>
      <vt:lpstr>PowerPoint Presentation</vt:lpstr>
      <vt:lpstr>PowerPoint Presentation</vt:lpstr>
      <vt:lpstr>PowerPoint Presentation</vt:lpstr>
      <vt:lpstr>Back to NACDA</vt:lpstr>
      <vt:lpstr>What Comes with the Portal Download?</vt:lpstr>
      <vt:lpstr>PowerPoint Presentation</vt:lpstr>
      <vt:lpstr>PowerPoint Presentation</vt:lpstr>
      <vt:lpstr>Downloading Data and Docs from NACDA</vt:lpstr>
      <vt:lpstr>You Need to Register to Download</vt:lpstr>
      <vt:lpstr>Does my MyData Account get me access to the Portal?</vt:lpstr>
      <vt:lpstr>Why Does it Download as a Zipped Package?</vt:lpstr>
      <vt:lpstr>Accessing Restricted Data- Study Page View</vt:lpstr>
      <vt:lpstr>Accessing Restricted Data - General</vt:lpstr>
      <vt:lpstr>Check Our Announcements Page</vt:lpstr>
      <vt:lpstr>PowerPoint Presentation</vt:lpstr>
      <vt:lpstr>Recap</vt:lpstr>
      <vt:lpstr>PowerPoint Presentation</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kfrania</dc:creator>
  <cp:lastModifiedBy>kfrania</cp:lastModifiedBy>
  <cp:revision>71</cp:revision>
  <dcterms:created xsi:type="dcterms:W3CDTF">2018-10-30T16:22:20Z</dcterms:created>
  <dcterms:modified xsi:type="dcterms:W3CDTF">2020-08-20T16:14:01Z</dcterms:modified>
</cp:coreProperties>
</file>