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handoutMasterIdLst>
    <p:handoutMasterId r:id="rId49"/>
  </p:handoutMasterIdLst>
  <p:sldIdLst>
    <p:sldId id="256" r:id="rId2"/>
    <p:sldId id="284" r:id="rId3"/>
    <p:sldId id="329" r:id="rId4"/>
    <p:sldId id="330" r:id="rId5"/>
    <p:sldId id="359" r:id="rId6"/>
    <p:sldId id="334" r:id="rId7"/>
    <p:sldId id="335" r:id="rId8"/>
    <p:sldId id="331" r:id="rId9"/>
    <p:sldId id="336" r:id="rId10"/>
    <p:sldId id="337" r:id="rId11"/>
    <p:sldId id="327" r:id="rId12"/>
    <p:sldId id="305" r:id="rId13"/>
    <p:sldId id="341" r:id="rId14"/>
    <p:sldId id="355" r:id="rId15"/>
    <p:sldId id="345" r:id="rId16"/>
    <p:sldId id="360" r:id="rId17"/>
    <p:sldId id="332" r:id="rId18"/>
    <p:sldId id="338" r:id="rId19"/>
    <p:sldId id="342" r:id="rId20"/>
    <p:sldId id="348" r:id="rId21"/>
    <p:sldId id="346" r:id="rId22"/>
    <p:sldId id="349" r:id="rId23"/>
    <p:sldId id="339" r:id="rId24"/>
    <p:sldId id="343" r:id="rId25"/>
    <p:sldId id="313" r:id="rId26"/>
    <p:sldId id="361" r:id="rId27"/>
    <p:sldId id="326" r:id="rId28"/>
    <p:sldId id="352" r:id="rId29"/>
    <p:sldId id="315" r:id="rId30"/>
    <p:sldId id="301" r:id="rId31"/>
    <p:sldId id="340" r:id="rId32"/>
    <p:sldId id="344" r:id="rId33"/>
    <p:sldId id="351" r:id="rId34"/>
    <p:sldId id="333" r:id="rId35"/>
    <p:sldId id="317" r:id="rId36"/>
    <p:sldId id="362" r:id="rId37"/>
    <p:sldId id="363" r:id="rId38"/>
    <p:sldId id="325" r:id="rId39"/>
    <p:sldId id="347" r:id="rId40"/>
    <p:sldId id="283" r:id="rId41"/>
    <p:sldId id="353" r:id="rId42"/>
    <p:sldId id="358" r:id="rId43"/>
    <p:sldId id="354" r:id="rId44"/>
    <p:sldId id="356" r:id="rId45"/>
    <p:sldId id="357" r:id="rId46"/>
    <p:sldId id="299" r:id="rId4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ADE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53" autoAdjust="0"/>
  </p:normalViewPr>
  <p:slideViewPr>
    <p:cSldViewPr>
      <p:cViewPr varScale="1">
        <p:scale>
          <a:sx n="81" d="100"/>
          <a:sy n="81" d="100"/>
        </p:scale>
        <p:origin x="15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4" d="100"/>
          <a:sy n="64" d="100"/>
        </p:scale>
        <p:origin x="3158"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27FC182-6A06-4DBA-BD0C-E618988E187C}" type="datetimeFigureOut">
              <a:rPr lang="en-US"/>
              <a:pPr>
                <a:defRPr/>
              </a:pPr>
              <a:t>9/13/2020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57BE532-149F-4904-A1E2-4229AD6D78D0}" type="slidenum">
              <a:rPr lang="en-US" altLang="en-US"/>
              <a:pPr/>
              <a:t>‹#›</a:t>
            </a:fld>
            <a:endParaRPr lang="en-US" altLang="en-US"/>
          </a:p>
        </p:txBody>
      </p:sp>
    </p:spTree>
    <p:extLst>
      <p:ext uri="{BB962C8B-B14F-4D97-AF65-F5344CB8AC3E}">
        <p14:creationId xmlns:p14="http://schemas.microsoft.com/office/powerpoint/2010/main" val="1329828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BDD1B3B-8330-43D1-949F-D5003FF72365}" type="datetimeFigureOut">
              <a:rPr lang="en-US"/>
              <a:pPr>
                <a:defRPr/>
              </a:pPr>
              <a:t>9/13/2020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6C44EF0-E5D4-476A-A8C2-71551F9C61A3}" type="slidenum">
              <a:rPr lang="en-US" altLang="en-US"/>
              <a:pPr/>
              <a:t>‹#›</a:t>
            </a:fld>
            <a:endParaRPr lang="en-US" altLang="en-US"/>
          </a:p>
        </p:txBody>
      </p:sp>
    </p:spTree>
    <p:extLst>
      <p:ext uri="{BB962C8B-B14F-4D97-AF65-F5344CB8AC3E}">
        <p14:creationId xmlns:p14="http://schemas.microsoft.com/office/powerpoint/2010/main" val="29589857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C44EF0-E5D4-476A-A8C2-71551F9C61A3}" type="slidenum">
              <a:rPr lang="en-US" altLang="en-US" smtClean="0"/>
              <a:pPr/>
              <a:t>1</a:t>
            </a:fld>
            <a:endParaRPr lang="en-US" altLang="en-US"/>
          </a:p>
        </p:txBody>
      </p:sp>
    </p:spTree>
    <p:extLst>
      <p:ext uri="{BB962C8B-B14F-4D97-AF65-F5344CB8AC3E}">
        <p14:creationId xmlns:p14="http://schemas.microsoft.com/office/powerpoint/2010/main" val="3759011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C44EF0-E5D4-476A-A8C2-71551F9C61A3}" type="slidenum">
              <a:rPr lang="en-US" altLang="en-US" smtClean="0"/>
              <a:pPr/>
              <a:t>40</a:t>
            </a:fld>
            <a:endParaRPr lang="en-US" altLang="en-US"/>
          </a:p>
        </p:txBody>
      </p:sp>
    </p:spTree>
    <p:extLst>
      <p:ext uri="{BB962C8B-B14F-4D97-AF65-F5344CB8AC3E}">
        <p14:creationId xmlns:p14="http://schemas.microsoft.com/office/powerpoint/2010/main" val="2003813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2130425"/>
            <a:ext cx="5791200" cy="1470025"/>
          </a:xfrm>
        </p:spPr>
        <p:txBody>
          <a:bodyPr/>
          <a:lstStyle/>
          <a:p>
            <a:r>
              <a:rPr lang="en-US"/>
              <a:t>Click to edit Master title style</a:t>
            </a:r>
          </a:p>
        </p:txBody>
      </p:sp>
      <p:sp>
        <p:nvSpPr>
          <p:cNvPr id="3" name="Subtitle 2"/>
          <p:cNvSpPr>
            <a:spLocks noGrp="1"/>
          </p:cNvSpPr>
          <p:nvPr>
            <p:ph type="subTitle" idx="1"/>
          </p:nvPr>
        </p:nvSpPr>
        <p:spPr>
          <a:xfrm>
            <a:off x="3429000" y="3886200"/>
            <a:ext cx="4343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961642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1828800" y="6356350"/>
            <a:ext cx="7162800" cy="365125"/>
          </a:xfrm>
        </p:spPr>
        <p:txBody>
          <a:bodyPr/>
          <a:lstStyle>
            <a:lvl1pPr algn="ctr">
              <a:defRPr lang="en-US"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258480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p>
        </p:txBody>
      </p:sp>
      <p:sp>
        <p:nvSpPr>
          <p:cNvPr id="4" name="Footer Placeholder 4"/>
          <p:cNvSpPr>
            <a:spLocks noGrp="1"/>
          </p:cNvSpPr>
          <p:nvPr>
            <p:ph type="ftr" sz="quarter" idx="10"/>
          </p:nvPr>
        </p:nvSpPr>
        <p:spPr>
          <a:xfrm>
            <a:off x="1828800" y="6356350"/>
            <a:ext cx="7162800" cy="365125"/>
          </a:xfrm>
        </p:spPr>
        <p:txBody>
          <a:bodyPr/>
          <a:lstStyle>
            <a:lvl1pPr algn="ctr">
              <a:defRPr lang="en-US"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5490102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DEDF"/>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228600" y="274638"/>
            <a:ext cx="87630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1828800" y="1189038"/>
            <a:ext cx="7162800" cy="505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2" name="Picture 2" descr="H:\Writing and Conferences\Charleston\Charleston 2014\Squirrel.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0" y="2743200"/>
            <a:ext cx="1779651" cy="4114800"/>
          </a:xfrm>
          <a:prstGeom prst="rect">
            <a:avLst/>
          </a:prstGeom>
          <a:ln>
            <a:noFill/>
          </a:ln>
          <a:effectLst>
            <a:softEdge rad="177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4"/>
          <p:cNvSpPr>
            <a:spLocks noGrp="1"/>
          </p:cNvSpPr>
          <p:nvPr>
            <p:ph type="ftr" sz="quarter" idx="3"/>
          </p:nvPr>
        </p:nvSpPr>
        <p:spPr>
          <a:xfrm>
            <a:off x="1828800" y="6340475"/>
            <a:ext cx="7162800" cy="365125"/>
          </a:xfrm>
          <a:prstGeom prst="rect">
            <a:avLst/>
          </a:prstGeom>
        </p:spPr>
        <p:txBody>
          <a:bodyPr vert="horz" lIns="91440" tIns="45720" rIns="91440" bIns="45720" rtlCol="0" anchor="ctr"/>
          <a:lstStyle>
            <a:lvl1pPr algn="ctr" fontAlgn="auto">
              <a:spcBef>
                <a:spcPts val="0"/>
              </a:spcBef>
              <a:spcAft>
                <a:spcPts val="0"/>
              </a:spcAft>
              <a:defRPr lang="en-US" sz="1200" b="1" i="1" u="none" strike="noStrike" dirty="0" smtClean="0">
                <a:solidFill>
                  <a:schemeClr val="tx1"/>
                </a:solidFill>
                <a:latin typeface="Arial" pitchFamily="34" charset="0"/>
                <a:cs typeface="Arial" pitchFamily="34" charset="0"/>
              </a:defRPr>
            </a:lvl1pPr>
          </a:lstStyle>
          <a:p>
            <a:pPr>
              <a:defRPr/>
            </a:pPr>
            <a:r>
              <a:rPr lang="en-US"/>
              <a:t>Building a Digital Image Collection - Seeman - Milan District Library Sept. 2020</a:t>
            </a:r>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Lst>
  <p:hf sldNum="0" hdr="0" dt="0"/>
  <p:txStyles>
    <p:titleStyle>
      <a:lvl1pPr algn="ctr" rtl="0" fontAlgn="base">
        <a:spcBef>
          <a:spcPct val="0"/>
        </a:spcBef>
        <a:spcAft>
          <a:spcPct val="0"/>
        </a:spcAft>
        <a:defRPr sz="4400"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tes.google.com/view/squirrelma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flickr.com/photos/cseema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flickr.com/photos/cseeman"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hyperlink" Target="https://flic.kr/p/2e15qQY"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flic.kr/p/4zbYa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flickr.com/photos/cseeman/album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flic.kr/p/2iyBvW3"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flic.kr/p/2aDtme7"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flic.kr/p/2jok8i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flickr.com/groups/michiganlibrarie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reativecommons.org/licenses/" TargetMode="External"/><Relationship Id="rId2" Type="http://schemas.openxmlformats.org/officeDocument/2006/relationships/hyperlink" Target="https://creativecommons.org/" TargetMode="External"/><Relationship Id="rId1" Type="http://schemas.openxmlformats.org/officeDocument/2006/relationships/slideLayout" Target="../slideLayouts/slideLayout2.xml"/><Relationship Id="rId4" Type="http://schemas.openxmlformats.org/officeDocument/2006/relationships/hyperlink" Target="https://www.flickr.com/creativecommon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www.businessinsider.com/library-of-congress-crowd-sourcing-coronavirus-pandemic-photography-american-experience-2020-9" TargetMode="External"/><Relationship Id="rId1" Type="http://schemas.openxmlformats.org/officeDocument/2006/relationships/slideLayout" Target="../slideLayouts/slideLayout2.xml"/><Relationship Id="rId4" Type="http://schemas.openxmlformats.org/officeDocument/2006/relationships/hyperlink" Target="https://www.flickr.com/photos/cseeman/49689283237/"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shoeboxnegs.com/" TargetMode="External"/><Relationship Id="rId2" Type="http://schemas.openxmlformats.org/officeDocument/2006/relationships/hyperlink" Target="https://petapixel.com/2020/03/23/the-shoebox-negatives/" TargetMode="External"/><Relationship Id="rId1" Type="http://schemas.openxmlformats.org/officeDocument/2006/relationships/slideLayout" Target="../slideLayouts/slideLayout2.xml"/><Relationship Id="rId4" Type="http://schemas.openxmlformats.org/officeDocument/2006/relationships/hyperlink" Target="https://jtrp.ne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hyperlink" Target="mailto:cseeman@umich.edu"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3" Type="http://schemas.openxmlformats.org/officeDocument/2006/relationships/hyperlink" Target="https://www.bhphotovideo.com/find/EventSpace.jsp" TargetMode="External"/><Relationship Id="rId2" Type="http://schemas.openxmlformats.org/officeDocument/2006/relationships/hyperlink" Target="https://www.bhphotovideo.com/explora/" TargetMode="External"/><Relationship Id="rId1" Type="http://schemas.openxmlformats.org/officeDocument/2006/relationships/slideLayout" Target="../slideLayouts/slideLayout3.xml"/><Relationship Id="rId5" Type="http://schemas.openxmlformats.org/officeDocument/2006/relationships/hyperlink" Target="https://cameramall.com/" TargetMode="External"/><Relationship Id="rId4" Type="http://schemas.openxmlformats.org/officeDocument/2006/relationships/hyperlink" Target="https://www.adorama.com/alc/"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procam.com/events" TargetMode="External"/><Relationship Id="rId2" Type="http://schemas.openxmlformats.org/officeDocument/2006/relationships/hyperlink" Target="https://cameramall.com/" TargetMode="External"/><Relationship Id="rId1" Type="http://schemas.openxmlformats.org/officeDocument/2006/relationships/slideLayout" Target="../slideLayouts/slideLayout3.xml"/><Relationship Id="rId5" Type="http://schemas.openxmlformats.org/officeDocument/2006/relationships/hyperlink" Target="http://www.midwestcamera.com/" TargetMode="External"/><Relationship Id="rId4" Type="http://schemas.openxmlformats.org/officeDocument/2006/relationships/hyperlink" Target="https://woodwardcamera.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froknowsphoto.com/" TargetMode="External"/><Relationship Id="rId2" Type="http://schemas.openxmlformats.org/officeDocument/2006/relationships/hyperlink" Target="https://petapixel.com/" TargetMode="External"/><Relationship Id="rId1" Type="http://schemas.openxmlformats.org/officeDocument/2006/relationships/slideLayout" Target="../slideLayouts/slideLayout3.xml"/><Relationship Id="rId5" Type="http://schemas.openxmlformats.org/officeDocument/2006/relationships/hyperlink" Target="https://www.dpreview.com/" TargetMode="External"/><Relationship Id="rId4" Type="http://schemas.openxmlformats.org/officeDocument/2006/relationships/hyperlink" Target="https://digital-photography-school.com/"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help.flickr.com/" TargetMode="External"/><Relationship Id="rId7" Type="http://schemas.openxmlformats.org/officeDocument/2006/relationships/hyperlink" Target="https://www.facebook.com/" TargetMode="External"/><Relationship Id="rId2" Type="http://schemas.openxmlformats.org/officeDocument/2006/relationships/hyperlink" Target="https://www.flickr.com/" TargetMode="External"/><Relationship Id="rId1" Type="http://schemas.openxmlformats.org/officeDocument/2006/relationships/slideLayout" Target="../slideLayouts/slideLayout3.xml"/><Relationship Id="rId6" Type="http://schemas.openxmlformats.org/officeDocument/2006/relationships/hyperlink" Target="https://imgur.com/" TargetMode="External"/><Relationship Id="rId5" Type="http://schemas.openxmlformats.org/officeDocument/2006/relationships/hyperlink" Target="https://www.instagram.com/?hl=en" TargetMode="External"/><Relationship Id="rId4" Type="http://schemas.openxmlformats.org/officeDocument/2006/relationships/hyperlink" Target="https://www.smugmug.co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amazon.com/gp/help/customer/display.html?nodeId=GDMHBWK3M5RAV5TY" TargetMode="External"/><Relationship Id="rId3" Type="http://schemas.openxmlformats.org/officeDocument/2006/relationships/hyperlink" Target="https://support.google.com/photos#topic=6128818" TargetMode="External"/><Relationship Id="rId7" Type="http://schemas.openxmlformats.org/officeDocument/2006/relationships/hyperlink" Target="https://www.amazon.com/Amazon-Photos/b?ie=UTF8&amp;node=13234696011" TargetMode="External"/><Relationship Id="rId2" Type="http://schemas.openxmlformats.org/officeDocument/2006/relationships/hyperlink" Target="https://photos.google.com/" TargetMode="External"/><Relationship Id="rId1" Type="http://schemas.openxmlformats.org/officeDocument/2006/relationships/slideLayout" Target="../slideLayouts/slideLayout3.xml"/><Relationship Id="rId6" Type="http://schemas.openxmlformats.org/officeDocument/2006/relationships/hyperlink" Target="https://support.apple.com/en-us/HT207368" TargetMode="External"/><Relationship Id="rId5" Type="http://schemas.openxmlformats.org/officeDocument/2006/relationships/hyperlink" Target="https://support.apple.com/photos" TargetMode="External"/><Relationship Id="rId10" Type="http://schemas.openxmlformats.org/officeDocument/2006/relationships/hyperlink" Target="https://www.snapfish.com/home" TargetMode="External"/><Relationship Id="rId4" Type="http://schemas.openxmlformats.org/officeDocument/2006/relationships/hyperlink" Target="https://www.apple.com/ios/photos/" TargetMode="External"/><Relationship Id="rId9" Type="http://schemas.openxmlformats.org/officeDocument/2006/relationships/hyperlink" Target="https://www.shutterfly.com/"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flickr.com/photos/msumainlibrary" TargetMode="External"/><Relationship Id="rId2" Type="http://schemas.openxmlformats.org/officeDocument/2006/relationships/hyperlink" Target="https://www.flickr.com/photos/mlibrary" TargetMode="External"/><Relationship Id="rId1" Type="http://schemas.openxmlformats.org/officeDocument/2006/relationships/slideLayout" Target="../slideLayouts/slideLayout3.xml"/><Relationship Id="rId6" Type="http://schemas.openxmlformats.org/officeDocument/2006/relationships/hyperlink" Target="https://www.flickr.com/commons/institutions/" TargetMode="External"/><Relationship Id="rId5" Type="http://schemas.openxmlformats.org/officeDocument/2006/relationships/hyperlink" Target="https://www.flickr.com/commons" TargetMode="External"/><Relationship Id="rId4" Type="http://schemas.openxmlformats.org/officeDocument/2006/relationships/hyperlink" Target="https://www.flickr.com/photos/library_of_con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609600" y="228600"/>
            <a:ext cx="8305800" cy="2438400"/>
          </a:xfrm>
        </p:spPr>
        <p:txBody>
          <a:bodyPr>
            <a:normAutofit/>
          </a:bodyPr>
          <a:lstStyle/>
          <a:p>
            <a:r>
              <a:rPr lang="en-US" dirty="0"/>
              <a:t>Where is That Picture of Aunt Cindy?  Organizing, Protecting and Sharing Your Digital Images</a:t>
            </a:r>
            <a:endParaRPr lang="en-US" altLang="en-US" sz="3600" dirty="0">
              <a:latin typeface="Arial Narrow" panose="020B0606020202030204" pitchFamily="34" charset="0"/>
            </a:endParaRPr>
          </a:p>
        </p:txBody>
      </p:sp>
      <p:sp>
        <p:nvSpPr>
          <p:cNvPr id="6147" name="Subtitle 2"/>
          <p:cNvSpPr>
            <a:spLocks noGrp="1"/>
          </p:cNvSpPr>
          <p:nvPr>
            <p:ph type="subTitle" idx="1"/>
          </p:nvPr>
        </p:nvSpPr>
        <p:spPr>
          <a:xfrm>
            <a:off x="2133600" y="2819400"/>
            <a:ext cx="6400800" cy="3352800"/>
          </a:xfrm>
        </p:spPr>
        <p:txBody>
          <a:bodyPr>
            <a:normAutofit fontScale="92500" lnSpcReduction="20000"/>
          </a:bodyPr>
          <a:lstStyle/>
          <a:p>
            <a:r>
              <a:rPr lang="en-US" altLang="en-US" sz="2800" b="1" i="1" dirty="0">
                <a:solidFill>
                  <a:schemeClr val="tx1"/>
                </a:solidFill>
              </a:rPr>
              <a:t>Corey </a:t>
            </a:r>
            <a:r>
              <a:rPr lang="en-US" altLang="en-US" sz="2800" b="1" i="1" dirty="0" err="1">
                <a:solidFill>
                  <a:schemeClr val="tx1"/>
                </a:solidFill>
              </a:rPr>
              <a:t>Seeman</a:t>
            </a:r>
            <a:endParaRPr lang="en-US" altLang="en-US" sz="2800" b="1" i="1" dirty="0">
              <a:solidFill>
                <a:schemeClr val="tx1"/>
              </a:solidFill>
            </a:endParaRPr>
          </a:p>
          <a:p>
            <a:r>
              <a:rPr lang="en-US" altLang="en-US" sz="2800" b="1" i="1" dirty="0">
                <a:solidFill>
                  <a:schemeClr val="tx1"/>
                </a:solidFill>
              </a:rPr>
              <a:t>University of Michigan</a:t>
            </a:r>
          </a:p>
          <a:p>
            <a:r>
              <a:rPr lang="en-US" altLang="en-US" sz="2200" b="1" i="1" u="sng" dirty="0">
                <a:solidFill>
                  <a:schemeClr val="tx1"/>
                </a:solidFill>
              </a:rPr>
              <a:t>tinyurl.com/##</a:t>
            </a:r>
          </a:p>
          <a:p>
            <a:endParaRPr lang="en-US" altLang="en-US" sz="2200" b="1" i="1" u="sng" dirty="0">
              <a:solidFill>
                <a:schemeClr val="tx1"/>
              </a:solidFill>
            </a:endParaRPr>
          </a:p>
          <a:p>
            <a:r>
              <a:rPr lang="en-US" altLang="en-US" sz="2200" b="1" i="1" u="sng" dirty="0">
                <a:solidFill>
                  <a:schemeClr val="tx1"/>
                </a:solidFill>
                <a:hlinkClick r:id="rId3"/>
              </a:rPr>
              <a:t>https://sites.google.com/view/squirrelman/</a:t>
            </a:r>
            <a:endParaRPr lang="en-US" altLang="en-US" sz="2200" b="1" i="1" u="sng" dirty="0">
              <a:solidFill>
                <a:schemeClr val="tx1"/>
              </a:solidFill>
            </a:endParaRPr>
          </a:p>
          <a:p>
            <a:r>
              <a:rPr lang="en-US" altLang="en-US" sz="2200" b="1" i="1" u="sng" dirty="0">
                <a:solidFill>
                  <a:schemeClr val="tx1"/>
                </a:solidFill>
                <a:hlinkClick r:id="rId4"/>
              </a:rPr>
              <a:t>https://www.flickr.com/photos/cseeman/</a:t>
            </a:r>
            <a:endParaRPr lang="en-US" altLang="en-US" sz="2200" b="1" i="1" u="sng" dirty="0">
              <a:solidFill>
                <a:schemeClr val="tx1"/>
              </a:solidFill>
            </a:endParaRPr>
          </a:p>
          <a:p>
            <a:endParaRPr lang="en-US" altLang="en-US" sz="2800" b="1" i="1" u="sng" dirty="0">
              <a:solidFill>
                <a:schemeClr val="tx1"/>
              </a:solidFill>
            </a:endParaRPr>
          </a:p>
          <a:p>
            <a:r>
              <a:rPr lang="en-US" sz="2800" dirty="0">
                <a:solidFill>
                  <a:schemeClr val="tx1"/>
                </a:solidFill>
              </a:rPr>
              <a:t>Milan District Library</a:t>
            </a:r>
          </a:p>
          <a:p>
            <a:r>
              <a:rPr lang="en-US" sz="2800" dirty="0">
                <a:solidFill>
                  <a:schemeClr val="tx1"/>
                </a:solidFill>
              </a:rPr>
              <a:t>September 17, 2020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Overview</a:t>
            </a:r>
          </a:p>
        </p:txBody>
      </p:sp>
      <p:sp>
        <p:nvSpPr>
          <p:cNvPr id="3" name="Content Placeholder 2"/>
          <p:cNvSpPr>
            <a:spLocks noGrp="1"/>
          </p:cNvSpPr>
          <p:nvPr>
            <p:ph idx="1"/>
          </p:nvPr>
        </p:nvSpPr>
        <p:spPr>
          <a:xfrm>
            <a:off x="1828800" y="1189038"/>
            <a:ext cx="6934200" cy="2163762"/>
          </a:xfrm>
        </p:spPr>
        <p:txBody>
          <a:bodyPr>
            <a:normAutofit fontScale="70000" lnSpcReduction="20000"/>
          </a:bodyPr>
          <a:lstStyle/>
          <a:p>
            <a:r>
              <a:rPr lang="en-US" dirty="0"/>
              <a:t>Introduction</a:t>
            </a:r>
          </a:p>
          <a:p>
            <a:r>
              <a:rPr lang="en-US" dirty="0"/>
              <a:t>Key Digital Library Services</a:t>
            </a:r>
          </a:p>
          <a:p>
            <a:r>
              <a:rPr lang="en-US" dirty="0"/>
              <a:t>Why </a:t>
            </a:r>
            <a:r>
              <a:rPr lang="en-US" dirty="0" err="1"/>
              <a:t>flickr</a:t>
            </a:r>
            <a:r>
              <a:rPr lang="en-US" dirty="0"/>
              <a:t>?</a:t>
            </a:r>
          </a:p>
          <a:p>
            <a:r>
              <a:rPr lang="en-US" dirty="0"/>
              <a:t>Three Key Things – Organize, Describe, Organize</a:t>
            </a:r>
          </a:p>
          <a:p>
            <a:r>
              <a:rPr lang="en-US" dirty="0"/>
              <a:t>Your Images – Your Rights</a:t>
            </a:r>
          </a:p>
          <a:p>
            <a:r>
              <a:rPr lang="en-US" dirty="0"/>
              <a:t>Additional resources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 name="Picture 2">
            <a:extLst>
              <a:ext uri="{FF2B5EF4-FFF2-40B4-BE49-F238E27FC236}">
                <a16:creationId xmlns:a16="http://schemas.microsoft.com/office/drawing/2014/main" id="{D09DD0CC-2D99-43D7-B948-BBEE039907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29" t="18100" r="5953" b="9602"/>
          <a:stretch/>
        </p:blipFill>
        <p:spPr bwMode="auto">
          <a:xfrm>
            <a:off x="2743200" y="3333946"/>
            <a:ext cx="5410200" cy="296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99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2279-671D-49EA-B4A2-0F2BCB275B7E}"/>
              </a:ext>
            </a:extLst>
          </p:cNvPr>
          <p:cNvSpPr>
            <a:spLocks noGrp="1"/>
          </p:cNvSpPr>
          <p:nvPr>
            <p:ph type="title"/>
          </p:nvPr>
        </p:nvSpPr>
        <p:spPr/>
        <p:txBody>
          <a:bodyPr/>
          <a:lstStyle/>
          <a:p>
            <a:r>
              <a:rPr lang="en-US" dirty="0"/>
              <a:t>Presentation Overview</a:t>
            </a:r>
          </a:p>
        </p:txBody>
      </p:sp>
      <p:sp>
        <p:nvSpPr>
          <p:cNvPr id="3" name="Content Placeholder 2">
            <a:extLst>
              <a:ext uri="{FF2B5EF4-FFF2-40B4-BE49-F238E27FC236}">
                <a16:creationId xmlns:a16="http://schemas.microsoft.com/office/drawing/2014/main" id="{36CAD19A-6B4D-4567-9A5D-8193F1A685F1}"/>
              </a:ext>
            </a:extLst>
          </p:cNvPr>
          <p:cNvSpPr>
            <a:spLocks noGrp="1"/>
          </p:cNvSpPr>
          <p:nvPr>
            <p:ph idx="1"/>
          </p:nvPr>
        </p:nvSpPr>
        <p:spPr/>
        <p:txBody>
          <a:bodyPr>
            <a:normAutofit fontScale="62500" lnSpcReduction="20000"/>
          </a:bodyPr>
          <a:lstStyle/>
          <a:p>
            <a:r>
              <a:rPr lang="en-US" dirty="0"/>
              <a:t>This program will introduce you to photo sharing services that are available from companies such as Google, Apple, </a:t>
            </a:r>
            <a:r>
              <a:rPr lang="en-US" dirty="0" err="1"/>
              <a:t>facebook</a:t>
            </a:r>
            <a:r>
              <a:rPr lang="en-US" dirty="0"/>
              <a:t> and </a:t>
            </a:r>
            <a:r>
              <a:rPr lang="en-US" dirty="0" err="1"/>
              <a:t>flickr</a:t>
            </a:r>
            <a:r>
              <a:rPr lang="en-US" dirty="0"/>
              <a:t> (among others) and how to organize them for easy retrieval. We will look at ways organize, backup and share pictures with friends and family.  We will also explore how images are found by others (using tags or </a:t>
            </a:r>
            <a:r>
              <a:rPr lang="en-US" dirty="0" err="1"/>
              <a:t>searchterms</a:t>
            </a:r>
            <a:r>
              <a:rPr lang="en-US" dirty="0"/>
              <a:t>), if you want to share more broadly.  This could be the perfect session if you want to do something with all those pictures on your phone or clogging up your SD card!</a:t>
            </a:r>
          </a:p>
          <a:p>
            <a:endParaRPr lang="en-US" dirty="0"/>
          </a:p>
          <a:p>
            <a:r>
              <a:rPr lang="en-US" dirty="0"/>
              <a:t>Key Takeaways</a:t>
            </a:r>
          </a:p>
          <a:p>
            <a:pPr lvl="1"/>
            <a:r>
              <a:rPr lang="en-US" dirty="0"/>
              <a:t>Share my photography philosophy</a:t>
            </a:r>
          </a:p>
          <a:p>
            <a:pPr lvl="1"/>
            <a:r>
              <a:rPr lang="en-US" dirty="0"/>
              <a:t>Understanding where to store photos on the cloud</a:t>
            </a:r>
          </a:p>
          <a:p>
            <a:pPr lvl="1"/>
            <a:r>
              <a:rPr lang="en-US" dirty="0"/>
              <a:t>Best practices to make photos easy to find</a:t>
            </a:r>
          </a:p>
          <a:p>
            <a:pPr lvl="1"/>
            <a:r>
              <a:rPr lang="en-US" dirty="0"/>
              <a:t>Best way to manage them for the long haul</a:t>
            </a:r>
          </a:p>
          <a:p>
            <a:pPr lvl="1"/>
            <a:r>
              <a:rPr lang="en-US" dirty="0"/>
              <a:t>Better appreciation for squirrels!</a:t>
            </a:r>
            <a:br>
              <a:rPr lang="en-US" dirty="0"/>
            </a:br>
            <a:endParaRPr lang="en-US" b="1" dirty="0"/>
          </a:p>
        </p:txBody>
      </p:sp>
      <p:sp>
        <p:nvSpPr>
          <p:cNvPr id="4" name="Footer Placeholder 3">
            <a:extLst>
              <a:ext uri="{FF2B5EF4-FFF2-40B4-BE49-F238E27FC236}">
                <a16:creationId xmlns:a16="http://schemas.microsoft.com/office/drawing/2014/main" id="{E72BA257-7F84-4661-8C8C-8A016C17AF60}"/>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994413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lstStyle/>
          <a:p>
            <a:r>
              <a:rPr lang="en-US" dirty="0"/>
              <a:t>About Corey </a:t>
            </a:r>
          </a:p>
          <a:p>
            <a:r>
              <a:rPr lang="en-US" dirty="0"/>
              <a:t>Librarian at the University of Michigan (since 2005)</a:t>
            </a:r>
          </a:p>
          <a:p>
            <a:r>
              <a:rPr lang="en-US" dirty="0"/>
              <a:t>Formerly, an archivist at three institutions (including the National Baseball Hall of Fame &amp; Chicago Historical Society).</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9099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828800" y="1189038"/>
            <a:ext cx="7010400" cy="2697162"/>
          </a:xfrm>
        </p:spPr>
        <p:txBody>
          <a:bodyPr>
            <a:normAutofit fontScale="92500" lnSpcReduction="20000"/>
          </a:bodyPr>
          <a:lstStyle/>
          <a:p>
            <a:r>
              <a:rPr lang="en-US" dirty="0"/>
              <a:t>Passionate photographer as a child.</a:t>
            </a:r>
          </a:p>
          <a:p>
            <a:r>
              <a:rPr lang="en-US" dirty="0"/>
              <a:t>Done in by the double cost of photography (film and developing).</a:t>
            </a:r>
          </a:p>
          <a:p>
            <a:r>
              <a:rPr lang="en-US" dirty="0"/>
              <a:t>Rekindled my passion for photography with my first digital camera back in 2007.</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2" descr="https://c2.staticflickr.com/4/3781/13796774194_897937b18e_n.jpg">
            <a:extLst>
              <a:ext uri="{FF2B5EF4-FFF2-40B4-BE49-F238E27FC236}">
                <a16:creationId xmlns:a16="http://schemas.microsoft.com/office/drawing/2014/main" id="{87830C9A-39CD-4FC1-A9F0-F1C30F46E1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59" b="4183"/>
          <a:stretch/>
        </p:blipFill>
        <p:spPr bwMode="auto">
          <a:xfrm>
            <a:off x="2209799" y="3657599"/>
            <a:ext cx="3407479" cy="26971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3B6B0F-438B-4536-8494-3CC60A44F511}"/>
              </a:ext>
            </a:extLst>
          </p:cNvPr>
          <p:cNvSpPr txBox="1"/>
          <p:nvPr/>
        </p:nvSpPr>
        <p:spPr>
          <a:xfrm>
            <a:off x="6019800" y="4191000"/>
            <a:ext cx="2743200" cy="1569660"/>
          </a:xfrm>
          <a:prstGeom prst="rect">
            <a:avLst/>
          </a:prstGeom>
          <a:noFill/>
        </p:spPr>
        <p:txBody>
          <a:bodyPr wrap="square" rtlCol="0">
            <a:spAutoFit/>
          </a:bodyPr>
          <a:lstStyle/>
          <a:p>
            <a:r>
              <a:rPr lang="en-US" sz="2400" i="1" dirty="0"/>
              <a:t>My older brother and me, in Matawan, NJ </a:t>
            </a:r>
          </a:p>
          <a:p>
            <a:r>
              <a:rPr lang="en-US" sz="2400" i="1" dirty="0"/>
              <a:t>(c. 1968)</a:t>
            </a:r>
          </a:p>
        </p:txBody>
      </p:sp>
    </p:spTree>
    <p:extLst>
      <p:ext uri="{BB962C8B-B14F-4D97-AF65-F5344CB8AC3E}">
        <p14:creationId xmlns:p14="http://schemas.microsoft.com/office/powerpoint/2010/main" val="387473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828800" y="1189038"/>
            <a:ext cx="7162800" cy="2468562"/>
          </a:xfrm>
        </p:spPr>
        <p:txBody>
          <a:bodyPr>
            <a:normAutofit fontScale="77500" lnSpcReduction="20000"/>
          </a:bodyPr>
          <a:lstStyle/>
          <a:p>
            <a:r>
              <a:rPr lang="en-US" dirty="0"/>
              <a:t>Passionate amateur photographer</a:t>
            </a:r>
          </a:p>
          <a:p>
            <a:r>
              <a:rPr lang="en-US" dirty="0"/>
              <a:t>All about the squirrels</a:t>
            </a:r>
          </a:p>
          <a:p>
            <a:r>
              <a:rPr lang="en-US" dirty="0"/>
              <a:t>Comedy Wildlife Award Highly Commended (2019)</a:t>
            </a:r>
          </a:p>
          <a:p>
            <a:r>
              <a:rPr lang="en-US" dirty="0"/>
              <a:t>Washington Post Squirrel Week Contest 2</a:t>
            </a:r>
            <a:r>
              <a:rPr lang="en-US" baseline="30000" dirty="0"/>
              <a:t>nd</a:t>
            </a:r>
            <a:r>
              <a:rPr lang="en-US" dirty="0"/>
              <a:t> place &amp; Detroit News Celebrate Michigan winner</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 name="Picture 5" descr="A frog on a flower&#10;&#10;Description automatically generated">
            <a:extLst>
              <a:ext uri="{FF2B5EF4-FFF2-40B4-BE49-F238E27FC236}">
                <a16:creationId xmlns:a16="http://schemas.microsoft.com/office/drawing/2014/main" id="{84278F83-F0AC-4832-B170-5BF49EB01D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3888246"/>
            <a:ext cx="2994422" cy="1996281"/>
          </a:xfrm>
          <a:prstGeom prst="rect">
            <a:avLst/>
          </a:prstGeom>
        </p:spPr>
      </p:pic>
      <p:pic>
        <p:nvPicPr>
          <p:cNvPr id="8" name="Picture 7" descr="A squirrel standing on a rock&#10;&#10;Description automatically generated">
            <a:extLst>
              <a:ext uri="{FF2B5EF4-FFF2-40B4-BE49-F238E27FC236}">
                <a16:creationId xmlns:a16="http://schemas.microsoft.com/office/drawing/2014/main" id="{54D40CCF-B43E-4E25-963F-5EB432E357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799" y="3689350"/>
            <a:ext cx="3702843" cy="2468562"/>
          </a:xfrm>
          <a:prstGeom prst="rect">
            <a:avLst/>
          </a:prstGeom>
        </p:spPr>
      </p:pic>
    </p:spTree>
    <p:extLst>
      <p:ext uri="{BB962C8B-B14F-4D97-AF65-F5344CB8AC3E}">
        <p14:creationId xmlns:p14="http://schemas.microsoft.com/office/powerpoint/2010/main" val="121607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a:xfrm>
            <a:off x="1777738" y="942058"/>
            <a:ext cx="7162800" cy="2743527"/>
          </a:xfrm>
        </p:spPr>
        <p:txBody>
          <a:bodyPr>
            <a:normAutofit/>
          </a:bodyPr>
          <a:lstStyle/>
          <a:p>
            <a:r>
              <a:rPr lang="en-US" sz="2800" dirty="0"/>
              <a:t>Huge user on </a:t>
            </a:r>
            <a:r>
              <a:rPr lang="en-US" sz="2800" dirty="0" err="1"/>
              <a:t>flickr</a:t>
            </a:r>
            <a:endParaRPr lang="en-US" sz="2800" dirty="0"/>
          </a:p>
          <a:p>
            <a:r>
              <a:rPr lang="en-US" sz="2800" dirty="0">
                <a:hlinkClick r:id="rId2"/>
              </a:rPr>
              <a:t>https://www.flickr.com/photos/cseeman</a:t>
            </a:r>
            <a:endParaRPr lang="en-US" sz="2800" dirty="0"/>
          </a:p>
          <a:p>
            <a:r>
              <a:rPr lang="en-US" sz="2800" dirty="0"/>
              <a:t>I have participated in Project365 (one photo every day) since June 12, 2008</a:t>
            </a:r>
          </a:p>
          <a:p>
            <a:r>
              <a:rPr lang="en-US" sz="2800" dirty="0"/>
              <a:t>Almost never without a camera!</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026" name="Picture 2">
            <a:extLst>
              <a:ext uri="{FF2B5EF4-FFF2-40B4-BE49-F238E27FC236}">
                <a16:creationId xmlns:a16="http://schemas.microsoft.com/office/drawing/2014/main" id="{4BC7EBAE-2A08-4186-A41B-E9B3EFABF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028715"/>
            <a:ext cx="3132841" cy="23496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7C03DF2-75D1-4FFF-AB00-6C28C8920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63590"/>
            <a:ext cx="3524446" cy="23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51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normAutofit fontScale="85000" lnSpcReduction="20000"/>
          </a:bodyPr>
          <a:lstStyle/>
          <a:p>
            <a:r>
              <a:rPr lang="en-US" dirty="0" err="1"/>
              <a:t>flickr</a:t>
            </a:r>
            <a:r>
              <a:rPr lang="en-US" dirty="0"/>
              <a:t> – flickr.com</a:t>
            </a:r>
          </a:p>
          <a:p>
            <a:r>
              <a:rPr lang="en-US" dirty="0"/>
              <a:t>SmugMug - Smugmug.com</a:t>
            </a:r>
          </a:p>
          <a:p>
            <a:r>
              <a:rPr lang="en-US" dirty="0"/>
              <a:t>Instagram - instagram.com</a:t>
            </a:r>
          </a:p>
          <a:p>
            <a:r>
              <a:rPr lang="en-US" dirty="0" err="1"/>
              <a:t>Imgur</a:t>
            </a:r>
            <a:r>
              <a:rPr lang="en-US" dirty="0"/>
              <a:t> - imgur.com</a:t>
            </a:r>
          </a:p>
          <a:p>
            <a:r>
              <a:rPr lang="en-US" dirty="0"/>
              <a:t>Google Photos - photos.google.com/</a:t>
            </a:r>
          </a:p>
          <a:p>
            <a:r>
              <a:rPr lang="en-US" dirty="0" err="1"/>
              <a:t>facebook</a:t>
            </a:r>
            <a:r>
              <a:rPr lang="en-US" dirty="0"/>
              <a:t> – facebook.com</a:t>
            </a:r>
          </a:p>
          <a:p>
            <a:r>
              <a:rPr lang="en-US" dirty="0"/>
              <a:t>Apple Photos - www.apple.com/ios/photos/</a:t>
            </a:r>
          </a:p>
          <a:p>
            <a:r>
              <a:rPr lang="en-US" dirty="0"/>
              <a:t>Amazon Photos - www.amazon.com/Amazon-Photos</a:t>
            </a:r>
          </a:p>
          <a:p>
            <a:r>
              <a:rPr lang="en-US" dirty="0"/>
              <a:t>Shutterfly &amp; </a:t>
            </a:r>
            <a:r>
              <a:rPr lang="en-US" dirty="0" err="1"/>
              <a:t>Snapfish</a:t>
            </a:r>
            <a:r>
              <a:rPr lang="en-US" dirty="0"/>
              <a:t> (and other print/gift focus)</a:t>
            </a:r>
          </a:p>
          <a:p>
            <a:r>
              <a:rPr lang="en-US" b="1" i="1" dirty="0"/>
              <a:t>It’s a constantly changing environment!</a:t>
            </a:r>
          </a:p>
          <a:p>
            <a:endParaRPr lang="en-US" dirty="0"/>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2223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graphicFrame>
        <p:nvGraphicFramePr>
          <p:cNvPr id="6" name="Table 6">
            <a:extLst>
              <a:ext uri="{FF2B5EF4-FFF2-40B4-BE49-F238E27FC236}">
                <a16:creationId xmlns:a16="http://schemas.microsoft.com/office/drawing/2014/main" id="{79EF18C5-A905-4189-9532-320FDEEBADF0}"/>
              </a:ext>
            </a:extLst>
          </p:cNvPr>
          <p:cNvGraphicFramePr>
            <a:graphicFrameLocks noGrp="1"/>
          </p:cNvGraphicFramePr>
          <p:nvPr>
            <p:ph idx="1"/>
            <p:extLst>
              <p:ext uri="{D42A27DB-BD31-4B8C-83A1-F6EECF244321}">
                <p14:modId xmlns:p14="http://schemas.microsoft.com/office/powerpoint/2010/main" val="1843413571"/>
              </p:ext>
            </p:extLst>
          </p:nvPr>
        </p:nvGraphicFramePr>
        <p:xfrm>
          <a:off x="1828800" y="1189038"/>
          <a:ext cx="6934200" cy="494792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704652102"/>
                    </a:ext>
                  </a:extLst>
                </a:gridCol>
                <a:gridCol w="2667000">
                  <a:extLst>
                    <a:ext uri="{9D8B030D-6E8A-4147-A177-3AD203B41FA5}">
                      <a16:colId xmlns:a16="http://schemas.microsoft.com/office/drawing/2014/main" val="3942736317"/>
                    </a:ext>
                  </a:extLst>
                </a:gridCol>
                <a:gridCol w="2819400">
                  <a:extLst>
                    <a:ext uri="{9D8B030D-6E8A-4147-A177-3AD203B41FA5}">
                      <a16:colId xmlns:a16="http://schemas.microsoft.com/office/drawing/2014/main" val="2483982928"/>
                    </a:ext>
                  </a:extLst>
                </a:gridCol>
              </a:tblGrid>
              <a:tr h="370840">
                <a:tc>
                  <a:txBody>
                    <a:bodyPr/>
                    <a:lstStyle/>
                    <a:p>
                      <a:r>
                        <a:rPr lang="en-US" dirty="0"/>
                        <a:t>Name</a:t>
                      </a:r>
                    </a:p>
                  </a:txBody>
                  <a:tcPr/>
                </a:tc>
                <a:tc>
                  <a:txBody>
                    <a:bodyPr/>
                    <a:lstStyle/>
                    <a:p>
                      <a:r>
                        <a:rPr lang="en-US" dirty="0"/>
                        <a:t>Cost (relative)</a:t>
                      </a:r>
                    </a:p>
                  </a:txBody>
                  <a:tcPr/>
                </a:tc>
                <a:tc>
                  <a:txBody>
                    <a:bodyPr/>
                    <a:lstStyle/>
                    <a:p>
                      <a:r>
                        <a:rPr lang="en-US" dirty="0"/>
                        <a:t>Benefit / Drawback</a:t>
                      </a:r>
                    </a:p>
                  </a:txBody>
                  <a:tcPr/>
                </a:tc>
                <a:extLst>
                  <a:ext uri="{0D108BD9-81ED-4DB2-BD59-A6C34878D82A}">
                    <a16:rowId xmlns:a16="http://schemas.microsoft.com/office/drawing/2014/main" val="2876214885"/>
                  </a:ext>
                </a:extLst>
              </a:tr>
              <a:tr h="370840">
                <a:tc>
                  <a:txBody>
                    <a:bodyPr/>
                    <a:lstStyle/>
                    <a:p>
                      <a:r>
                        <a:rPr lang="en-US" dirty="0" err="1"/>
                        <a:t>flickr</a:t>
                      </a:r>
                      <a:endParaRPr lang="en-US" dirty="0"/>
                    </a:p>
                  </a:txBody>
                  <a:tcPr/>
                </a:tc>
                <a:tc>
                  <a:txBody>
                    <a:bodyPr/>
                    <a:lstStyle/>
                    <a:p>
                      <a:r>
                        <a:rPr lang="en-US" dirty="0"/>
                        <a:t>Free account; Pro account ($49.95/year) gives you more features &amp; more than 1000 pictures.</a:t>
                      </a:r>
                    </a:p>
                  </a:txBody>
                  <a:tcPr/>
                </a:tc>
                <a:tc>
                  <a:txBody>
                    <a:bodyPr/>
                    <a:lstStyle/>
                    <a:p>
                      <a:r>
                        <a:rPr lang="en-US" dirty="0"/>
                        <a:t>Great community of photographers.  Easy way to share and integrate into social media*</a:t>
                      </a:r>
                    </a:p>
                  </a:txBody>
                  <a:tcPr/>
                </a:tc>
                <a:extLst>
                  <a:ext uri="{0D108BD9-81ED-4DB2-BD59-A6C34878D82A}">
                    <a16:rowId xmlns:a16="http://schemas.microsoft.com/office/drawing/2014/main" val="2299279803"/>
                  </a:ext>
                </a:extLst>
              </a:tr>
              <a:tr h="370840">
                <a:tc>
                  <a:txBody>
                    <a:bodyPr/>
                    <a:lstStyle/>
                    <a:p>
                      <a:r>
                        <a:rPr lang="en-US" dirty="0"/>
                        <a:t>SmugMug</a:t>
                      </a:r>
                    </a:p>
                  </a:txBody>
                  <a:tcPr/>
                </a:tc>
                <a:tc>
                  <a:txBody>
                    <a:bodyPr/>
                    <a:lstStyle/>
                    <a:p>
                      <a:r>
                        <a:rPr lang="en-US" dirty="0"/>
                        <a:t>Primarily for professionals.  Fee to use service.</a:t>
                      </a:r>
                    </a:p>
                  </a:txBody>
                  <a:tcPr/>
                </a:tc>
                <a:tc>
                  <a:txBody>
                    <a:bodyPr/>
                    <a:lstStyle/>
                    <a:p>
                      <a:r>
                        <a:rPr lang="en-US" dirty="0"/>
                        <a:t>Owners of </a:t>
                      </a:r>
                      <a:r>
                        <a:rPr lang="en-US" dirty="0" err="1"/>
                        <a:t>flickr</a:t>
                      </a:r>
                      <a:r>
                        <a:rPr lang="en-US" dirty="0"/>
                        <a:t> – good if you are interested in photography business.</a:t>
                      </a:r>
                    </a:p>
                  </a:txBody>
                  <a:tcPr/>
                </a:tc>
                <a:extLst>
                  <a:ext uri="{0D108BD9-81ED-4DB2-BD59-A6C34878D82A}">
                    <a16:rowId xmlns:a16="http://schemas.microsoft.com/office/drawing/2014/main" val="1213264471"/>
                  </a:ext>
                </a:extLst>
              </a:tr>
              <a:tr h="370840">
                <a:tc>
                  <a:txBody>
                    <a:bodyPr/>
                    <a:lstStyle/>
                    <a:p>
                      <a:r>
                        <a:rPr lang="en-US" dirty="0"/>
                        <a:t>Instagram</a:t>
                      </a:r>
                    </a:p>
                  </a:txBody>
                  <a:tcPr/>
                </a:tc>
                <a:tc>
                  <a:txBody>
                    <a:bodyPr/>
                    <a:lstStyle/>
                    <a:p>
                      <a:r>
                        <a:rPr lang="en-US" dirty="0"/>
                        <a:t>Free account.  </a:t>
                      </a:r>
                    </a:p>
                  </a:txBody>
                  <a:tcPr/>
                </a:tc>
                <a:tc>
                  <a:txBody>
                    <a:bodyPr/>
                    <a:lstStyle/>
                    <a:p>
                      <a:r>
                        <a:rPr lang="en-US" dirty="0"/>
                        <a:t>Maybe the biggest name in photo sharing.  Designed to work with your mobile device.</a:t>
                      </a:r>
                    </a:p>
                  </a:txBody>
                  <a:tcPr/>
                </a:tc>
                <a:extLst>
                  <a:ext uri="{0D108BD9-81ED-4DB2-BD59-A6C34878D82A}">
                    <a16:rowId xmlns:a16="http://schemas.microsoft.com/office/drawing/2014/main" val="161247659"/>
                  </a:ext>
                </a:extLst>
              </a:tr>
              <a:tr h="370840">
                <a:tc>
                  <a:txBody>
                    <a:bodyPr/>
                    <a:lstStyle/>
                    <a:p>
                      <a:r>
                        <a:rPr lang="en-US" dirty="0" err="1"/>
                        <a:t>Imgur</a:t>
                      </a:r>
                      <a:endParaRPr lang="en-US" dirty="0"/>
                    </a:p>
                  </a:txBody>
                  <a:tcPr/>
                </a:tc>
                <a:tc>
                  <a:txBody>
                    <a:bodyPr/>
                    <a:lstStyle/>
                    <a:p>
                      <a:r>
                        <a:rPr lang="en-US" dirty="0"/>
                        <a:t>Free basic account.</a:t>
                      </a:r>
                    </a:p>
                  </a:txBody>
                  <a:tcPr/>
                </a:tc>
                <a:tc>
                  <a:txBody>
                    <a:bodyPr/>
                    <a:lstStyle/>
                    <a:p>
                      <a:r>
                        <a:rPr lang="en-US" dirty="0"/>
                        <a:t>Can get lost among cat GIFs</a:t>
                      </a:r>
                    </a:p>
                  </a:txBody>
                  <a:tcPr/>
                </a:tc>
                <a:extLst>
                  <a:ext uri="{0D108BD9-81ED-4DB2-BD59-A6C34878D82A}">
                    <a16:rowId xmlns:a16="http://schemas.microsoft.com/office/drawing/2014/main" val="1507336570"/>
                  </a:ext>
                </a:extLst>
              </a:tr>
              <a:tr h="370840">
                <a:tc>
                  <a:txBody>
                    <a:bodyPr/>
                    <a:lstStyle/>
                    <a:p>
                      <a:r>
                        <a:rPr lang="en-US" dirty="0"/>
                        <a:t>Google</a:t>
                      </a:r>
                    </a:p>
                  </a:txBody>
                  <a:tcPr/>
                </a:tc>
                <a:tc>
                  <a:txBody>
                    <a:bodyPr/>
                    <a:lstStyle/>
                    <a:p>
                      <a:r>
                        <a:rPr lang="en-US" dirty="0"/>
                        <a:t>Free account, more storage needs costs per month.</a:t>
                      </a:r>
                    </a:p>
                  </a:txBody>
                  <a:tcPr/>
                </a:tc>
                <a:tc>
                  <a:txBody>
                    <a:bodyPr/>
                    <a:lstStyle/>
                    <a:p>
                      <a:r>
                        <a:rPr lang="en-US" dirty="0"/>
                        <a:t>Integrates with your Android phone/device; great backup (cloud).</a:t>
                      </a:r>
                    </a:p>
                  </a:txBody>
                  <a:tcPr/>
                </a:tc>
                <a:extLst>
                  <a:ext uri="{0D108BD9-81ED-4DB2-BD59-A6C34878D82A}">
                    <a16:rowId xmlns:a16="http://schemas.microsoft.com/office/drawing/2014/main" val="414674367"/>
                  </a:ext>
                </a:extLst>
              </a:tr>
            </a:tbl>
          </a:graphicData>
        </a:graphic>
      </p:graphicFrame>
    </p:spTree>
    <p:extLst>
      <p:ext uri="{BB962C8B-B14F-4D97-AF65-F5344CB8AC3E}">
        <p14:creationId xmlns:p14="http://schemas.microsoft.com/office/powerpoint/2010/main" val="4230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p:txBody>
          <a:bodyPr/>
          <a:lstStyle/>
          <a:p>
            <a:r>
              <a:rPr lang="en-US" dirty="0"/>
              <a:t>Key Digital Library Services</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graphicFrame>
        <p:nvGraphicFramePr>
          <p:cNvPr id="6" name="Table 6">
            <a:extLst>
              <a:ext uri="{FF2B5EF4-FFF2-40B4-BE49-F238E27FC236}">
                <a16:creationId xmlns:a16="http://schemas.microsoft.com/office/drawing/2014/main" id="{79EF18C5-A905-4189-9532-320FDEEBADF0}"/>
              </a:ext>
            </a:extLst>
          </p:cNvPr>
          <p:cNvGraphicFramePr>
            <a:graphicFrameLocks noGrp="1"/>
          </p:cNvGraphicFramePr>
          <p:nvPr>
            <p:ph idx="1"/>
            <p:extLst>
              <p:ext uri="{D42A27DB-BD31-4B8C-83A1-F6EECF244321}">
                <p14:modId xmlns:p14="http://schemas.microsoft.com/office/powerpoint/2010/main" val="2391908088"/>
              </p:ext>
            </p:extLst>
          </p:nvPr>
        </p:nvGraphicFramePr>
        <p:xfrm>
          <a:off x="1828800" y="1189038"/>
          <a:ext cx="6934200" cy="457708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704652102"/>
                    </a:ext>
                  </a:extLst>
                </a:gridCol>
                <a:gridCol w="2667000">
                  <a:extLst>
                    <a:ext uri="{9D8B030D-6E8A-4147-A177-3AD203B41FA5}">
                      <a16:colId xmlns:a16="http://schemas.microsoft.com/office/drawing/2014/main" val="3942736317"/>
                    </a:ext>
                  </a:extLst>
                </a:gridCol>
                <a:gridCol w="2819400">
                  <a:extLst>
                    <a:ext uri="{9D8B030D-6E8A-4147-A177-3AD203B41FA5}">
                      <a16:colId xmlns:a16="http://schemas.microsoft.com/office/drawing/2014/main" val="2483982928"/>
                    </a:ext>
                  </a:extLst>
                </a:gridCol>
              </a:tblGrid>
              <a:tr h="370840">
                <a:tc>
                  <a:txBody>
                    <a:bodyPr/>
                    <a:lstStyle/>
                    <a:p>
                      <a:r>
                        <a:rPr lang="en-US" dirty="0"/>
                        <a:t>Name</a:t>
                      </a:r>
                    </a:p>
                  </a:txBody>
                  <a:tcPr/>
                </a:tc>
                <a:tc>
                  <a:txBody>
                    <a:bodyPr/>
                    <a:lstStyle/>
                    <a:p>
                      <a:r>
                        <a:rPr lang="en-US" dirty="0"/>
                        <a:t>Cost (relative)</a:t>
                      </a:r>
                    </a:p>
                  </a:txBody>
                  <a:tcPr/>
                </a:tc>
                <a:tc>
                  <a:txBody>
                    <a:bodyPr/>
                    <a:lstStyle/>
                    <a:p>
                      <a:r>
                        <a:rPr lang="en-US" dirty="0"/>
                        <a:t>Benefit / Drawback</a:t>
                      </a:r>
                    </a:p>
                  </a:txBody>
                  <a:tcPr/>
                </a:tc>
                <a:extLst>
                  <a:ext uri="{0D108BD9-81ED-4DB2-BD59-A6C34878D82A}">
                    <a16:rowId xmlns:a16="http://schemas.microsoft.com/office/drawing/2014/main" val="2876214885"/>
                  </a:ext>
                </a:extLst>
              </a:tr>
              <a:tr h="370840">
                <a:tc>
                  <a:txBody>
                    <a:bodyPr/>
                    <a:lstStyle/>
                    <a:p>
                      <a:r>
                        <a:rPr lang="en-US"/>
                        <a:t>facebook</a:t>
                      </a:r>
                      <a:endParaRPr lang="en-US" dirty="0"/>
                    </a:p>
                  </a:txBody>
                  <a:tcPr/>
                </a:tc>
                <a:tc>
                  <a:txBody>
                    <a:bodyPr/>
                    <a:lstStyle/>
                    <a:p>
                      <a:r>
                        <a:rPr lang="en-US" dirty="0"/>
                        <a:t>Free with account</a:t>
                      </a:r>
                    </a:p>
                  </a:txBody>
                  <a:tcPr/>
                </a:tc>
                <a:tc>
                  <a:txBody>
                    <a:bodyPr/>
                    <a:lstStyle/>
                    <a:p>
                      <a:r>
                        <a:rPr lang="en-US" dirty="0"/>
                        <a:t>Good for sharing with your network only.</a:t>
                      </a:r>
                    </a:p>
                  </a:txBody>
                  <a:tcPr/>
                </a:tc>
                <a:extLst>
                  <a:ext uri="{0D108BD9-81ED-4DB2-BD59-A6C34878D82A}">
                    <a16:rowId xmlns:a16="http://schemas.microsoft.com/office/drawing/2014/main" val="3122026517"/>
                  </a:ext>
                </a:extLst>
              </a:tr>
              <a:tr h="370840">
                <a:tc>
                  <a:txBody>
                    <a:bodyPr/>
                    <a:lstStyle/>
                    <a:p>
                      <a:r>
                        <a:rPr lang="en-US" dirty="0"/>
                        <a:t>Apple</a:t>
                      </a:r>
                    </a:p>
                  </a:txBody>
                  <a:tcPr/>
                </a:tc>
                <a:tc>
                  <a:txBody>
                    <a:bodyPr/>
                    <a:lstStyle/>
                    <a:p>
                      <a:r>
                        <a:rPr lang="en-US" dirty="0"/>
                        <a:t>iPhone/iPad users get 5GB free storage.  Can upgrade from there.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Integrates with your Apple  phone/device.  Easy to share and edit.  Typically great cameras on these devices.  Like Google, you can find primarily your pictures.  Backup all to the cloud if you can!</a:t>
                      </a:r>
                    </a:p>
                  </a:txBody>
                  <a:tcPr/>
                </a:tc>
                <a:extLst>
                  <a:ext uri="{0D108BD9-81ED-4DB2-BD59-A6C34878D82A}">
                    <a16:rowId xmlns:a16="http://schemas.microsoft.com/office/drawing/2014/main" val="3504454012"/>
                  </a:ext>
                </a:extLst>
              </a:tr>
              <a:tr h="370840">
                <a:tc>
                  <a:txBody>
                    <a:bodyPr/>
                    <a:lstStyle/>
                    <a:p>
                      <a:r>
                        <a:rPr lang="en-US" dirty="0"/>
                        <a:t>Amazon</a:t>
                      </a:r>
                    </a:p>
                  </a:txBody>
                  <a:tcPr/>
                </a:tc>
                <a:tc>
                  <a:txBody>
                    <a:bodyPr/>
                    <a:lstStyle/>
                    <a:p>
                      <a:r>
                        <a:rPr lang="en-US" dirty="0"/>
                        <a:t>Free with Prime account or pay per storage needs</a:t>
                      </a:r>
                    </a:p>
                  </a:txBody>
                  <a:tcPr/>
                </a:tc>
                <a:tc>
                  <a:txBody>
                    <a:bodyPr/>
                    <a:lstStyle/>
                    <a:p>
                      <a:r>
                        <a:rPr lang="en-US" dirty="0"/>
                        <a:t>Relative new entry among photo sharing.</a:t>
                      </a:r>
                    </a:p>
                  </a:txBody>
                  <a:tcPr/>
                </a:tc>
                <a:extLst>
                  <a:ext uri="{0D108BD9-81ED-4DB2-BD59-A6C34878D82A}">
                    <a16:rowId xmlns:a16="http://schemas.microsoft.com/office/drawing/2014/main" val="733314469"/>
                  </a:ext>
                </a:extLst>
              </a:tr>
              <a:tr h="370840">
                <a:tc>
                  <a:txBody>
                    <a:bodyPr/>
                    <a:lstStyle/>
                    <a:p>
                      <a:r>
                        <a:rPr lang="en-US" dirty="0"/>
                        <a:t>Shutterfly </a:t>
                      </a:r>
                      <a:r>
                        <a:rPr lang="en-US" dirty="0" err="1"/>
                        <a:t>Snapfish</a:t>
                      </a:r>
                      <a:r>
                        <a:rPr lang="en-US" dirty="0"/>
                        <a:t> (</a:t>
                      </a:r>
                      <a:r>
                        <a:rPr lang="en-US" dirty="0" err="1"/>
                        <a:t>etc</a:t>
                      </a:r>
                      <a:r>
                        <a:rPr lang="en-US" dirty="0"/>
                        <a:t>)</a:t>
                      </a:r>
                    </a:p>
                  </a:txBody>
                  <a:tcPr/>
                </a:tc>
                <a:tc>
                  <a:txBody>
                    <a:bodyPr/>
                    <a:lstStyle/>
                    <a:p>
                      <a:r>
                        <a:rPr lang="en-US" dirty="0"/>
                        <a:t>Free with account</a:t>
                      </a:r>
                    </a:p>
                  </a:txBody>
                  <a:tcPr/>
                </a:tc>
                <a:tc>
                  <a:txBody>
                    <a:bodyPr/>
                    <a:lstStyle/>
                    <a:p>
                      <a:r>
                        <a:rPr lang="en-US" dirty="0"/>
                        <a:t>Easy printing, somewhat odd sharing (but possible)</a:t>
                      </a:r>
                    </a:p>
                  </a:txBody>
                  <a:tcPr/>
                </a:tc>
                <a:extLst>
                  <a:ext uri="{0D108BD9-81ED-4DB2-BD59-A6C34878D82A}">
                    <a16:rowId xmlns:a16="http://schemas.microsoft.com/office/drawing/2014/main" val="985237319"/>
                  </a:ext>
                </a:extLst>
              </a:tr>
            </a:tbl>
          </a:graphicData>
        </a:graphic>
      </p:graphicFrame>
    </p:spTree>
    <p:extLst>
      <p:ext uri="{BB962C8B-B14F-4D97-AF65-F5344CB8AC3E}">
        <p14:creationId xmlns:p14="http://schemas.microsoft.com/office/powerpoint/2010/main" val="12321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p:txBody>
          <a:bodyPr/>
          <a:lstStyle/>
          <a:p>
            <a:r>
              <a:rPr lang="en-US" dirty="0"/>
              <a:t>It is a community of photographers.</a:t>
            </a:r>
          </a:p>
          <a:p>
            <a:r>
              <a:rPr lang="en-US" dirty="0"/>
              <a:t>It is about as much your photos as it is for ones that are shared by others.</a:t>
            </a:r>
          </a:p>
          <a:p>
            <a:r>
              <a:rPr lang="en-US" dirty="0"/>
              <a:t>You can find a group (or groups) that is interested in just about anything.</a:t>
            </a:r>
          </a:p>
          <a:p>
            <a:r>
              <a:rPr lang="en-US" dirty="0"/>
              <a:t>Excellent sharing and findability.</a:t>
            </a:r>
          </a:p>
          <a:p>
            <a:r>
              <a:rPr lang="en-US" dirty="0"/>
              <a:t>Easy way to create albums and use tags to find pictures.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21579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6FC3FD0-D324-4EDA-BF08-F0692B4885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38" t="7370" r="14621" b="972"/>
          <a:stretch/>
        </p:blipFill>
        <p:spPr bwMode="auto">
          <a:xfrm>
            <a:off x="5638800" y="1898719"/>
            <a:ext cx="3097174" cy="28548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astle surrounded by a body of water&#10;&#10;Description automatically generated">
            <a:extLst>
              <a:ext uri="{FF2B5EF4-FFF2-40B4-BE49-F238E27FC236}">
                <a16:creationId xmlns:a16="http://schemas.microsoft.com/office/drawing/2014/main" id="{B864B6BA-A459-45A0-B7CE-62379856D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2117726"/>
            <a:ext cx="3924960" cy="2619262"/>
          </a:xfrm>
          <a:prstGeom prst="rect">
            <a:avLst/>
          </a:prstGeom>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81882"/>
            <a:ext cx="6858000" cy="944562"/>
          </a:xfrm>
        </p:spPr>
        <p:txBody>
          <a:bodyPr/>
          <a:lstStyle/>
          <a:p>
            <a:pPr lvl="1"/>
            <a:r>
              <a:rPr lang="en-US" dirty="0"/>
              <a:t>You can share any image on the site.</a:t>
            </a:r>
          </a:p>
          <a:p>
            <a:pPr lvl="1"/>
            <a:r>
              <a:rPr lang="en-US" dirty="0"/>
              <a:t>Pictures I have taken</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2" name="Picture 11" descr="A squirrel on a branch&#10;&#10;Description automatically generated">
            <a:extLst>
              <a:ext uri="{FF2B5EF4-FFF2-40B4-BE49-F238E27FC236}">
                <a16:creationId xmlns:a16="http://schemas.microsoft.com/office/drawing/2014/main" id="{076AAC50-08BF-4AAD-A2A0-A73EDC0CC7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7736" y="4202606"/>
            <a:ext cx="2841549" cy="1896734"/>
          </a:xfrm>
          <a:prstGeom prst="rect">
            <a:avLst/>
          </a:prstGeom>
        </p:spPr>
      </p:pic>
      <p:pic>
        <p:nvPicPr>
          <p:cNvPr id="8" name="Picture 7" descr="A picture containing water, fence, outdoor, bird&#10;&#10;Description automatically generated">
            <a:extLst>
              <a:ext uri="{FF2B5EF4-FFF2-40B4-BE49-F238E27FC236}">
                <a16:creationId xmlns:a16="http://schemas.microsoft.com/office/drawing/2014/main" id="{976D06AE-F327-4774-BC39-3DC011413A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4426" y="4507770"/>
            <a:ext cx="2841548" cy="1896733"/>
          </a:xfrm>
          <a:prstGeom prst="rect">
            <a:avLst/>
          </a:prstGeom>
        </p:spPr>
      </p:pic>
      <p:pic>
        <p:nvPicPr>
          <p:cNvPr id="10" name="Picture 9" descr="A squirrel standing on a sidewalk&#10;&#10;Description automatically generated">
            <a:extLst>
              <a:ext uri="{FF2B5EF4-FFF2-40B4-BE49-F238E27FC236}">
                <a16:creationId xmlns:a16="http://schemas.microsoft.com/office/drawing/2014/main" id="{6F77DBBE-541A-4C29-B0F3-A0EA32342D0D}"/>
              </a:ext>
            </a:extLst>
          </p:cNvPr>
          <p:cNvPicPr>
            <a:picLocks noChangeAspect="1"/>
          </p:cNvPicPr>
          <p:nvPr/>
        </p:nvPicPr>
        <p:blipFill rotWithShape="1">
          <a:blip r:embed="rId6">
            <a:extLst>
              <a:ext uri="{28A0092B-C50C-407E-A947-70E740481C1C}">
                <a14:useLocalDpi xmlns:a14="http://schemas.microsoft.com/office/drawing/2010/main" val="0"/>
              </a:ext>
            </a:extLst>
          </a:blip>
          <a:srcRect l="27555" t="17966" r="30761" b="3121"/>
          <a:stretch/>
        </p:blipFill>
        <p:spPr>
          <a:xfrm>
            <a:off x="1981200" y="4206094"/>
            <a:ext cx="1640472" cy="2072561"/>
          </a:xfrm>
          <a:prstGeom prst="rect">
            <a:avLst/>
          </a:prstGeom>
        </p:spPr>
      </p:pic>
    </p:spTree>
    <p:extLst>
      <p:ext uri="{BB962C8B-B14F-4D97-AF65-F5344CB8AC3E}">
        <p14:creationId xmlns:p14="http://schemas.microsoft.com/office/powerpoint/2010/main" val="154155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785738-06E2-435D-A2DE-AE239F0D8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2539" y="2251966"/>
            <a:ext cx="3260521" cy="21763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81882"/>
            <a:ext cx="6858000" cy="944562"/>
          </a:xfrm>
        </p:spPr>
        <p:txBody>
          <a:bodyPr/>
          <a:lstStyle/>
          <a:p>
            <a:pPr lvl="1"/>
            <a:r>
              <a:rPr lang="en-US" dirty="0"/>
              <a:t>You can share any image on the site.</a:t>
            </a:r>
          </a:p>
          <a:p>
            <a:pPr lvl="1"/>
            <a:r>
              <a:rPr lang="en-US" dirty="0"/>
              <a:t>Pictures I have taken</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2050" name="Picture 2">
            <a:extLst>
              <a:ext uri="{FF2B5EF4-FFF2-40B4-BE49-F238E27FC236}">
                <a16:creationId xmlns:a16="http://schemas.microsoft.com/office/drawing/2014/main" id="{1405501F-BAA1-4F39-94EA-4A9069E62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157412"/>
            <a:ext cx="38100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0C85BD0-054E-4118-BCB8-CDDFE7F41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965967"/>
            <a:ext cx="3011680" cy="201029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FB7F8870-5739-42AD-B9EF-8A61EC2F6C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327525"/>
            <a:ext cx="3038475" cy="2028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id="{8565C6A0-EEC1-4550-86A5-57E7C9EA25B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685" t="13207" r="5115"/>
          <a:stretch/>
        </p:blipFill>
        <p:spPr bwMode="auto">
          <a:xfrm>
            <a:off x="4111156" y="3895673"/>
            <a:ext cx="2359963" cy="2270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42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https://c2.staticflickr.com/8/7079/13443825515_dd04854c00.jpg">
            <a:extLst>
              <a:ext uri="{FF2B5EF4-FFF2-40B4-BE49-F238E27FC236}">
                <a16:creationId xmlns:a16="http://schemas.microsoft.com/office/drawing/2014/main" id="{BCACFC58-BF94-4F2E-9A3C-AE93281135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2" y="1661001"/>
            <a:ext cx="4326350" cy="31495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F0AE972-2C69-4D5F-A4B6-C91FA2C99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969" y="3771868"/>
            <a:ext cx="2317631" cy="26949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a:t>
            </a:r>
            <a:r>
              <a:rPr lang="en-US" dirty="0" err="1"/>
              <a:t>flickr</a:t>
            </a:r>
            <a:r>
              <a:rPr lang="en-US" dirty="0"/>
              <a:t>?</a:t>
            </a:r>
          </a:p>
        </p:txBody>
      </p:sp>
      <p:sp>
        <p:nvSpPr>
          <p:cNvPr id="3" name="Content Placeholder 2"/>
          <p:cNvSpPr>
            <a:spLocks noGrp="1"/>
          </p:cNvSpPr>
          <p:nvPr>
            <p:ph idx="1"/>
          </p:nvPr>
        </p:nvSpPr>
        <p:spPr>
          <a:xfrm>
            <a:off x="1524000" y="1063706"/>
            <a:ext cx="7181068" cy="944562"/>
          </a:xfrm>
        </p:spPr>
        <p:txBody>
          <a:bodyPr/>
          <a:lstStyle/>
          <a:p>
            <a:pPr lvl="1"/>
            <a:r>
              <a:rPr lang="en-US" dirty="0"/>
              <a:t>Pictures &amp; Documents I have scanned</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11" name="Picture 4" descr="https://c2.staticflickr.com/4/3737/13517935265_27c57d35a3_n.jpg">
            <a:extLst>
              <a:ext uri="{FF2B5EF4-FFF2-40B4-BE49-F238E27FC236}">
                <a16:creationId xmlns:a16="http://schemas.microsoft.com/office/drawing/2014/main" id="{BFDD30B0-9987-4BC3-8A07-318AB91CCC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4" t="2032" r="3704" b="2499"/>
          <a:stretch/>
        </p:blipFill>
        <p:spPr bwMode="auto">
          <a:xfrm>
            <a:off x="4572000" y="4274484"/>
            <a:ext cx="1490240" cy="21923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3E3F1C8-D245-4CA5-81E0-D08026E54C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5130" y="2362200"/>
            <a:ext cx="2835643" cy="3666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21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2F38-8DC8-4B12-9329-A25B3A4EEEEC}"/>
              </a:ext>
            </a:extLst>
          </p:cNvPr>
          <p:cNvSpPr>
            <a:spLocks noGrp="1"/>
          </p:cNvSpPr>
          <p:nvPr>
            <p:ph type="title"/>
          </p:nvPr>
        </p:nvSpPr>
        <p:spPr/>
        <p:txBody>
          <a:bodyPr/>
          <a:lstStyle/>
          <a:p>
            <a:r>
              <a:rPr lang="en-US" dirty="0"/>
              <a:t>Why </a:t>
            </a:r>
            <a:r>
              <a:rPr lang="en-US" dirty="0" err="1"/>
              <a:t>flickr</a:t>
            </a:r>
            <a:r>
              <a:rPr lang="en-US" dirty="0"/>
              <a:t>?</a:t>
            </a:r>
          </a:p>
        </p:txBody>
      </p:sp>
      <p:sp>
        <p:nvSpPr>
          <p:cNvPr id="3" name="Content Placeholder 2">
            <a:extLst>
              <a:ext uri="{FF2B5EF4-FFF2-40B4-BE49-F238E27FC236}">
                <a16:creationId xmlns:a16="http://schemas.microsoft.com/office/drawing/2014/main" id="{D2437F9B-BEBD-4C87-B774-F1F36A358880}"/>
              </a:ext>
            </a:extLst>
          </p:cNvPr>
          <p:cNvSpPr>
            <a:spLocks noGrp="1"/>
          </p:cNvSpPr>
          <p:nvPr>
            <p:ph idx="1"/>
          </p:nvPr>
        </p:nvSpPr>
        <p:spPr>
          <a:xfrm>
            <a:off x="1828800" y="1189038"/>
            <a:ext cx="3886200" cy="5059362"/>
          </a:xfrm>
        </p:spPr>
        <p:txBody>
          <a:bodyPr>
            <a:normAutofit fontScale="70000" lnSpcReduction="20000"/>
          </a:bodyPr>
          <a:lstStyle/>
          <a:p>
            <a:pPr marL="0" indent="0">
              <a:buNone/>
            </a:pPr>
            <a:r>
              <a:rPr lang="en-US" b="1" dirty="0"/>
              <a:t>Corey’s philosophy of photography</a:t>
            </a:r>
          </a:p>
          <a:p>
            <a:r>
              <a:rPr lang="en-US" dirty="0"/>
              <a:t>Take 50 more pictures than you think you need.  Or more! #</a:t>
            </a:r>
            <a:r>
              <a:rPr lang="en-US" dirty="0" err="1"/>
              <a:t>LaVitaDigital</a:t>
            </a:r>
            <a:endParaRPr lang="en-US" dirty="0"/>
          </a:p>
          <a:p>
            <a:r>
              <a:rPr lang="en-US" dirty="0"/>
              <a:t>Capture the beauty of everyday life.</a:t>
            </a:r>
          </a:p>
          <a:p>
            <a:r>
              <a:rPr lang="en-US" dirty="0"/>
              <a:t>Make things easy to find.</a:t>
            </a:r>
          </a:p>
          <a:p>
            <a:r>
              <a:rPr lang="en-US" dirty="0"/>
              <a:t>Only share good capture (especially when people are talking).</a:t>
            </a:r>
          </a:p>
          <a:p>
            <a:r>
              <a:rPr lang="en-US" dirty="0"/>
              <a:t>Share joy with others.</a:t>
            </a:r>
          </a:p>
          <a:p>
            <a:r>
              <a:rPr lang="en-US" dirty="0"/>
              <a:t>Every pictures tells a story and captures a moment in time.</a:t>
            </a:r>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id="{5EBFF36C-9705-4865-A734-8ABD0BF1266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9218" name="Picture 2">
            <a:extLst>
              <a:ext uri="{FF2B5EF4-FFF2-40B4-BE49-F238E27FC236}">
                <a16:creationId xmlns:a16="http://schemas.microsoft.com/office/drawing/2014/main" id="{7D88EDC3-B1D1-4DF2-A989-9466F02C38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501" t="18150" r="33749" b="3162"/>
          <a:stretch/>
        </p:blipFill>
        <p:spPr bwMode="auto">
          <a:xfrm>
            <a:off x="5867400" y="1189038"/>
            <a:ext cx="3037114" cy="4114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038C0C-CC38-401B-A113-E9F4F19E02F6}"/>
              </a:ext>
            </a:extLst>
          </p:cNvPr>
          <p:cNvSpPr txBox="1"/>
          <p:nvPr/>
        </p:nvSpPr>
        <p:spPr>
          <a:xfrm>
            <a:off x="5715000" y="5486400"/>
            <a:ext cx="3189514" cy="646331"/>
          </a:xfrm>
          <a:prstGeom prst="rect">
            <a:avLst/>
          </a:prstGeom>
          <a:noFill/>
        </p:spPr>
        <p:txBody>
          <a:bodyPr wrap="square" rtlCol="0">
            <a:spAutoFit/>
          </a:bodyPr>
          <a:lstStyle/>
          <a:p>
            <a:pPr algn="ctr"/>
            <a:r>
              <a:rPr lang="en-US" dirty="0"/>
              <a:t>January 7</a:t>
            </a:r>
            <a:r>
              <a:rPr lang="en-US" baseline="30000" dirty="0"/>
              <a:t>th</a:t>
            </a:r>
            <a:r>
              <a:rPr lang="en-US" dirty="0"/>
              <a:t>, 2019</a:t>
            </a:r>
          </a:p>
          <a:p>
            <a:pPr algn="ctr"/>
            <a:r>
              <a:rPr lang="en-US" dirty="0">
                <a:hlinkClick r:id="rId3"/>
              </a:rPr>
              <a:t>https://flic.kr/p</a:t>
            </a:r>
            <a:r>
              <a:rPr lang="en-US">
                <a:hlinkClick r:id="rId3"/>
              </a:rPr>
              <a:t>/2e15qQY</a:t>
            </a:r>
            <a:endParaRPr lang="en-US" dirty="0"/>
          </a:p>
        </p:txBody>
      </p:sp>
    </p:spTree>
    <p:extLst>
      <p:ext uri="{BB962C8B-B14F-4D97-AF65-F5344CB8AC3E}">
        <p14:creationId xmlns:p14="http://schemas.microsoft.com/office/powerpoint/2010/main" val="32269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2F38-8DC8-4B12-9329-A25B3A4EEEEC}"/>
              </a:ext>
            </a:extLst>
          </p:cNvPr>
          <p:cNvSpPr>
            <a:spLocks noGrp="1"/>
          </p:cNvSpPr>
          <p:nvPr>
            <p:ph type="title"/>
          </p:nvPr>
        </p:nvSpPr>
        <p:spPr/>
        <p:txBody>
          <a:bodyPr/>
          <a:lstStyle/>
          <a:p>
            <a:r>
              <a:rPr lang="en-US" dirty="0"/>
              <a:t>Why </a:t>
            </a:r>
            <a:r>
              <a:rPr lang="en-US" dirty="0" err="1"/>
              <a:t>flickr</a:t>
            </a:r>
            <a:r>
              <a:rPr lang="en-US" dirty="0"/>
              <a:t>?</a:t>
            </a:r>
          </a:p>
        </p:txBody>
      </p:sp>
      <p:sp>
        <p:nvSpPr>
          <p:cNvPr id="3" name="Content Placeholder 2">
            <a:extLst>
              <a:ext uri="{FF2B5EF4-FFF2-40B4-BE49-F238E27FC236}">
                <a16:creationId xmlns:a16="http://schemas.microsoft.com/office/drawing/2014/main" id="{D2437F9B-BEBD-4C87-B774-F1F36A358880}"/>
              </a:ext>
            </a:extLst>
          </p:cNvPr>
          <p:cNvSpPr>
            <a:spLocks noGrp="1"/>
          </p:cNvSpPr>
          <p:nvPr>
            <p:ph idx="1"/>
          </p:nvPr>
        </p:nvSpPr>
        <p:spPr>
          <a:xfrm>
            <a:off x="1828800" y="1189038"/>
            <a:ext cx="4343400" cy="5059362"/>
          </a:xfrm>
        </p:spPr>
        <p:txBody>
          <a:bodyPr>
            <a:normAutofit fontScale="70000" lnSpcReduction="20000"/>
          </a:bodyPr>
          <a:lstStyle/>
          <a:p>
            <a:pPr marL="0" indent="0">
              <a:buNone/>
            </a:pPr>
            <a:r>
              <a:rPr lang="en-US" b="1" dirty="0"/>
              <a:t>Corey’s philosophy of photography</a:t>
            </a:r>
          </a:p>
          <a:p>
            <a:r>
              <a:rPr lang="en-US" dirty="0"/>
              <a:t>See what other people are doing - continually seek out ways to improve.</a:t>
            </a:r>
          </a:p>
          <a:p>
            <a:r>
              <a:rPr lang="en-US" dirty="0"/>
              <a:t>Always carry your camera - you never know what you will see!</a:t>
            </a:r>
          </a:p>
          <a:p>
            <a:r>
              <a:rPr lang="en-US" dirty="0"/>
              <a:t>Take the same picture at different times - seasons, light, opportunity</a:t>
            </a:r>
          </a:p>
          <a:p>
            <a:r>
              <a:rPr lang="en-US" b="1" dirty="0"/>
              <a:t>A great photo is a match of three things: Opportunity, Artistry, and Equipment</a:t>
            </a:r>
          </a:p>
          <a:p>
            <a:r>
              <a:rPr lang="en-US" dirty="0"/>
              <a:t>Shoot Cannon DSLRs (6D Mark II, 80D, 70D, T3)</a:t>
            </a:r>
            <a:br>
              <a:rPr lang="en-US" dirty="0"/>
            </a:br>
            <a:endParaRPr lang="en-US" dirty="0"/>
          </a:p>
        </p:txBody>
      </p:sp>
      <p:sp>
        <p:nvSpPr>
          <p:cNvPr id="4" name="Footer Placeholder 3">
            <a:extLst>
              <a:ext uri="{FF2B5EF4-FFF2-40B4-BE49-F238E27FC236}">
                <a16:creationId xmlns:a16="http://schemas.microsoft.com/office/drawing/2014/main" id="{5EBFF36C-9705-4865-A734-8ABD0BF1266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
        <p:nvSpPr>
          <p:cNvPr id="5" name="TextBox 4">
            <a:extLst>
              <a:ext uri="{FF2B5EF4-FFF2-40B4-BE49-F238E27FC236}">
                <a16:creationId xmlns:a16="http://schemas.microsoft.com/office/drawing/2014/main" id="{72038C0C-CC38-401B-A113-E9F4F19E02F6}"/>
              </a:ext>
            </a:extLst>
          </p:cNvPr>
          <p:cNvSpPr txBox="1"/>
          <p:nvPr/>
        </p:nvSpPr>
        <p:spPr>
          <a:xfrm>
            <a:off x="5715000" y="5486400"/>
            <a:ext cx="3189514" cy="646331"/>
          </a:xfrm>
          <a:prstGeom prst="rect">
            <a:avLst/>
          </a:prstGeom>
          <a:noFill/>
        </p:spPr>
        <p:txBody>
          <a:bodyPr wrap="square" rtlCol="0">
            <a:spAutoFit/>
          </a:bodyPr>
          <a:lstStyle/>
          <a:p>
            <a:pPr algn="ctr"/>
            <a:r>
              <a:rPr lang="en-US" dirty="0"/>
              <a:t>March 18</a:t>
            </a:r>
            <a:r>
              <a:rPr lang="en-US" baseline="30000" dirty="0"/>
              <a:t>th</a:t>
            </a:r>
            <a:r>
              <a:rPr lang="en-US" dirty="0"/>
              <a:t>, 2008</a:t>
            </a:r>
          </a:p>
          <a:p>
            <a:pPr algn="ctr"/>
            <a:r>
              <a:rPr lang="en-US" dirty="0">
                <a:hlinkClick r:id="rId2"/>
              </a:rPr>
              <a:t>https://flic.kr/p/4zbYa3</a:t>
            </a:r>
            <a:endParaRPr lang="en-US" dirty="0"/>
          </a:p>
        </p:txBody>
      </p:sp>
      <p:pic>
        <p:nvPicPr>
          <p:cNvPr id="2050" name="Picture 2">
            <a:extLst>
              <a:ext uri="{FF2B5EF4-FFF2-40B4-BE49-F238E27FC236}">
                <a16:creationId xmlns:a16="http://schemas.microsoft.com/office/drawing/2014/main" id="{BC1FB8AD-8CB7-4DB7-85C9-A159FDD9B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454" y="1562100"/>
            <a:ext cx="276606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30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739C-460B-486D-8A6C-D4FEBF8F376F}"/>
              </a:ext>
            </a:extLst>
          </p:cNvPr>
          <p:cNvSpPr>
            <a:spLocks noGrp="1"/>
          </p:cNvSpPr>
          <p:nvPr>
            <p:ph type="title"/>
          </p:nvPr>
        </p:nvSpPr>
        <p:spPr>
          <a:xfrm>
            <a:off x="230171" y="251619"/>
            <a:ext cx="8763000" cy="715962"/>
          </a:xfrm>
        </p:spPr>
        <p:txBody>
          <a:bodyPr/>
          <a:lstStyle/>
          <a:p>
            <a:r>
              <a:rPr lang="en-US" dirty="0"/>
              <a:t>Three Key Things</a:t>
            </a:r>
          </a:p>
        </p:txBody>
      </p:sp>
      <p:sp>
        <p:nvSpPr>
          <p:cNvPr id="3" name="Content Placeholder 2">
            <a:extLst>
              <a:ext uri="{FF2B5EF4-FFF2-40B4-BE49-F238E27FC236}">
                <a16:creationId xmlns:a16="http://schemas.microsoft.com/office/drawing/2014/main" id="{5A3FE747-FBCF-4872-B849-4F5FF64C5692}"/>
              </a:ext>
            </a:extLst>
          </p:cNvPr>
          <p:cNvSpPr>
            <a:spLocks noGrp="1"/>
          </p:cNvSpPr>
          <p:nvPr>
            <p:ph idx="1"/>
          </p:nvPr>
        </p:nvSpPr>
        <p:spPr/>
        <p:txBody>
          <a:bodyPr/>
          <a:lstStyle/>
          <a:p>
            <a:r>
              <a:rPr lang="en-US" dirty="0"/>
              <a:t>Organize (as you take them)</a:t>
            </a:r>
          </a:p>
          <a:p>
            <a:r>
              <a:rPr lang="en-US" dirty="0"/>
              <a:t>Describe (to make them findable)</a:t>
            </a:r>
          </a:p>
          <a:p>
            <a:r>
              <a:rPr lang="en-US" dirty="0"/>
              <a:t>Organize (so you may save them)</a:t>
            </a:r>
          </a:p>
          <a:p>
            <a:endParaRPr lang="en-US" dirty="0"/>
          </a:p>
          <a:p>
            <a:r>
              <a:rPr lang="en-US" i="1" dirty="0"/>
              <a:t>NOTE: I will be showing this with </a:t>
            </a:r>
            <a:r>
              <a:rPr lang="en-US" i="1" dirty="0" err="1"/>
              <a:t>flickr</a:t>
            </a:r>
            <a:r>
              <a:rPr lang="en-US" i="1" dirty="0"/>
              <a:t> and Google Photos.  Apple Photos are nearly identical to Google.</a:t>
            </a:r>
          </a:p>
        </p:txBody>
      </p:sp>
      <p:sp>
        <p:nvSpPr>
          <p:cNvPr id="4" name="Footer Placeholder 3">
            <a:extLst>
              <a:ext uri="{FF2B5EF4-FFF2-40B4-BE49-F238E27FC236}">
                <a16:creationId xmlns:a16="http://schemas.microsoft.com/office/drawing/2014/main" id="{9DD39DBF-B4A4-4A6F-896C-39C1277F43A2}"/>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48118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They key to finding anything is to keep it organized!</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4100" name="Picture 4">
            <a:extLst>
              <a:ext uri="{FF2B5EF4-FFF2-40B4-BE49-F238E27FC236}">
                <a16:creationId xmlns:a16="http://schemas.microsoft.com/office/drawing/2014/main" id="{09F8E619-880B-40E8-89C3-4C6366F11C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3" t="19657" r="24107" b="25461"/>
          <a:stretch/>
        </p:blipFill>
        <p:spPr bwMode="auto">
          <a:xfrm>
            <a:off x="1807589" y="2362200"/>
            <a:ext cx="62446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30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Natural way photographs are organized is by date taken.</a:t>
            </a:r>
          </a:p>
          <a:p>
            <a:r>
              <a:rPr lang="en-US" dirty="0"/>
              <a:t>Use folders and sub-folders to fine tune where pictures go.</a:t>
            </a:r>
          </a:p>
          <a:p>
            <a:r>
              <a:rPr lang="en-US" dirty="0"/>
              <a:t>In </a:t>
            </a:r>
            <a:r>
              <a:rPr lang="en-US" dirty="0" err="1"/>
              <a:t>flickr</a:t>
            </a:r>
            <a:r>
              <a:rPr lang="en-US" dirty="0"/>
              <a:t>, you can order your upload so the picture you want will show first.</a:t>
            </a:r>
          </a:p>
          <a:p>
            <a:r>
              <a:rPr lang="en-US" dirty="0"/>
              <a:t>Time spent here will make it easier to find items later.</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31501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Use folders!</a:t>
            </a:r>
          </a:p>
          <a:p>
            <a:endParaRPr lang="en-US" sz="24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7" name="Picture 6" descr="A screenshot of a computer&#10;&#10;Description automatically generated">
            <a:extLst>
              <a:ext uri="{FF2B5EF4-FFF2-40B4-BE49-F238E27FC236}">
                <a16:creationId xmlns:a16="http://schemas.microsoft.com/office/drawing/2014/main" id="{1C2B53C3-CE59-48CB-84B0-2AB188E6C0B2}"/>
              </a:ext>
            </a:extLst>
          </p:cNvPr>
          <p:cNvPicPr>
            <a:picLocks noChangeAspect="1"/>
          </p:cNvPicPr>
          <p:nvPr/>
        </p:nvPicPr>
        <p:blipFill rotWithShape="1">
          <a:blip r:embed="rId2">
            <a:extLst>
              <a:ext uri="{28A0092B-C50C-407E-A947-70E740481C1C}">
                <a14:useLocalDpi xmlns:a14="http://schemas.microsoft.com/office/drawing/2010/main" val="0"/>
              </a:ext>
            </a:extLst>
          </a:blip>
          <a:srcRect l="32998" t="4691" r="11168" b="17408"/>
          <a:stretch/>
        </p:blipFill>
        <p:spPr>
          <a:xfrm>
            <a:off x="1676400" y="1600200"/>
            <a:ext cx="4267200" cy="3349008"/>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0BAD2F3E-BD4F-4B5E-82EA-27F6C404EB55}"/>
              </a:ext>
            </a:extLst>
          </p:cNvPr>
          <p:cNvPicPr>
            <a:picLocks noChangeAspect="1"/>
          </p:cNvPicPr>
          <p:nvPr/>
        </p:nvPicPr>
        <p:blipFill rotWithShape="1">
          <a:blip r:embed="rId3">
            <a:extLst>
              <a:ext uri="{28A0092B-C50C-407E-A947-70E740481C1C}">
                <a14:useLocalDpi xmlns:a14="http://schemas.microsoft.com/office/drawing/2010/main" val="0"/>
              </a:ext>
            </a:extLst>
          </a:blip>
          <a:srcRect l="4167" t="15926" r="44167" b="6451"/>
          <a:stretch/>
        </p:blipFill>
        <p:spPr>
          <a:xfrm>
            <a:off x="4343400" y="2392235"/>
            <a:ext cx="4419600" cy="3734977"/>
          </a:xfrm>
          <a:prstGeom prst="rect">
            <a:avLst/>
          </a:prstGeom>
          <a:ln w="28575">
            <a:solidFill>
              <a:schemeClr val="tx2"/>
            </a:solidFill>
          </a:ln>
        </p:spPr>
      </p:pic>
    </p:spTree>
    <p:extLst>
      <p:ext uri="{BB962C8B-B14F-4D97-AF65-F5344CB8AC3E}">
        <p14:creationId xmlns:p14="http://schemas.microsoft.com/office/powerpoint/2010/main" val="201313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Use Albums – very common means of bringing similar items together.</a:t>
            </a:r>
          </a:p>
          <a:p>
            <a:r>
              <a:rPr lang="en-US" sz="2400" dirty="0"/>
              <a:t>Great for sharing and organizing.</a:t>
            </a:r>
          </a:p>
          <a:p>
            <a:r>
              <a:rPr lang="en-US" sz="2400" dirty="0"/>
              <a:t>Corey’s Albums on </a:t>
            </a:r>
            <a:r>
              <a:rPr lang="en-US" sz="2400" dirty="0" err="1"/>
              <a:t>flickr</a:t>
            </a:r>
            <a:r>
              <a:rPr lang="en-US" sz="2400" dirty="0"/>
              <a:t> - </a:t>
            </a:r>
            <a:r>
              <a:rPr lang="en-US" sz="2400" dirty="0">
                <a:hlinkClick r:id="rId2"/>
              </a:rPr>
              <a:t>https://www.flickr.com/photos/cseeman/albums</a:t>
            </a:r>
            <a:endParaRPr lang="en-US" sz="24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a:extLst>
              <a:ext uri="{FF2B5EF4-FFF2-40B4-BE49-F238E27FC236}">
                <a16:creationId xmlns:a16="http://schemas.microsoft.com/office/drawing/2014/main" id="{85031FF9-A60A-48F1-816B-D8A8948FFF8B}"/>
              </a:ext>
            </a:extLst>
          </p:cNvPr>
          <p:cNvPicPr>
            <a:picLocks noChangeAspect="1"/>
          </p:cNvPicPr>
          <p:nvPr/>
        </p:nvPicPr>
        <p:blipFill>
          <a:blip r:embed="rId3"/>
          <a:stretch>
            <a:fillRect/>
          </a:stretch>
        </p:blipFill>
        <p:spPr>
          <a:xfrm>
            <a:off x="2524125" y="3417216"/>
            <a:ext cx="5772150" cy="2807299"/>
          </a:xfrm>
          <a:prstGeom prst="rect">
            <a:avLst/>
          </a:prstGeom>
        </p:spPr>
      </p:pic>
    </p:spTree>
    <p:extLst>
      <p:ext uri="{BB962C8B-B14F-4D97-AF65-F5344CB8AC3E}">
        <p14:creationId xmlns:p14="http://schemas.microsoft.com/office/powerpoint/2010/main" val="195169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sz="2400" dirty="0"/>
              <a:t>Google Photos enable albums – easy way to find items.</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7" name="Picture 6" descr="A screenshot of a cell phone&#10;&#10;Description automatically generated">
            <a:extLst>
              <a:ext uri="{FF2B5EF4-FFF2-40B4-BE49-F238E27FC236}">
                <a16:creationId xmlns:a16="http://schemas.microsoft.com/office/drawing/2014/main" id="{92DA76DF-D408-4736-8E22-B049BFEE2D2B}"/>
              </a:ext>
            </a:extLst>
          </p:cNvPr>
          <p:cNvPicPr>
            <a:picLocks noChangeAspect="1"/>
          </p:cNvPicPr>
          <p:nvPr/>
        </p:nvPicPr>
        <p:blipFill rotWithShape="1">
          <a:blip r:embed="rId2">
            <a:extLst>
              <a:ext uri="{28A0092B-C50C-407E-A947-70E740481C1C}">
                <a14:useLocalDpi xmlns:a14="http://schemas.microsoft.com/office/drawing/2010/main" val="0"/>
              </a:ext>
            </a:extLst>
          </a:blip>
          <a:srcRect l="15001" t="23333" r="4999" b="4074"/>
          <a:stretch/>
        </p:blipFill>
        <p:spPr>
          <a:xfrm>
            <a:off x="2133600" y="2262809"/>
            <a:ext cx="6705600" cy="3422650"/>
          </a:xfrm>
          <a:prstGeom prst="rect">
            <a:avLst/>
          </a:prstGeom>
        </p:spPr>
      </p:pic>
    </p:spTree>
    <p:extLst>
      <p:ext uri="{BB962C8B-B14F-4D97-AF65-F5344CB8AC3E}">
        <p14:creationId xmlns:p14="http://schemas.microsoft.com/office/powerpoint/2010/main" val="328083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Describe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64219"/>
            <a:ext cx="7162800" cy="5059362"/>
          </a:xfrm>
        </p:spPr>
        <p:txBody>
          <a:bodyPr/>
          <a:lstStyle/>
          <a:p>
            <a:r>
              <a:rPr lang="en-US" dirty="0"/>
              <a:t>Words, Words, Words </a:t>
            </a:r>
          </a:p>
          <a:p>
            <a:pPr marL="400050" lvl="1" indent="0">
              <a:buNone/>
            </a:pPr>
            <a:r>
              <a:rPr lang="en-US" sz="2000" dirty="0"/>
              <a:t>(</a:t>
            </a:r>
            <a:r>
              <a:rPr lang="en-US" sz="2000" i="1" dirty="0"/>
              <a:t>Hamlet Act 2, Scene 2)</a:t>
            </a:r>
            <a:endParaRPr lang="en-US" sz="2000" dirty="0"/>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3076" name="Picture 4">
            <a:extLst>
              <a:ext uri="{FF2B5EF4-FFF2-40B4-BE49-F238E27FC236}">
                <a16:creationId xmlns:a16="http://schemas.microsoft.com/office/drawing/2014/main" id="{7D865E19-E1AC-4339-B3AF-FB8CC4F286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95" t="15863" r="15190" b="8208"/>
          <a:stretch/>
        </p:blipFill>
        <p:spPr bwMode="auto">
          <a:xfrm>
            <a:off x="2590800" y="2301000"/>
            <a:ext cx="5943600" cy="3897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73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Describe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With </a:t>
            </a:r>
            <a:r>
              <a:rPr lang="en-US" dirty="0" err="1"/>
              <a:t>flickr</a:t>
            </a:r>
            <a:r>
              <a:rPr lang="en-US" dirty="0"/>
              <a:t>, you have a title, description and tags.  Relatively few limits.</a:t>
            </a:r>
          </a:p>
          <a:p>
            <a:r>
              <a:rPr lang="en-US" dirty="0"/>
              <a:t>With Instagram, it is essentially all about the tags.</a:t>
            </a:r>
          </a:p>
          <a:p>
            <a:r>
              <a:rPr lang="en-US" dirty="0"/>
              <a:t>With Google (and Apple), you can add info (description), but they seem to be more based on AI to find items.  </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81829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normAutofit/>
          </a:bodyPr>
          <a:lstStyle/>
          <a:p>
            <a:r>
              <a:rPr lang="en-US" dirty="0"/>
              <a:t>Tags are the best ways to have people find your images.</a:t>
            </a:r>
          </a:p>
          <a:p>
            <a:r>
              <a:rPr lang="en-US" dirty="0"/>
              <a:t>Create all sorts of tags to direct people to the items. </a:t>
            </a:r>
          </a:p>
          <a:p>
            <a:r>
              <a:rPr lang="en-US" dirty="0"/>
              <a:t>You can add tags after the fact.</a:t>
            </a:r>
          </a:p>
          <a:p>
            <a:r>
              <a:rPr lang="en-US" dirty="0"/>
              <a:t>You can also apply the same description to multiple items.</a:t>
            </a:r>
          </a:p>
          <a:p>
            <a:r>
              <a:rPr lang="en-US" dirty="0"/>
              <a:t>These become the search-terms in both </a:t>
            </a:r>
            <a:r>
              <a:rPr lang="en-US" dirty="0" err="1"/>
              <a:t>flickr</a:t>
            </a:r>
            <a:r>
              <a:rPr lang="en-US" dirty="0"/>
              <a:t> and search engines.</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828800" y="1189038"/>
            <a:ext cx="3581400" cy="5059362"/>
          </a:xfrm>
        </p:spPr>
        <p:txBody>
          <a:bodyPr>
            <a:normAutofit lnSpcReduction="10000"/>
          </a:bodyPr>
          <a:lstStyle/>
          <a:p>
            <a:r>
              <a:rPr lang="en-US" dirty="0"/>
              <a:t>Your tags can have meaning only to you.</a:t>
            </a:r>
          </a:p>
          <a:p>
            <a:r>
              <a:rPr lang="en-US" dirty="0"/>
              <a:t>“Security by Obscurity” approach.</a:t>
            </a:r>
          </a:p>
          <a:p>
            <a:r>
              <a:rPr lang="en-US" b="1" dirty="0"/>
              <a:t>equinoxfeb152020tortola</a:t>
            </a:r>
          </a:p>
          <a:p>
            <a:r>
              <a:rPr lang="en-US" dirty="0"/>
              <a:t>Sometimes you need to </a:t>
            </a:r>
            <a:r>
              <a:rPr lang="en-US" dirty="0" err="1"/>
              <a:t>reindex</a:t>
            </a:r>
            <a:r>
              <a:rPr lang="en-US" dirty="0"/>
              <a:t>.</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3076" name="Picture 4">
            <a:extLst>
              <a:ext uri="{FF2B5EF4-FFF2-40B4-BE49-F238E27FC236}">
                <a16:creationId xmlns:a16="http://schemas.microsoft.com/office/drawing/2014/main" id="{304B2ECB-2F7B-4C07-AEA8-D10245D948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971" t="13977" r="30976" b="-1032"/>
          <a:stretch/>
        </p:blipFill>
        <p:spPr bwMode="auto">
          <a:xfrm>
            <a:off x="5638800" y="1219200"/>
            <a:ext cx="3200400" cy="4419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2788A71-B279-4650-9B50-1755B04B5A08}"/>
              </a:ext>
            </a:extLst>
          </p:cNvPr>
          <p:cNvSpPr txBox="1"/>
          <p:nvPr/>
        </p:nvSpPr>
        <p:spPr>
          <a:xfrm>
            <a:off x="6019800" y="5758934"/>
            <a:ext cx="2895600" cy="369332"/>
          </a:xfrm>
          <a:prstGeom prst="rect">
            <a:avLst/>
          </a:prstGeom>
          <a:noFill/>
        </p:spPr>
        <p:txBody>
          <a:bodyPr wrap="square" rtlCol="0">
            <a:spAutoFit/>
          </a:bodyPr>
          <a:lstStyle/>
          <a:p>
            <a:r>
              <a:rPr lang="en-US" dirty="0">
                <a:hlinkClick r:id="rId3"/>
              </a:rPr>
              <a:t>https://flic.kr/p/2iyBvW3</a:t>
            </a:r>
            <a:endParaRPr lang="en-US" dirty="0"/>
          </a:p>
        </p:txBody>
      </p:sp>
    </p:spTree>
    <p:extLst>
      <p:ext uri="{BB962C8B-B14F-4D97-AF65-F5344CB8AC3E}">
        <p14:creationId xmlns:p14="http://schemas.microsoft.com/office/powerpoint/2010/main" val="396020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normAutofit/>
          </a:bodyPr>
          <a:lstStyle/>
          <a:p>
            <a:r>
              <a:rPr lang="en-US" dirty="0"/>
              <a:t>Tags can have external or internal meanings (they all live together).</a:t>
            </a:r>
          </a:p>
          <a:p>
            <a:r>
              <a:rPr lang="en-US" dirty="0"/>
              <a:t>Sometimes, the tags will not retrieve the image (HINT – you can make the image PRIVATE and then PUBLIC again to re-index – it takes 24 hours).</a:t>
            </a:r>
          </a:p>
          <a:p>
            <a:r>
              <a:rPr lang="en-US" dirty="0"/>
              <a:t>Images with no tags or only internal use tags will be virtually hidden.</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7526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600200" y="1066800"/>
            <a:ext cx="7162800" cy="2514600"/>
          </a:xfrm>
        </p:spPr>
        <p:txBody>
          <a:bodyPr>
            <a:normAutofit fontScale="77500" lnSpcReduction="20000"/>
          </a:bodyPr>
          <a:lstStyle/>
          <a:p>
            <a:pPr>
              <a:buNone/>
            </a:pPr>
            <a:r>
              <a:rPr lang="en-US" sz="2200" b="1" dirty="0"/>
              <a:t>Title: </a:t>
            </a:r>
            <a:r>
              <a:rPr lang="en-US" sz="2200" dirty="0"/>
              <a:t>Self-Unloader Lee A. Tregurtha Heading </a:t>
            </a:r>
            <a:r>
              <a:rPr lang="en-US" sz="2200" dirty="0" err="1"/>
              <a:t>Downbound</a:t>
            </a:r>
            <a:r>
              <a:rPr lang="en-US" sz="2200" dirty="0"/>
              <a:t> on the St. Clair River at Port Huron, Michigan and Sarnia, Ontario - September 1st, 2018</a:t>
            </a:r>
          </a:p>
          <a:p>
            <a:pPr>
              <a:buNone/>
            </a:pPr>
            <a:r>
              <a:rPr lang="en-US" sz="2200" b="1" dirty="0"/>
              <a:t>URL: </a:t>
            </a:r>
            <a:r>
              <a:rPr lang="en-US" sz="2200" dirty="0">
                <a:hlinkClick r:id="rId2"/>
              </a:rPr>
              <a:t>https://flic.kr/p/2aDtme7</a:t>
            </a:r>
            <a:endParaRPr lang="en-US" sz="2200" dirty="0"/>
          </a:p>
          <a:p>
            <a:pPr>
              <a:buNone/>
            </a:pPr>
            <a:r>
              <a:rPr lang="en-US" sz="2200" b="1" dirty="0"/>
              <a:t>TAGS: </a:t>
            </a:r>
            <a:r>
              <a:rPr lang="en-US" sz="2200" dirty="0"/>
              <a:t>Freighter "Lake Freighter" Ships "St. Clair River" Michigan River Water Canada "Port Huron" </a:t>
            </a:r>
            <a:r>
              <a:rPr lang="en-US" sz="2200" dirty="0" err="1"/>
              <a:t>Boatnerd</a:t>
            </a:r>
            <a:r>
              <a:rPr lang="en-US" sz="2200" dirty="0"/>
              <a:t> Sarnia Ontario Shipping "Self-Unloader Paul R. Tregurtha" "Freighter Lee A. Tregurtha" "Interlake Steamship Company" "Lee A. Tregurtha" "Port Huron Ship Watching" Overcast Morning 2018Project365CoreyS YearElevenProject365CoreyS Project365 P365CS092018 #356Project2018</a:t>
            </a:r>
          </a:p>
        </p:txBody>
      </p:sp>
      <p:sp>
        <p:nvSpPr>
          <p:cNvPr id="4" name="Footer Placeholder 3"/>
          <p:cNvSpPr>
            <a:spLocks noGrp="1"/>
          </p:cNvSpPr>
          <p:nvPr>
            <p:ph type="ftr" sz="quarter" idx="10"/>
          </p:nvPr>
        </p:nvSpPr>
        <p:spPr/>
        <p:txBody>
          <a:bodyPr/>
          <a:lstStyle/>
          <a:p>
            <a:pPr>
              <a:defRPr/>
            </a:pPr>
            <a:r>
              <a:rPr lang="en-US" dirty="0"/>
              <a:t>Building a Digital Image Collection - Seeman - Milan District Library Sept. 2020</a:t>
            </a:r>
          </a:p>
        </p:txBody>
      </p:sp>
      <p:pic>
        <p:nvPicPr>
          <p:cNvPr id="7170" name="Picture 2">
            <a:extLst>
              <a:ext uri="{FF2B5EF4-FFF2-40B4-BE49-F238E27FC236}">
                <a16:creationId xmlns:a16="http://schemas.microsoft.com/office/drawing/2014/main" id="{CA1F7F1B-50FC-42DD-ADE1-6006818020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47" t="6474" r="6946" b="15477"/>
          <a:stretch/>
        </p:blipFill>
        <p:spPr bwMode="auto">
          <a:xfrm>
            <a:off x="3886200" y="3449096"/>
            <a:ext cx="4752242" cy="290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7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a:xfrm>
            <a:off x="1600200" y="1066800"/>
            <a:ext cx="5410200" cy="5257800"/>
          </a:xfrm>
        </p:spPr>
        <p:txBody>
          <a:bodyPr>
            <a:normAutofit fontScale="92500" lnSpcReduction="20000"/>
          </a:bodyPr>
          <a:lstStyle/>
          <a:p>
            <a:pPr>
              <a:buNone/>
            </a:pPr>
            <a:r>
              <a:rPr lang="en-US" sz="2200" b="1" dirty="0"/>
              <a:t>Title: </a:t>
            </a:r>
            <a:r>
              <a:rPr lang="en-US" sz="2200" dirty="0"/>
              <a:t>Backyard Red &amp; Fox Squirrels (Ypsilanti, Michigan)</a:t>
            </a:r>
          </a:p>
          <a:p>
            <a:pPr>
              <a:buNone/>
            </a:pPr>
            <a:r>
              <a:rPr lang="en-US" sz="2200" b="1" dirty="0"/>
              <a:t>URL: </a:t>
            </a:r>
            <a:r>
              <a:rPr lang="en-US" sz="2200" dirty="0">
                <a:hlinkClick r:id="rId2"/>
              </a:rPr>
              <a:t>https://flic.kr/p/2jok8im</a:t>
            </a:r>
            <a:endParaRPr lang="en-US" sz="2200" dirty="0"/>
          </a:p>
          <a:p>
            <a:pPr>
              <a:buNone/>
            </a:pPr>
            <a:r>
              <a:rPr lang="en-US" sz="2200" b="1" dirty="0"/>
              <a:t>Description: </a:t>
            </a:r>
            <a:r>
              <a:rPr lang="en-US" sz="2200" dirty="0"/>
              <a:t>Red squirrels and fox squirrels hanging out at our house in Ypsilanti, Michigan.    Here are some pictures of my neighbors including my favorite - Tipsy - between July 17th, 2020 and July 20th, 2020. </a:t>
            </a:r>
          </a:p>
          <a:p>
            <a:pPr>
              <a:buNone/>
            </a:pPr>
            <a:r>
              <a:rPr lang="en-US" sz="2200" b="1" dirty="0"/>
              <a:t>TAGS: </a:t>
            </a:r>
            <a:r>
              <a:rPr lang="en-US" sz="2200" dirty="0"/>
              <a:t>"American Red Squirrels" "Red Squirrels" "Fox Squirrels" "Eastern Fox Squirrels" Feeder "Bird Feeder" Perch Squirrel Squirrels Ypsilanti Michigan </a:t>
            </a:r>
            <a:r>
              <a:rPr lang="en-US" sz="2200" dirty="0" err="1"/>
              <a:t>YpsiSquirrel</a:t>
            </a:r>
            <a:r>
              <a:rPr lang="en-US" sz="2200" dirty="0"/>
              <a:t> YpsiSquirrelJuly20th2020 Hungry "Squirrel Feeder" Summer Backyard Juveniles "Juvenile Squirrels" "Juvenile Red Squirrels" 2020Project365CoreyS YearThirteenProject365CoreyS Project365 P365CS072020 #356Project2020</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6146" name="Picture 2">
            <a:extLst>
              <a:ext uri="{FF2B5EF4-FFF2-40B4-BE49-F238E27FC236}">
                <a16:creationId xmlns:a16="http://schemas.microsoft.com/office/drawing/2014/main" id="{59D46D11-29A0-4B46-954D-164F848730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912" t="16217" r="29142" b="1074"/>
          <a:stretch/>
        </p:blipFill>
        <p:spPr bwMode="auto">
          <a:xfrm>
            <a:off x="7010400" y="2179638"/>
            <a:ext cx="2055597" cy="291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Describe (Three Key Things)</a:t>
            </a:r>
          </a:p>
        </p:txBody>
      </p:sp>
      <p:sp>
        <p:nvSpPr>
          <p:cNvPr id="3" name="Content Placeholder 2"/>
          <p:cNvSpPr>
            <a:spLocks noGrp="1"/>
          </p:cNvSpPr>
          <p:nvPr>
            <p:ph idx="1"/>
          </p:nvPr>
        </p:nvSpPr>
        <p:spPr/>
        <p:txBody>
          <a:bodyPr/>
          <a:lstStyle/>
          <a:p>
            <a:r>
              <a:rPr lang="en-US" dirty="0"/>
              <a:t>Groups (in </a:t>
            </a:r>
            <a:r>
              <a:rPr lang="en-US" dirty="0" err="1"/>
              <a:t>flickr</a:t>
            </a:r>
            <a:r>
              <a:rPr lang="en-US" dirty="0"/>
              <a:t>) are ways to share pictures on a topic with other users.</a:t>
            </a:r>
          </a:p>
          <a:p>
            <a:r>
              <a:rPr lang="en-US" dirty="0"/>
              <a:t>Michigan Libraries - </a:t>
            </a:r>
            <a:r>
              <a:rPr lang="en-US" dirty="0">
                <a:hlinkClick r:id="rId2"/>
              </a:rPr>
              <a:t>https://www.flickr.com/groups/michiganlibraries/</a:t>
            </a:r>
            <a:endParaRPr lang="en-US" dirty="0"/>
          </a:p>
          <a:p>
            <a:r>
              <a:rPr lang="en-US" dirty="0"/>
              <a:t>Groups on nearly any topic…</a:t>
            </a:r>
          </a:p>
          <a:p>
            <a:r>
              <a:rPr lang="en-US" dirty="0"/>
              <a:t>Anyone can create a group!</a:t>
            </a:r>
          </a:p>
          <a:p>
            <a:pPr>
              <a:buNone/>
            </a:pPr>
            <a:endParaRPr lang="en-US" dirty="0"/>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4389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89038"/>
            <a:ext cx="6934200" cy="1249362"/>
          </a:xfrm>
        </p:spPr>
        <p:txBody>
          <a:bodyPr/>
          <a:lstStyle/>
          <a:p>
            <a:r>
              <a:rPr lang="en-US" dirty="0"/>
              <a:t>Just because they are online – you need a fallback position….</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122" name="Picture 2">
            <a:extLst>
              <a:ext uri="{FF2B5EF4-FFF2-40B4-BE49-F238E27FC236}">
                <a16:creationId xmlns:a16="http://schemas.microsoft.com/office/drawing/2014/main" id="{409A506B-571A-4FB9-889C-A02FDB65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413000"/>
            <a:ext cx="525780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00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p:txBody>
          <a:bodyPr/>
          <a:lstStyle/>
          <a:p>
            <a:r>
              <a:rPr lang="en-US" dirty="0"/>
              <a:t>We cannot fully rely on any commercial service to be continually useful or practical for our purposes.</a:t>
            </a:r>
          </a:p>
          <a:p>
            <a:r>
              <a:rPr lang="en-US" dirty="0"/>
              <a:t>They might also go away or drop the service.  Or institute a cap on the number of pictures you can have.</a:t>
            </a:r>
          </a:p>
          <a:p>
            <a:r>
              <a:rPr lang="en-US" dirty="0"/>
              <a:t>You need a backup system.  Keep it organized.  </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94732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3277-2922-4795-A3C9-00422BB188D4}"/>
              </a:ext>
            </a:extLst>
          </p:cNvPr>
          <p:cNvSpPr>
            <a:spLocks noGrp="1"/>
          </p:cNvSpPr>
          <p:nvPr>
            <p:ph type="title"/>
          </p:nvPr>
        </p:nvSpPr>
        <p:spPr/>
        <p:txBody>
          <a:bodyPr/>
          <a:lstStyle/>
          <a:p>
            <a:r>
              <a:rPr lang="en-US" dirty="0"/>
              <a:t>Organize Pt 2 (Three Key Things)</a:t>
            </a:r>
          </a:p>
        </p:txBody>
      </p:sp>
      <p:sp>
        <p:nvSpPr>
          <p:cNvPr id="3" name="Content Placeholder 2">
            <a:extLst>
              <a:ext uri="{FF2B5EF4-FFF2-40B4-BE49-F238E27FC236}">
                <a16:creationId xmlns:a16="http://schemas.microsoft.com/office/drawing/2014/main" id="{45237C34-93D6-4FDE-8463-3FCB2BD2B983}"/>
              </a:ext>
            </a:extLst>
          </p:cNvPr>
          <p:cNvSpPr>
            <a:spLocks noGrp="1"/>
          </p:cNvSpPr>
          <p:nvPr>
            <p:ph idx="1"/>
          </p:nvPr>
        </p:nvSpPr>
        <p:spPr>
          <a:xfrm>
            <a:off x="1828800" y="1189038"/>
            <a:ext cx="7162800" cy="639762"/>
          </a:xfrm>
        </p:spPr>
        <p:txBody>
          <a:bodyPr/>
          <a:lstStyle/>
          <a:p>
            <a:r>
              <a:rPr lang="en-US" sz="2400" dirty="0"/>
              <a:t>External hard drives are a good investment.</a:t>
            </a:r>
          </a:p>
        </p:txBody>
      </p:sp>
      <p:sp>
        <p:nvSpPr>
          <p:cNvPr id="4" name="Footer Placeholder 3">
            <a:extLst>
              <a:ext uri="{FF2B5EF4-FFF2-40B4-BE49-F238E27FC236}">
                <a16:creationId xmlns:a16="http://schemas.microsoft.com/office/drawing/2014/main" id="{ADAA26D2-54AF-443D-BEFA-B803E5BAE686}"/>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descr="A screenshot of a computer&#10;&#10;Description automatically generated">
            <a:extLst>
              <a:ext uri="{FF2B5EF4-FFF2-40B4-BE49-F238E27FC236}">
                <a16:creationId xmlns:a16="http://schemas.microsoft.com/office/drawing/2014/main" id="{9AE460F4-6F9D-4114-A9EF-9BCD001CD486}"/>
              </a:ext>
            </a:extLst>
          </p:cNvPr>
          <p:cNvPicPr>
            <a:picLocks noChangeAspect="1"/>
          </p:cNvPicPr>
          <p:nvPr/>
        </p:nvPicPr>
        <p:blipFill rotWithShape="1">
          <a:blip r:embed="rId2">
            <a:extLst>
              <a:ext uri="{28A0092B-C50C-407E-A947-70E740481C1C}">
                <a14:useLocalDpi xmlns:a14="http://schemas.microsoft.com/office/drawing/2010/main" val="0"/>
              </a:ext>
            </a:extLst>
          </a:blip>
          <a:srcRect l="30000" t="-371" r="17500" b="-369"/>
          <a:stretch/>
        </p:blipFill>
        <p:spPr>
          <a:xfrm>
            <a:off x="2286000" y="1676400"/>
            <a:ext cx="4188701" cy="4521137"/>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F8C490C-6D07-42B4-A11E-068971DD88BA}"/>
              </a:ext>
            </a:extLst>
          </p:cNvPr>
          <p:cNvPicPr>
            <a:picLocks noChangeAspect="1"/>
          </p:cNvPicPr>
          <p:nvPr/>
        </p:nvPicPr>
        <p:blipFill rotWithShape="1">
          <a:blip r:embed="rId3">
            <a:extLst>
              <a:ext uri="{28A0092B-C50C-407E-A947-70E740481C1C}">
                <a14:useLocalDpi xmlns:a14="http://schemas.microsoft.com/office/drawing/2010/main" val="0"/>
              </a:ext>
            </a:extLst>
          </a:blip>
          <a:srcRect l="44167" t="26296" r="29192" b="-370"/>
          <a:stretch/>
        </p:blipFill>
        <p:spPr>
          <a:xfrm>
            <a:off x="6172200" y="2108168"/>
            <a:ext cx="2436101" cy="3810000"/>
          </a:xfrm>
          <a:prstGeom prst="rect">
            <a:avLst/>
          </a:prstGeom>
          <a:ln w="38100">
            <a:solidFill>
              <a:schemeClr val="tx2"/>
            </a:solidFill>
          </a:ln>
        </p:spPr>
      </p:pic>
    </p:spTree>
    <p:extLst>
      <p:ext uri="{BB962C8B-B14F-4D97-AF65-F5344CB8AC3E}">
        <p14:creationId xmlns:p14="http://schemas.microsoft.com/office/powerpoint/2010/main" val="412496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dirty="0"/>
              <a:t>You can limit who sees the pictures.</a:t>
            </a:r>
          </a:p>
          <a:p>
            <a:r>
              <a:rPr lang="en-US" dirty="0" err="1"/>
              <a:t>flickr</a:t>
            </a:r>
            <a:r>
              <a:rPr lang="en-US" dirty="0"/>
              <a:t> has both public and private pictures.</a:t>
            </a:r>
          </a:p>
          <a:p>
            <a:r>
              <a:rPr lang="en-US" dirty="0"/>
              <a:t>This could be important for privacy or other reasons.</a:t>
            </a:r>
          </a:p>
          <a:p>
            <a:r>
              <a:rPr lang="en-US" dirty="0"/>
              <a:t>However, once they get out, it is hard to get them back in…</a:t>
            </a:r>
          </a:p>
          <a:p>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69981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dirty="0"/>
              <a:t>Creative Commons</a:t>
            </a:r>
          </a:p>
          <a:p>
            <a:pPr lvl="1"/>
            <a:r>
              <a:rPr lang="en-US" dirty="0">
                <a:hlinkClick r:id="rId2"/>
              </a:rPr>
              <a:t>https://creativecommons.org/</a:t>
            </a:r>
            <a:endParaRPr lang="en-US" dirty="0"/>
          </a:p>
          <a:p>
            <a:pPr lvl="1"/>
            <a:r>
              <a:rPr lang="en-US" dirty="0">
                <a:hlinkClick r:id="rId3"/>
              </a:rPr>
              <a:t>https://creativecommons.org/licenses/</a:t>
            </a:r>
            <a:endParaRPr lang="en-US" dirty="0"/>
          </a:p>
          <a:p>
            <a:r>
              <a:rPr lang="en-US" dirty="0"/>
              <a:t>Creative Commons Pics on </a:t>
            </a:r>
            <a:r>
              <a:rPr lang="en-US" dirty="0" err="1"/>
              <a:t>flickr</a:t>
            </a:r>
            <a:endParaRPr lang="en-US" dirty="0"/>
          </a:p>
          <a:p>
            <a:pPr lvl="1"/>
            <a:r>
              <a:rPr lang="en-US" sz="2400" dirty="0">
                <a:hlinkClick r:id="rId4"/>
              </a:rPr>
              <a:t>https://www.flickr.com/creativecommons/</a:t>
            </a:r>
            <a:endParaRPr lang="en-US" dirty="0"/>
          </a:p>
          <a:p>
            <a:r>
              <a:rPr lang="en-US" dirty="0"/>
              <a:t>You can put restrictions on access and downloading if you want.</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a:xfrm>
            <a:off x="1828800" y="1189038"/>
            <a:ext cx="6934200" cy="2849562"/>
          </a:xfrm>
        </p:spPr>
        <p:txBody>
          <a:bodyPr>
            <a:normAutofit fontScale="70000" lnSpcReduction="20000"/>
          </a:bodyPr>
          <a:lstStyle/>
          <a:p>
            <a:r>
              <a:rPr lang="en-US" dirty="0"/>
              <a:t>Business Insider (September 12, 2020) - </a:t>
            </a:r>
            <a:r>
              <a:rPr lang="en-US" i="1" dirty="0"/>
              <a:t>Photos submitted to be included in the Library of Congress' permanent collection show American life during the coronavirus pandemic</a:t>
            </a:r>
          </a:p>
          <a:p>
            <a:r>
              <a:rPr lang="en-US" i="1" dirty="0">
                <a:hlinkClick r:id="rId2"/>
              </a:rPr>
              <a:t>https://www.businessinsider.com/library-of-congress-crowd-sourcing-coronavirus-pandemic-photography-american-experience-2020-9</a:t>
            </a:r>
            <a:endParaRPr lang="en-US" i="1" dirty="0"/>
          </a:p>
          <a:p>
            <a:endParaRPr lang="en-US" i="1"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4098" name="Picture 2">
            <a:extLst>
              <a:ext uri="{FF2B5EF4-FFF2-40B4-BE49-F238E27FC236}">
                <a16:creationId xmlns:a16="http://schemas.microsoft.com/office/drawing/2014/main" id="{435628BC-CDD1-40A6-B06B-DA9FEF1DB2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5" t="12525" b="4093"/>
          <a:stretch/>
        </p:blipFill>
        <p:spPr bwMode="auto">
          <a:xfrm>
            <a:off x="2286000" y="3308350"/>
            <a:ext cx="4267200" cy="27162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DEFC0B-DFEE-4DEC-87C6-211E35A7087B}"/>
              </a:ext>
            </a:extLst>
          </p:cNvPr>
          <p:cNvSpPr txBox="1"/>
          <p:nvPr/>
        </p:nvSpPr>
        <p:spPr>
          <a:xfrm>
            <a:off x="6858000" y="3581400"/>
            <a:ext cx="1905000" cy="2308324"/>
          </a:xfrm>
          <a:prstGeom prst="rect">
            <a:avLst/>
          </a:prstGeom>
          <a:noFill/>
        </p:spPr>
        <p:txBody>
          <a:bodyPr wrap="square" rtlCol="0">
            <a:spAutoFit/>
          </a:bodyPr>
          <a:lstStyle/>
          <a:p>
            <a:r>
              <a:rPr lang="en-US" dirty="0"/>
              <a:t>Busch’s (Saline) – March 22</a:t>
            </a:r>
            <a:r>
              <a:rPr lang="en-US" baseline="30000" dirty="0"/>
              <a:t>nd</a:t>
            </a:r>
            <a:r>
              <a:rPr lang="en-US" dirty="0"/>
              <a:t>, 2020</a:t>
            </a:r>
          </a:p>
          <a:p>
            <a:r>
              <a:rPr lang="en-US" dirty="0">
                <a:hlinkClick r:id="rId4"/>
              </a:rPr>
              <a:t>https://www.flickr.com/photos/cseeman/49689283237/</a:t>
            </a:r>
            <a:endParaRPr lang="en-US" dirty="0"/>
          </a:p>
          <a:p>
            <a:endParaRPr lang="en-US" dirty="0"/>
          </a:p>
        </p:txBody>
      </p:sp>
    </p:spTree>
    <p:extLst>
      <p:ext uri="{BB962C8B-B14F-4D97-AF65-F5344CB8AC3E}">
        <p14:creationId xmlns:p14="http://schemas.microsoft.com/office/powerpoint/2010/main" val="63250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a:xfrm>
            <a:off x="1828800" y="1371600"/>
            <a:ext cx="6934200" cy="4830762"/>
          </a:xfrm>
        </p:spPr>
        <p:txBody>
          <a:bodyPr>
            <a:normAutofit fontScale="70000" lnSpcReduction="20000"/>
          </a:bodyPr>
          <a:lstStyle/>
          <a:p>
            <a:r>
              <a:rPr lang="en-US" dirty="0">
                <a:hlinkClick r:id="rId2"/>
              </a:rPr>
              <a:t>https://petapixel.com/2020/03/23/the-shoebox-negatives/</a:t>
            </a:r>
            <a:endParaRPr lang="en-US" dirty="0"/>
          </a:p>
          <a:p>
            <a:r>
              <a:rPr lang="en-US" dirty="0">
                <a:hlinkClick r:id="rId3"/>
              </a:rPr>
              <a:t>https://shoeboxnegs.com/</a:t>
            </a:r>
            <a:endParaRPr lang="en-US" dirty="0"/>
          </a:p>
          <a:p>
            <a:r>
              <a:rPr lang="en-US" dirty="0"/>
              <a:t>“In the late 1930s my father was just out of high school and an avid amateur photographer.  Decades after he died at age 43 my mother handed me a shoebox stuffed with his film negatives, shot mostly in and around Chicago's Near West Side, and then developed in a makeshift darkroom.</a:t>
            </a:r>
          </a:p>
          <a:p>
            <a:r>
              <a:rPr lang="en-US" dirty="0"/>
              <a:t>I never had the chance to ask my dad about the people or situations captured in his photos. But this is the next best thing.”</a:t>
            </a:r>
          </a:p>
          <a:p>
            <a:r>
              <a:rPr lang="en-US" i="1" dirty="0"/>
              <a:t>Joan </a:t>
            </a:r>
            <a:r>
              <a:rPr lang="en-US" i="1" dirty="0" err="1"/>
              <a:t>Tortorici</a:t>
            </a:r>
            <a:r>
              <a:rPr lang="en-US" i="1" dirty="0"/>
              <a:t> </a:t>
            </a:r>
            <a:r>
              <a:rPr lang="en-US" i="1" dirty="0" err="1"/>
              <a:t>Ruppert</a:t>
            </a:r>
            <a:r>
              <a:rPr lang="en-US" i="1" dirty="0"/>
              <a:t> is a television writer, producer, and director. Professional site - </a:t>
            </a:r>
            <a:r>
              <a:rPr lang="en-US" i="1" dirty="0">
                <a:hlinkClick r:id="rId4"/>
              </a:rPr>
              <a:t>https://jtrp.net/</a:t>
            </a:r>
            <a:endParaRPr lang="en-US" i="1" dirty="0"/>
          </a:p>
          <a:p>
            <a:r>
              <a:rPr lang="en-US" dirty="0"/>
              <a:t>Everyone might have a treasure like this!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77876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Images – Your Rights</a:t>
            </a:r>
          </a:p>
        </p:txBody>
      </p:sp>
      <p:sp>
        <p:nvSpPr>
          <p:cNvPr id="3" name="Content Placeholder 2"/>
          <p:cNvSpPr>
            <a:spLocks noGrp="1"/>
          </p:cNvSpPr>
          <p:nvPr>
            <p:ph idx="1"/>
          </p:nvPr>
        </p:nvSpPr>
        <p:spPr/>
        <p:txBody>
          <a:bodyPr/>
          <a:lstStyle/>
          <a:p>
            <a:r>
              <a:rPr lang="en-US" sz="2800" dirty="0"/>
              <a:t>If people can find it – they can use it</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9" name="Picture 8" descr="A screenshot of a computer&#10;&#10;Description automatically generated">
            <a:extLst>
              <a:ext uri="{FF2B5EF4-FFF2-40B4-BE49-F238E27FC236}">
                <a16:creationId xmlns:a16="http://schemas.microsoft.com/office/drawing/2014/main" id="{E3474EC2-7ADF-4ED7-86FD-2D85918B1F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167" t="16680" r="23333" b="1112"/>
          <a:stretch/>
        </p:blipFill>
        <p:spPr>
          <a:xfrm>
            <a:off x="1905000" y="3243766"/>
            <a:ext cx="4191000" cy="2871128"/>
          </a:xfrm>
          <a:prstGeom prst="rect">
            <a:avLst/>
          </a:prstGeom>
        </p:spPr>
      </p:pic>
      <p:pic>
        <p:nvPicPr>
          <p:cNvPr id="4098" name="Picture 2" descr="https://c1.staticflickr.com/5/4043/4484930977_233a27fd1b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15212"/>
            <a:ext cx="3505200" cy="26289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screenshot of a computer&#10;&#10;Description automatically generated">
            <a:extLst>
              <a:ext uri="{FF2B5EF4-FFF2-40B4-BE49-F238E27FC236}">
                <a16:creationId xmlns:a16="http://schemas.microsoft.com/office/drawing/2014/main" id="{F77939CB-44C4-4C9E-B5A2-ED9087989F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00" t="52963" r="37500" b="11481"/>
          <a:stretch/>
        </p:blipFill>
        <p:spPr>
          <a:xfrm>
            <a:off x="5678864" y="4901710"/>
            <a:ext cx="2743200" cy="1045029"/>
          </a:xfrm>
          <a:prstGeom prst="rect">
            <a:avLst/>
          </a:prstGeom>
        </p:spPr>
      </p:pic>
    </p:spTree>
    <p:extLst>
      <p:ext uri="{BB962C8B-B14F-4D97-AF65-F5344CB8AC3E}">
        <p14:creationId xmlns:p14="http://schemas.microsoft.com/office/powerpoint/2010/main" val="251027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418" y="1073566"/>
            <a:ext cx="2769686" cy="3004478"/>
          </a:xfrm>
          <a:prstGeom prst="rect">
            <a:avLst/>
          </a:prstGeom>
        </p:spPr>
      </p:pic>
      <p:sp>
        <p:nvSpPr>
          <p:cNvPr id="2" name="Title 1"/>
          <p:cNvSpPr>
            <a:spLocks noGrp="1"/>
          </p:cNvSpPr>
          <p:nvPr>
            <p:ph type="title"/>
          </p:nvPr>
        </p:nvSpPr>
        <p:spPr/>
        <p:txBody>
          <a:bodyPr/>
          <a:lstStyle/>
          <a:p>
            <a:r>
              <a:rPr lang="en-US" dirty="0"/>
              <a:t>Your Images – Your Rights</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514" y="4192372"/>
            <a:ext cx="3952687" cy="2093713"/>
          </a:xfrm>
          <a:prstGeom prst="rect">
            <a:avLst/>
          </a:prstGeom>
          <a:noFill/>
          <a:ln w="15875" cmpd="dbl">
            <a:solidFill>
              <a:schemeClr val="tx1"/>
            </a:solidFill>
          </a:ln>
        </p:spPr>
      </p:pic>
      <p:pic>
        <p:nvPicPr>
          <p:cNvPr id="10" name="Picture 9">
            <a:extLst>
              <a:ext uri="{FF2B5EF4-FFF2-40B4-BE49-F238E27FC236}">
                <a16:creationId xmlns:a16="http://schemas.microsoft.com/office/drawing/2014/main" id="{87F57D5A-F049-44E1-8FD7-9501ABD8140B}"/>
              </a:ext>
            </a:extLst>
          </p:cNvPr>
          <p:cNvPicPr>
            <a:picLocks noChangeAspect="1"/>
          </p:cNvPicPr>
          <p:nvPr/>
        </p:nvPicPr>
        <p:blipFill>
          <a:blip r:embed="rId4"/>
          <a:stretch>
            <a:fillRect/>
          </a:stretch>
        </p:blipFill>
        <p:spPr>
          <a:xfrm>
            <a:off x="4652883" y="1358232"/>
            <a:ext cx="4335084" cy="4559164"/>
          </a:xfrm>
          <a:prstGeom prst="rect">
            <a:avLst/>
          </a:prstGeom>
        </p:spPr>
      </p:pic>
    </p:spTree>
    <p:extLst>
      <p:ext uri="{BB962C8B-B14F-4D97-AF65-F5344CB8AC3E}">
        <p14:creationId xmlns:p14="http://schemas.microsoft.com/office/powerpoint/2010/main" val="10206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189038"/>
            <a:ext cx="6858000" cy="2468562"/>
          </a:xfrm>
        </p:spPr>
        <p:txBody>
          <a:bodyPr>
            <a:normAutofit lnSpcReduction="10000"/>
          </a:bodyPr>
          <a:lstStyle/>
          <a:p>
            <a:pPr marL="0" indent="0" algn="ctr">
              <a:buNone/>
            </a:pPr>
            <a:r>
              <a:rPr lang="en-US" altLang="en-US" sz="2400" i="1" dirty="0"/>
              <a:t>Corey </a:t>
            </a:r>
            <a:r>
              <a:rPr lang="en-US" altLang="en-US" sz="2400" i="1" dirty="0" err="1"/>
              <a:t>Seeman</a:t>
            </a:r>
            <a:endParaRPr lang="en-US" altLang="en-US" sz="2400" i="1" dirty="0"/>
          </a:p>
          <a:p>
            <a:pPr marL="0" indent="0" algn="ctr">
              <a:buNone/>
            </a:pPr>
            <a:r>
              <a:rPr lang="en-US" altLang="en-US" sz="2400" i="1" dirty="0"/>
              <a:t>University of Michigan</a:t>
            </a:r>
          </a:p>
          <a:p>
            <a:pPr marL="0" indent="0" algn="ctr">
              <a:buNone/>
            </a:pPr>
            <a:r>
              <a:rPr lang="en-US" altLang="en-US" sz="2400" i="1" dirty="0"/>
              <a:t>Email: </a:t>
            </a:r>
            <a:r>
              <a:rPr lang="en-US" altLang="en-US" sz="2400" i="1" dirty="0">
                <a:hlinkClick r:id="rId3"/>
              </a:rPr>
              <a:t>cseeman@umich.edu</a:t>
            </a:r>
            <a:endParaRPr lang="en-US" altLang="en-US" sz="2400" i="1" dirty="0"/>
          </a:p>
          <a:p>
            <a:pPr marL="0" indent="0" algn="ctr">
              <a:buNone/>
            </a:pPr>
            <a:r>
              <a:rPr lang="en-US" altLang="en-US" sz="2400" i="1" dirty="0"/>
              <a:t>Web: https://sites.google.com/view/squirrelman/</a:t>
            </a:r>
          </a:p>
          <a:p>
            <a:pPr marL="0" indent="0" algn="ctr">
              <a:buNone/>
            </a:pPr>
            <a:r>
              <a:rPr lang="en-US" altLang="en-US" sz="2400" i="1" dirty="0"/>
              <a:t>Slides: </a:t>
            </a:r>
            <a:r>
              <a:rPr lang="en-US" altLang="en-US" sz="2400" i="1" u="sng" dirty="0"/>
              <a:t>##</a:t>
            </a:r>
          </a:p>
          <a:p>
            <a:pPr marL="0" indent="0" algn="ctr">
              <a:buNone/>
            </a:pPr>
            <a:r>
              <a:rPr lang="en-US" altLang="en-US" sz="2400" i="1" dirty="0"/>
              <a:t>Corey’s </a:t>
            </a:r>
            <a:r>
              <a:rPr lang="en-US" altLang="en-US" sz="2400" i="1" dirty="0" err="1"/>
              <a:t>flickr</a:t>
            </a:r>
            <a:r>
              <a:rPr lang="en-US" altLang="en-US" sz="2400" i="1" dirty="0"/>
              <a:t> page: </a:t>
            </a:r>
            <a:r>
              <a:rPr lang="en-US" altLang="en-US" sz="2400" i="1" u="sng" dirty="0"/>
              <a:t>flickr.com/</a:t>
            </a:r>
            <a:r>
              <a:rPr lang="en-US" altLang="en-US" sz="2400" i="1" u="sng" dirty="0" err="1"/>
              <a:t>cseeman</a:t>
            </a:r>
            <a:endParaRPr lang="en-US" altLang="en-US" sz="2400" i="1" u="sng" dirty="0"/>
          </a:p>
          <a:p>
            <a:pPr marL="457200" lvl="1" indent="0">
              <a:buNone/>
            </a:pPr>
            <a:endParaRPr lang="en-US" dirty="0"/>
          </a:p>
        </p:txBody>
      </p:sp>
      <p:sp>
        <p:nvSpPr>
          <p:cNvPr id="3" name="Title 2"/>
          <p:cNvSpPr>
            <a:spLocks noGrp="1"/>
          </p:cNvSpPr>
          <p:nvPr>
            <p:ph type="title"/>
          </p:nvPr>
        </p:nvSpPr>
        <p:spPr/>
        <p:txBody>
          <a:bodyPr/>
          <a:lstStyle/>
          <a:p>
            <a:r>
              <a:rPr lang="en-US" dirty="0"/>
              <a:t>Questions &amp; Thank You</a:t>
            </a:r>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
        <p:nvSpPr>
          <p:cNvPr id="6" name="Content Placeholder 1"/>
          <p:cNvSpPr txBox="1">
            <a:spLocks/>
          </p:cNvSpPr>
          <p:nvPr/>
        </p:nvSpPr>
        <p:spPr bwMode="auto">
          <a:xfrm>
            <a:off x="1870363" y="3775121"/>
            <a:ext cx="2092037" cy="193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400" b="1" i="1" dirty="0"/>
              <a:t>More Resources follow this slide!</a:t>
            </a:r>
            <a:endParaRPr lang="en-US" b="1" dirty="0"/>
          </a:p>
        </p:txBody>
      </p:sp>
      <p:pic>
        <p:nvPicPr>
          <p:cNvPr id="8194" name="Picture 2">
            <a:extLst>
              <a:ext uri="{FF2B5EF4-FFF2-40B4-BE49-F238E27FC236}">
                <a16:creationId xmlns:a16="http://schemas.microsoft.com/office/drawing/2014/main" id="{DD2FA186-2844-4A2B-B6E0-FC626AA83F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00" t="13333" r="-1250"/>
          <a:stretch/>
        </p:blipFill>
        <p:spPr bwMode="auto">
          <a:xfrm>
            <a:off x="3989108" y="3657600"/>
            <a:ext cx="4100023" cy="269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21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9994D-6288-43A8-9978-4E0DA8FDCAAF}"/>
              </a:ext>
            </a:extLst>
          </p:cNvPr>
          <p:cNvSpPr>
            <a:spLocks noGrp="1"/>
          </p:cNvSpPr>
          <p:nvPr>
            <p:ph idx="1"/>
          </p:nvPr>
        </p:nvSpPr>
        <p:spPr/>
        <p:txBody>
          <a:bodyPr>
            <a:normAutofit fontScale="92500"/>
          </a:bodyPr>
          <a:lstStyle/>
          <a:p>
            <a:pPr marL="0" indent="0">
              <a:buNone/>
            </a:pPr>
            <a:r>
              <a:rPr lang="en-US" dirty="0"/>
              <a:t>National Camera Shops – </a:t>
            </a:r>
          </a:p>
          <a:p>
            <a:r>
              <a:rPr lang="en-US" dirty="0"/>
              <a:t>B&amp;H </a:t>
            </a:r>
            <a:r>
              <a:rPr lang="en-US" dirty="0" err="1"/>
              <a:t>Explora</a:t>
            </a:r>
            <a:r>
              <a:rPr lang="en-US" dirty="0"/>
              <a:t> - </a:t>
            </a:r>
            <a:r>
              <a:rPr lang="en-US" u="sng" dirty="0">
                <a:hlinkClick r:id="rId2"/>
              </a:rPr>
              <a:t>https://www.bhphotovideo.com/explora/</a:t>
            </a:r>
            <a:endParaRPr lang="en-US" dirty="0"/>
          </a:p>
          <a:p>
            <a:r>
              <a:rPr lang="en-US" dirty="0"/>
              <a:t>B&amp;H Event Space - </a:t>
            </a:r>
            <a:r>
              <a:rPr lang="en-US" u="sng" dirty="0">
                <a:hlinkClick r:id="rId3"/>
              </a:rPr>
              <a:t>https://www.bhphotovideo.com/find/EventSpace.jsp</a:t>
            </a:r>
            <a:endParaRPr lang="en-US" dirty="0"/>
          </a:p>
          <a:p>
            <a:r>
              <a:rPr lang="en-US" dirty="0"/>
              <a:t>Adorama's 42 West - </a:t>
            </a:r>
            <a:r>
              <a:rPr lang="en-US" u="sng" dirty="0">
                <a:hlinkClick r:id="rId4"/>
              </a:rPr>
              <a:t>https://www.adorama.com/alc/</a:t>
            </a:r>
            <a:endParaRPr lang="en-US" dirty="0"/>
          </a:p>
          <a:p>
            <a:r>
              <a:rPr lang="en-US" dirty="0" err="1"/>
              <a:t>CameraMall</a:t>
            </a:r>
            <a:r>
              <a:rPr lang="en-US" dirty="0"/>
              <a:t> (Ann Arbor) - </a:t>
            </a:r>
            <a:r>
              <a:rPr lang="en-US" u="sng" dirty="0">
                <a:hlinkClick r:id="rId5"/>
              </a:rPr>
              <a:t>https://cameramall.com/</a:t>
            </a:r>
            <a:endParaRPr lang="en-US" dirty="0"/>
          </a:p>
        </p:txBody>
      </p:sp>
      <p:sp>
        <p:nvSpPr>
          <p:cNvPr id="3" name="Title 2">
            <a:extLst>
              <a:ext uri="{FF2B5EF4-FFF2-40B4-BE49-F238E27FC236}">
                <a16:creationId xmlns:a16="http://schemas.microsoft.com/office/drawing/2014/main" id="{06AEF194-EBBF-44D2-9B53-337436AB2B60}"/>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C75F20C9-E12A-4C55-B00E-D1333C5317F8}"/>
              </a:ext>
            </a:extLst>
          </p:cNvPr>
          <p:cNvSpPr>
            <a:spLocks noGrp="1"/>
          </p:cNvSpPr>
          <p:nvPr>
            <p:ph type="ftr" sz="quarter" idx="10"/>
          </p:nvPr>
        </p:nvSpPr>
        <p:spPr>
          <a:xfrm>
            <a:off x="1830371" y="6399868"/>
            <a:ext cx="7162800" cy="365125"/>
          </a:xfrm>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290982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9994D-6288-43A8-9978-4E0DA8FDCAAF}"/>
              </a:ext>
            </a:extLst>
          </p:cNvPr>
          <p:cNvSpPr>
            <a:spLocks noGrp="1"/>
          </p:cNvSpPr>
          <p:nvPr>
            <p:ph idx="1"/>
          </p:nvPr>
        </p:nvSpPr>
        <p:spPr/>
        <p:txBody>
          <a:bodyPr>
            <a:normAutofit lnSpcReduction="10000"/>
          </a:bodyPr>
          <a:lstStyle/>
          <a:p>
            <a:pPr marL="0" indent="0">
              <a:buNone/>
            </a:pPr>
            <a:r>
              <a:rPr lang="en-US" dirty="0"/>
              <a:t>Michigan Camera Shops</a:t>
            </a:r>
          </a:p>
          <a:p>
            <a:r>
              <a:rPr lang="en-US" dirty="0" err="1"/>
              <a:t>CameraMall</a:t>
            </a:r>
            <a:r>
              <a:rPr lang="en-US" dirty="0"/>
              <a:t> (Ann Arbor) - </a:t>
            </a:r>
            <a:r>
              <a:rPr lang="en-US" u="sng" dirty="0">
                <a:hlinkClick r:id="rId2"/>
              </a:rPr>
              <a:t>https://cameramall.com/</a:t>
            </a:r>
            <a:endParaRPr lang="en-US" u="sng" dirty="0"/>
          </a:p>
          <a:p>
            <a:r>
              <a:rPr lang="en-US" dirty="0"/>
              <a:t>PROCAM (Livonia and others) – </a:t>
            </a:r>
            <a:r>
              <a:rPr lang="en-US" dirty="0">
                <a:hlinkClick r:id="rId3"/>
              </a:rPr>
              <a:t>https://procam.com/events</a:t>
            </a:r>
            <a:endParaRPr lang="en-US" dirty="0"/>
          </a:p>
          <a:p>
            <a:r>
              <a:rPr lang="en-US" dirty="0"/>
              <a:t>Woodward Camera (Birmingham) - </a:t>
            </a:r>
            <a:r>
              <a:rPr lang="en-US" dirty="0">
                <a:hlinkClick r:id="rId4"/>
              </a:rPr>
              <a:t>https://woodwardcamera.com/</a:t>
            </a:r>
            <a:endParaRPr lang="en-US" dirty="0"/>
          </a:p>
          <a:p>
            <a:r>
              <a:rPr lang="en-US" dirty="0"/>
              <a:t>Midwest Camera Repair (Wyandotte) - </a:t>
            </a:r>
            <a:r>
              <a:rPr lang="en-US" dirty="0">
                <a:hlinkClick r:id="rId5"/>
              </a:rPr>
              <a:t>http://www.midwestcamera.com/</a:t>
            </a:r>
            <a:endParaRPr lang="en-US" dirty="0"/>
          </a:p>
          <a:p>
            <a:endParaRPr lang="en-US" dirty="0"/>
          </a:p>
        </p:txBody>
      </p:sp>
      <p:sp>
        <p:nvSpPr>
          <p:cNvPr id="3" name="Title 2">
            <a:extLst>
              <a:ext uri="{FF2B5EF4-FFF2-40B4-BE49-F238E27FC236}">
                <a16:creationId xmlns:a16="http://schemas.microsoft.com/office/drawing/2014/main" id="{06AEF194-EBBF-44D2-9B53-337436AB2B60}"/>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C75F20C9-E12A-4C55-B00E-D1333C5317F8}"/>
              </a:ext>
            </a:extLst>
          </p:cNvPr>
          <p:cNvSpPr>
            <a:spLocks noGrp="1"/>
          </p:cNvSpPr>
          <p:nvPr>
            <p:ph type="ftr" sz="quarter" idx="10"/>
          </p:nvPr>
        </p:nvSpPr>
        <p:spPr>
          <a:xfrm>
            <a:off x="1830371" y="6399868"/>
            <a:ext cx="7162800" cy="365125"/>
          </a:xfrm>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93582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053326-7B50-4005-A829-B03273D5B12A}"/>
              </a:ext>
            </a:extLst>
          </p:cNvPr>
          <p:cNvSpPr>
            <a:spLocks noGrp="1"/>
          </p:cNvSpPr>
          <p:nvPr>
            <p:ph idx="1"/>
          </p:nvPr>
        </p:nvSpPr>
        <p:spPr/>
        <p:txBody>
          <a:bodyPr/>
          <a:lstStyle/>
          <a:p>
            <a:r>
              <a:rPr lang="en-US" dirty="0" err="1"/>
              <a:t>PetaPixel</a:t>
            </a:r>
            <a:r>
              <a:rPr lang="en-US" dirty="0"/>
              <a:t> - </a:t>
            </a:r>
            <a:r>
              <a:rPr lang="en-US" u="sng" dirty="0">
                <a:hlinkClick r:id="rId2"/>
              </a:rPr>
              <a:t>https://petapixel.com/</a:t>
            </a:r>
            <a:endParaRPr lang="en-US" dirty="0"/>
          </a:p>
          <a:p>
            <a:r>
              <a:rPr lang="en-US" dirty="0" err="1"/>
              <a:t>FroKnowsPhoto</a:t>
            </a:r>
            <a:r>
              <a:rPr lang="en-US" dirty="0"/>
              <a:t> - </a:t>
            </a:r>
            <a:r>
              <a:rPr lang="en-US" u="sng" dirty="0">
                <a:hlinkClick r:id="rId3"/>
              </a:rPr>
              <a:t>https://froknowsphoto.com/</a:t>
            </a:r>
            <a:endParaRPr lang="en-US" dirty="0"/>
          </a:p>
          <a:p>
            <a:r>
              <a:rPr lang="en-US" dirty="0"/>
              <a:t>Digital Photography School - </a:t>
            </a:r>
            <a:r>
              <a:rPr lang="en-US" u="sng" dirty="0">
                <a:hlinkClick r:id="rId4"/>
              </a:rPr>
              <a:t>https://digital-photography-school.com/</a:t>
            </a:r>
            <a:endParaRPr lang="en-US" dirty="0"/>
          </a:p>
          <a:p>
            <a:r>
              <a:rPr lang="en-US" dirty="0"/>
              <a:t>Digital Photography Review - </a:t>
            </a:r>
            <a:r>
              <a:rPr lang="en-US" u="sng" dirty="0">
                <a:hlinkClick r:id="rId5"/>
              </a:rPr>
              <a:t>https://www.dpreview.com/</a:t>
            </a:r>
            <a:endParaRPr lang="en-US" dirty="0"/>
          </a:p>
          <a:p>
            <a:endParaRPr lang="en-US" dirty="0"/>
          </a:p>
        </p:txBody>
      </p:sp>
      <p:sp>
        <p:nvSpPr>
          <p:cNvPr id="3" name="Title 2">
            <a:extLst>
              <a:ext uri="{FF2B5EF4-FFF2-40B4-BE49-F238E27FC236}">
                <a16:creationId xmlns:a16="http://schemas.microsoft.com/office/drawing/2014/main" id="{867D4B1C-4E3C-4A33-AAEA-42099FCA476F}"/>
              </a:ext>
            </a:extLst>
          </p:cNvPr>
          <p:cNvSpPr>
            <a:spLocks noGrp="1"/>
          </p:cNvSpPr>
          <p:nvPr>
            <p:ph type="title"/>
          </p:nvPr>
        </p:nvSpPr>
        <p:spPr/>
        <p:txBody>
          <a:bodyPr/>
          <a:lstStyle/>
          <a:p>
            <a:r>
              <a:rPr lang="en-US" dirty="0"/>
              <a:t>Resources - Favorite Sites</a:t>
            </a:r>
          </a:p>
        </p:txBody>
      </p:sp>
      <p:sp>
        <p:nvSpPr>
          <p:cNvPr id="4" name="Footer Placeholder 3">
            <a:extLst>
              <a:ext uri="{FF2B5EF4-FFF2-40B4-BE49-F238E27FC236}">
                <a16:creationId xmlns:a16="http://schemas.microsoft.com/office/drawing/2014/main" id="{63197BBC-6618-4DDA-B094-A22590734BB1}"/>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336427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1F51CE-F298-40BD-B46C-31DB6761A8BE}"/>
              </a:ext>
            </a:extLst>
          </p:cNvPr>
          <p:cNvSpPr>
            <a:spLocks noGrp="1"/>
          </p:cNvSpPr>
          <p:nvPr>
            <p:ph idx="1"/>
          </p:nvPr>
        </p:nvSpPr>
        <p:spPr/>
        <p:txBody>
          <a:bodyPr>
            <a:normAutofit fontScale="70000" lnSpcReduction="20000"/>
          </a:bodyPr>
          <a:lstStyle/>
          <a:p>
            <a:pPr marL="0" indent="0">
              <a:buNone/>
            </a:pPr>
            <a:r>
              <a:rPr lang="sv-SE" dirty="0"/>
              <a:t>flickr</a:t>
            </a:r>
          </a:p>
          <a:p>
            <a:r>
              <a:rPr lang="sv-SE" dirty="0"/>
              <a:t>URL: </a:t>
            </a:r>
            <a:r>
              <a:rPr lang="sv-SE" u="sng" dirty="0">
                <a:hlinkClick r:id="rId2"/>
              </a:rPr>
              <a:t>https://www.flickr.com/</a:t>
            </a:r>
            <a:endParaRPr lang="sv-SE" dirty="0"/>
          </a:p>
          <a:p>
            <a:r>
              <a:rPr lang="sv-SE" dirty="0"/>
              <a:t>Help URL: </a:t>
            </a:r>
            <a:r>
              <a:rPr lang="sv-SE" u="sng" dirty="0">
                <a:hlinkClick r:id="rId3"/>
              </a:rPr>
              <a:t>https://help.flickr.com/</a:t>
            </a:r>
            <a:endParaRPr lang="sv-SE" dirty="0"/>
          </a:p>
          <a:p>
            <a:pPr marL="0" indent="0">
              <a:buNone/>
            </a:pPr>
            <a:br>
              <a:rPr lang="sv-SE" dirty="0"/>
            </a:br>
            <a:r>
              <a:rPr lang="sv-SE" dirty="0"/>
              <a:t>SmugMug</a:t>
            </a:r>
          </a:p>
          <a:p>
            <a:r>
              <a:rPr lang="sv-SE" dirty="0"/>
              <a:t>URL: </a:t>
            </a:r>
            <a:r>
              <a:rPr lang="sv-SE" u="sng" dirty="0">
                <a:hlinkClick r:id="rId4"/>
              </a:rPr>
              <a:t>https://www.smugmug.com/</a:t>
            </a:r>
            <a:endParaRPr lang="sv-SE" dirty="0"/>
          </a:p>
          <a:p>
            <a:pPr marL="0" indent="0">
              <a:buNone/>
            </a:pPr>
            <a:br>
              <a:rPr lang="sv-SE" dirty="0"/>
            </a:br>
            <a:r>
              <a:rPr lang="sv-SE" dirty="0"/>
              <a:t>Instagram</a:t>
            </a:r>
          </a:p>
          <a:p>
            <a:r>
              <a:rPr lang="sv-SE" dirty="0"/>
              <a:t>URL: </a:t>
            </a:r>
            <a:r>
              <a:rPr lang="sv-SE" u="sng" dirty="0">
                <a:hlinkClick r:id="rId5"/>
              </a:rPr>
              <a:t>https://www.instagram.com/?hl=en</a:t>
            </a:r>
            <a:endParaRPr lang="sv-SE" dirty="0"/>
          </a:p>
          <a:p>
            <a:pPr marL="0" indent="0">
              <a:buNone/>
            </a:pPr>
            <a:br>
              <a:rPr lang="sv-SE" dirty="0"/>
            </a:br>
            <a:r>
              <a:rPr lang="sv-SE" dirty="0"/>
              <a:t>Imgur</a:t>
            </a:r>
          </a:p>
          <a:p>
            <a:r>
              <a:rPr lang="sv-SE" dirty="0"/>
              <a:t>URL: </a:t>
            </a:r>
            <a:r>
              <a:rPr lang="sv-SE" u="sng" dirty="0">
                <a:hlinkClick r:id="rId6"/>
              </a:rPr>
              <a:t>https://imgur.com/</a:t>
            </a:r>
            <a:endParaRPr lang="sv-SE" u="sng" dirty="0"/>
          </a:p>
          <a:p>
            <a:endParaRPr lang="sv-SE" u="sng" dirty="0"/>
          </a:p>
          <a:p>
            <a:pPr marL="0" indent="0">
              <a:buNone/>
            </a:pPr>
            <a:r>
              <a:rPr lang="sv-SE" dirty="0"/>
              <a:t>Facebook</a:t>
            </a:r>
          </a:p>
          <a:p>
            <a:r>
              <a:rPr lang="sv-SE" dirty="0"/>
              <a:t>URL: </a:t>
            </a:r>
            <a:r>
              <a:rPr lang="sv-SE" u="sng" dirty="0">
                <a:hlinkClick r:id="rId7"/>
              </a:rPr>
              <a:t>https://www.facebook.com/</a:t>
            </a:r>
            <a:endParaRPr lang="sv-SE" dirty="0"/>
          </a:p>
          <a:p>
            <a:pPr marL="0" indent="0">
              <a:buNone/>
            </a:pPr>
            <a:endParaRPr lang="sv-SE" dirty="0"/>
          </a:p>
        </p:txBody>
      </p:sp>
      <p:sp>
        <p:nvSpPr>
          <p:cNvPr id="3" name="Title 2">
            <a:extLst>
              <a:ext uri="{FF2B5EF4-FFF2-40B4-BE49-F238E27FC236}">
                <a16:creationId xmlns:a16="http://schemas.microsoft.com/office/drawing/2014/main" id="{F40B4694-3190-472E-BADA-FDC97E817C67}"/>
              </a:ext>
            </a:extLst>
          </p:cNvPr>
          <p:cNvSpPr>
            <a:spLocks noGrp="1"/>
          </p:cNvSpPr>
          <p:nvPr>
            <p:ph type="title"/>
          </p:nvPr>
        </p:nvSpPr>
        <p:spPr>
          <a:xfrm>
            <a:off x="190500" y="251619"/>
            <a:ext cx="8763000" cy="715962"/>
          </a:xfrm>
        </p:spPr>
        <p:txBody>
          <a:bodyPr/>
          <a:lstStyle/>
          <a:p>
            <a:r>
              <a:rPr lang="en-US" sz="4000" dirty="0"/>
              <a:t>Resources – Digital Photo Platforms</a:t>
            </a:r>
          </a:p>
        </p:txBody>
      </p:sp>
      <p:sp>
        <p:nvSpPr>
          <p:cNvPr id="4" name="Footer Placeholder 3">
            <a:extLst>
              <a:ext uri="{FF2B5EF4-FFF2-40B4-BE49-F238E27FC236}">
                <a16:creationId xmlns:a16="http://schemas.microsoft.com/office/drawing/2014/main" id="{28653E89-6896-4CED-997E-DF9EA982D3E5}"/>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189513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1F51CE-F298-40BD-B46C-31DB6761A8BE}"/>
              </a:ext>
            </a:extLst>
          </p:cNvPr>
          <p:cNvSpPr>
            <a:spLocks noGrp="1"/>
          </p:cNvSpPr>
          <p:nvPr>
            <p:ph idx="1"/>
          </p:nvPr>
        </p:nvSpPr>
        <p:spPr/>
        <p:txBody>
          <a:bodyPr>
            <a:normAutofit fontScale="55000" lnSpcReduction="20000"/>
          </a:bodyPr>
          <a:lstStyle/>
          <a:p>
            <a:pPr marL="0" indent="0">
              <a:buNone/>
            </a:pPr>
            <a:r>
              <a:rPr lang="sv-SE" dirty="0"/>
              <a:t>Google</a:t>
            </a:r>
          </a:p>
          <a:p>
            <a:r>
              <a:rPr lang="sv-SE" dirty="0"/>
              <a:t>URL: </a:t>
            </a:r>
            <a:r>
              <a:rPr lang="sv-SE" u="sng" dirty="0">
                <a:hlinkClick r:id="rId2"/>
              </a:rPr>
              <a:t>https://photos.google.com/</a:t>
            </a:r>
            <a:endParaRPr lang="sv-SE" dirty="0"/>
          </a:p>
          <a:p>
            <a:r>
              <a:rPr lang="sv-SE" dirty="0"/>
              <a:t>Help URL: </a:t>
            </a:r>
            <a:r>
              <a:rPr lang="sv-SE" u="sng" dirty="0">
                <a:hlinkClick r:id="rId3"/>
              </a:rPr>
              <a:t>https://support.google.com/photos#topic=6128818</a:t>
            </a:r>
            <a:endParaRPr lang="sv-SE" dirty="0"/>
          </a:p>
          <a:p>
            <a:endParaRPr lang="sv-SE" dirty="0"/>
          </a:p>
          <a:p>
            <a:pPr marL="0" indent="0">
              <a:buNone/>
            </a:pPr>
            <a:r>
              <a:rPr lang="sv-SE" dirty="0"/>
              <a:t>Apple</a:t>
            </a:r>
          </a:p>
          <a:p>
            <a:r>
              <a:rPr lang="sv-SE" dirty="0"/>
              <a:t>URL: </a:t>
            </a:r>
            <a:r>
              <a:rPr lang="sv-SE" u="sng" dirty="0">
                <a:hlinkClick r:id="rId4"/>
              </a:rPr>
              <a:t>https://www.apple.com/ios/photos/</a:t>
            </a:r>
            <a:endParaRPr lang="sv-SE" dirty="0"/>
          </a:p>
          <a:p>
            <a:r>
              <a:rPr lang="sv-SE" dirty="0"/>
              <a:t>Help URL: </a:t>
            </a:r>
            <a:r>
              <a:rPr lang="sv-SE" u="sng" dirty="0">
                <a:hlinkClick r:id="rId5"/>
              </a:rPr>
              <a:t>https://support.apple.com/photos</a:t>
            </a:r>
            <a:endParaRPr lang="sv-SE" u="sng" dirty="0"/>
          </a:p>
          <a:p>
            <a:r>
              <a:rPr lang="sv-SE" dirty="0"/>
              <a:t>Organize and Find Your Photos - </a:t>
            </a:r>
            <a:r>
              <a:rPr lang="sv-SE" dirty="0">
                <a:hlinkClick r:id="rId6"/>
              </a:rPr>
              <a:t>https://support.apple.com/en-us/HT207368</a:t>
            </a:r>
            <a:endParaRPr lang="sv-SE" dirty="0"/>
          </a:p>
          <a:p>
            <a:pPr marL="0" indent="0">
              <a:buNone/>
            </a:pPr>
            <a:endParaRPr lang="sv-SE" u="sng" dirty="0"/>
          </a:p>
          <a:p>
            <a:pPr marL="0" indent="0">
              <a:buNone/>
            </a:pPr>
            <a:r>
              <a:rPr lang="sv-SE" dirty="0"/>
              <a:t>Amazon</a:t>
            </a:r>
          </a:p>
          <a:p>
            <a:r>
              <a:rPr lang="sv-SE" dirty="0"/>
              <a:t>URL: </a:t>
            </a:r>
            <a:r>
              <a:rPr lang="sv-SE" sz="2500" u="sng" dirty="0">
                <a:hlinkClick r:id="rId7"/>
              </a:rPr>
              <a:t>https://www.amazon.com/Amazon-Photos/b?ie=UTF8&amp;node=13234696011</a:t>
            </a:r>
            <a:endParaRPr lang="sv-SE" sz="2500" dirty="0"/>
          </a:p>
          <a:p>
            <a:r>
              <a:rPr lang="sv-SE" dirty="0"/>
              <a:t>Help URL: </a:t>
            </a:r>
            <a:r>
              <a:rPr lang="sv-SE" sz="2500" u="sng" dirty="0">
                <a:hlinkClick r:id="rId8"/>
              </a:rPr>
              <a:t>https://www.amazon.com/gp/help/customer/display.html?nodeId=GDMHBWK3M5RAV5TY</a:t>
            </a:r>
            <a:endParaRPr lang="sv-SE" sz="2500" dirty="0"/>
          </a:p>
          <a:p>
            <a:endParaRPr lang="sv-SE" dirty="0"/>
          </a:p>
          <a:p>
            <a:pPr marL="0" indent="0">
              <a:buNone/>
            </a:pPr>
            <a:r>
              <a:rPr lang="sv-SE" dirty="0"/>
              <a:t>Print Services</a:t>
            </a:r>
          </a:p>
          <a:p>
            <a:r>
              <a:rPr lang="sv-SE" dirty="0"/>
              <a:t>Shutterfly: </a:t>
            </a:r>
            <a:r>
              <a:rPr lang="sv-SE" u="sng" dirty="0">
                <a:hlinkClick r:id="rId9"/>
              </a:rPr>
              <a:t>https://www.shutterfly.com/</a:t>
            </a:r>
            <a:endParaRPr lang="sv-SE" u="sng" dirty="0"/>
          </a:p>
          <a:p>
            <a:r>
              <a:rPr lang="sv-SE" dirty="0"/>
              <a:t>Snapfish: </a:t>
            </a:r>
            <a:r>
              <a:rPr lang="sv-SE" u="sng" dirty="0">
                <a:hlinkClick r:id="rId10"/>
              </a:rPr>
              <a:t>https://www.snapfish.com/home</a:t>
            </a:r>
            <a:endParaRPr lang="sv-SE" dirty="0"/>
          </a:p>
        </p:txBody>
      </p:sp>
      <p:sp>
        <p:nvSpPr>
          <p:cNvPr id="3" name="Title 2">
            <a:extLst>
              <a:ext uri="{FF2B5EF4-FFF2-40B4-BE49-F238E27FC236}">
                <a16:creationId xmlns:a16="http://schemas.microsoft.com/office/drawing/2014/main" id="{F40B4694-3190-472E-BADA-FDC97E817C67}"/>
              </a:ext>
            </a:extLst>
          </p:cNvPr>
          <p:cNvSpPr>
            <a:spLocks noGrp="1"/>
          </p:cNvSpPr>
          <p:nvPr>
            <p:ph type="title"/>
          </p:nvPr>
        </p:nvSpPr>
        <p:spPr>
          <a:xfrm>
            <a:off x="190500" y="251619"/>
            <a:ext cx="8763000" cy="715962"/>
          </a:xfrm>
        </p:spPr>
        <p:txBody>
          <a:bodyPr/>
          <a:lstStyle/>
          <a:p>
            <a:r>
              <a:rPr lang="en-US" sz="4000" dirty="0"/>
              <a:t>Resources – Digital Photo Platforms</a:t>
            </a:r>
          </a:p>
        </p:txBody>
      </p:sp>
      <p:sp>
        <p:nvSpPr>
          <p:cNvPr id="4" name="Footer Placeholder 3">
            <a:extLst>
              <a:ext uri="{FF2B5EF4-FFF2-40B4-BE49-F238E27FC236}">
                <a16:creationId xmlns:a16="http://schemas.microsoft.com/office/drawing/2014/main" id="{28653E89-6896-4CED-997E-DF9EA982D3E5}"/>
              </a:ext>
            </a:extLst>
          </p:cNvPr>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339593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t>University of Michigan Library - </a:t>
            </a:r>
            <a:r>
              <a:rPr lang="en-US" sz="2400" dirty="0">
                <a:hlinkClick r:id="rId2"/>
              </a:rPr>
              <a:t>https://www.flickr.com/photos/mlibrary</a:t>
            </a:r>
            <a:endParaRPr lang="en-US" sz="2400" dirty="0"/>
          </a:p>
          <a:p>
            <a:r>
              <a:rPr lang="en-US" sz="2400" dirty="0"/>
              <a:t>Michigan State University Main Library - </a:t>
            </a:r>
            <a:r>
              <a:rPr lang="en-US" sz="2400" dirty="0">
                <a:hlinkClick r:id="rId3"/>
              </a:rPr>
              <a:t>https://www.flickr.com/photos/msumainlibrary</a:t>
            </a:r>
            <a:endParaRPr lang="en-US" sz="2400" dirty="0"/>
          </a:p>
          <a:p>
            <a:r>
              <a:rPr lang="en-US" sz="2400" dirty="0"/>
              <a:t>Library of Congress - </a:t>
            </a:r>
            <a:r>
              <a:rPr lang="en-US" sz="2000" dirty="0">
                <a:hlinkClick r:id="rId4"/>
              </a:rPr>
              <a:t>https://www.flickr.com/photos/library_of_congress</a:t>
            </a:r>
            <a:endParaRPr lang="en-US" sz="2000" dirty="0"/>
          </a:p>
          <a:p>
            <a:r>
              <a:rPr lang="en-US" sz="2400" dirty="0" err="1"/>
              <a:t>flickr</a:t>
            </a:r>
            <a:r>
              <a:rPr lang="en-US" sz="2400" dirty="0"/>
              <a:t> Commons: </a:t>
            </a:r>
            <a:r>
              <a:rPr lang="en-US" sz="2400" dirty="0">
                <a:hlinkClick r:id="rId5"/>
              </a:rPr>
              <a:t>https://www.flickr.com/commons</a:t>
            </a:r>
            <a:endParaRPr lang="en-US" sz="2400" dirty="0"/>
          </a:p>
          <a:p>
            <a:r>
              <a:rPr lang="en-US" sz="2400" dirty="0" err="1"/>
              <a:t>flickr</a:t>
            </a:r>
            <a:r>
              <a:rPr lang="en-US" sz="2400" dirty="0"/>
              <a:t> Commons Participating Institutions: </a:t>
            </a:r>
            <a:r>
              <a:rPr lang="en-US" sz="2400" dirty="0">
                <a:hlinkClick r:id="rId6"/>
              </a:rPr>
              <a:t>https://www.flickr.com/commons/institutions/</a:t>
            </a:r>
            <a:endParaRPr lang="en-US" sz="2400" dirty="0"/>
          </a:p>
          <a:p>
            <a:endParaRPr lang="en-US" sz="2400" dirty="0"/>
          </a:p>
          <a:p>
            <a:endParaRPr lang="en-US" sz="2400" dirty="0"/>
          </a:p>
          <a:p>
            <a:endParaRPr lang="en-US" sz="2400" dirty="0"/>
          </a:p>
        </p:txBody>
      </p:sp>
      <p:sp>
        <p:nvSpPr>
          <p:cNvPr id="3" name="Title 2"/>
          <p:cNvSpPr>
            <a:spLocks noGrp="1"/>
          </p:cNvSpPr>
          <p:nvPr>
            <p:ph type="title"/>
          </p:nvPr>
        </p:nvSpPr>
        <p:spPr/>
        <p:txBody>
          <a:bodyPr/>
          <a:lstStyle/>
          <a:p>
            <a:r>
              <a:rPr lang="en-US" dirty="0"/>
              <a:t>Resources - Libraries on </a:t>
            </a:r>
            <a:r>
              <a:rPr lang="en-US" dirty="0" err="1"/>
              <a:t>flickr</a:t>
            </a:r>
            <a:endParaRPr lang="en-US" dirty="0"/>
          </a:p>
        </p:txBody>
      </p:sp>
      <p:sp>
        <p:nvSpPr>
          <p:cNvPr id="4" name="Footer Placeholder 3"/>
          <p:cNvSpPr>
            <a:spLocks noGrp="1"/>
          </p:cNvSpPr>
          <p:nvPr>
            <p:ph type="ftr" sz="quarter" idx="10"/>
          </p:nvPr>
        </p:nvSpPr>
        <p:spPr/>
        <p:txBody>
          <a:bodyPr/>
          <a:lstStyle/>
          <a:p>
            <a:pPr>
              <a:defRPr/>
            </a:pPr>
            <a:r>
              <a:rPr lang="en-US"/>
              <a:t>Building a Digital Image Collection - Seeman - Milan District Library Sept. 2020</a:t>
            </a:r>
            <a:endParaRPr lang="en-US" dirty="0"/>
          </a:p>
        </p:txBody>
      </p:sp>
    </p:spTree>
    <p:extLst>
      <p:ext uri="{BB962C8B-B14F-4D97-AF65-F5344CB8AC3E}">
        <p14:creationId xmlns:p14="http://schemas.microsoft.com/office/powerpoint/2010/main" val="91402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2825</TotalTime>
  <Words>3238</Words>
  <Application>Microsoft Office PowerPoint</Application>
  <PresentationFormat>On-screen Show (4:3)</PresentationFormat>
  <Paragraphs>327</Paragraphs>
  <Slides>46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Arial Narrow</vt:lpstr>
      <vt:lpstr>Calibri</vt:lpstr>
      <vt:lpstr>Office Theme</vt:lpstr>
      <vt:lpstr>Where is That Picture of Aunt Cindy?  Organizing, Protecting and Sharing Your Digital Images</vt:lpstr>
      <vt:lpstr>Presentation Overview</vt:lpstr>
      <vt:lpstr>Presentation Overview</vt:lpstr>
      <vt:lpstr>Introduction</vt:lpstr>
      <vt:lpstr>Introduction</vt:lpstr>
      <vt:lpstr>Introduction</vt:lpstr>
      <vt:lpstr>Introduction</vt:lpstr>
      <vt:lpstr>Key Digital Library Services</vt:lpstr>
      <vt:lpstr>Key Digital Library Services</vt:lpstr>
      <vt:lpstr>Key Digital Library Services</vt:lpstr>
      <vt:lpstr>Why flickr?</vt:lpstr>
      <vt:lpstr>Why flickr?</vt:lpstr>
      <vt:lpstr>Why flickr?</vt:lpstr>
      <vt:lpstr>Why flickr?</vt:lpstr>
      <vt:lpstr>Why flickr?</vt:lpstr>
      <vt:lpstr>Why flickr?</vt:lpstr>
      <vt:lpstr>Three Key Things</vt:lpstr>
      <vt:lpstr>Organize (Three Key Things)</vt:lpstr>
      <vt:lpstr>Organize (Three Key Things)</vt:lpstr>
      <vt:lpstr>Organize (Three Key Things)</vt:lpstr>
      <vt:lpstr>Organize (Three Key Things)</vt:lpstr>
      <vt:lpstr>Organize (Three Key Things)</vt:lpstr>
      <vt:lpstr>Describe (Three Key Things)</vt:lpstr>
      <vt:lpstr>Describe (Three Key Things)</vt:lpstr>
      <vt:lpstr>Describe (Three Key Things)</vt:lpstr>
      <vt:lpstr>Describe (Three Key Things)</vt:lpstr>
      <vt:lpstr>Describe (Three Key Things)</vt:lpstr>
      <vt:lpstr>Describe (Three Key Things)</vt:lpstr>
      <vt:lpstr>Describe (Three Key Things)</vt:lpstr>
      <vt:lpstr>Describe (Three Key Things)</vt:lpstr>
      <vt:lpstr>Organize Pt 2 (Three Key Things)</vt:lpstr>
      <vt:lpstr>Organize Pt 2 (Three Key Things)</vt:lpstr>
      <vt:lpstr>Organize Pt 2 (Three Key Things)</vt:lpstr>
      <vt:lpstr>Your Images – Your Rights</vt:lpstr>
      <vt:lpstr>Your Images – Your Rights</vt:lpstr>
      <vt:lpstr>Your Images – Your Rights</vt:lpstr>
      <vt:lpstr>Your Images – Your Rights</vt:lpstr>
      <vt:lpstr>Your Images – Your Rights</vt:lpstr>
      <vt:lpstr>Your Images – Your Rights</vt:lpstr>
      <vt:lpstr>Questions &amp; Thank You</vt:lpstr>
      <vt:lpstr>Resources - Favorite Sites</vt:lpstr>
      <vt:lpstr>Resources - Favorite Sites</vt:lpstr>
      <vt:lpstr>Resources - Favorite Sites</vt:lpstr>
      <vt:lpstr>Resources – Digital Photo Platforms</vt:lpstr>
      <vt:lpstr>Resources – Digital Photo Platforms</vt:lpstr>
      <vt:lpstr>Resources - Libraries on flickr</vt:lpstr>
    </vt:vector>
  </TitlesOfParts>
  <Company>Ross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Ross School of Business</dc:creator>
  <cp:lastModifiedBy>Corey Seeman</cp:lastModifiedBy>
  <cp:revision>225</cp:revision>
  <cp:lastPrinted>2016-04-01T14:36:58Z</cp:lastPrinted>
  <dcterms:created xsi:type="dcterms:W3CDTF">2014-10-24T17:12:36Z</dcterms:created>
  <dcterms:modified xsi:type="dcterms:W3CDTF">2020-09-13T13:26:54Z</dcterms:modified>
</cp:coreProperties>
</file>