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0"/>
  </p:notesMasterIdLst>
  <p:sldIdLst>
    <p:sldId id="256" r:id="rId2"/>
    <p:sldId id="257" r:id="rId3"/>
    <p:sldId id="260" r:id="rId4"/>
    <p:sldId id="264" r:id="rId5"/>
    <p:sldId id="294" r:id="rId6"/>
    <p:sldId id="258" r:id="rId7"/>
    <p:sldId id="296" r:id="rId8"/>
    <p:sldId id="282" r:id="rId9"/>
    <p:sldId id="283" r:id="rId10"/>
    <p:sldId id="301" r:id="rId11"/>
    <p:sldId id="561" r:id="rId12"/>
    <p:sldId id="263" r:id="rId13"/>
    <p:sldId id="262" r:id="rId14"/>
    <p:sldId id="559" r:id="rId15"/>
    <p:sldId id="261" r:id="rId16"/>
    <p:sldId id="562" r:id="rId17"/>
    <p:sldId id="563" r:id="rId18"/>
    <p:sldId id="55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Physical</a:t>
            </a:r>
            <a:r>
              <a:rPr lang="en-US" baseline="0" dirty="0"/>
              <a:t> </a:t>
            </a:r>
            <a:r>
              <a:rPr lang="en-US" dirty="0"/>
              <a:t>Volume Counts – </a:t>
            </a:r>
            <a:r>
              <a:rPr lang="en-US" dirty="0" err="1"/>
              <a:t>Kresge</a:t>
            </a:r>
            <a:r>
              <a:rPr lang="en-US" dirty="0"/>
              <a:t> Library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Sheet1!$A$3:$A$18</c:f>
              <c:numCache>
                <c:formatCode>General</c:formatCod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numCache>
            </c:numRef>
          </c:cat>
          <c:val>
            <c:numRef>
              <c:f>Sheet1!$B$3:$B$18</c:f>
              <c:numCache>
                <c:formatCode>General</c:formatCode>
                <c:ptCount val="16"/>
                <c:pt idx="0">
                  <c:v>147000</c:v>
                </c:pt>
                <c:pt idx="1">
                  <c:v>148000</c:v>
                </c:pt>
                <c:pt idx="2">
                  <c:v>149000</c:v>
                </c:pt>
                <c:pt idx="3">
                  <c:v>150000</c:v>
                </c:pt>
                <c:pt idx="4">
                  <c:v>150000</c:v>
                </c:pt>
                <c:pt idx="5">
                  <c:v>151000</c:v>
                </c:pt>
                <c:pt idx="6">
                  <c:v>151000</c:v>
                </c:pt>
                <c:pt idx="7">
                  <c:v>75000</c:v>
                </c:pt>
                <c:pt idx="8">
                  <c:v>75000</c:v>
                </c:pt>
                <c:pt idx="9">
                  <c:v>200</c:v>
                </c:pt>
                <c:pt idx="10">
                  <c:v>200</c:v>
                </c:pt>
                <c:pt idx="11">
                  <c:v>200</c:v>
                </c:pt>
                <c:pt idx="12">
                  <c:v>20</c:v>
                </c:pt>
                <c:pt idx="13">
                  <c:v>20</c:v>
                </c:pt>
                <c:pt idx="14">
                  <c:v>20</c:v>
                </c:pt>
                <c:pt idx="15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21-410B-930E-6CCB66F43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3629008"/>
        <c:axId val="573635568"/>
      </c:lineChart>
      <c:catAx>
        <c:axId val="57362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3635568"/>
        <c:crosses val="autoZero"/>
        <c:auto val="1"/>
        <c:lblAlgn val="ctr"/>
        <c:lblOffset val="100"/>
        <c:tickLblSkip val="2"/>
        <c:noMultiLvlLbl val="0"/>
      </c:catAx>
      <c:valAx>
        <c:axId val="57363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3629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261348-DE5D-46E8-A381-952528246E7D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</dgm:pt>
    <dgm:pt modelId="{8DE33F11-FEB8-452E-B5A5-E619310F003A}">
      <dgm:prSet phldrT="[Text]" custT="1"/>
      <dgm:spPr>
        <a:solidFill>
          <a:schemeClr val="accent5">
            <a:lumMod val="60000"/>
            <a:lumOff val="40000"/>
            <a:alpha val="5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2400" dirty="0"/>
            <a:t>Student	</a:t>
          </a:r>
        </a:p>
      </dgm:t>
    </dgm:pt>
    <dgm:pt modelId="{9B54897B-ED4F-441E-8D9A-5E012B45C2D5}" type="parTrans" cxnId="{473158F5-AE46-428A-90F1-ECDD9F03D8FF}">
      <dgm:prSet/>
      <dgm:spPr/>
      <dgm:t>
        <a:bodyPr/>
        <a:lstStyle/>
        <a:p>
          <a:endParaRPr lang="en-US"/>
        </a:p>
      </dgm:t>
    </dgm:pt>
    <dgm:pt modelId="{29101ADB-D995-48F0-945B-3BFB03864E78}" type="sibTrans" cxnId="{473158F5-AE46-428A-90F1-ECDD9F03D8FF}">
      <dgm:prSet/>
      <dgm:spPr/>
      <dgm:t>
        <a:bodyPr/>
        <a:lstStyle/>
        <a:p>
          <a:endParaRPr lang="en-US"/>
        </a:p>
      </dgm:t>
    </dgm:pt>
    <dgm:pt modelId="{B588D485-C4A3-4543-A50E-5E824EF1A794}">
      <dgm:prSet phldrT="[Text]" custT="1"/>
      <dgm:spPr>
        <a:solidFill>
          <a:schemeClr val="accent1">
            <a:lumMod val="75000"/>
            <a:alpha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dirty="0"/>
            <a:t>Community</a:t>
          </a:r>
        </a:p>
      </dgm:t>
    </dgm:pt>
    <dgm:pt modelId="{D0FBF013-2CBF-4BEF-AD12-5AA56077AAB2}" type="parTrans" cxnId="{9AF4B58E-7E95-4875-8E64-A3B24B2A9F6F}">
      <dgm:prSet/>
      <dgm:spPr/>
      <dgm:t>
        <a:bodyPr/>
        <a:lstStyle/>
        <a:p>
          <a:endParaRPr lang="en-US"/>
        </a:p>
      </dgm:t>
    </dgm:pt>
    <dgm:pt modelId="{7E54D6A2-31D4-45D0-8ED2-46E44013F346}" type="sibTrans" cxnId="{9AF4B58E-7E95-4875-8E64-A3B24B2A9F6F}">
      <dgm:prSet/>
      <dgm:spPr/>
      <dgm:t>
        <a:bodyPr/>
        <a:lstStyle/>
        <a:p>
          <a:endParaRPr lang="en-US"/>
        </a:p>
      </dgm:t>
    </dgm:pt>
    <dgm:pt modelId="{9397F9FA-3663-4787-A5A6-70E22456A959}">
      <dgm:prSet phldrT="[Text]" custT="1"/>
      <dgm:spPr>
        <a:solidFill>
          <a:schemeClr val="accent4">
            <a:lumMod val="40000"/>
            <a:lumOff val="60000"/>
            <a:alpha val="5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sz="2400" dirty="0"/>
            <a:t>Faculty</a:t>
          </a:r>
        </a:p>
      </dgm:t>
    </dgm:pt>
    <dgm:pt modelId="{A8BD2229-BA49-4A43-9C29-8015635CD063}" type="parTrans" cxnId="{B4AA5DB0-1B8A-4017-938F-82760B98956B}">
      <dgm:prSet/>
      <dgm:spPr/>
      <dgm:t>
        <a:bodyPr/>
        <a:lstStyle/>
        <a:p>
          <a:endParaRPr lang="en-US"/>
        </a:p>
      </dgm:t>
    </dgm:pt>
    <dgm:pt modelId="{322814A1-EE90-422D-BE1A-9684D17CE9EA}" type="sibTrans" cxnId="{B4AA5DB0-1B8A-4017-938F-82760B98956B}">
      <dgm:prSet/>
      <dgm:spPr/>
      <dgm:t>
        <a:bodyPr/>
        <a:lstStyle/>
        <a:p>
          <a:endParaRPr lang="en-US"/>
        </a:p>
      </dgm:t>
    </dgm:pt>
    <dgm:pt modelId="{81412DB5-1601-4B2B-87EE-E65699301132}" type="pres">
      <dgm:prSet presAssocID="{FC261348-DE5D-46E8-A381-952528246E7D}" presName="Name0" presStyleCnt="0">
        <dgm:presLayoutVars>
          <dgm:chMax val="7"/>
          <dgm:dir/>
          <dgm:resizeHandles val="exact"/>
        </dgm:presLayoutVars>
      </dgm:prSet>
      <dgm:spPr/>
    </dgm:pt>
    <dgm:pt modelId="{987920CC-7DF6-4F75-8D1D-C133510B404E}" type="pres">
      <dgm:prSet presAssocID="{FC261348-DE5D-46E8-A381-952528246E7D}" presName="ellipse1" presStyleLbl="vennNode1" presStyleIdx="0" presStyleCnt="3" custScaleX="130313" custScaleY="124375" custLinFactNeighborX="-2" custLinFactNeighborY="-808">
        <dgm:presLayoutVars>
          <dgm:bulletEnabled val="1"/>
        </dgm:presLayoutVars>
      </dgm:prSet>
      <dgm:spPr/>
    </dgm:pt>
    <dgm:pt modelId="{3E81F0C5-0D22-4F56-8232-9F18D0EF0E7A}" type="pres">
      <dgm:prSet presAssocID="{FC261348-DE5D-46E8-A381-952528246E7D}" presName="ellipse2" presStyleLbl="vennNode1" presStyleIdx="1" presStyleCnt="3" custScaleX="140516" custScaleY="38413" custLinFactNeighborX="-14812" custLinFactNeighborY="-26881">
        <dgm:presLayoutVars>
          <dgm:bulletEnabled val="1"/>
        </dgm:presLayoutVars>
      </dgm:prSet>
      <dgm:spPr/>
    </dgm:pt>
    <dgm:pt modelId="{0B72D222-827B-42EF-AC45-1777E1D5D9AB}" type="pres">
      <dgm:prSet presAssocID="{FC261348-DE5D-46E8-A381-952528246E7D}" presName="ellipse3" presStyleLbl="vennNode1" presStyleIdx="2" presStyleCnt="3" custScaleX="112549" custScaleY="121008" custLinFactNeighborX="-361">
        <dgm:presLayoutVars>
          <dgm:bulletEnabled val="1"/>
        </dgm:presLayoutVars>
      </dgm:prSet>
      <dgm:spPr/>
    </dgm:pt>
  </dgm:ptLst>
  <dgm:cxnLst>
    <dgm:cxn modelId="{605B170B-F544-4DE1-BC9F-AB5900C40B59}" type="presOf" srcId="{B588D485-C4A3-4543-A50E-5E824EF1A794}" destId="{3E81F0C5-0D22-4F56-8232-9F18D0EF0E7A}" srcOrd="0" destOrd="0" presId="urn:microsoft.com/office/officeart/2005/8/layout/rings+Icon"/>
    <dgm:cxn modelId="{40962759-F457-46DF-8380-91377FAE17CA}" type="presOf" srcId="{8DE33F11-FEB8-452E-B5A5-E619310F003A}" destId="{987920CC-7DF6-4F75-8D1D-C133510B404E}" srcOrd="0" destOrd="0" presId="urn:microsoft.com/office/officeart/2005/8/layout/rings+Icon"/>
    <dgm:cxn modelId="{9AF4B58E-7E95-4875-8E64-A3B24B2A9F6F}" srcId="{FC261348-DE5D-46E8-A381-952528246E7D}" destId="{B588D485-C4A3-4543-A50E-5E824EF1A794}" srcOrd="1" destOrd="0" parTransId="{D0FBF013-2CBF-4BEF-AD12-5AA56077AAB2}" sibTransId="{7E54D6A2-31D4-45D0-8ED2-46E44013F346}"/>
    <dgm:cxn modelId="{9DD79594-8A60-42FB-B859-2E54241AF61F}" type="presOf" srcId="{FC261348-DE5D-46E8-A381-952528246E7D}" destId="{81412DB5-1601-4B2B-87EE-E65699301132}" srcOrd="0" destOrd="0" presId="urn:microsoft.com/office/officeart/2005/8/layout/rings+Icon"/>
    <dgm:cxn modelId="{B4AA5DB0-1B8A-4017-938F-82760B98956B}" srcId="{FC261348-DE5D-46E8-A381-952528246E7D}" destId="{9397F9FA-3663-4787-A5A6-70E22456A959}" srcOrd="2" destOrd="0" parTransId="{A8BD2229-BA49-4A43-9C29-8015635CD063}" sibTransId="{322814A1-EE90-422D-BE1A-9684D17CE9EA}"/>
    <dgm:cxn modelId="{975AD5DF-5068-427B-95A1-55726E6CC5F5}" type="presOf" srcId="{9397F9FA-3663-4787-A5A6-70E22456A959}" destId="{0B72D222-827B-42EF-AC45-1777E1D5D9AB}" srcOrd="0" destOrd="0" presId="urn:microsoft.com/office/officeart/2005/8/layout/rings+Icon"/>
    <dgm:cxn modelId="{473158F5-AE46-428A-90F1-ECDD9F03D8FF}" srcId="{FC261348-DE5D-46E8-A381-952528246E7D}" destId="{8DE33F11-FEB8-452E-B5A5-E619310F003A}" srcOrd="0" destOrd="0" parTransId="{9B54897B-ED4F-441E-8D9A-5E012B45C2D5}" sibTransId="{29101ADB-D995-48F0-945B-3BFB03864E78}"/>
    <dgm:cxn modelId="{05E13947-A1E9-4519-B39D-663AD3311F93}" type="presParOf" srcId="{81412DB5-1601-4B2B-87EE-E65699301132}" destId="{987920CC-7DF6-4F75-8D1D-C133510B404E}" srcOrd="0" destOrd="0" presId="urn:microsoft.com/office/officeart/2005/8/layout/rings+Icon"/>
    <dgm:cxn modelId="{F535A843-1CC6-4501-8CC5-71A2EAE75B58}" type="presParOf" srcId="{81412DB5-1601-4B2B-87EE-E65699301132}" destId="{3E81F0C5-0D22-4F56-8232-9F18D0EF0E7A}" srcOrd="1" destOrd="0" presId="urn:microsoft.com/office/officeart/2005/8/layout/rings+Icon"/>
    <dgm:cxn modelId="{44613AF4-0258-440C-823E-224B96F8D9B8}" type="presParOf" srcId="{81412DB5-1601-4B2B-87EE-E65699301132}" destId="{0B72D222-827B-42EF-AC45-1777E1D5D9AB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920CC-7DF6-4F75-8D1D-C133510B404E}">
      <dsp:nvSpPr>
        <dsp:cNvPr id="0" name=""/>
        <dsp:cNvSpPr/>
      </dsp:nvSpPr>
      <dsp:spPr>
        <a:xfrm>
          <a:off x="172660" y="165126"/>
          <a:ext cx="2533074" cy="2417614"/>
        </a:xfrm>
        <a:prstGeom prst="ellipse">
          <a:avLst/>
        </a:prstGeom>
        <a:solidFill>
          <a:schemeClr val="accent5">
            <a:lumMod val="60000"/>
            <a:lumOff val="40000"/>
            <a:alpha val="50000"/>
          </a:schemeClr>
        </a:solidFill>
        <a:ln w="15875" cap="rnd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Student	</a:t>
          </a:r>
        </a:p>
      </dsp:txBody>
      <dsp:txXfrm>
        <a:off x="543620" y="519177"/>
        <a:ext cx="1791154" cy="1709512"/>
      </dsp:txXfrm>
    </dsp:sp>
    <dsp:sp modelId="{3E81F0C5-0D22-4F56-8232-9F18D0EF0E7A}">
      <dsp:nvSpPr>
        <dsp:cNvPr id="0" name=""/>
        <dsp:cNvSpPr/>
      </dsp:nvSpPr>
      <dsp:spPr>
        <a:xfrm>
          <a:off x="786123" y="1790200"/>
          <a:ext cx="2731404" cy="746676"/>
        </a:xfrm>
        <a:prstGeom prst="ellipse">
          <a:avLst/>
        </a:prstGeom>
        <a:solidFill>
          <a:schemeClr val="accent1">
            <a:lumMod val="75000"/>
            <a:alpha val="5000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Community</a:t>
          </a:r>
        </a:p>
      </dsp:txBody>
      <dsp:txXfrm>
        <a:off x="1186128" y="1899548"/>
        <a:ext cx="1931394" cy="527980"/>
      </dsp:txXfrm>
    </dsp:sp>
    <dsp:sp modelId="{0B72D222-827B-42EF-AC45-1777E1D5D9AB}">
      <dsp:nvSpPr>
        <dsp:cNvPr id="0" name=""/>
        <dsp:cNvSpPr/>
      </dsp:nvSpPr>
      <dsp:spPr>
        <a:xfrm>
          <a:off x="2338172" y="213556"/>
          <a:ext cx="2187771" cy="2352166"/>
        </a:xfrm>
        <a:prstGeom prst="ellipse">
          <a:avLst/>
        </a:prstGeom>
        <a:solidFill>
          <a:schemeClr val="accent4">
            <a:lumMod val="40000"/>
            <a:lumOff val="60000"/>
            <a:alpha val="50000"/>
          </a:schemeClr>
        </a:solidFill>
        <a:ln w="15875" cap="rnd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Faculty</a:t>
          </a:r>
        </a:p>
      </dsp:txBody>
      <dsp:txXfrm>
        <a:off x="2658564" y="558023"/>
        <a:ext cx="1546987" cy="1663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633C1-6961-4EC6-AC66-6DE94A40F713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B4132-E858-44AA-862D-54288987D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1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B050-21EA-419E-A692-CF7AAF9F7CF8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92849"/>
      </p:ext>
    </p:extLst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E88E-ACD9-4490-9777-576A012E07A2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6982"/>
      </p:ext>
    </p:extLst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8EB9-86B3-4E14-91B4-43830E7384F0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95745"/>
      </p:ext>
    </p:extLst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6D00-7BD4-4A3F-9773-2C21465C78F3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92384"/>
      </p:ext>
    </p:extLst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8AD8-5597-4170-88A4-E426EBA77D3F}" type="datetime1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22050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F80B-BFDB-4BB2-A2EB-7BA2F1C2E8F8}" type="datetime1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36971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31A9-2A0D-48AE-A322-E52B796741F6}" type="datetime1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763692"/>
      </p:ext>
    </p:extLst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7A967-6FE3-4D2F-B68E-4D85A116FB6C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094"/>
      </p:ext>
    </p:extLst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8433-3D04-440A-8069-5D6DC5E9B7AC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18614"/>
      </p:ext>
    </p:extLst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5AF0-E7AF-4754-B013-21D3C820EB3E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588480"/>
      </p:ext>
    </p:extLst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A34-B2F9-425E-904F-3A4A26D67AE2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9429341"/>
      </p:ext>
    </p:extLst>
  </p:cSld>
  <p:clrMapOvr>
    <a:masterClrMapping/>
  </p:clrMapOvr>
  <p:transition spd="slow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A8D94-DA77-40FE-8378-969263FBACBE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77609"/>
      </p:ext>
    </p:extLst>
  </p:cSld>
  <p:clrMapOvr>
    <a:masterClrMapping/>
  </p:clrMapOvr>
  <p:transition spd="slow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36A9-1B55-41F7-9B41-7B89944C996E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524712"/>
      </p:ext>
    </p:extLst>
  </p:cSld>
  <p:clrMapOvr>
    <a:masterClrMapping/>
  </p:clrMapOvr>
  <p:transition spd="slow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1CAB-81B5-4013-B908-C072D09A66A5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905276"/>
      </p:ext>
    </p:extLst>
  </p:cSld>
  <p:clrMapOvr>
    <a:masterClrMapping/>
  </p:clrMapOvr>
  <p:transition spd="slow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4A141-71EA-4E84-B2D6-DF74DD0D3E75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6908"/>
      </p:ext>
    </p:extLst>
  </p:cSld>
  <p:clrMapOvr>
    <a:masterClrMapping/>
  </p:clrMapOvr>
  <p:transition spd="slow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08D34-7352-43B3-AEB6-877A11C2987D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31914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89235-7A64-4D40-8241-468057DD5A6D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B765554-6F07-4590-A23F-A31E5C939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8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ransition spd="slow">
    <p:fade thruBlk="1"/>
  </p:transition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CoreyCHS2020" TargetMode="External"/><Relationship Id="rId2" Type="http://schemas.openxmlformats.org/officeDocument/2006/relationships/hyperlink" Target="mailto:cseeman@umich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sites.google.com/view/squirrelman" TargetMode="External"/><Relationship Id="rId3" Type="http://schemas.openxmlformats.org/officeDocument/2006/relationships/hyperlink" Target="http://hdl.handle.net/2027.42/136881" TargetMode="External"/><Relationship Id="rId7" Type="http://schemas.openxmlformats.org/officeDocument/2006/relationships/hyperlink" Target="https://libjournal.uncg.edu/index.php/pcel/article/view/1186" TargetMode="External"/><Relationship Id="rId2" Type="http://schemas.openxmlformats.org/officeDocument/2006/relationships/hyperlink" Target="http://hdl.handle.net/2027.42/15235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dl.handle.net/2027.42/109194" TargetMode="External"/><Relationship Id="rId5" Type="http://schemas.openxmlformats.org/officeDocument/2006/relationships/hyperlink" Target="http://docs.lib.purdue.edu/charleston/2015/plenarysessions/9/" TargetMode="External"/><Relationship Id="rId4" Type="http://schemas.openxmlformats.org/officeDocument/2006/relationships/hyperlink" Target="http://hdl.handle.net/2027.42/115874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CoreyCHS2020" TargetMode="External"/><Relationship Id="rId2" Type="http://schemas.openxmlformats.org/officeDocument/2006/relationships/hyperlink" Target="mailto:cseeman@umich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2F062-D396-42EE-812D-AF87092F7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954338"/>
            <a:ext cx="8915399" cy="3823044"/>
          </a:xfrm>
        </p:spPr>
        <p:txBody>
          <a:bodyPr>
            <a:normAutofit fontScale="90000"/>
          </a:bodyPr>
          <a:lstStyle/>
          <a:p>
            <a:r>
              <a:rPr lang="en-US" dirty="0"/>
              <a:t>Change, Crisis &amp; Counting: Thoughts on Library Assessment in Fluid Times</a:t>
            </a:r>
            <a:br>
              <a:rPr lang="en-US" dirty="0"/>
            </a:br>
            <a:r>
              <a:rPr lang="en-US" sz="3600" dirty="0"/>
              <a:t>Reorienting Library Advocacy: Aligning our priorities &amp; futures to meet the challenges universities face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04225B-4B4C-4342-8DCE-488AD50E59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44586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Corey Seeman </a:t>
            </a:r>
            <a:endParaRPr lang="en-US" dirty="0"/>
          </a:p>
          <a:p>
            <a:r>
              <a:rPr lang="en-US" b="1" dirty="0"/>
              <a:t>Director, Kresge Library, University of Michigan</a:t>
            </a:r>
            <a:endParaRPr lang="en-US" dirty="0"/>
          </a:p>
          <a:p>
            <a:r>
              <a:rPr lang="en-US" b="1" u="sng" dirty="0">
                <a:hlinkClick r:id="rId2"/>
              </a:rPr>
              <a:t>cseeman@umich.edu</a:t>
            </a:r>
            <a:r>
              <a:rPr lang="en-US" b="1" dirty="0"/>
              <a:t> </a:t>
            </a:r>
          </a:p>
          <a:p>
            <a:r>
              <a:rPr lang="en-US" b="1" dirty="0"/>
              <a:t>Slides Link: </a:t>
            </a:r>
            <a:r>
              <a:rPr lang="en-US" b="1" dirty="0">
                <a:hlinkClick r:id="rId3"/>
              </a:rPr>
              <a:t>https://tinyurl.com/CoreyCHS2020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A95994-D7CF-4306-B871-FA6F75DB5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101455-46F7-4851-9262-6F9AE52D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62428"/>
      </p:ext>
    </p:ext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86E0-E500-4E67-BEB4-94F87472B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&amp;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F78A7-3CF8-4DED-A513-6E71F8B7C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Abstract - offers the perspective of a library leader who dramatically transformed a full-service library with a 70,000 volume collection to one that is almost completely digital in 2013-14. What kind of data has Corey collected? How does he use it to demonstrate value and advocate for the library with campus stakeholders?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BE2D7C-29DB-4E8F-AB43-87674EDF9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C98DBB-B1CE-4969-890E-1BCB8C04C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0632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D5295-4CE9-4B5B-8F08-696A40E58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 and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D2D5A-273D-4774-A12E-676D1C6C3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15823"/>
            <a:ext cx="4640263" cy="3777622"/>
          </a:xfrm>
        </p:spPr>
        <p:txBody>
          <a:bodyPr/>
          <a:lstStyle/>
          <a:p>
            <a:r>
              <a:rPr lang="en-US" dirty="0"/>
              <a:t>Since its 2020….</a:t>
            </a:r>
          </a:p>
          <a:p>
            <a:r>
              <a:rPr lang="en-US" dirty="0"/>
              <a:t>How similar is political polling and resources we buy for students and faculty?</a:t>
            </a:r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E0B4F54-1CAB-4A1F-9E8D-19AD2026C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475" y="1264555"/>
            <a:ext cx="4485242" cy="2745184"/>
          </a:xfrm>
          <a:prstGeom prst="rect">
            <a:avLst/>
          </a:prstGeom>
        </p:spPr>
      </p:pic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62B0F681-97C7-4224-AAC5-AAA905005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645" y="3450921"/>
            <a:ext cx="3934250" cy="2044151"/>
          </a:xfrm>
          <a:prstGeom prst="rect">
            <a:avLst/>
          </a:prstGeom>
        </p:spPr>
      </p:pic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C2B15040-FD54-4135-8755-25D9C8313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38550"/>
            <a:ext cx="3478213" cy="298132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3209A1-D440-4313-9C11-E3B740267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477239-7872-46FC-80F3-78038E827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793771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0EBB8-2A1B-4615-891E-7E1A356DE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 Puzzle: Sudoku or Jigsaw?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B714D-D431-4468-923D-2E3CFEEB8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5049838" cy="3777622"/>
          </a:xfrm>
        </p:spPr>
        <p:txBody>
          <a:bodyPr>
            <a:normAutofit/>
          </a:bodyPr>
          <a:lstStyle/>
          <a:p>
            <a:r>
              <a:rPr lang="en-US" dirty="0"/>
              <a:t>Assessment is a puzzle where we combine numbers and stories to show effectiveness.</a:t>
            </a:r>
          </a:p>
          <a:p>
            <a:r>
              <a:rPr lang="en-US" dirty="0"/>
              <a:t>Certainly, if there was a year when the numbers tell dramatically different stories, it is 2020.</a:t>
            </a:r>
          </a:p>
          <a:p>
            <a:r>
              <a:rPr lang="en-US" dirty="0"/>
              <a:t>Some problems only have one answer – like a Sudoku puzzle.</a:t>
            </a:r>
          </a:p>
          <a:p>
            <a:r>
              <a:rPr lang="en-US" dirty="0"/>
              <a:t>Other problems require more flexibility – like a jigsaw puzzle with missing pieces.</a:t>
            </a:r>
          </a:p>
          <a:p>
            <a:r>
              <a:rPr lang="en-US" dirty="0"/>
              <a:t>Your story is unique, as is your campus.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B6BDA5-AA66-482A-9808-B0A73052A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072C8-3CAA-4E22-9238-19920748E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4</a:t>
            </a:fld>
            <a:endParaRPr lang="en-US"/>
          </a:p>
        </p:txBody>
      </p:sp>
      <p:pic>
        <p:nvPicPr>
          <p:cNvPr id="6" name="Google Shape;180;p21">
            <a:extLst>
              <a:ext uri="{FF2B5EF4-FFF2-40B4-BE49-F238E27FC236}">
                <a16:creationId xmlns:a16="http://schemas.microsoft.com/office/drawing/2014/main" id="{57D89C7B-E372-4D63-B6C7-2A0D345E04C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5052" r="15447"/>
          <a:stretch/>
        </p:blipFill>
        <p:spPr>
          <a:xfrm>
            <a:off x="10311600" y="3909776"/>
            <a:ext cx="1479951" cy="1982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83;p21">
            <a:extLst>
              <a:ext uri="{FF2B5EF4-FFF2-40B4-BE49-F238E27FC236}">
                <a16:creationId xmlns:a16="http://schemas.microsoft.com/office/drawing/2014/main" id="{B869D5A6-DA06-44E2-9B78-E83E9FC237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1035" t="7071" r="15648" b="2035"/>
          <a:stretch/>
        </p:blipFill>
        <p:spPr>
          <a:xfrm>
            <a:off x="9889125" y="1415650"/>
            <a:ext cx="1759949" cy="225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84;p21">
            <a:extLst>
              <a:ext uri="{FF2B5EF4-FFF2-40B4-BE49-F238E27FC236}">
                <a16:creationId xmlns:a16="http://schemas.microsoft.com/office/drawing/2014/main" id="{8C326FF4-2D7A-45F0-B16D-A06FED7F96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7225" r="23886"/>
          <a:stretch/>
        </p:blipFill>
        <p:spPr>
          <a:xfrm>
            <a:off x="8774899" y="3553773"/>
            <a:ext cx="1536701" cy="235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0A41D45-F645-48B3-A933-9333E94311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2644" r="305" b="5841"/>
          <a:stretch/>
        </p:blipFill>
        <p:spPr bwMode="auto">
          <a:xfrm rot="16200000">
            <a:off x="7761250" y="1358655"/>
            <a:ext cx="2072918" cy="231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154692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/>
              <a:t>2020 Vision* – Change &amp; Libraries</a:t>
            </a:r>
            <a:endParaRPr lang="en-US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1542473" y="1370013"/>
            <a:ext cx="6468052" cy="513092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We live at a time of great change in almost all fields.</a:t>
            </a:r>
          </a:p>
          <a:p>
            <a:r>
              <a:rPr lang="en-US" dirty="0"/>
              <a:t>The expansion of online education is fundamentally changing higher education.</a:t>
            </a:r>
          </a:p>
          <a:p>
            <a:r>
              <a:rPr lang="en-US" dirty="0"/>
              <a:t>In the United States – enrollment in higher education is stagnant with fewer International students seeking a US education.</a:t>
            </a:r>
          </a:p>
          <a:p>
            <a:r>
              <a:rPr lang="en-US" dirty="0"/>
              <a:t>This will impact the need of a physical library on each campus.</a:t>
            </a:r>
          </a:p>
          <a:p>
            <a:r>
              <a:rPr lang="en-US" dirty="0"/>
              <a:t>This will impact the roles that librarians play on campus.</a:t>
            </a:r>
          </a:p>
          <a:p>
            <a:r>
              <a:rPr lang="en-US" dirty="0"/>
              <a:t>The factors that will demand change across higher education (and within the library) may  include:</a:t>
            </a:r>
          </a:p>
          <a:p>
            <a:pPr lvl="1"/>
            <a:r>
              <a:rPr lang="en-US" dirty="0"/>
              <a:t>Space demands</a:t>
            </a:r>
          </a:p>
          <a:p>
            <a:pPr lvl="1"/>
            <a:r>
              <a:rPr lang="en-US" dirty="0"/>
              <a:t>Mergers or ceased operations</a:t>
            </a:r>
          </a:p>
          <a:p>
            <a:pPr lvl="1"/>
            <a:r>
              <a:rPr lang="en-US" dirty="0"/>
              <a:t>Funding of new priorities</a:t>
            </a:r>
          </a:p>
          <a:p>
            <a:pPr lvl="1"/>
            <a:r>
              <a:rPr lang="en-US" dirty="0"/>
              <a:t>Online education expansion</a:t>
            </a:r>
          </a:p>
          <a:p>
            <a:r>
              <a:rPr lang="en-US" dirty="0"/>
              <a:t>Change may be a dual edged sword – vibrant schools will demand more changes than stagnant ones.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Change, Crisis &amp; Counting - Corey Seeman, Charleston 2020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93C814-2B37-478C-B0A9-05BC90A19A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4" t="11432" r="14389" b="15231"/>
          <a:stretch/>
        </p:blipFill>
        <p:spPr>
          <a:xfrm>
            <a:off x="8157210" y="1370013"/>
            <a:ext cx="3814649" cy="275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18044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E130D-9013-45F2-9EE4-730B34A76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Going Your Own Way (Change in 2014)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0DD53-4007-4B51-B5CD-C559F12EC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1460" y="1526959"/>
            <a:ext cx="4756775" cy="4882719"/>
          </a:xfrm>
        </p:spPr>
        <p:txBody>
          <a:bodyPr>
            <a:normAutofit fontScale="92500"/>
          </a:bodyPr>
          <a:lstStyle/>
          <a:p>
            <a:r>
              <a:rPr lang="en-US" dirty="0"/>
              <a:t>Kresge Change in 2013-2014 (Mostly February-July 2014)</a:t>
            </a:r>
          </a:p>
          <a:p>
            <a:r>
              <a:rPr lang="en-US" dirty="0"/>
              <a:t>Move to a mostly electronic collection.</a:t>
            </a:r>
          </a:p>
          <a:p>
            <a:r>
              <a:rPr lang="en-US" dirty="0"/>
              <a:t>70K books to 200 (now less....)</a:t>
            </a:r>
          </a:p>
          <a:p>
            <a:r>
              <a:rPr lang="en-US" dirty="0"/>
              <a:t>Move away from a large traditional library.</a:t>
            </a:r>
          </a:p>
          <a:p>
            <a:r>
              <a:rPr lang="en-US" dirty="0"/>
              <a:t>Move towards an “Ethereal Library”</a:t>
            </a:r>
          </a:p>
          <a:p>
            <a:r>
              <a:rPr lang="en-US" dirty="0"/>
              <a:t>Shifting Jobs and Focus to what was possible – not what we used to do.</a:t>
            </a:r>
          </a:p>
          <a:p>
            <a:r>
              <a:rPr lang="en-US" dirty="0"/>
              <a:t>When we moved out of our space, we changed our name to </a:t>
            </a:r>
            <a:r>
              <a:rPr lang="en-US" b="1" dirty="0"/>
              <a:t>Kresge Library Services.</a:t>
            </a:r>
          </a:p>
          <a:p>
            <a:r>
              <a:rPr lang="en-US" dirty="0"/>
              <a:t>In many ways, our timeline started over from scratch.  That enabled us to build our own future.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58DBA1-DA21-4C14-B6E1-1199F3299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8E98AA-79ED-4F12-90C5-6C7D49347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3D9BB40-B9E1-4986-8481-1194E878D9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4" r="9318" b="13993"/>
          <a:stretch/>
        </p:blipFill>
        <p:spPr bwMode="auto">
          <a:xfrm>
            <a:off x="7118236" y="1905000"/>
            <a:ext cx="4961678" cy="287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093168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Going Your Own Way (Change in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7061" y="1311966"/>
            <a:ext cx="8027600" cy="732966"/>
          </a:xfrm>
        </p:spPr>
        <p:txBody>
          <a:bodyPr>
            <a:normAutofit/>
          </a:bodyPr>
          <a:lstStyle/>
          <a:p>
            <a:r>
              <a:rPr lang="en-US" dirty="0"/>
              <a:t>Where did the books go?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3113203" y="2044932"/>
          <a:ext cx="6030797" cy="3616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9531410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3200" dirty="0"/>
              <a:t>Going Your Own Way (Change in 2014)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49132" y="5759294"/>
            <a:ext cx="7619999" cy="365125"/>
          </a:xfrm>
        </p:spPr>
        <p:txBody>
          <a:bodyPr/>
          <a:lstStyle/>
          <a:p>
            <a:r>
              <a:rPr lang="en-US"/>
              <a:t>Change, Crisis &amp; Counting - Corey Seeman, Charleston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Left-Right Arrow 3"/>
          <p:cNvSpPr/>
          <p:nvPr/>
        </p:nvSpPr>
        <p:spPr>
          <a:xfrm>
            <a:off x="3612939" y="3380194"/>
            <a:ext cx="5062331" cy="77765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-Down Arrow 5"/>
          <p:cNvSpPr/>
          <p:nvPr/>
        </p:nvSpPr>
        <p:spPr>
          <a:xfrm>
            <a:off x="5750584" y="2477238"/>
            <a:ext cx="787042" cy="270428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19816" y="1643390"/>
            <a:ext cx="1669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Future 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9816" y="5317912"/>
            <a:ext cx="18485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Current 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298" y="3306390"/>
            <a:ext cx="2260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Community Needs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0854" y="3214533"/>
            <a:ext cx="23995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Community Aspirations &amp; Desires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18700" y="1757739"/>
            <a:ext cx="29750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This is where Libraries have traditionally bought for (and many still do)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298" y="4348176"/>
            <a:ext cx="37713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This is where our campuses really want us to be working.  This might be where the </a:t>
            </a:r>
            <a:r>
              <a:rPr lang="en-US" sz="2000" i="1" dirty="0" err="1"/>
              <a:t>turnaways</a:t>
            </a:r>
            <a:r>
              <a:rPr lang="en-US" sz="2000" i="1" dirty="0"/>
              <a:t> come from.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3118" y="1318645"/>
            <a:ext cx="29343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This is my vision of collection building in libraries – we need to find the balance between these needs.</a:t>
            </a:r>
          </a:p>
        </p:txBody>
      </p:sp>
    </p:spTree>
    <p:extLst>
      <p:ext uri="{BB962C8B-B14F-4D97-AF65-F5344CB8AC3E}">
        <p14:creationId xmlns:p14="http://schemas.microsoft.com/office/powerpoint/2010/main" val="333452789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Going Your Own Way (Change in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Change, Crisis &amp; Counting - Corey Seeman, Charleston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2589212" y="1451544"/>
            <a:ext cx="7886700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/>
              <a:t>Library challenge is that we have multiple stakeholders and they have different needs – especially for business.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6662078" y="2402298"/>
          <a:ext cx="4705660" cy="3240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2589212" y="2501068"/>
            <a:ext cx="4360228" cy="3634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1pPr>
            <a:lvl2pPr marL="742950" indent="-28575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2pPr>
            <a:lvl3pPr marL="1143000" indent="-22860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3pPr>
            <a:lvl4pPr marL="1600200" indent="-22860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4pPr>
            <a:lvl5pPr marL="2057400" indent="-228600" defTabSz="685800" eaLnBrk="0" hangingPunct="0"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81F5B"/>
                </a:solidFill>
                <a:latin typeface="NewsGoth BT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Faculty needs – scholarly journals, articles, books , datasets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Student needs – articles, company &amp; industry information, market reports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Community – Mostly similar to student needs</a:t>
            </a:r>
          </a:p>
        </p:txBody>
      </p:sp>
    </p:spTree>
    <p:extLst>
      <p:ext uri="{BB962C8B-B14F-4D97-AF65-F5344CB8AC3E}">
        <p14:creationId xmlns:p14="http://schemas.microsoft.com/office/powerpoint/2010/main" val="2619065518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6209" y="365125"/>
            <a:ext cx="8557591" cy="1325563"/>
          </a:xfrm>
        </p:spPr>
        <p:txBody>
          <a:bodyPr>
            <a:normAutofit/>
          </a:bodyPr>
          <a:lstStyle/>
          <a:p>
            <a:r>
              <a:rPr lang="en-US" sz="3200" dirty="0"/>
              <a:t>Going Your Own Way (Change in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0745" y="1152908"/>
            <a:ext cx="3489820" cy="5081638"/>
          </a:xfrm>
        </p:spPr>
        <p:txBody>
          <a:bodyPr>
            <a:normAutofit/>
          </a:bodyPr>
          <a:lstStyle/>
          <a:p>
            <a:r>
              <a:rPr lang="en-US" dirty="0"/>
              <a:t>Focus on what is working.</a:t>
            </a:r>
          </a:p>
          <a:p>
            <a:r>
              <a:rPr lang="en-US" dirty="0"/>
              <a:t>Action learning support at Kresge Library is widely accepted as our biggest contribution.</a:t>
            </a:r>
          </a:p>
          <a:p>
            <a:r>
              <a:rPr lang="en-US" dirty="0"/>
              <a:t>We need to teach students how to manage through Ambiguity and Complexity.</a:t>
            </a:r>
          </a:p>
          <a:p>
            <a:r>
              <a:rPr lang="en-US" dirty="0"/>
              <a:t>We do this through experiential learning programs.</a:t>
            </a:r>
          </a:p>
          <a:p>
            <a:r>
              <a:rPr lang="en-US" dirty="0"/>
              <a:t>This is a great opportunity for the </a:t>
            </a:r>
            <a:r>
              <a:rPr lang="en-US" err="1"/>
              <a:t>Kresge</a:t>
            </a:r>
            <a:r>
              <a:rPr lang="en-US"/>
              <a:t> Library.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Change, Crisis &amp; Counting - Corey Seeman, Charleston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8D10-32F4-4826-9563-0B7F16C023E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26" name="Picture 2" descr="https://lh4.googleusercontent.com/vVVi-xYF-irty2GcQS_ObK-ajseg45pEi2hwBYTP_HfYg4BVQ-YHgUMLPTAxV-iSmUENDv-skTwCYZnBXXX_CMmVUWkddwxsRNSNRvpeF_TrpCkIg6szv0qFWAUKeS3_HZIZLu0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66" y="1898344"/>
            <a:ext cx="6386508" cy="394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908417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5F325-05EC-45C7-AD16-19EDA84FA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Going Your Own Way (Change in 2014)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39685-9D70-42C8-8C18-032160196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376" y="1447800"/>
            <a:ext cx="4251458" cy="4890856"/>
          </a:xfrm>
        </p:spPr>
        <p:txBody>
          <a:bodyPr>
            <a:normAutofit/>
          </a:bodyPr>
          <a:lstStyle/>
          <a:p>
            <a:r>
              <a:rPr lang="en-US" dirty="0"/>
              <a:t>We could do our work anywhere.</a:t>
            </a:r>
          </a:p>
          <a:p>
            <a:r>
              <a:rPr lang="en-US" dirty="0"/>
              <a:t>Previous challenges such as the polar vortex and closures during constructions.</a:t>
            </a:r>
          </a:p>
          <a:p>
            <a:r>
              <a:rPr lang="en-US" dirty="0"/>
              <a:t>We developed new services to redeploy staff capacity not working with print - Kresge Exam Service. </a:t>
            </a:r>
          </a:p>
          <a:p>
            <a:r>
              <a:rPr lang="en-US" dirty="0"/>
              <a:t>Our services were aligned to campus needs, not library norms.</a:t>
            </a:r>
          </a:p>
          <a:p>
            <a:r>
              <a:rPr lang="en-US" dirty="0"/>
              <a:t>We had to embrace a flexible mindset to manage this change.</a:t>
            </a:r>
          </a:p>
          <a:p>
            <a:r>
              <a:rPr lang="en-US" dirty="0"/>
              <a:t>Quickly adapted to a digital only services in March 2020.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FA6D32-A714-437F-918B-D9CA511F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358910-16B1-4A03-8D63-F2250B34B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11</a:t>
            </a:fld>
            <a:endParaRPr lang="en-US"/>
          </a:p>
        </p:txBody>
      </p:sp>
      <p:pic>
        <p:nvPicPr>
          <p:cNvPr id="6" name="Google Shape;166;p19">
            <a:extLst>
              <a:ext uri="{FF2B5EF4-FFF2-40B4-BE49-F238E27FC236}">
                <a16:creationId xmlns:a16="http://schemas.microsoft.com/office/drawing/2014/main" id="{61BBEF9D-F996-4AFD-BC30-BF9875E85AF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08520" y="1341325"/>
            <a:ext cx="4572000" cy="257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67;p19">
            <a:extLst>
              <a:ext uri="{FF2B5EF4-FFF2-40B4-BE49-F238E27FC236}">
                <a16:creationId xmlns:a16="http://schemas.microsoft.com/office/drawing/2014/main" id="{BF44F2C6-61D0-4DA0-87CA-29DE7E2B95E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9833" y="3754967"/>
            <a:ext cx="5012808" cy="2336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715285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5BFFC-3EA4-48B6-A27D-D4FEA65B6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Going Your Own Way (Crisis in 2020)</a:t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7" name="Content Placeholder 6" descr="A picture containing indoor, table&#10;&#10;Description automatically generated">
            <a:extLst>
              <a:ext uri="{FF2B5EF4-FFF2-40B4-BE49-F238E27FC236}">
                <a16:creationId xmlns:a16="http://schemas.microsoft.com/office/drawing/2014/main" id="{B2B66C92-7CDF-4217-B55E-ADA567C09F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34" y="3314700"/>
            <a:ext cx="4126685" cy="309501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03FC27-5801-432F-85DE-98DC54C94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553410-4F2C-40F9-A156-59F6BD8F6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12</a:t>
            </a:fld>
            <a:endParaRPr lang="en-US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D124F183-959F-49C2-BCD7-EEFD965EF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453667"/>
            <a:ext cx="3571875" cy="238274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0C6B033-41CA-43EA-9BBE-076A97D7B7B4}"/>
              </a:ext>
            </a:extLst>
          </p:cNvPr>
          <p:cNvSpPr txBox="1">
            <a:spLocks/>
          </p:cNvSpPr>
          <p:nvPr/>
        </p:nvSpPr>
        <p:spPr>
          <a:xfrm>
            <a:off x="2589212" y="2133600"/>
            <a:ext cx="4583945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With no student space and a 99.99% electronic collection, we were designed for a pandemic.</a:t>
            </a:r>
          </a:p>
          <a:p>
            <a:r>
              <a:rPr lang="en-US" dirty="0"/>
              <a:t>We did have in-person reference and desk services (Exam and Assignment Review as well as </a:t>
            </a:r>
            <a:r>
              <a:rPr lang="en-US" dirty="0" err="1"/>
              <a:t>Textpack</a:t>
            </a:r>
            <a:r>
              <a:rPr lang="en-US" dirty="0"/>
              <a:t> Pickup) and those were either moved online or cancelled.</a:t>
            </a:r>
          </a:p>
          <a:p>
            <a:r>
              <a:rPr lang="en-US" dirty="0"/>
              <a:t>Our planning for Fall Term was along the same lines for our hybrid term, but the Ross Leadership Team wanted something in person.</a:t>
            </a:r>
          </a:p>
        </p:txBody>
      </p:sp>
    </p:spTree>
    <p:extLst>
      <p:ext uri="{BB962C8B-B14F-4D97-AF65-F5344CB8AC3E}">
        <p14:creationId xmlns:p14="http://schemas.microsoft.com/office/powerpoint/2010/main" val="3601494059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6F5E6-BF66-4E95-92BD-14F999245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Going Your Own Way (Crisis in 2020)</a:t>
            </a:r>
            <a:br>
              <a:rPr lang="en-US" dirty="0"/>
            </a:br>
            <a:r>
              <a:rPr lang="en-US" dirty="0"/>
              <a:t>A New Service – Kresge Office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7764C-6119-49FA-A22F-2C0A7DF73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4512924" cy="377762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goal from the Ross Leadership Team (LT) was to have some staff in the building if students would be there.</a:t>
            </a:r>
          </a:p>
          <a:p>
            <a:r>
              <a:rPr lang="en-US" dirty="0"/>
              <a:t>After we were told to rethink what it might look light, we reconnected as a group.</a:t>
            </a:r>
          </a:p>
          <a:p>
            <a:r>
              <a:rPr lang="en-US" dirty="0"/>
              <a:t>We have staff of 18 and about one-third were comfortable coming in.</a:t>
            </a:r>
          </a:p>
          <a:p>
            <a:r>
              <a:rPr lang="en-US" dirty="0"/>
              <a:t>We pitched (internally and to the LT) about staffing a desk for questions that students had.</a:t>
            </a:r>
          </a:p>
          <a:p>
            <a:r>
              <a:rPr lang="en-US" dirty="0"/>
              <a:t>The LT was enthusiastic, and we started this service on the first day of school.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5F345-0B29-45C7-8C80-CF06AEF10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F6C13-AF96-484C-91D1-E6F08305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13</a:t>
            </a:fld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D33AC47-3F9A-4A55-8327-B61B0D98A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334" y="1905000"/>
            <a:ext cx="4479277" cy="335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988509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6F5E6-BF66-4E95-92BD-14F999245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Your Own Way (Crisis in 2020)</a:t>
            </a:r>
            <a:br>
              <a:rPr lang="en-US" dirty="0"/>
            </a:br>
            <a:r>
              <a:rPr lang="en-US" dirty="0"/>
              <a:t>A New Service – Kresge Office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7764C-6119-49FA-A22F-2C0A7DF73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3506788" cy="400220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 staff the desk Monday through Thursday from 10am to 2pm.</a:t>
            </a:r>
          </a:p>
          <a:p>
            <a:r>
              <a:rPr lang="en-US" dirty="0"/>
              <a:t>ONE Library Question</a:t>
            </a:r>
          </a:p>
          <a:p>
            <a:r>
              <a:rPr lang="en-US" dirty="0"/>
              <a:t>Some </a:t>
            </a:r>
            <a:r>
              <a:rPr lang="en-US" dirty="0" err="1"/>
              <a:t>Textpack</a:t>
            </a:r>
            <a:r>
              <a:rPr lang="en-US" dirty="0"/>
              <a:t> Questions</a:t>
            </a:r>
          </a:p>
          <a:p>
            <a:r>
              <a:rPr lang="en-US" dirty="0"/>
              <a:t>Majority of Questions – Printing, Room Reservations, Supplies, General Help.</a:t>
            </a:r>
          </a:p>
          <a:p>
            <a:r>
              <a:rPr lang="en-US" dirty="0"/>
              <a:t>These numbers are very low, but they are appreciated by students and the LT.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5F345-0B29-45C7-8C80-CF06AEF10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F6C13-AF96-484C-91D1-E6F08305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14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D02D129-4255-42A7-9C3D-A3B534946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29586"/>
            <a:ext cx="5684580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38256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3BDEC-9F78-4CD3-AB7F-09E260009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– Temporary &amp; Permanent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092D-1BE3-4072-BE15-1784B5E8B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5425"/>
            <a:ext cx="5287963" cy="441579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We also added a new chat service in Fall 2020 for course materials.</a:t>
            </a:r>
          </a:p>
          <a:p>
            <a:r>
              <a:rPr lang="en-US" dirty="0"/>
              <a:t>An agile library needs to determine if a service or function can continue - especially if not everything is available.</a:t>
            </a:r>
          </a:p>
          <a:p>
            <a:r>
              <a:rPr lang="en-US" dirty="0"/>
              <a:t>When dealing with change, you have more a more gradient way to explore if something can continue being offered in the new environment.</a:t>
            </a:r>
          </a:p>
          <a:p>
            <a:r>
              <a:rPr lang="en-US" dirty="0"/>
              <a:t>Be creative - how can you find books that are print only?</a:t>
            </a:r>
          </a:p>
          <a:p>
            <a:r>
              <a:rPr lang="en-US" dirty="0"/>
              <a:t>When dealing with crisis management, you have fewer gradients - think more binary. </a:t>
            </a:r>
          </a:p>
          <a:p>
            <a:r>
              <a:rPr lang="en-US" dirty="0"/>
              <a:t>When dealing with change management, you have more gradients.  What will our libraries look like on the other side?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5FC439-9798-43B7-9382-ABB9C371A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2EA494-24DF-4EBF-B981-D005577CC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 descr="A sign on the side of a dirt field&#10;&#10;Description automatically generated">
            <a:extLst>
              <a:ext uri="{FF2B5EF4-FFF2-40B4-BE49-F238E27FC236}">
                <a16:creationId xmlns:a16="http://schemas.microsoft.com/office/drawing/2014/main" id="{05058120-9212-46E2-9A60-6BBEE9B1C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913" y="1905000"/>
            <a:ext cx="3837826" cy="383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71642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730AF-11F8-436E-9618-431AD692F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More Fun….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4848F-2CF5-4FBF-9C94-760AF6AA2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13895"/>
            <a:ext cx="8915400" cy="459732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"The Ethereal Library: Our Experience in Library Futures at the Kresge Library."  presentation to be given at the International Conference on Next Generation Libraries (NGL-2019) to be held December 12-14, 2019 at National Institute of Technology, Rourkela, India. Virtual participant at the meeting. </a:t>
            </a:r>
            <a:r>
              <a:rPr lang="en-US" u="sng" dirty="0">
                <a:hlinkClick r:id="rId2"/>
              </a:rPr>
              <a:t>Link</a:t>
            </a:r>
            <a:endParaRPr lang="en-US" u="sng" dirty="0"/>
          </a:p>
          <a:p>
            <a:r>
              <a:rPr lang="en-US" dirty="0"/>
              <a:t>"History Has Its Eyes on You: Lighthouses and Libraries Weathering Storms of Change," Keynote for the Great Lakes Resource Sharing Conference, June 8-9, 2017 at Oak Brook, Illinois. </a:t>
            </a:r>
            <a:r>
              <a:rPr lang="en-US" u="sng" dirty="0">
                <a:hlinkClick r:id="rId3"/>
              </a:rPr>
              <a:t>Link</a:t>
            </a:r>
            <a:endParaRPr lang="en-US" u="sng" dirty="0"/>
          </a:p>
          <a:p>
            <a:r>
              <a:rPr lang="en-US" dirty="0"/>
              <a:t>“Don’t Get Married to the Results: Managing Library Change in the Age of Metrics,” presentation at the 2015 Charleston (SC) Conference, November 2015. </a:t>
            </a:r>
            <a:r>
              <a:rPr lang="en-US" u="sng" dirty="0">
                <a:hlinkClick r:id="rId4"/>
              </a:rPr>
              <a:t>Link</a:t>
            </a:r>
            <a:r>
              <a:rPr lang="en-US" dirty="0"/>
              <a:t> / </a:t>
            </a:r>
            <a:r>
              <a:rPr lang="en-US" u="sng" dirty="0">
                <a:hlinkClick r:id="rId5"/>
              </a:rPr>
              <a:t>Transcription of Talk</a:t>
            </a:r>
            <a:endParaRPr lang="en-US" u="sng" dirty="0"/>
          </a:p>
          <a:p>
            <a:r>
              <a:rPr lang="en-US" dirty="0"/>
              <a:t>“Creating The Ethereal Library: Thinking Creatively When You Have No Space To Think,” presentation at the </a:t>
            </a:r>
            <a:r>
              <a:rPr lang="en-US" dirty="0" err="1"/>
              <a:t>The</a:t>
            </a:r>
            <a:r>
              <a:rPr lang="en-US" dirty="0"/>
              <a:t> 2014 Conference for Entrepreneurial Librarians, Wake Forest University, Winston-Salem, North Carolina on October 17, 2014. </a:t>
            </a:r>
            <a:r>
              <a:rPr lang="en-US" u="sng" dirty="0">
                <a:hlinkClick r:id="rId6"/>
              </a:rPr>
              <a:t>Link</a:t>
            </a:r>
            <a:r>
              <a:rPr lang="en-US" dirty="0"/>
              <a:t> / </a:t>
            </a:r>
            <a:r>
              <a:rPr lang="en-US" u="sng" dirty="0">
                <a:hlinkClick r:id="rId7"/>
              </a:rPr>
              <a:t>Proceedings Link</a:t>
            </a:r>
            <a:endParaRPr lang="en-US" u="sng" dirty="0"/>
          </a:p>
          <a:p>
            <a:r>
              <a:rPr lang="en-US" dirty="0"/>
              <a:t>Also visit - </a:t>
            </a:r>
            <a:r>
              <a:rPr lang="en-US" u="sng" dirty="0">
                <a:hlinkClick r:id="rId8"/>
              </a:rPr>
              <a:t>https://sites.google.com/view/squirrelman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1FB79F-B4AC-4FFA-86D5-CB2A55900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BB577-03AB-4A58-95BA-F04AC346D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394040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E01E6-5DB4-49A6-824D-E68ED2BD7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Thoughts – Be Flexible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A157C-2B9A-4A22-B1C7-F7D9A9664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3047"/>
            <a:ext cx="3136885" cy="44481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When you are at a dog park, you must always be flexible, especially with your knees.</a:t>
            </a:r>
          </a:p>
          <a:p>
            <a:r>
              <a:rPr lang="en-US" dirty="0"/>
              <a:t>That way, the dogs running around will not knock you over!</a:t>
            </a:r>
          </a:p>
          <a:p>
            <a:r>
              <a:rPr lang="en-US" dirty="0"/>
              <a:t>We might be done with COVID-19, but it is not done with us!</a:t>
            </a:r>
          </a:p>
          <a:p>
            <a:r>
              <a:rPr lang="en-US" dirty="0"/>
              <a:t>Don’t jump to conclusions about a picture.</a:t>
            </a:r>
          </a:p>
          <a:p>
            <a:r>
              <a:rPr lang="en-US" dirty="0"/>
              <a:t>Runyon and Rosie at Swift Run Dog Park, October 11</a:t>
            </a:r>
            <a:r>
              <a:rPr lang="en-US" baseline="30000" dirty="0"/>
              <a:t>th</a:t>
            </a:r>
            <a:r>
              <a:rPr lang="en-US" dirty="0"/>
              <a:t>, 2020.</a:t>
            </a:r>
          </a:p>
          <a:p>
            <a:endParaRPr lang="en-US" sz="2400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19036F-FE00-40E3-9CE7-9D2DE172B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83093B-5BBF-4818-A1CD-058F242B7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17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F1F27C-44EC-4C49-A5AB-4C0CB18F75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8" t="6661" r="-62" b="5722"/>
          <a:stretch/>
        </p:blipFill>
        <p:spPr bwMode="auto">
          <a:xfrm>
            <a:off x="5829300" y="1463047"/>
            <a:ext cx="6086475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241629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E01E6-5DB4-49A6-824D-E68ED2BD7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Thoughts – Beware Dashboard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A157C-2B9A-4A22-B1C7-F7D9A9664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8407" y="2133600"/>
            <a:ext cx="5394121" cy="37776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They will not tell you about the person behind you!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2400" i="1" dirty="0"/>
              <a:t>Thank you</a:t>
            </a:r>
          </a:p>
          <a:p>
            <a:pPr marL="0" indent="0" algn="ctr">
              <a:buNone/>
            </a:pPr>
            <a:r>
              <a:rPr lang="en-US" sz="2400" i="1" dirty="0"/>
              <a:t>Corey Seeman</a:t>
            </a:r>
          </a:p>
          <a:p>
            <a:pPr marL="0" indent="0" algn="ctr">
              <a:buNone/>
            </a:pPr>
            <a:r>
              <a:rPr lang="en-US" sz="2400" i="1" dirty="0">
                <a:hlinkClick r:id="rId2"/>
              </a:rPr>
              <a:t>cseeman@umich.edu</a:t>
            </a:r>
            <a:endParaRPr lang="en-US" sz="2400" i="1" dirty="0"/>
          </a:p>
          <a:p>
            <a:pPr marL="0" indent="0" algn="ctr">
              <a:buNone/>
            </a:pPr>
            <a:endParaRPr lang="en-US" sz="2400" i="1" dirty="0"/>
          </a:p>
          <a:p>
            <a:pPr marL="0" indent="0" algn="ctr">
              <a:buNone/>
            </a:pPr>
            <a:r>
              <a:rPr lang="en-US" sz="2400" b="1" dirty="0"/>
              <a:t>Slides Link: </a:t>
            </a:r>
            <a:r>
              <a:rPr lang="en-US" sz="2400" b="1" dirty="0">
                <a:hlinkClick r:id="rId3"/>
              </a:rPr>
              <a:t>https://tinyurl.com/CoreyCHS2020</a:t>
            </a:r>
            <a:endParaRPr lang="en-US" sz="2400" dirty="0"/>
          </a:p>
          <a:p>
            <a:pPr marL="0" indent="0" algn="ctr">
              <a:buNone/>
            </a:pPr>
            <a:endParaRPr lang="en-US" sz="2400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19036F-FE00-40E3-9CE7-9D2DE172B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Change, Crisis &amp; Counting - Corey Seeman, Charleston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83093B-5BBF-4818-A1CD-058F242B7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5554-6F07-4590-A23F-A31E5C939DF7}" type="slidenum">
              <a:rPr lang="en-US" smtClean="0"/>
              <a:t>18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85E61B-16B0-4D61-8944-4B46BEB6B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639" y="1953479"/>
            <a:ext cx="4931371" cy="369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571078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254</TotalTime>
  <Words>1614</Words>
  <Application>Microsoft Office PowerPoint</Application>
  <PresentationFormat>Widescreen</PresentationFormat>
  <Paragraphs>149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Wingdings 3</vt:lpstr>
      <vt:lpstr>Wisp</vt:lpstr>
      <vt:lpstr>Change, Crisis &amp; Counting: Thoughts on Library Assessment in Fluid Times Reorienting Library Advocacy: Aligning our priorities &amp; futures to meet the challenges universities face</vt:lpstr>
      <vt:lpstr>Introduction &amp; Overview</vt:lpstr>
      <vt:lpstr>Metrics and Assessment</vt:lpstr>
      <vt:lpstr>It’s a Puzzle: Sudoku or Jigsaw?</vt:lpstr>
      <vt:lpstr>2020 Vision* – Change &amp; Libraries</vt:lpstr>
      <vt:lpstr>Going Your Own Way (Change in 2014) </vt:lpstr>
      <vt:lpstr>Going Your Own Way (Change in 2014)</vt:lpstr>
      <vt:lpstr>Going Your Own Way (Change in 2014)</vt:lpstr>
      <vt:lpstr>Going Your Own Way (Change in 2014)</vt:lpstr>
      <vt:lpstr>Going Your Own Way (Change in 2014)</vt:lpstr>
      <vt:lpstr>Going Your Own Way (Change in 2014)</vt:lpstr>
      <vt:lpstr>Going Your Own Way (Crisis in 2020) </vt:lpstr>
      <vt:lpstr>Going Your Own Way (Crisis in 2020) A New Service – Kresge Office Hours</vt:lpstr>
      <vt:lpstr>Going Your Own Way (Crisis in 2020) A New Service – Kresge Office Hours</vt:lpstr>
      <vt:lpstr>Changes – Temporary &amp; Permanent</vt:lpstr>
      <vt:lpstr>For More Fun….</vt:lpstr>
      <vt:lpstr>Closing Thoughts – Be Flexible</vt:lpstr>
      <vt:lpstr>Closing Thoughts – Beware Dashboard Indicators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Corey Seeman</dc:creator>
  <cp:lastModifiedBy>Corey Seeman</cp:lastModifiedBy>
  <cp:revision>32</cp:revision>
  <dcterms:created xsi:type="dcterms:W3CDTF">2020-11-01T00:13:00Z</dcterms:created>
  <dcterms:modified xsi:type="dcterms:W3CDTF">2020-11-02T19:53:54Z</dcterms:modified>
</cp:coreProperties>
</file>