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60" r:id="rId3"/>
    <p:sldId id="257" r:id="rId4"/>
    <p:sldId id="258" r:id="rId5"/>
    <p:sldId id="259" r:id="rId6"/>
    <p:sldId id="340" r:id="rId7"/>
    <p:sldId id="341" r:id="rId8"/>
    <p:sldId id="342" r:id="rId9"/>
    <p:sldId id="343" r:id="rId10"/>
  </p:sldIdLst>
  <p:sldSz cx="9144000" cy="5143500" type="screen16x9"/>
  <p:notesSz cx="6858000" cy="9144000"/>
  <p:embeddedFontLst>
    <p:embeddedFont>
      <p:font typeface="Georgia" panose="02040502050405020303" pitchFamily="18"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1843E1D-A50A-4457-A30B-A7856BCCAE6C}">
  <a:tblStyle styleId="{61843E1D-A50A-4457-A30B-A7856BCCAE6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214E319-F9D7-4868-BC33-FB6F9B7D5F77}"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8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d7e6f78d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ad7e6f78d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1st point - The hammond organ doesn’t have a sensing and playback system, so we implemented a sensing and playback system. As you can see in the photo, the player is pressing three keys and three matching keys are depressed on the organ.</a:t>
            </a:r>
            <a:endParaRPr/>
          </a:p>
          <a:p>
            <a:pPr marL="0" lvl="0" indent="0" algn="l" rtl="0">
              <a:spcBef>
                <a:spcPts val="0"/>
              </a:spcBef>
              <a:spcAft>
                <a:spcPts val="0"/>
              </a:spcAft>
              <a:buNone/>
            </a:pPr>
            <a:endParaRPr/>
          </a:p>
          <a:p>
            <a:pPr marL="0" lvl="0" indent="0" algn="l" rtl="0">
              <a:spcBef>
                <a:spcPts val="0"/>
              </a:spcBef>
              <a:spcAft>
                <a:spcPts val="0"/>
              </a:spcAft>
              <a:buNone/>
            </a:pPr>
            <a:r>
              <a:rPr lang="en"/>
              <a:t>2nd point - we created a web app to take drawing to make a midi file that can be played on the organ or in the browser</a:t>
            </a:r>
            <a:endParaRPr/>
          </a:p>
          <a:p>
            <a:pPr marL="0" lvl="0" indent="0" algn="l" rtl="0">
              <a:spcBef>
                <a:spcPts val="0"/>
              </a:spcBef>
              <a:spcAft>
                <a:spcPts val="0"/>
              </a:spcAft>
              <a:buNone/>
            </a:pPr>
            <a:endParaRPr/>
          </a:p>
          <a:p>
            <a:pPr marL="0" lvl="0" indent="0" algn="l" rtl="0">
              <a:spcBef>
                <a:spcPts val="0"/>
              </a:spcBef>
              <a:spcAft>
                <a:spcPts val="0"/>
              </a:spcAft>
              <a:buNone/>
            </a:pPr>
            <a:r>
              <a:rPr lang="en"/>
              <a:t>3rd point - test stand which allows teams to implement further dreams</a:t>
            </a:r>
            <a:endParaRPr/>
          </a:p>
          <a:p>
            <a:pPr marL="0" lvl="0" indent="0" algn="l" rtl="0">
              <a:spcBef>
                <a:spcPts val="0"/>
              </a:spcBef>
              <a:spcAft>
                <a:spcPts val="0"/>
              </a:spcAft>
              <a:buNone/>
            </a:pPr>
            <a:endParaRPr/>
          </a:p>
          <a:p>
            <a:pPr marL="0" lvl="0" indent="0" algn="l" rtl="0">
              <a:spcBef>
                <a:spcPts val="0"/>
              </a:spcBef>
              <a:spcAft>
                <a:spcPts val="0"/>
              </a:spcAft>
              <a:buNone/>
            </a:pPr>
            <a:r>
              <a:rPr lang="en"/>
              <a:t>solenoids </a:t>
            </a:r>
            <a:endParaRPr/>
          </a:p>
          <a:p>
            <a:pPr marL="0" lvl="0" indent="0" algn="l" rtl="0">
              <a:spcBef>
                <a:spcPts val="0"/>
              </a:spcBef>
              <a:spcAft>
                <a:spcPts val="0"/>
              </a:spcAft>
              <a:buNone/>
            </a:pPr>
            <a:r>
              <a:rPr lang="en"/>
              <a:t>coded a drawing app which takes in the color and brush size that is then translated into music so anyone can play the organ by drawing </a:t>
            </a:r>
            <a:endParaRPr/>
          </a:p>
          <a:p>
            <a:pPr marL="0" lvl="0" indent="0" algn="l" rtl="0">
              <a:spcBef>
                <a:spcPts val="0"/>
              </a:spcBef>
              <a:spcAft>
                <a:spcPts val="0"/>
              </a:spcAft>
              <a:buNone/>
            </a:pPr>
            <a:endParaRPr/>
          </a:p>
          <a:p>
            <a:pPr marL="0" lvl="0" indent="0" algn="l" rtl="0">
              <a:spcBef>
                <a:spcPts val="0"/>
              </a:spcBef>
              <a:spcAft>
                <a:spcPts val="0"/>
              </a:spcAft>
              <a:buNone/>
            </a:pPr>
            <a:r>
              <a:rPr lang="en"/>
              <a:t>Compare original organ to the current system w/ our modifications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ad7e6f78e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ad7e6f78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ad7e6f78d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ad7e6f78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Arts engine team</a:t>
            </a:r>
            <a:endParaRPr/>
          </a:p>
          <a:p>
            <a:pPr marL="457200" lvl="0" indent="-298450" algn="l" rtl="0">
              <a:spcBef>
                <a:spcPts val="0"/>
              </a:spcBef>
              <a:spcAft>
                <a:spcPts val="0"/>
              </a:spcAft>
              <a:buSzPts val="1100"/>
              <a:buChar char="-"/>
            </a:pPr>
            <a:r>
              <a:rPr lang="en"/>
              <a:t>our main problem was to bring the hammond organ into the 21st century organ</a:t>
            </a:r>
            <a:endParaRPr/>
          </a:p>
          <a:p>
            <a:pPr marL="914400" lvl="1" indent="-298450" algn="l" rtl="0">
              <a:spcBef>
                <a:spcPts val="0"/>
              </a:spcBef>
              <a:spcAft>
                <a:spcPts val="0"/>
              </a:spcAft>
              <a:buSzPts val="1100"/>
              <a:buChar char="-"/>
            </a:pPr>
            <a:r>
              <a:rPr lang="en"/>
              <a:t>what does that mean</a:t>
            </a:r>
            <a:endParaRPr/>
          </a:p>
          <a:p>
            <a:pPr marL="914400" lvl="1" indent="-298450" algn="l" rtl="0">
              <a:spcBef>
                <a:spcPts val="0"/>
              </a:spcBef>
              <a:spcAft>
                <a:spcPts val="0"/>
              </a:spcAft>
              <a:buSzPts val="1100"/>
              <a:buChar char="-"/>
            </a:pPr>
            <a:r>
              <a:rPr lang="en"/>
              <a:t>we decided we wanted it to be accessible and everyone could experience the organ (not all of us know how to mplay the organ)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e9b51e09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e9b51e09f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1st point - The hammond organ doesn’t have a sensing and playback system, so we implemented a sensing and playback system. As you can see in the photo, the player is pressing three keys and three matching keys are depressed on the organ.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2nd point - we created a web app to take drawing to make a midi file that can be played on the organ or in the browser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3rd point - test stand which allows teams to implement further dreams</a:t>
            </a:r>
            <a:endParaRPr/>
          </a:p>
          <a:p>
            <a:pPr marL="0" lvl="0" indent="0" algn="l" rtl="0">
              <a:spcBef>
                <a:spcPts val="0"/>
              </a:spcBef>
              <a:spcAft>
                <a:spcPts val="0"/>
              </a:spcAft>
              <a:buNone/>
            </a:pPr>
            <a:endParaRPr/>
          </a:p>
          <a:p>
            <a:pPr marL="0" lvl="0" indent="0" algn="l" rtl="0">
              <a:spcBef>
                <a:spcPts val="0"/>
              </a:spcBef>
              <a:spcAft>
                <a:spcPts val="0"/>
              </a:spcAft>
              <a:buNone/>
            </a:pPr>
            <a:r>
              <a:rPr lang="en"/>
              <a:t>solenoids </a:t>
            </a:r>
            <a:endParaRPr/>
          </a:p>
          <a:p>
            <a:pPr marL="0" lvl="0" indent="0" algn="l" rtl="0">
              <a:spcBef>
                <a:spcPts val="0"/>
              </a:spcBef>
              <a:spcAft>
                <a:spcPts val="0"/>
              </a:spcAft>
              <a:buNone/>
            </a:pPr>
            <a:r>
              <a:rPr lang="en"/>
              <a:t>coded a drawing app which takes in the color and brush size that is then translated into music so anyone can play the organ by drawing </a:t>
            </a:r>
            <a:endParaRPr/>
          </a:p>
          <a:p>
            <a:pPr marL="0" lvl="0" indent="0" algn="l" rtl="0">
              <a:spcBef>
                <a:spcPts val="0"/>
              </a:spcBef>
              <a:spcAft>
                <a:spcPts val="0"/>
              </a:spcAft>
              <a:buNone/>
            </a:pPr>
            <a:endParaRPr/>
          </a:p>
          <a:p>
            <a:pPr marL="0" lvl="0" indent="0" algn="l" rtl="0">
              <a:spcBef>
                <a:spcPts val="0"/>
              </a:spcBef>
              <a:spcAft>
                <a:spcPts val="0"/>
              </a:spcAft>
              <a:buNone/>
            </a:pPr>
            <a:r>
              <a:rPr lang="en"/>
              <a:t>Compare original organ to the current system w/ our modifications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d7e6f78d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d7e6f78d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Accepts Midi input in order to playback midi files generated by drawing or some other way.</a:t>
            </a:r>
            <a:endParaRPr/>
          </a:p>
          <a:p>
            <a:pPr marL="0" lvl="0" indent="0" algn="l" rtl="0">
              <a:spcBef>
                <a:spcPts val="0"/>
              </a:spcBef>
              <a:spcAft>
                <a:spcPts val="0"/>
              </a:spcAft>
              <a:buNone/>
            </a:pPr>
            <a:endParaRPr/>
          </a:p>
          <a:p>
            <a:pPr marL="0" lvl="0" indent="0" algn="l" rtl="0">
              <a:spcBef>
                <a:spcPts val="0"/>
              </a:spcBef>
              <a:spcAft>
                <a:spcPts val="0"/>
              </a:spcAft>
              <a:buNone/>
            </a:pPr>
            <a:r>
              <a:rPr lang="en"/>
              <a:t>You could use our app, a midi controller, a wii remote even? to capture midi through motion. in the future, teams could implement more ways to play the organ through midi signals. and possibly even bring the organ to Sophie’s place, a music therapy studio. </a:t>
            </a:r>
            <a:endParaRPr/>
          </a:p>
          <a:p>
            <a:pPr marL="0" lvl="0" indent="0" algn="l" rtl="0">
              <a:spcBef>
                <a:spcPts val="0"/>
              </a:spcBef>
              <a:spcAft>
                <a:spcPts val="0"/>
              </a:spcAft>
              <a:buNone/>
            </a:pPr>
            <a:endParaRPr/>
          </a:p>
          <a:p>
            <a:pPr marL="0" lvl="0" indent="0" algn="l" rtl="0">
              <a:spcBef>
                <a:spcPts val="0"/>
              </a:spcBef>
              <a:spcAft>
                <a:spcPts val="0"/>
              </a:spcAft>
              <a:buNone/>
            </a:pPr>
            <a:r>
              <a:rPr lang="en"/>
              <a:t>Possibilities or recommendations- finish implementing the solenoids, take it to sophie's place, build more alternative inputs with a sleek casing design. </a:t>
            </a:r>
            <a:endParaRPr/>
          </a:p>
          <a:p>
            <a:pPr marL="0" lvl="0" indent="0" algn="l" rtl="0">
              <a:spcBef>
                <a:spcPts val="0"/>
              </a:spcBef>
              <a:spcAft>
                <a:spcPts val="0"/>
              </a:spcAft>
              <a:buNone/>
            </a:pPr>
            <a:r>
              <a:rPr lang="en"/>
              <a:t>“open ended framework for future teams to build 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d7e6f78d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d7e6f78d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Accepts Midi input in order to playback midi files generated by drawing or some other way.</a:t>
            </a:r>
            <a:endParaRPr/>
          </a:p>
          <a:p>
            <a:pPr marL="0" lvl="0" indent="0" algn="l" rtl="0">
              <a:spcBef>
                <a:spcPts val="0"/>
              </a:spcBef>
              <a:spcAft>
                <a:spcPts val="0"/>
              </a:spcAft>
              <a:buNone/>
            </a:pPr>
            <a:endParaRPr/>
          </a:p>
          <a:p>
            <a:pPr marL="0" lvl="0" indent="0" algn="l" rtl="0">
              <a:spcBef>
                <a:spcPts val="0"/>
              </a:spcBef>
              <a:spcAft>
                <a:spcPts val="0"/>
              </a:spcAft>
              <a:buNone/>
            </a:pPr>
            <a:r>
              <a:rPr lang="en"/>
              <a:t>You could use our app, a midi controller, a wii remote even? to capture midi through motion. in the future, teams could implement more ways to play the organ through midi signals. and possibly even bring the organ to Sophie’s place, a music therapy studio. </a:t>
            </a:r>
            <a:endParaRPr/>
          </a:p>
          <a:p>
            <a:pPr marL="0" lvl="0" indent="0" algn="l" rtl="0">
              <a:spcBef>
                <a:spcPts val="0"/>
              </a:spcBef>
              <a:spcAft>
                <a:spcPts val="0"/>
              </a:spcAft>
              <a:buNone/>
            </a:pPr>
            <a:endParaRPr/>
          </a:p>
          <a:p>
            <a:pPr marL="0" lvl="0" indent="0" algn="l" rtl="0">
              <a:spcBef>
                <a:spcPts val="0"/>
              </a:spcBef>
              <a:spcAft>
                <a:spcPts val="0"/>
              </a:spcAft>
              <a:buNone/>
            </a:pPr>
            <a:r>
              <a:rPr lang="en"/>
              <a:t>Possibilities or recommendations- finish implementing the solenoids, take it to sophie's place, build more alternative inputs with a sleek casing design. </a:t>
            </a:r>
            <a:endParaRPr/>
          </a:p>
          <a:p>
            <a:pPr marL="0" lvl="0" indent="0" algn="l" rtl="0">
              <a:spcBef>
                <a:spcPts val="0"/>
              </a:spcBef>
              <a:spcAft>
                <a:spcPts val="0"/>
              </a:spcAft>
              <a:buNone/>
            </a:pPr>
            <a:r>
              <a:rPr lang="en"/>
              <a:t>“open ended framework for future teams to build on”</a:t>
            </a:r>
            <a:endParaRPr/>
          </a:p>
        </p:txBody>
      </p:sp>
    </p:spTree>
    <p:extLst>
      <p:ext uri="{BB962C8B-B14F-4D97-AF65-F5344CB8AC3E}">
        <p14:creationId xmlns:p14="http://schemas.microsoft.com/office/powerpoint/2010/main" val="321782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d7e6f78d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d7e6f78d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Accepts Midi input in order to playback midi files generated by drawing or some other way.</a:t>
            </a:r>
            <a:endParaRPr/>
          </a:p>
          <a:p>
            <a:pPr marL="0" lvl="0" indent="0" algn="l" rtl="0">
              <a:spcBef>
                <a:spcPts val="0"/>
              </a:spcBef>
              <a:spcAft>
                <a:spcPts val="0"/>
              </a:spcAft>
              <a:buNone/>
            </a:pPr>
            <a:endParaRPr/>
          </a:p>
          <a:p>
            <a:pPr marL="0" lvl="0" indent="0" algn="l" rtl="0">
              <a:spcBef>
                <a:spcPts val="0"/>
              </a:spcBef>
              <a:spcAft>
                <a:spcPts val="0"/>
              </a:spcAft>
              <a:buNone/>
            </a:pPr>
            <a:r>
              <a:rPr lang="en"/>
              <a:t>You could use our app, a midi controller, a wii remote even? to capture midi through motion. in the future, teams could implement more ways to play the organ through midi signals. and possibly even bring the organ to Sophie’s place, a music therapy studio. </a:t>
            </a:r>
            <a:endParaRPr/>
          </a:p>
          <a:p>
            <a:pPr marL="0" lvl="0" indent="0" algn="l" rtl="0">
              <a:spcBef>
                <a:spcPts val="0"/>
              </a:spcBef>
              <a:spcAft>
                <a:spcPts val="0"/>
              </a:spcAft>
              <a:buNone/>
            </a:pPr>
            <a:endParaRPr/>
          </a:p>
          <a:p>
            <a:pPr marL="0" lvl="0" indent="0" algn="l" rtl="0">
              <a:spcBef>
                <a:spcPts val="0"/>
              </a:spcBef>
              <a:spcAft>
                <a:spcPts val="0"/>
              </a:spcAft>
              <a:buNone/>
            </a:pPr>
            <a:r>
              <a:rPr lang="en"/>
              <a:t>Possibilities or recommendations- finish implementing the solenoids, take it to sophie's place, build more alternative inputs with a sleek casing design. </a:t>
            </a:r>
            <a:endParaRPr/>
          </a:p>
          <a:p>
            <a:pPr marL="0" lvl="0" indent="0" algn="l" rtl="0">
              <a:spcBef>
                <a:spcPts val="0"/>
              </a:spcBef>
              <a:spcAft>
                <a:spcPts val="0"/>
              </a:spcAft>
              <a:buNone/>
            </a:pPr>
            <a:r>
              <a:rPr lang="en"/>
              <a:t>“open ended framework for future teams to build on”</a:t>
            </a:r>
            <a:endParaRPr/>
          </a:p>
        </p:txBody>
      </p:sp>
    </p:spTree>
    <p:extLst>
      <p:ext uri="{BB962C8B-B14F-4D97-AF65-F5344CB8AC3E}">
        <p14:creationId xmlns:p14="http://schemas.microsoft.com/office/powerpoint/2010/main" val="3342038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d7e6f78d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d7e6f78d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Accepts Midi input in order to playback midi files generated by drawing or some other way.</a:t>
            </a:r>
            <a:endParaRPr/>
          </a:p>
          <a:p>
            <a:pPr marL="0" lvl="0" indent="0" algn="l" rtl="0">
              <a:spcBef>
                <a:spcPts val="0"/>
              </a:spcBef>
              <a:spcAft>
                <a:spcPts val="0"/>
              </a:spcAft>
              <a:buNone/>
            </a:pPr>
            <a:endParaRPr/>
          </a:p>
          <a:p>
            <a:pPr marL="0" lvl="0" indent="0" algn="l" rtl="0">
              <a:spcBef>
                <a:spcPts val="0"/>
              </a:spcBef>
              <a:spcAft>
                <a:spcPts val="0"/>
              </a:spcAft>
              <a:buNone/>
            </a:pPr>
            <a:r>
              <a:rPr lang="en"/>
              <a:t>You could use our app, a midi controller, a wii remote even? to capture midi through motion. in the future, teams could implement more ways to play the organ through midi signals. and possibly even bring the organ to Sophie’s place, a music therapy studio. </a:t>
            </a:r>
            <a:endParaRPr/>
          </a:p>
          <a:p>
            <a:pPr marL="0" lvl="0" indent="0" algn="l" rtl="0">
              <a:spcBef>
                <a:spcPts val="0"/>
              </a:spcBef>
              <a:spcAft>
                <a:spcPts val="0"/>
              </a:spcAft>
              <a:buNone/>
            </a:pPr>
            <a:endParaRPr/>
          </a:p>
          <a:p>
            <a:pPr marL="0" lvl="0" indent="0" algn="l" rtl="0">
              <a:spcBef>
                <a:spcPts val="0"/>
              </a:spcBef>
              <a:spcAft>
                <a:spcPts val="0"/>
              </a:spcAft>
              <a:buNone/>
            </a:pPr>
            <a:r>
              <a:rPr lang="en"/>
              <a:t>Possibilities or recommendations- finish implementing the solenoids, take it to sophie's place, build more alternative inputs with a sleek casing design. </a:t>
            </a:r>
            <a:endParaRPr/>
          </a:p>
          <a:p>
            <a:pPr marL="0" lvl="0" indent="0" algn="l" rtl="0">
              <a:spcBef>
                <a:spcPts val="0"/>
              </a:spcBef>
              <a:spcAft>
                <a:spcPts val="0"/>
              </a:spcAft>
              <a:buNone/>
            </a:pPr>
            <a:r>
              <a:rPr lang="en"/>
              <a:t>“open ended framework for future teams to build on”</a:t>
            </a:r>
            <a:endParaRPr/>
          </a:p>
        </p:txBody>
      </p:sp>
    </p:spTree>
    <p:extLst>
      <p:ext uri="{BB962C8B-B14F-4D97-AF65-F5344CB8AC3E}">
        <p14:creationId xmlns:p14="http://schemas.microsoft.com/office/powerpoint/2010/main" val="999114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d7e6f78d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d7e6f78d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Accepts Midi input in order to playback midi files generated by drawing or some other way.</a:t>
            </a:r>
            <a:endParaRPr/>
          </a:p>
          <a:p>
            <a:pPr marL="0" lvl="0" indent="0" algn="l" rtl="0">
              <a:spcBef>
                <a:spcPts val="0"/>
              </a:spcBef>
              <a:spcAft>
                <a:spcPts val="0"/>
              </a:spcAft>
              <a:buNone/>
            </a:pPr>
            <a:endParaRPr/>
          </a:p>
          <a:p>
            <a:pPr marL="0" lvl="0" indent="0" algn="l" rtl="0">
              <a:spcBef>
                <a:spcPts val="0"/>
              </a:spcBef>
              <a:spcAft>
                <a:spcPts val="0"/>
              </a:spcAft>
              <a:buNone/>
            </a:pPr>
            <a:r>
              <a:rPr lang="en"/>
              <a:t>You could use our app, a midi controller, a wii remote even? to capture midi through motion. in the future, teams could implement more ways to play the organ through midi signals. and possibly even bring the organ to Sophie’s place, a music therapy studio. </a:t>
            </a:r>
            <a:endParaRPr/>
          </a:p>
          <a:p>
            <a:pPr marL="0" lvl="0" indent="0" algn="l" rtl="0">
              <a:spcBef>
                <a:spcPts val="0"/>
              </a:spcBef>
              <a:spcAft>
                <a:spcPts val="0"/>
              </a:spcAft>
              <a:buNone/>
            </a:pPr>
            <a:endParaRPr/>
          </a:p>
          <a:p>
            <a:pPr marL="0" lvl="0" indent="0" algn="l" rtl="0">
              <a:spcBef>
                <a:spcPts val="0"/>
              </a:spcBef>
              <a:spcAft>
                <a:spcPts val="0"/>
              </a:spcAft>
              <a:buNone/>
            </a:pPr>
            <a:r>
              <a:rPr lang="en"/>
              <a:t>Possibilities or recommendations- finish implementing the solenoids, take it to sophie's place, build more alternative inputs with a sleek casing design. </a:t>
            </a:r>
            <a:endParaRPr/>
          </a:p>
          <a:p>
            <a:pPr marL="0" lvl="0" indent="0" algn="l" rtl="0">
              <a:spcBef>
                <a:spcPts val="0"/>
              </a:spcBef>
              <a:spcAft>
                <a:spcPts val="0"/>
              </a:spcAft>
              <a:buNone/>
            </a:pPr>
            <a:r>
              <a:rPr lang="en"/>
              <a:t>“open ended framework for future teams to build on”</a:t>
            </a:r>
            <a:endParaRPr/>
          </a:p>
        </p:txBody>
      </p:sp>
    </p:spTree>
    <p:extLst>
      <p:ext uri="{BB962C8B-B14F-4D97-AF65-F5344CB8AC3E}">
        <p14:creationId xmlns:p14="http://schemas.microsoft.com/office/powerpoint/2010/main" val="3593959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Shape 53"/>
        <p:cNvGrpSpPr/>
        <p:nvPr/>
      </p:nvGrpSpPr>
      <p:grpSpPr>
        <a:xfrm>
          <a:off x="0" y="0"/>
          <a:ext cx="0" cy="0"/>
          <a:chOff x="0" y="0"/>
          <a:chExt cx="0" cy="0"/>
        </a:xfrm>
      </p:grpSpPr>
      <p:sp>
        <p:nvSpPr>
          <p:cNvPr id="54" name="Google Shape;54;p13"/>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What did we do</a:t>
            </a:r>
            <a:endParaRPr>
              <a:solidFill>
                <a:srgbClr val="FFFFFF"/>
              </a:solidFill>
            </a:endParaRPr>
          </a:p>
        </p:txBody>
      </p:sp>
      <p:sp>
        <p:nvSpPr>
          <p:cNvPr id="56" name="Google Shape;56;p13"/>
          <p:cNvSpPr txBox="1">
            <a:spLocks noGrp="1"/>
          </p:cNvSpPr>
          <p:nvPr>
            <p:ph type="body" idx="1"/>
          </p:nvPr>
        </p:nvSpPr>
        <p:spPr>
          <a:xfrm>
            <a:off x="311700" y="1152475"/>
            <a:ext cx="3795600" cy="3748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a:solidFill>
                  <a:srgbClr val="000000"/>
                </a:solidFill>
              </a:rPr>
              <a:t>Implemented a mechanical MIDI playback system</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chemeClr val="dk1"/>
              </a:buClr>
              <a:buSzPts val="1800"/>
              <a:buChar char="●"/>
            </a:pPr>
            <a:r>
              <a:rPr lang="en">
                <a:solidFill>
                  <a:schemeClr val="dk1"/>
                </a:solidFill>
              </a:rPr>
              <a:t>Coded a Drawing App that translates a user’s drawing into music</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rgbClr val="000000"/>
              </a:buClr>
              <a:buSzPts val="1800"/>
              <a:buChar char="●"/>
            </a:pPr>
            <a:r>
              <a:rPr lang="en">
                <a:solidFill>
                  <a:srgbClr val="000000"/>
                </a:solidFill>
              </a:rPr>
              <a:t>Built a test stand to determine required physical dimensions</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rgbClr val="000000"/>
              </a:buClr>
              <a:buSzPts val="1800"/>
              <a:buChar char="●"/>
            </a:pPr>
            <a:endParaRPr>
              <a:solidFill>
                <a:srgbClr val="000000"/>
              </a:solidFill>
            </a:endParaRPr>
          </a:p>
        </p:txBody>
      </p:sp>
      <p:pic>
        <p:nvPicPr>
          <p:cNvPr id="57" name="Google Shape;57;p13"/>
          <p:cNvPicPr preferRelativeResize="0"/>
          <p:nvPr/>
        </p:nvPicPr>
        <p:blipFill rotWithShape="1">
          <a:blip r:embed="rId3">
            <a:alphaModFix/>
          </a:blip>
          <a:srcRect l="16776" t="12982" r="17146"/>
          <a:stretch/>
        </p:blipFill>
        <p:spPr>
          <a:xfrm>
            <a:off x="6104075" y="0"/>
            <a:ext cx="3039900" cy="3002400"/>
          </a:xfrm>
          <a:prstGeom prst="roundRect">
            <a:avLst>
              <a:gd name="adj" fmla="val 16667"/>
            </a:avLst>
          </a:prstGeom>
          <a:noFill/>
          <a:ln>
            <a:noFill/>
          </a:ln>
        </p:spPr>
      </p:pic>
      <p:pic>
        <p:nvPicPr>
          <p:cNvPr id="58" name="Google Shape;58;p13"/>
          <p:cNvPicPr preferRelativeResize="0"/>
          <p:nvPr/>
        </p:nvPicPr>
        <p:blipFill rotWithShape="1">
          <a:blip r:embed="rId4">
            <a:alphaModFix/>
          </a:blip>
          <a:srcRect r="20754"/>
          <a:stretch/>
        </p:blipFill>
        <p:spPr>
          <a:xfrm>
            <a:off x="4107300" y="1747675"/>
            <a:ext cx="3795600" cy="2558400"/>
          </a:xfrm>
          <a:prstGeom prst="roundRect">
            <a:avLst>
              <a:gd name="adj" fmla="val 16667"/>
            </a:avLst>
          </a:prstGeom>
          <a:noFill/>
          <a:ln>
            <a:noFill/>
          </a:ln>
        </p:spPr>
      </p:pic>
      <p:pic>
        <p:nvPicPr>
          <p:cNvPr id="59" name="Google Shape;59;p13"/>
          <p:cNvPicPr preferRelativeResize="0"/>
          <p:nvPr/>
        </p:nvPicPr>
        <p:blipFill rotWithShape="1">
          <a:blip r:embed="rId5">
            <a:alphaModFix/>
          </a:blip>
          <a:srcRect l="20492" t="15059" r="20040"/>
          <a:stretch/>
        </p:blipFill>
        <p:spPr>
          <a:xfrm>
            <a:off x="7128150" y="2913000"/>
            <a:ext cx="2081700" cy="2230500"/>
          </a:xfrm>
          <a:prstGeom prst="roundRect">
            <a:avLst>
              <a:gd name="adj" fmla="val 16667"/>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ctrTitle"/>
          </p:nvPr>
        </p:nvSpPr>
        <p:spPr>
          <a:xfrm>
            <a:off x="1620043" y="668351"/>
            <a:ext cx="5903913" cy="154365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b="1" dirty="0">
                <a:latin typeface="Georgia"/>
                <a:ea typeface="Georgia"/>
                <a:cs typeface="Georgia"/>
                <a:sym typeface="Georgia"/>
              </a:rPr>
              <a:t>21</a:t>
            </a:r>
            <a:r>
              <a:rPr lang="en" sz="3600" b="1" baseline="30000" dirty="0">
                <a:latin typeface="Georgia"/>
                <a:ea typeface="Georgia"/>
                <a:cs typeface="Georgia"/>
                <a:sym typeface="Georgia"/>
              </a:rPr>
              <a:t>st</a:t>
            </a:r>
            <a:r>
              <a:rPr lang="en" sz="3600" b="1" dirty="0">
                <a:latin typeface="Georgia"/>
                <a:ea typeface="Georgia"/>
                <a:cs typeface="Georgia"/>
                <a:sym typeface="Georgia"/>
              </a:rPr>
              <a:t> Century Hammond Organ Team</a:t>
            </a:r>
            <a:endParaRPr sz="3600" b="1" dirty="0">
              <a:latin typeface="Georgia"/>
              <a:ea typeface="Georgia"/>
              <a:cs typeface="Georgia"/>
              <a:sym typeface="Georgia"/>
            </a:endParaRPr>
          </a:p>
        </p:txBody>
      </p:sp>
      <p:pic>
        <p:nvPicPr>
          <p:cNvPr id="92" name="Google Shape;92;p17"/>
          <p:cNvPicPr preferRelativeResize="0"/>
          <p:nvPr/>
        </p:nvPicPr>
        <p:blipFill>
          <a:blip r:embed="rId3">
            <a:alphaModFix/>
          </a:blip>
          <a:stretch>
            <a:fillRect/>
          </a:stretch>
        </p:blipFill>
        <p:spPr>
          <a:xfrm>
            <a:off x="1857961" y="3895060"/>
            <a:ext cx="5428075" cy="852200"/>
          </a:xfrm>
          <a:prstGeom prst="rect">
            <a:avLst/>
          </a:prstGeom>
          <a:noFill/>
          <a:ln>
            <a:noFill/>
          </a:ln>
        </p:spPr>
      </p:pic>
      <p:sp>
        <p:nvSpPr>
          <p:cNvPr id="3" name="TextBox 2">
            <a:extLst>
              <a:ext uri="{FF2B5EF4-FFF2-40B4-BE49-F238E27FC236}">
                <a16:creationId xmlns:a16="http://schemas.microsoft.com/office/drawing/2014/main" id="{DE210363-65B2-431C-8D5A-FBFAF44AA33B}"/>
              </a:ext>
            </a:extLst>
          </p:cNvPr>
          <p:cNvSpPr txBox="1"/>
          <p:nvPr/>
        </p:nvSpPr>
        <p:spPr>
          <a:xfrm>
            <a:off x="2011680" y="2423160"/>
            <a:ext cx="4160520" cy="523220"/>
          </a:xfrm>
          <a:prstGeom prst="rect">
            <a:avLst/>
          </a:prstGeom>
          <a:noFill/>
        </p:spPr>
        <p:txBody>
          <a:bodyPr wrap="square" rtlCol="0">
            <a:spAutoFit/>
          </a:bodyPr>
          <a:lstStyle/>
          <a:p>
            <a:pPr algn="ctr"/>
            <a:r>
              <a:rPr lang="en-US" dirty="0"/>
              <a:t>Sponsored by </a:t>
            </a:r>
            <a:r>
              <a:rPr lang="en-US" dirty="0" err="1"/>
              <a:t>ArtsEngine</a:t>
            </a:r>
            <a:endParaRPr lang="en-US" dirty="0"/>
          </a:p>
          <a:p>
            <a:pPr algn="ctr"/>
            <a:r>
              <a:rPr lang="en-US" dirty="0"/>
              <a:t>Mentored by Dave Greenspan and Kyle Snyder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What is the problem?</a:t>
            </a:r>
            <a:endParaRPr>
              <a:solidFill>
                <a:srgbClr val="FFFFFF"/>
              </a:solidFill>
            </a:endParaRPr>
          </a:p>
        </p:txBody>
      </p:sp>
      <p:sp>
        <p:nvSpPr>
          <p:cNvPr id="66" name="Google Shape;66;p14"/>
          <p:cNvSpPr txBox="1">
            <a:spLocks noGrp="1"/>
          </p:cNvSpPr>
          <p:nvPr>
            <p:ph type="body" idx="1"/>
          </p:nvPr>
        </p:nvSpPr>
        <p:spPr>
          <a:xfrm>
            <a:off x="311700" y="1318788"/>
            <a:ext cx="4260300" cy="20976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Char char="●"/>
            </a:pPr>
            <a:r>
              <a:rPr lang="en">
                <a:solidFill>
                  <a:srgbClr val="000000"/>
                </a:solidFill>
              </a:rPr>
              <a:t>Asked to bring the Hammond Organ into the 21st Century</a:t>
            </a:r>
            <a:endParaRPr>
              <a:solidFill>
                <a:srgbClr val="000000"/>
              </a:solidFill>
            </a:endParaRPr>
          </a:p>
          <a:p>
            <a:pPr marL="457200" lvl="0" indent="-342900" algn="l" rtl="0">
              <a:lnSpc>
                <a:spcPct val="115000"/>
              </a:lnSpc>
              <a:spcBef>
                <a:spcPts val="0"/>
              </a:spcBef>
              <a:spcAft>
                <a:spcPts val="0"/>
              </a:spcAft>
              <a:buClr>
                <a:srgbClr val="000000"/>
              </a:buClr>
              <a:buSzPts val="1800"/>
              <a:buChar char="●"/>
            </a:pPr>
            <a:r>
              <a:rPr lang="en">
                <a:solidFill>
                  <a:srgbClr val="000000"/>
                </a:solidFill>
              </a:rPr>
              <a:t>What is the 21st Century Hammond?</a:t>
            </a:r>
            <a:endParaRPr>
              <a:solidFill>
                <a:srgbClr val="000000"/>
              </a:solidFill>
            </a:endParaRPr>
          </a:p>
          <a:p>
            <a:pPr marL="0" lvl="0" indent="0" algn="l" rtl="0">
              <a:lnSpc>
                <a:spcPct val="115000"/>
              </a:lnSpc>
              <a:spcBef>
                <a:spcPts val="1600"/>
              </a:spcBef>
              <a:spcAft>
                <a:spcPts val="0"/>
              </a:spcAft>
              <a:buNone/>
            </a:pPr>
            <a:endParaRPr>
              <a:solidFill>
                <a:srgbClr val="000000"/>
              </a:solidFill>
            </a:endParaRPr>
          </a:p>
          <a:p>
            <a:pPr marL="0" lvl="0" indent="0" algn="l" rtl="0">
              <a:lnSpc>
                <a:spcPct val="115000"/>
              </a:lnSpc>
              <a:spcBef>
                <a:spcPts val="1600"/>
              </a:spcBef>
              <a:spcAft>
                <a:spcPts val="0"/>
              </a:spcAft>
              <a:buNone/>
            </a:pPr>
            <a:endParaRPr>
              <a:solidFill>
                <a:srgbClr val="000000"/>
              </a:solidFill>
            </a:endParaRPr>
          </a:p>
          <a:p>
            <a:pPr marL="457200" lvl="0" indent="0" algn="l" rtl="0">
              <a:lnSpc>
                <a:spcPct val="115000"/>
              </a:lnSpc>
              <a:spcBef>
                <a:spcPts val="1600"/>
              </a:spcBef>
              <a:spcAft>
                <a:spcPts val="0"/>
              </a:spcAft>
              <a:buNone/>
            </a:pPr>
            <a:endParaRPr>
              <a:solidFill>
                <a:srgbClr val="000000"/>
              </a:solidFill>
            </a:endParaRPr>
          </a:p>
          <a:p>
            <a:pPr marL="457200" lvl="0" indent="0" algn="l" rtl="0">
              <a:lnSpc>
                <a:spcPct val="115000"/>
              </a:lnSpc>
              <a:spcBef>
                <a:spcPts val="1600"/>
              </a:spcBef>
              <a:spcAft>
                <a:spcPts val="1600"/>
              </a:spcAft>
              <a:buNone/>
            </a:pPr>
            <a:endParaRPr>
              <a:solidFill>
                <a:srgbClr val="000000"/>
              </a:solidFill>
            </a:endParaRPr>
          </a:p>
        </p:txBody>
      </p:sp>
      <p:pic>
        <p:nvPicPr>
          <p:cNvPr id="67" name="Google Shape;67;p14"/>
          <p:cNvPicPr preferRelativeResize="0"/>
          <p:nvPr/>
        </p:nvPicPr>
        <p:blipFill>
          <a:blip r:embed="rId3">
            <a:alphaModFix/>
          </a:blip>
          <a:stretch>
            <a:fillRect/>
          </a:stretch>
        </p:blipFill>
        <p:spPr>
          <a:xfrm>
            <a:off x="4109600" y="1471200"/>
            <a:ext cx="4582096" cy="34365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What did we do?</a:t>
            </a:r>
            <a:endParaRPr>
              <a:solidFill>
                <a:srgbClr val="FFFFFF"/>
              </a:solidFill>
            </a:endParaRPr>
          </a:p>
        </p:txBody>
      </p:sp>
      <p:sp>
        <p:nvSpPr>
          <p:cNvPr id="75" name="Google Shape;75;p15"/>
          <p:cNvSpPr txBox="1">
            <a:spLocks noGrp="1"/>
          </p:cNvSpPr>
          <p:nvPr>
            <p:ph type="body" idx="1"/>
          </p:nvPr>
        </p:nvSpPr>
        <p:spPr>
          <a:xfrm>
            <a:off x="311700" y="1152475"/>
            <a:ext cx="3705000" cy="3748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a:solidFill>
                  <a:srgbClr val="000000"/>
                </a:solidFill>
              </a:rPr>
              <a:t>Implemented a mechanical MIDI playback system</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chemeClr val="dk1"/>
              </a:buClr>
              <a:buSzPts val="1800"/>
              <a:buChar char="●"/>
            </a:pPr>
            <a:r>
              <a:rPr lang="en">
                <a:solidFill>
                  <a:schemeClr val="dk1"/>
                </a:solidFill>
              </a:rPr>
              <a:t>Coded a Drawing App that translates a user’s drawing into music</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rgbClr val="000000"/>
              </a:buClr>
              <a:buSzPts val="1800"/>
              <a:buChar char="●"/>
            </a:pPr>
            <a:r>
              <a:rPr lang="en">
                <a:solidFill>
                  <a:srgbClr val="000000"/>
                </a:solidFill>
              </a:rPr>
              <a:t>Built a test stand to determine required physical dimensions</a:t>
            </a:r>
            <a:endParaRPr>
              <a:solidFill>
                <a:srgbClr val="000000"/>
              </a:solidFill>
            </a:endParaRPr>
          </a:p>
          <a:p>
            <a:pPr marL="0" lvl="0" indent="0" algn="l" rtl="0">
              <a:spcBef>
                <a:spcPts val="1600"/>
              </a:spcBef>
              <a:spcAft>
                <a:spcPts val="0"/>
              </a:spcAft>
              <a:buNone/>
            </a:pPr>
            <a:endParaRPr>
              <a:solidFill>
                <a:srgbClr val="000000"/>
              </a:solidFill>
            </a:endParaRPr>
          </a:p>
          <a:p>
            <a:pPr marL="457200" lvl="0" indent="-342900" algn="l" rtl="0">
              <a:spcBef>
                <a:spcPts val="1600"/>
              </a:spcBef>
              <a:spcAft>
                <a:spcPts val="0"/>
              </a:spcAft>
              <a:buClr>
                <a:srgbClr val="000000"/>
              </a:buClr>
              <a:buSzPts val="1800"/>
              <a:buChar char="●"/>
            </a:pPr>
            <a:endParaRPr>
              <a:solidFill>
                <a:srgbClr val="000000"/>
              </a:solidFill>
            </a:endParaRPr>
          </a:p>
        </p:txBody>
      </p:sp>
      <p:pic>
        <p:nvPicPr>
          <p:cNvPr id="76" name="Google Shape;76;p15"/>
          <p:cNvPicPr preferRelativeResize="0"/>
          <p:nvPr/>
        </p:nvPicPr>
        <p:blipFill rotWithShape="1">
          <a:blip r:embed="rId3">
            <a:alphaModFix/>
          </a:blip>
          <a:srcRect l="16776" t="12982" r="17146"/>
          <a:stretch/>
        </p:blipFill>
        <p:spPr>
          <a:xfrm>
            <a:off x="4572000" y="626075"/>
            <a:ext cx="4160400" cy="4109700"/>
          </a:xfrm>
          <a:prstGeom prst="rect">
            <a:avLst/>
          </a:prstGeom>
          <a:noFill/>
          <a:ln>
            <a:noFill/>
          </a:ln>
        </p:spPr>
      </p:pic>
      <p:pic>
        <p:nvPicPr>
          <p:cNvPr id="77" name="Google Shape;77;p15"/>
          <p:cNvPicPr preferRelativeResize="0"/>
          <p:nvPr/>
        </p:nvPicPr>
        <p:blipFill rotWithShape="1">
          <a:blip r:embed="rId4">
            <a:alphaModFix/>
          </a:blip>
          <a:srcRect r="20754"/>
          <a:stretch/>
        </p:blipFill>
        <p:spPr>
          <a:xfrm>
            <a:off x="4016700" y="1403911"/>
            <a:ext cx="4815600" cy="3245926"/>
          </a:xfrm>
          <a:prstGeom prst="rect">
            <a:avLst/>
          </a:prstGeom>
          <a:noFill/>
          <a:ln>
            <a:noFill/>
          </a:ln>
        </p:spPr>
      </p:pic>
      <p:pic>
        <p:nvPicPr>
          <p:cNvPr id="78" name="Google Shape;78;p15"/>
          <p:cNvPicPr preferRelativeResize="0"/>
          <p:nvPr/>
        </p:nvPicPr>
        <p:blipFill rotWithShape="1">
          <a:blip r:embed="rId5">
            <a:alphaModFix/>
          </a:blip>
          <a:srcRect l="13208" t="14170" r="13208"/>
          <a:stretch/>
        </p:blipFill>
        <p:spPr>
          <a:xfrm>
            <a:off x="4076100" y="626075"/>
            <a:ext cx="4696800" cy="4109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7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000"/>
                                          </p:stCondLst>
                                        </p:cTn>
                                        <p:tgtEl>
                                          <p:spTgt spid="7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Why is it important?</a:t>
            </a:r>
            <a:endParaRPr>
              <a:solidFill>
                <a:srgbClr val="FFFFFF"/>
              </a:solidFill>
            </a:endParaRPr>
          </a:p>
        </p:txBody>
      </p:sp>
      <p:sp>
        <p:nvSpPr>
          <p:cNvPr id="85" name="Google Shape;85;p16"/>
          <p:cNvSpPr txBox="1">
            <a:spLocks noGrp="1"/>
          </p:cNvSpPr>
          <p:nvPr>
            <p:ph type="body" idx="1"/>
          </p:nvPr>
        </p:nvSpPr>
        <p:spPr>
          <a:xfrm>
            <a:off x="311700" y="1152475"/>
            <a:ext cx="4090800" cy="3492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
                <a:solidFill>
                  <a:schemeClr val="dk1"/>
                </a:solidFill>
              </a:rPr>
              <a:t>Accepts MIDI input</a:t>
            </a:r>
            <a:endParaRPr>
              <a:solidFill>
                <a:schemeClr val="dk1"/>
              </a:solidFill>
            </a:endParaRPr>
          </a:p>
          <a:p>
            <a:pPr marL="0" lvl="0" indent="0" algn="l" rtl="0">
              <a:spcBef>
                <a:spcPts val="1600"/>
              </a:spcBef>
              <a:spcAft>
                <a:spcPts val="0"/>
              </a:spcAft>
              <a:buNone/>
            </a:pPr>
            <a:endParaRPr>
              <a:solidFill>
                <a:schemeClr val="dk1"/>
              </a:solidFill>
            </a:endParaRPr>
          </a:p>
          <a:p>
            <a:pPr marL="457200" lvl="0" indent="-342900" algn="l" rtl="0">
              <a:spcBef>
                <a:spcPts val="1600"/>
              </a:spcBef>
              <a:spcAft>
                <a:spcPts val="0"/>
              </a:spcAft>
              <a:buClr>
                <a:schemeClr val="dk1"/>
              </a:buClr>
              <a:buSzPts val="1800"/>
              <a:buChar char="●"/>
            </a:pPr>
            <a:r>
              <a:rPr lang="en">
                <a:solidFill>
                  <a:schemeClr val="dk1"/>
                </a:solidFill>
              </a:rPr>
              <a:t>Mechanical playback allows for future optimization</a:t>
            </a:r>
            <a:endParaRPr>
              <a:solidFill>
                <a:schemeClr val="dk1"/>
              </a:solidFill>
            </a:endParaRPr>
          </a:p>
          <a:p>
            <a:pPr marL="0" lvl="0" indent="0" algn="l" rtl="0">
              <a:spcBef>
                <a:spcPts val="1600"/>
              </a:spcBef>
              <a:spcAft>
                <a:spcPts val="0"/>
              </a:spcAft>
              <a:buNone/>
            </a:pPr>
            <a:endParaRPr>
              <a:solidFill>
                <a:schemeClr val="dk1"/>
              </a:solidFill>
            </a:endParaRPr>
          </a:p>
          <a:p>
            <a:pPr marL="457200" lvl="0" indent="-342900" algn="l" rtl="0">
              <a:spcBef>
                <a:spcPts val="1600"/>
              </a:spcBef>
              <a:spcAft>
                <a:spcPts val="0"/>
              </a:spcAft>
              <a:buClr>
                <a:srgbClr val="000000"/>
              </a:buClr>
              <a:buSzPts val="1800"/>
              <a:buChar char="●"/>
            </a:pPr>
            <a:r>
              <a:rPr lang="en">
                <a:solidFill>
                  <a:schemeClr val="dk1"/>
                </a:solidFill>
              </a:rPr>
              <a:t>Provides an open-ended framework for future teams to work with</a:t>
            </a:r>
            <a:endParaRPr>
              <a:solidFill>
                <a:srgbClr val="000000"/>
              </a:solidFill>
            </a:endParaRPr>
          </a:p>
        </p:txBody>
      </p:sp>
      <p:pic>
        <p:nvPicPr>
          <p:cNvPr id="86" name="Google Shape;86;p16"/>
          <p:cNvPicPr preferRelativeResize="0"/>
          <p:nvPr/>
        </p:nvPicPr>
        <p:blipFill rotWithShape="1">
          <a:blip r:embed="rId3">
            <a:alphaModFix/>
          </a:blip>
          <a:srcRect l="9033" r="22322" b="11832"/>
          <a:stretch/>
        </p:blipFill>
        <p:spPr>
          <a:xfrm>
            <a:off x="4918050" y="1179100"/>
            <a:ext cx="3829925" cy="3689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Prototyping process</a:t>
            </a:r>
            <a:endParaRPr dirty="0">
              <a:solidFill>
                <a:srgbClr val="FFFFFF"/>
              </a:solidFill>
            </a:endParaRPr>
          </a:p>
        </p:txBody>
      </p:sp>
      <p:sp>
        <p:nvSpPr>
          <p:cNvPr id="85" name="Google Shape;85;p16"/>
          <p:cNvSpPr txBox="1">
            <a:spLocks noGrp="1"/>
          </p:cNvSpPr>
          <p:nvPr>
            <p:ph type="body" idx="1"/>
          </p:nvPr>
        </p:nvSpPr>
        <p:spPr>
          <a:xfrm>
            <a:off x="311700" y="1152475"/>
            <a:ext cx="4090800" cy="3492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 dirty="0">
                <a:solidFill>
                  <a:schemeClr val="dk1"/>
                </a:solidFill>
              </a:rPr>
              <a:t>Determine Design Parameters</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chemeClr val="dk1"/>
              </a:buClr>
              <a:buSzPts val="1800"/>
              <a:buChar char="●"/>
            </a:pPr>
            <a:r>
              <a:rPr lang="en-US" dirty="0">
                <a:solidFill>
                  <a:schemeClr val="dk1"/>
                </a:solidFill>
              </a:rPr>
              <a:t>Model known inputs</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rgbClr val="000000"/>
              </a:buClr>
              <a:buSzPts val="1800"/>
              <a:buChar char="●"/>
            </a:pPr>
            <a:r>
              <a:rPr lang="en" dirty="0">
                <a:solidFill>
                  <a:schemeClr val="dk1"/>
                </a:solidFill>
              </a:rPr>
              <a:t>Interpret results to select best</a:t>
            </a:r>
            <a:endParaRPr dirty="0">
              <a:solidFill>
                <a:srgbClr val="000000"/>
              </a:solidFill>
            </a:endParaRPr>
          </a:p>
        </p:txBody>
      </p:sp>
    </p:spTree>
    <p:extLst>
      <p:ext uri="{BB962C8B-B14F-4D97-AF65-F5344CB8AC3E}">
        <p14:creationId xmlns:p14="http://schemas.microsoft.com/office/powerpoint/2010/main" val="141760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First Principle Modelling</a:t>
            </a:r>
            <a:endParaRPr dirty="0">
              <a:solidFill>
                <a:srgbClr val="FFFFFF"/>
              </a:solidFill>
            </a:endParaRPr>
          </a:p>
        </p:txBody>
      </p:sp>
      <p:sp>
        <p:nvSpPr>
          <p:cNvPr id="85" name="Google Shape;85;p16"/>
          <p:cNvSpPr txBox="1">
            <a:spLocks noGrp="1"/>
          </p:cNvSpPr>
          <p:nvPr>
            <p:ph type="body" idx="1"/>
          </p:nvPr>
        </p:nvSpPr>
        <p:spPr>
          <a:xfrm>
            <a:off x="311700" y="1152475"/>
            <a:ext cx="4090800" cy="3492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US" dirty="0">
                <a:solidFill>
                  <a:schemeClr val="dk1"/>
                </a:solidFill>
              </a:rPr>
              <a:t>Used math to predict results</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chemeClr val="dk1"/>
              </a:buClr>
              <a:buSzPts val="1800"/>
              <a:buChar char="●"/>
            </a:pPr>
            <a:r>
              <a:rPr lang="en-US" dirty="0">
                <a:solidFill>
                  <a:schemeClr val="dk1"/>
                </a:solidFill>
              </a:rPr>
              <a:t>Highlighted flaws in made assumptions</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rgbClr val="000000"/>
              </a:buClr>
              <a:buSzPts val="1800"/>
              <a:buChar char="●"/>
            </a:pPr>
            <a:r>
              <a:rPr lang="en" dirty="0">
                <a:solidFill>
                  <a:schemeClr val="dk1"/>
                </a:solidFill>
              </a:rPr>
              <a:t>Possibility for future work, but not directly relevant to the team</a:t>
            </a:r>
            <a:endParaRPr dirty="0">
              <a:solidFill>
                <a:srgbClr val="000000"/>
              </a:solidFill>
            </a:endParaRPr>
          </a:p>
        </p:txBody>
      </p:sp>
      <p:pic>
        <p:nvPicPr>
          <p:cNvPr id="3" name="Picture 2">
            <a:extLst>
              <a:ext uri="{FF2B5EF4-FFF2-40B4-BE49-F238E27FC236}">
                <a16:creationId xmlns:a16="http://schemas.microsoft.com/office/drawing/2014/main" id="{EF0C7782-01F7-449B-B409-D0F243F1E1B1}"/>
              </a:ext>
            </a:extLst>
          </p:cNvPr>
          <p:cNvPicPr>
            <a:picLocks noChangeAspect="1"/>
          </p:cNvPicPr>
          <p:nvPr/>
        </p:nvPicPr>
        <p:blipFill>
          <a:blip r:embed="rId3"/>
          <a:stretch>
            <a:fillRect/>
          </a:stretch>
        </p:blipFill>
        <p:spPr>
          <a:xfrm>
            <a:off x="4741500" y="1577275"/>
            <a:ext cx="4090800" cy="3068100"/>
          </a:xfrm>
          <a:prstGeom prst="rect">
            <a:avLst/>
          </a:prstGeom>
        </p:spPr>
      </p:pic>
    </p:spTree>
    <p:extLst>
      <p:ext uri="{BB962C8B-B14F-4D97-AF65-F5344CB8AC3E}">
        <p14:creationId xmlns:p14="http://schemas.microsoft.com/office/powerpoint/2010/main" val="3361248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Empirical Modelling</a:t>
            </a:r>
            <a:endParaRPr dirty="0">
              <a:solidFill>
                <a:srgbClr val="FFFFFF"/>
              </a:solidFill>
            </a:endParaRPr>
          </a:p>
        </p:txBody>
      </p:sp>
      <p:sp>
        <p:nvSpPr>
          <p:cNvPr id="85" name="Google Shape;85;p16"/>
          <p:cNvSpPr txBox="1">
            <a:spLocks noGrp="1"/>
          </p:cNvSpPr>
          <p:nvPr>
            <p:ph type="body" idx="1"/>
          </p:nvPr>
        </p:nvSpPr>
        <p:spPr>
          <a:xfrm>
            <a:off x="311700" y="1152475"/>
            <a:ext cx="4090800" cy="3492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US" dirty="0">
                <a:solidFill>
                  <a:schemeClr val="dk1"/>
                </a:solidFill>
              </a:rPr>
              <a:t>Identified Pareto set</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chemeClr val="dk1"/>
              </a:buClr>
              <a:buSzPts val="1800"/>
              <a:buChar char="●"/>
            </a:pPr>
            <a:r>
              <a:rPr lang="en-US" dirty="0">
                <a:solidFill>
                  <a:schemeClr val="dk1"/>
                </a:solidFill>
              </a:rPr>
              <a:t>Reduces Decision Space</a:t>
            </a:r>
            <a:endParaRPr dirty="0">
              <a:solidFill>
                <a:schemeClr val="dk1"/>
              </a:solidFill>
            </a:endParaRPr>
          </a:p>
          <a:p>
            <a:pPr marL="0" lvl="0" indent="0" algn="l" rtl="0">
              <a:spcBef>
                <a:spcPts val="1600"/>
              </a:spcBef>
              <a:spcAft>
                <a:spcPts val="0"/>
              </a:spcAft>
              <a:buNone/>
            </a:pPr>
            <a:endParaRPr lang="en-US" dirty="0">
              <a:solidFill>
                <a:schemeClr val="dk1"/>
              </a:solidFill>
            </a:endParaRPr>
          </a:p>
          <a:p>
            <a:pPr marL="457200" lvl="0" indent="-342900" algn="l" rtl="0">
              <a:spcBef>
                <a:spcPts val="1600"/>
              </a:spcBef>
              <a:spcAft>
                <a:spcPts val="0"/>
              </a:spcAft>
              <a:buClr>
                <a:srgbClr val="000000"/>
              </a:buClr>
              <a:buSzPts val="1800"/>
              <a:buChar char="●"/>
            </a:pPr>
            <a:r>
              <a:rPr lang="en-US" dirty="0">
                <a:solidFill>
                  <a:schemeClr val="dk1"/>
                </a:solidFill>
              </a:rPr>
              <a:t>Opens Possibility of Trend in Design Space</a:t>
            </a:r>
            <a:endParaRPr lang="en-US" dirty="0">
              <a:solidFill>
                <a:srgbClr val="000000"/>
              </a:solidFill>
            </a:endParaRPr>
          </a:p>
        </p:txBody>
      </p:sp>
      <p:pic>
        <p:nvPicPr>
          <p:cNvPr id="5" name="Picture 4">
            <a:extLst>
              <a:ext uri="{FF2B5EF4-FFF2-40B4-BE49-F238E27FC236}">
                <a16:creationId xmlns:a16="http://schemas.microsoft.com/office/drawing/2014/main" id="{EA1F7DA2-5DEF-47BA-9C62-A209C6FA1AC3}"/>
              </a:ext>
            </a:extLst>
          </p:cNvPr>
          <p:cNvPicPr>
            <a:picLocks noChangeAspect="1"/>
          </p:cNvPicPr>
          <p:nvPr/>
        </p:nvPicPr>
        <p:blipFill>
          <a:blip r:embed="rId3"/>
          <a:stretch>
            <a:fillRect/>
          </a:stretch>
        </p:blipFill>
        <p:spPr>
          <a:xfrm>
            <a:off x="4402500" y="1230750"/>
            <a:ext cx="4648200" cy="3486150"/>
          </a:xfrm>
          <a:prstGeom prst="rect">
            <a:avLst/>
          </a:prstGeom>
        </p:spPr>
      </p:pic>
    </p:spTree>
    <p:extLst>
      <p:ext uri="{BB962C8B-B14F-4D97-AF65-F5344CB8AC3E}">
        <p14:creationId xmlns:p14="http://schemas.microsoft.com/office/powerpoint/2010/main" val="1720321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232000"/>
            <a:ext cx="9144000" cy="920400"/>
          </a:xfrm>
          <a:prstGeom prst="homePlat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Conclusion and Questions</a:t>
            </a:r>
            <a:endParaRPr dirty="0">
              <a:solidFill>
                <a:srgbClr val="FFFFFF"/>
              </a:solidFill>
            </a:endParaRPr>
          </a:p>
        </p:txBody>
      </p:sp>
      <p:sp>
        <p:nvSpPr>
          <p:cNvPr id="85" name="Google Shape;85;p16"/>
          <p:cNvSpPr txBox="1">
            <a:spLocks noGrp="1"/>
          </p:cNvSpPr>
          <p:nvPr>
            <p:ph type="body" idx="1"/>
          </p:nvPr>
        </p:nvSpPr>
        <p:spPr>
          <a:xfrm>
            <a:off x="311700" y="1152475"/>
            <a:ext cx="8359860" cy="3492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US" dirty="0">
                <a:solidFill>
                  <a:schemeClr val="dk1"/>
                </a:solidFill>
              </a:rPr>
              <a:t>Process Identified a best solenoid, though the team had already picked one that “worked”</a:t>
            </a:r>
            <a:endParaRPr dirty="0">
              <a:solidFill>
                <a:schemeClr val="dk1"/>
              </a:solidFill>
            </a:endParaRPr>
          </a:p>
          <a:p>
            <a:pPr marL="0" lvl="0" indent="0" algn="l" rtl="0">
              <a:spcBef>
                <a:spcPts val="1600"/>
              </a:spcBef>
              <a:spcAft>
                <a:spcPts val="0"/>
              </a:spcAft>
              <a:buNone/>
            </a:pPr>
            <a:endParaRPr dirty="0">
              <a:solidFill>
                <a:schemeClr val="dk1"/>
              </a:solidFill>
            </a:endParaRPr>
          </a:p>
          <a:p>
            <a:pPr marL="457200" lvl="0" indent="-342900" algn="l" rtl="0">
              <a:spcBef>
                <a:spcPts val="1600"/>
              </a:spcBef>
              <a:spcAft>
                <a:spcPts val="0"/>
              </a:spcAft>
              <a:buClr>
                <a:schemeClr val="dk1"/>
              </a:buClr>
              <a:buSzPts val="1800"/>
              <a:buChar char="●"/>
            </a:pPr>
            <a:r>
              <a:rPr lang="en-US" dirty="0">
                <a:solidFill>
                  <a:schemeClr val="dk1"/>
                </a:solidFill>
              </a:rPr>
              <a:t>Went to the MDP fair and saw what was interesting</a:t>
            </a:r>
          </a:p>
          <a:p>
            <a:pPr marL="457200" lvl="0" indent="-342900" algn="l" rtl="0">
              <a:spcBef>
                <a:spcPts val="1600"/>
              </a:spcBef>
              <a:spcAft>
                <a:spcPts val="0"/>
              </a:spcAft>
              <a:buClr>
                <a:srgbClr val="000000"/>
              </a:buClr>
              <a:buSzPts val="1800"/>
              <a:buChar char="●"/>
            </a:pPr>
            <a:r>
              <a:rPr lang="en-US" dirty="0">
                <a:solidFill>
                  <a:schemeClr val="dk1"/>
                </a:solidFill>
              </a:rPr>
              <a:t>Biggest Hurdle was the Virus, and the issues that introduced logistically</a:t>
            </a:r>
          </a:p>
          <a:p>
            <a:pPr marL="457200" lvl="0" indent="-342900" algn="l" rtl="0">
              <a:spcBef>
                <a:spcPts val="1600"/>
              </a:spcBef>
              <a:spcAft>
                <a:spcPts val="0"/>
              </a:spcAft>
              <a:buClr>
                <a:srgbClr val="000000"/>
              </a:buClr>
              <a:buSzPts val="1800"/>
              <a:buChar char="●"/>
            </a:pPr>
            <a:r>
              <a:rPr lang="en-US" dirty="0">
                <a:solidFill>
                  <a:schemeClr val="dk1"/>
                </a:solidFill>
              </a:rPr>
              <a:t>The Project will continue, next steps are to finalize the casing and otherwise polish the current work</a:t>
            </a:r>
            <a:endParaRPr lang="en-US" dirty="0">
              <a:solidFill>
                <a:srgbClr val="000000"/>
              </a:solidFill>
            </a:endParaRPr>
          </a:p>
        </p:txBody>
      </p:sp>
    </p:spTree>
    <p:extLst>
      <p:ext uri="{BB962C8B-B14F-4D97-AF65-F5344CB8AC3E}">
        <p14:creationId xmlns:p14="http://schemas.microsoft.com/office/powerpoint/2010/main" val="330401561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1055</Words>
  <Application>Microsoft Office PowerPoint</Application>
  <PresentationFormat>On-screen Show (16:9)</PresentationFormat>
  <Paragraphs>104</Paragraphs>
  <Slides>9</Slides>
  <Notes>9</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Georgia</vt:lpstr>
      <vt:lpstr>Arial</vt:lpstr>
      <vt:lpstr>Simple Light</vt:lpstr>
      <vt:lpstr>What did we do</vt:lpstr>
      <vt:lpstr>21st Century Hammond Organ Team</vt:lpstr>
      <vt:lpstr>What is the problem?</vt:lpstr>
      <vt:lpstr>What did we do?</vt:lpstr>
      <vt:lpstr>Why is it important?</vt:lpstr>
      <vt:lpstr>Prototyping process</vt:lpstr>
      <vt:lpstr>First Principle Modelling</vt:lpstr>
      <vt:lpstr>Empirical Modelling</vt:lpstr>
      <vt:lpstr>Conclusion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we do</dc:title>
  <cp:lastModifiedBy>Jack Carvill</cp:lastModifiedBy>
  <cp:revision>5</cp:revision>
  <dcterms:modified xsi:type="dcterms:W3CDTF">2020-12-16T20:16:36Z</dcterms:modified>
</cp:coreProperties>
</file>