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0aed6c58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0aed6c58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0aed6c58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0aed6c58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aed6c58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0aed6c58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0aed6c58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0aed6c58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0aed6c58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d0aed6c58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0aed6c2b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0aed6c2b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0aed6c2b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0aed6c2b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287d5f31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287d5f31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287d5f31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287d5f3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287d5f31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d287d5f31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287d5f31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d287d5f31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d0aed6c58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d0aed6c58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cf349ac4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cf349ac4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0aed6c58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0aed6c58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d0aed6c2b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d0aed6c2b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d0aed6c583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d0aed6c58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287d5f31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d287d5f31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d0aed6c583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d0aed6c58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d0aed6c583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d0aed6c583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f349ac42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cf349ac42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d0aed6c583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d0aed6c583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944075" y="3943575"/>
            <a:ext cx="1199923" cy="119992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w4bHgIDbNtCr4HmlOlkHBqheV8h9ePED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ykryUUScPl0M524IYMl7dx2WGKnw9jMO/view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oq1n0Z3kjy7D8jSGbJAkvWDJ_uCvew9V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rJp5z2csGPToSryZ4TTe7ZrhL_aRYaap/view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meHuH3CjzvV30DIb_CLVHSsT0Fpbqz3k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ZLPwU3vc-d-DdmN3U7DM0V1eABA-XCZV/view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wSGa9RaXho9gA3vT4DMGTJp8EtNwOAsA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CV-EnKnqBjAi8Avefew1dW5QdE6Oyz3X/view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drive.google.com/file/d/1SM6OQnE1QYORxBX2-T414rYpgs_8oyf2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meHuH3CjzvV30DIb_CLVHSsT0Fpbqz3k/view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Generating Pop Songs through Machine Learning and Algorithms</a:t>
            </a:r>
            <a:endParaRPr sz="398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11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Member: David Wang (Honors Capstone)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Advisor: Dr. Zeynep Özcan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goal is to explore ways in which pop song melodies could be recreated through machine learning and hard-coded algorithms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84475" y="1864475"/>
            <a:ext cx="4673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Characteristics of Pop Songs:</a:t>
            </a:r>
            <a:endParaRPr/>
          </a:p>
          <a:p>
            <a:pPr indent="-317182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Clear chord progression.</a:t>
            </a:r>
            <a:endParaRPr/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Repetition and modification of motifs. </a:t>
            </a:r>
            <a:endParaRPr/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Rhythm that could be easily sung. </a:t>
            </a:r>
            <a:endParaRPr/>
          </a:p>
          <a:p>
            <a:pPr indent="-3171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Clear conclusion.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27403" r="24385" t="0"/>
          <a:stretch/>
        </p:blipFill>
        <p:spPr>
          <a:xfrm>
            <a:off x="4793022" y="1864473"/>
            <a:ext cx="1495825" cy="163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1425" y="1798387"/>
            <a:ext cx="1703551" cy="170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Method 1:</a:t>
            </a:r>
            <a:endParaRPr sz="39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Machine Learning</a:t>
            </a:r>
            <a:endParaRPr sz="398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Google’s Magenta offers models capable of generating long term structure.  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Lookback RNN: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Looks back at events from 1 and 2 bars ago to determine next output.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Attention RNN: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Uses an “attention” mechanism to extract information from past decoder steps.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</a:t>
            </a:r>
            <a:r>
              <a:rPr lang="en"/>
              <a:t>experimented</a:t>
            </a:r>
            <a:r>
              <a:rPr lang="en"/>
              <a:t> with different models and </a:t>
            </a:r>
            <a:r>
              <a:rPr lang="en"/>
              <a:t>weights to see if their outputs show any characteristics of pop songs.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1108850" y="1607475"/>
            <a:ext cx="238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Models: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Lookback RNN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Attention RNN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4449950" y="1607475"/>
            <a:ext cx="40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Weights</a:t>
            </a:r>
            <a:r>
              <a:rPr lang="en"/>
              <a:t>: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Magenta’s Default Weights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Weights from video game music.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Weights from 50 pop song vocal lines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Magenta’s models tend to slowly modify pitches and rhythms over time, but never return to the same melody. 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528775"/>
            <a:ext cx="4393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Repeat the input melody.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Elaborate on the melody.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Ends with a heavily modified version of the input melody. </a:t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 b="0" l="0" r="4278" t="0"/>
          <a:stretch/>
        </p:blipFill>
        <p:spPr>
          <a:xfrm>
            <a:off x="5240650" y="1528775"/>
            <a:ext cx="3167500" cy="68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 rotWithShape="1">
          <a:blip r:embed="rId4">
            <a:alphaModFix/>
          </a:blip>
          <a:srcRect b="0" l="8658" r="2900" t="19788"/>
          <a:stretch/>
        </p:blipFill>
        <p:spPr>
          <a:xfrm>
            <a:off x="5200425" y="2529050"/>
            <a:ext cx="3631874" cy="646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8"/>
          <p:cNvCxnSpPr/>
          <p:nvPr/>
        </p:nvCxnSpPr>
        <p:spPr>
          <a:xfrm>
            <a:off x="5381300" y="2275125"/>
            <a:ext cx="13500" cy="37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8"/>
          <p:cNvCxnSpPr/>
          <p:nvPr/>
        </p:nvCxnSpPr>
        <p:spPr>
          <a:xfrm>
            <a:off x="5964100" y="2080850"/>
            <a:ext cx="355200" cy="74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93" name="Google Shape;9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0175" y="3537025"/>
            <a:ext cx="1708075" cy="104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structural issue in Magenta’s models makes it incapable of repeating motifs 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268775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 music: Heavily reuses motifs and repeats previous bars.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Magenta’s music: Only capable of looking back at two bars at max.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Magenta’s models are better suited for brainstorming and generating </a:t>
            </a:r>
            <a:r>
              <a:rPr lang="en"/>
              <a:t>experimental</a:t>
            </a:r>
            <a:r>
              <a:rPr lang="en"/>
              <a:t> music. 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74528" t="0"/>
          <a:stretch/>
        </p:blipFill>
        <p:spPr>
          <a:xfrm>
            <a:off x="446450" y="2009950"/>
            <a:ext cx="1622723" cy="126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 rotWithShape="1">
          <a:blip r:embed="rId3">
            <a:alphaModFix/>
          </a:blip>
          <a:srcRect b="0" l="28438" r="0" t="0"/>
          <a:stretch/>
        </p:blipFill>
        <p:spPr>
          <a:xfrm>
            <a:off x="4726550" y="2065238"/>
            <a:ext cx="4159877" cy="115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 rotWithShape="1">
          <a:blip r:embed="rId4">
            <a:alphaModFix/>
          </a:blip>
          <a:srcRect b="0" l="27403" r="24385" t="0"/>
          <a:stretch/>
        </p:blipFill>
        <p:spPr>
          <a:xfrm>
            <a:off x="2785100" y="1972485"/>
            <a:ext cx="1225537" cy="13378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20"/>
          <p:cNvCxnSpPr>
            <a:stCxn id="105" idx="3"/>
            <a:endCxn id="107" idx="1"/>
          </p:cNvCxnSpPr>
          <p:nvPr/>
        </p:nvCxnSpPr>
        <p:spPr>
          <a:xfrm>
            <a:off x="2069173" y="2641425"/>
            <a:ext cx="71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20"/>
          <p:cNvCxnSpPr>
            <a:endCxn id="106" idx="1"/>
          </p:cNvCxnSpPr>
          <p:nvPr/>
        </p:nvCxnSpPr>
        <p:spPr>
          <a:xfrm>
            <a:off x="4010750" y="2641425"/>
            <a:ext cx="71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would use two input melodies to display some characteristics of Magenta’s output.</a:t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1: The first 4 notes of Twinkle Twinkle Little Star (input_1)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Input 2: The first two bars of Maroon 5’s Payphone (input_2)</a:t>
            </a:r>
            <a:endParaRPr/>
          </a:p>
        </p:txBody>
      </p:sp>
      <p:pic>
        <p:nvPicPr>
          <p:cNvPr id="116" name="Google Shape;116;p21" title="input_1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9550" y="1483362"/>
            <a:ext cx="597125" cy="5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 title="input_2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9550" y="2439750"/>
            <a:ext cx="597125" cy="5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1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complexity of the input melody, such as its pitch range</a:t>
            </a:r>
            <a:r>
              <a:rPr lang="en"/>
              <a:t> and variation in note length</a:t>
            </a:r>
            <a:r>
              <a:rPr lang="en"/>
              <a:t>, would be reflected in its continuation.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(comp_1_input_1)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(comp_1_input_2)</a:t>
            </a:r>
            <a:endParaRPr/>
          </a:p>
        </p:txBody>
      </p:sp>
      <p:pic>
        <p:nvPicPr>
          <p:cNvPr id="124" name="Google Shape;124;p22" title="comp_1_input_1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375" y="2609675"/>
            <a:ext cx="708225" cy="70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 title="comp_1_input_2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850" y="3643550"/>
            <a:ext cx="777275" cy="77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2</a:t>
            </a:r>
            <a:endParaRPr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Attention RNN seems to hold longer themes than Lookback RNN.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 the following example, Attention RNN could hold the same rhythm for 11 bars, while Lookback RNN changes rhythm every 2 bars.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(comp_2_lookback)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(comp_2_attention)</a:t>
            </a:r>
            <a:endParaRPr/>
          </a:p>
        </p:txBody>
      </p:sp>
      <p:pic>
        <p:nvPicPr>
          <p:cNvPr id="132" name="Google Shape;132;p23" title="comp_2_lookback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8163" y="2728700"/>
            <a:ext cx="714475" cy="7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3" title="comp_2_attention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2775" y="3805625"/>
            <a:ext cx="785250" cy="78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3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Magenta’s output would take on characteristics of its training MIDI files. For instance, we would see rapid 16th notes if the </a:t>
            </a:r>
            <a:r>
              <a:rPr lang="en"/>
              <a:t>model</a:t>
            </a:r>
            <a:r>
              <a:rPr lang="en"/>
              <a:t> </a:t>
            </a:r>
            <a:r>
              <a:rPr lang="en"/>
              <a:t>was trained </a:t>
            </a:r>
            <a:r>
              <a:rPr lang="en"/>
              <a:t>using video game music.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</a:t>
            </a:r>
            <a:r>
              <a:rPr lang="en"/>
              <a:t>comp_3_video_game)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(</a:t>
            </a:r>
            <a:r>
              <a:rPr lang="en"/>
              <a:t>comp_3_pop_vocal)</a:t>
            </a:r>
            <a:endParaRPr/>
          </a:p>
        </p:txBody>
      </p:sp>
      <p:pic>
        <p:nvPicPr>
          <p:cNvPr id="140" name="Google Shape;140;p24" title="comp_3_video_gam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2700" y="2486725"/>
            <a:ext cx="732700" cy="7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 title="comp_3_pop_vocal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1638" y="3467450"/>
            <a:ext cx="774825" cy="77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Method 2:</a:t>
            </a:r>
            <a:endParaRPr sz="39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Hard-Coded Algorithm</a:t>
            </a:r>
            <a:endParaRPr sz="398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</a:t>
            </a:r>
            <a:r>
              <a:rPr lang="en"/>
              <a:t>experimented</a:t>
            </a:r>
            <a:r>
              <a:rPr lang="en"/>
              <a:t> </a:t>
            </a:r>
            <a:r>
              <a:rPr lang="en"/>
              <a:t>with converting my rules of pop song writing into a hard-coded algorithm in Python.</a:t>
            </a:r>
            <a:endParaRPr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284900" y="1490500"/>
            <a:ext cx="4370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Characteristics of Pop Songs: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Clear chord progression.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Repetition and modification of motifs.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Rhythm that could be easily sung.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Clear conclusion.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8700" y="1490500"/>
            <a:ext cx="2403650" cy="240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/>
          <p:nvPr/>
        </p:nvSpPr>
        <p:spPr>
          <a:xfrm>
            <a:off x="4736125" y="2534950"/>
            <a:ext cx="844200" cy="71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was able to create chord progressions be fitting each bar to a specific chord.</a:t>
            </a:r>
            <a:endParaRPr/>
          </a:p>
        </p:txBody>
      </p:sp>
      <p:sp>
        <p:nvSpPr>
          <p:cNvPr id="160" name="Google Shape;160;p27"/>
          <p:cNvSpPr txBox="1"/>
          <p:nvPr>
            <p:ph idx="1" type="body"/>
          </p:nvPr>
        </p:nvSpPr>
        <p:spPr>
          <a:xfrm>
            <a:off x="172675" y="1661100"/>
            <a:ext cx="4374300" cy="3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Generate a random rhythm.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Decide on a chord.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3. Assign notes with chord tone.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4. Assign others with neighboring tones.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4374" y="1256050"/>
            <a:ext cx="2576574" cy="80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 rotWithShape="1">
          <a:blip r:embed="rId4">
            <a:alphaModFix/>
          </a:blip>
          <a:srcRect b="14111" l="22354" r="20253" t="24372"/>
          <a:stretch/>
        </p:blipFill>
        <p:spPr>
          <a:xfrm>
            <a:off x="5715673" y="2285624"/>
            <a:ext cx="695975" cy="5087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27"/>
          <p:cNvGrpSpPr/>
          <p:nvPr/>
        </p:nvGrpSpPr>
        <p:grpSpPr>
          <a:xfrm>
            <a:off x="4775363" y="2935388"/>
            <a:ext cx="2576576" cy="805175"/>
            <a:chOff x="4775363" y="2935388"/>
            <a:chExt cx="2576576" cy="805175"/>
          </a:xfrm>
        </p:grpSpPr>
        <p:pic>
          <p:nvPicPr>
            <p:cNvPr id="164" name="Google Shape;164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75363" y="2935388"/>
              <a:ext cx="2576576" cy="805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7"/>
            <p:cNvSpPr/>
            <p:nvPr/>
          </p:nvSpPr>
          <p:spPr>
            <a:xfrm>
              <a:off x="5344320" y="3442722"/>
              <a:ext cx="143700" cy="136500"/>
            </a:xfrm>
            <a:prstGeom prst="flowChartConnector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7"/>
            <p:cNvSpPr/>
            <p:nvPr/>
          </p:nvSpPr>
          <p:spPr>
            <a:xfrm>
              <a:off x="5873746" y="3393365"/>
              <a:ext cx="143700" cy="136500"/>
            </a:xfrm>
            <a:prstGeom prst="flowChartConnector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7"/>
            <p:cNvSpPr/>
            <p:nvPr/>
          </p:nvSpPr>
          <p:spPr>
            <a:xfrm>
              <a:off x="6403175" y="3282875"/>
              <a:ext cx="173700" cy="165900"/>
            </a:xfrm>
            <a:prstGeom prst="flowChartConnector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7"/>
            <p:cNvSpPr/>
            <p:nvPr/>
          </p:nvSpPr>
          <p:spPr>
            <a:xfrm>
              <a:off x="6899818" y="3413051"/>
              <a:ext cx="173700" cy="165900"/>
            </a:xfrm>
            <a:prstGeom prst="flowChartConnector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69" name="Google Shape;16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4375" y="3937225"/>
            <a:ext cx="2779225" cy="7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/>
          <p:nvPr/>
        </p:nvSpPr>
        <p:spPr>
          <a:xfrm>
            <a:off x="5679726" y="4444880"/>
            <a:ext cx="154500" cy="161100"/>
          </a:xfrm>
          <a:prstGeom prst="flowChartConnector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7"/>
          <p:cNvSpPr/>
          <p:nvPr/>
        </p:nvSpPr>
        <p:spPr>
          <a:xfrm>
            <a:off x="6244903" y="4325063"/>
            <a:ext cx="154500" cy="161100"/>
          </a:xfrm>
          <a:prstGeom prst="flowChartConnector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repetition and modification of melodies could also be achieved through coding.</a:t>
            </a:r>
            <a:endParaRPr/>
          </a:p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311700" y="1909475"/>
            <a:ext cx="8520600" cy="27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Generate a 4 bar sequence of melody.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Duplicate the sequence.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3. Modify parts of the second sequence</a:t>
            </a:r>
            <a:endParaRPr/>
          </a:p>
        </p:txBody>
      </p:sp>
      <p:sp>
        <p:nvSpPr>
          <p:cNvPr id="178" name="Google Shape;178;p28"/>
          <p:cNvSpPr/>
          <p:nvPr/>
        </p:nvSpPr>
        <p:spPr>
          <a:xfrm>
            <a:off x="5283700" y="2036450"/>
            <a:ext cx="1147250" cy="301725"/>
          </a:xfrm>
          <a:prstGeom prst="flowChart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| F | G | C</a:t>
            </a:r>
            <a:endParaRPr/>
          </a:p>
        </p:txBody>
      </p:sp>
      <p:sp>
        <p:nvSpPr>
          <p:cNvPr id="179" name="Google Shape;179;p28"/>
          <p:cNvSpPr/>
          <p:nvPr/>
        </p:nvSpPr>
        <p:spPr>
          <a:xfrm>
            <a:off x="5283700" y="2872125"/>
            <a:ext cx="1147250" cy="301725"/>
          </a:xfrm>
          <a:prstGeom prst="flowChart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| F | G | C</a:t>
            </a:r>
            <a:endParaRPr/>
          </a:p>
        </p:txBody>
      </p:sp>
      <p:sp>
        <p:nvSpPr>
          <p:cNvPr id="180" name="Google Shape;180;p28"/>
          <p:cNvSpPr/>
          <p:nvPr/>
        </p:nvSpPr>
        <p:spPr>
          <a:xfrm>
            <a:off x="6961725" y="2872113"/>
            <a:ext cx="1147250" cy="301725"/>
          </a:xfrm>
          <a:prstGeom prst="flowChart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| F | G | C</a:t>
            </a:r>
            <a:endParaRPr/>
          </a:p>
        </p:txBody>
      </p:sp>
      <p:sp>
        <p:nvSpPr>
          <p:cNvPr id="181" name="Google Shape;181;p28"/>
          <p:cNvSpPr/>
          <p:nvPr/>
        </p:nvSpPr>
        <p:spPr>
          <a:xfrm>
            <a:off x="5250225" y="3828400"/>
            <a:ext cx="1147250" cy="301725"/>
          </a:xfrm>
          <a:prstGeom prst="flowChart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| F | G | C</a:t>
            </a:r>
            <a:endParaRPr/>
          </a:p>
        </p:txBody>
      </p:sp>
      <p:sp>
        <p:nvSpPr>
          <p:cNvPr id="182" name="Google Shape;182;p28"/>
          <p:cNvSpPr/>
          <p:nvPr/>
        </p:nvSpPr>
        <p:spPr>
          <a:xfrm>
            <a:off x="6961725" y="3828400"/>
            <a:ext cx="1147250" cy="301725"/>
          </a:xfrm>
          <a:prstGeom prst="flowChart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| F | </a:t>
            </a:r>
            <a:r>
              <a:rPr lang="en">
                <a:solidFill>
                  <a:srgbClr val="FF0000"/>
                </a:solidFill>
              </a:rPr>
              <a:t>G</a:t>
            </a:r>
            <a:r>
              <a:rPr lang="en"/>
              <a:t> | </a:t>
            </a:r>
            <a:r>
              <a:rPr lang="en">
                <a:solidFill>
                  <a:srgbClr val="FF0000"/>
                </a:solidFill>
              </a:rPr>
              <a:t>C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445025"/>
            <a:ext cx="8586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end, I wrote functions that help me generate rhythms, fit chords to rhythms, as well as duplicating and modifying them.  </a:t>
            </a:r>
            <a:endParaRPr/>
          </a:p>
        </p:txBody>
      </p:sp>
      <p:pic>
        <p:nvPicPr>
          <p:cNvPr id="188" name="Google Shape;18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575" y="2118550"/>
            <a:ext cx="4815725" cy="234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</a:t>
            </a:r>
            <a:endParaRPr/>
          </a:p>
        </p:txBody>
      </p:sp>
      <p:sp>
        <p:nvSpPr>
          <p:cNvPr id="194" name="Google Shape;194;p30"/>
          <p:cNvSpPr txBox="1"/>
          <p:nvPr>
            <p:ph idx="1" type="body"/>
          </p:nvPr>
        </p:nvSpPr>
        <p:spPr>
          <a:xfrm>
            <a:off x="401650" y="1528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I’ve put some of my algorithm’s outputs on Google Drive for you to listen to.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(algorithm_{1~10})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Lessons I learned from my Capstone:</a:t>
            </a:r>
            <a:endParaRPr/>
          </a:p>
        </p:txBody>
      </p:sp>
      <p:sp>
        <p:nvSpPr>
          <p:cNvPr id="200" name="Google Shape;200;p31"/>
          <p:cNvSpPr txBox="1"/>
          <p:nvPr>
            <p:ph idx="1" type="body"/>
          </p:nvPr>
        </p:nvSpPr>
        <p:spPr>
          <a:xfrm>
            <a:off x="401650" y="1528775"/>
            <a:ext cx="7188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Never underestimate the time needed to pre-process your data. It was challenging for me to manually extract tracks I desired.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Both machine learning and hard-coded algorithms may not produce full-length pop songs on its own. Each has its own strengths and weaknesses.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Steps: </a:t>
            </a:r>
            <a:endParaRPr/>
          </a:p>
        </p:txBody>
      </p:sp>
      <p:sp>
        <p:nvSpPr>
          <p:cNvPr id="206" name="Google Shape;206;p32"/>
          <p:cNvSpPr txBox="1"/>
          <p:nvPr>
            <p:ph idx="1" type="body"/>
          </p:nvPr>
        </p:nvSpPr>
        <p:spPr>
          <a:xfrm>
            <a:off x="401650" y="1528775"/>
            <a:ext cx="736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Write Python scripts that help with pre-processing raw MIDI data.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By integrating Magenta’s models with my functions, I may generate melodies with both logical continuations and repetitions.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Share my algorithm on GitHub to help those who are interested in continuing my project.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Audio Clips: </a:t>
            </a:r>
            <a:endParaRPr/>
          </a:p>
        </p:txBody>
      </p:sp>
      <p:sp>
        <p:nvSpPr>
          <p:cNvPr id="212" name="Google Shape;212;p33"/>
          <p:cNvSpPr txBox="1"/>
          <p:nvPr>
            <p:ph idx="1" type="body"/>
          </p:nvPr>
        </p:nvSpPr>
        <p:spPr>
          <a:xfrm>
            <a:off x="401650" y="1528775"/>
            <a:ext cx="3504900" cy="18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Magenta’s output: (comp_2_lookback)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3"/>
          <p:cNvSpPr txBox="1"/>
          <p:nvPr>
            <p:ph idx="1" type="body"/>
          </p:nvPr>
        </p:nvSpPr>
        <p:spPr>
          <a:xfrm>
            <a:off x="4048525" y="1528775"/>
            <a:ext cx="3636000" cy="17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My </a:t>
            </a:r>
            <a:r>
              <a:rPr lang="en"/>
              <a:t>algorithm’s output: (algorithm_2)</a:t>
            </a:r>
            <a:endParaRPr/>
          </a:p>
        </p:txBody>
      </p:sp>
      <p:pic>
        <p:nvPicPr>
          <p:cNvPr id="214" name="Google Shape;214;p33" title="algorithm_1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4750" y="2438738"/>
            <a:ext cx="598975" cy="5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3" title="comp_2_lookback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250" y="2465025"/>
            <a:ext cx="598975" cy="59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Thank you for Listening</a:t>
            </a:r>
            <a:endParaRPr sz="398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