
<file path=[Content_Types].xml><?xml version="1.0" encoding="utf-8"?>
<Types xmlns="http://schemas.openxmlformats.org/package/2006/content-types">
  <Default Extension="jpe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2" r:id="rId2"/>
    <p:sldMasterId id="2147483654" r:id="rId3"/>
    <p:sldMasterId id="2147483656" r:id="rId4"/>
    <p:sldMasterId id="2147483662" r:id="rId5"/>
    <p:sldMasterId id="2147483664" r:id="rId6"/>
    <p:sldMasterId id="2147483666" r:id="rId7"/>
    <p:sldMasterId id="2147483668" r:id="rId8"/>
    <p:sldMasterId id="2147483658" r:id="rId9"/>
    <p:sldMasterId id="2147483660" r:id="rId10"/>
  </p:sldMasterIdLst>
  <p:notesMasterIdLst>
    <p:notesMasterId r:id="rId17"/>
  </p:notesMasterIdLst>
  <p:sldIdLst>
    <p:sldId id="261" r:id="rId11"/>
    <p:sldId id="266" r:id="rId12"/>
    <p:sldId id="267" r:id="rId13"/>
    <p:sldId id="269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894"/>
    <p:restoredTop sz="74164"/>
  </p:normalViewPr>
  <p:slideViewPr>
    <p:cSldViewPr snapToGrid="0" snapToObjects="1">
      <p:cViewPr varScale="1">
        <p:scale>
          <a:sx n="82" d="100"/>
          <a:sy n="82" d="100"/>
        </p:scale>
        <p:origin x="2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ED01A-489F-7248-A53F-90F455E4C928}" type="datetimeFigureOut">
              <a:rPr lang="en-US" smtClean="0"/>
              <a:t>4/30/21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C7590-27BF-DB42-AB36-89468EB9A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25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Background info: I am part of a FEAST (Faculty Engineering/Arts Student Teams) project.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a physical experience that is tactile and connects across distance.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careerfairplus.whereby.com</a:t>
            </a:r>
            <a:r>
              <a:rPr lang="en-US" dirty="0"/>
              <a:t>/ad73b475-c170-4669-ba32-14ce10615255?userAuth=</a:t>
            </a:r>
            <a:r>
              <a:rPr lang="en-US" dirty="0" err="1"/>
              <a:t>off&amp;emptyRoomInvitation</a:t>
            </a:r>
            <a:r>
              <a:rPr lang="en-US" dirty="0"/>
              <a:t>=off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C7590-27BF-DB42-AB36-89468EB9AA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31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Band to Welcome Spring is inspired by municipal clocks and bell towers that for centuries have been civic recognitions of the shared keeping and passage of time. A popular example of this is the Delacorte clock at the Central Park zoo in New York (where people stop to watch the animals play instruments at a certain time). *give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umich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bell tower example*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full pandemic year interest in and the need for social connection and celebration (while respecting physical distance ) feels especially needed. 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celebration time we chose was the vernal equinox (the coming of spring) which was on March 20th. We built a small structure to set up on a hill in Ann Arbor and were joined by 3 willing musicians and, among others: a wedding band in India that includes a horse in their ensemble, a custom-built island on Animal Crossing with animal musicians, a tuning fork in Vancouver, a slide whistle in Tokyo, a stand-up bass in Grand Rapids, a kazoo duo in Oregon, a dancing dog in DC, a string quartet in Central Park and a spinning disk in London.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 we were able to assemble music from all over the world to celebrate this one event.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bring people from around the world to celebrate spring together at the same time in different locations and time zones.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C7590-27BF-DB42-AB36-89468EB9AA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31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used a </a:t>
            </a:r>
            <a:r>
              <a:rPr lang="en-US" dirty="0" err="1"/>
              <a:t>miro</a:t>
            </a:r>
            <a:r>
              <a:rPr lang="en-US" dirty="0"/>
              <a:t> board to collect ideas and inspiration for the structure we made and for the invitations and sign for other people to use </a:t>
            </a:r>
          </a:p>
          <a:p>
            <a:endParaRPr lang="en-US" dirty="0"/>
          </a:p>
          <a:p>
            <a:r>
              <a:rPr lang="en-US" dirty="0"/>
              <a:t>Initial structure inspired by tiny restaurant tents for outdoor dining and then it changed to have a bobsled as its base design </a:t>
            </a:r>
          </a:p>
          <a:p>
            <a:endParaRPr lang="en-US" dirty="0"/>
          </a:p>
          <a:p>
            <a:r>
              <a:rPr lang="en-US" dirty="0"/>
              <a:t>Created Poster</a:t>
            </a:r>
          </a:p>
          <a:p>
            <a:endParaRPr lang="en-US" dirty="0"/>
          </a:p>
          <a:p>
            <a:r>
              <a:rPr lang="en-US" dirty="0"/>
              <a:t>Bear patch that was printed by other participants. to connect all the performances </a:t>
            </a:r>
          </a:p>
          <a:p>
            <a:endParaRPr lang="en-US" dirty="0"/>
          </a:p>
          <a:p>
            <a:r>
              <a:rPr lang="en-US" dirty="0"/>
              <a:t>*show postcard*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C7590-27BF-DB42-AB36-89468EB9AA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00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 structure base design was inspired by a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seven foot toboggan which is associated with winter. We created a similar base using fresh lumber and added flower stencils to evoke the image of spring. 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had a performance on top of a hill with a fiddle playing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C7590-27BF-DB42-AB36-89468EB9AA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79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Encourage collaboration within communities while maintaining separation of space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C7590-27BF-DB42-AB36-89468EB9AA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23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239D1-55F5-B545-B3C1-D2779C975C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005958"/>
            <a:ext cx="12192000" cy="1407894"/>
          </a:xfrm>
          <a:prstGeom prst="rect">
            <a:avLst/>
          </a:prstGeom>
        </p:spPr>
        <p:txBody>
          <a:bodyPr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83E85C-23C4-9D49-A616-F1EFF90A3B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4989403"/>
            <a:ext cx="12192000" cy="9909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SUBTITLE/TAGLINE</a:t>
            </a:r>
          </a:p>
        </p:txBody>
      </p:sp>
    </p:spTree>
    <p:extLst>
      <p:ext uri="{BB962C8B-B14F-4D97-AF65-F5344CB8AC3E}">
        <p14:creationId xmlns:p14="http://schemas.microsoft.com/office/powerpoint/2010/main" val="2255427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8AC0B3B-0651-0941-A1FA-9888F8C21B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005958"/>
            <a:ext cx="12192000" cy="1407894"/>
          </a:xfrm>
          <a:prstGeom prst="rect">
            <a:avLst/>
          </a:prstGeom>
        </p:spPr>
        <p:txBody>
          <a:bodyPr anchor="b"/>
          <a:lstStyle>
            <a:lvl1pPr algn="ctr">
              <a:defRPr sz="4800" b="1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Title Slide 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C69A87-9049-B547-A73E-B8B4DF77F59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4989403"/>
            <a:ext cx="12192000" cy="9909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SUBTITLE/TAGLINE</a:t>
            </a:r>
          </a:p>
        </p:txBody>
      </p:sp>
    </p:spTree>
    <p:extLst>
      <p:ext uri="{BB962C8B-B14F-4D97-AF65-F5344CB8AC3E}">
        <p14:creationId xmlns:p14="http://schemas.microsoft.com/office/powerpoint/2010/main" val="255975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7920D87-571D-CC4B-B389-D3610F6FE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65522"/>
            <a:ext cx="12191999" cy="1736944"/>
          </a:xfrm>
          <a:prstGeom prst="rect">
            <a:avLst/>
          </a:prstGeom>
        </p:spPr>
        <p:txBody>
          <a:bodyPr anchor="b"/>
          <a:lstStyle>
            <a:lvl1pPr algn="ctr">
              <a:defRPr sz="4800" b="1">
                <a:solidFill>
                  <a:srgbClr val="00274C"/>
                </a:solidFill>
              </a:defRPr>
            </a:lvl1pPr>
          </a:lstStyle>
          <a:p>
            <a:r>
              <a:rPr lang="en-US" dirty="0"/>
              <a:t>Title Slide 4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A97885D-6546-714E-B343-8B08B239D2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4989403"/>
            <a:ext cx="12192000" cy="9909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SUBTITLE/TAGLINE</a:t>
            </a:r>
          </a:p>
        </p:txBody>
      </p:sp>
    </p:spTree>
    <p:extLst>
      <p:ext uri="{BB962C8B-B14F-4D97-AF65-F5344CB8AC3E}">
        <p14:creationId xmlns:p14="http://schemas.microsoft.com/office/powerpoint/2010/main" val="2516807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6B6FD4-9028-7F40-BB72-29574A6E69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005958"/>
            <a:ext cx="12192000" cy="1407894"/>
          </a:xfrm>
          <a:prstGeom prst="rect">
            <a:avLst/>
          </a:prstGeom>
        </p:spPr>
        <p:txBody>
          <a:bodyPr anchor="b"/>
          <a:lstStyle>
            <a:lvl1pPr algn="ctr">
              <a:defRPr sz="4800" b="1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Title Slide 5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68E8998-340B-5044-BF2F-35289E5DDA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4989403"/>
            <a:ext cx="12192000" cy="9909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274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SUBTITLE/TAGLINE</a:t>
            </a:r>
          </a:p>
        </p:txBody>
      </p:sp>
    </p:spTree>
    <p:extLst>
      <p:ext uri="{BB962C8B-B14F-4D97-AF65-F5344CB8AC3E}">
        <p14:creationId xmlns:p14="http://schemas.microsoft.com/office/powerpoint/2010/main" val="49014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032E25-2363-5343-A306-954E3827CE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55108"/>
            <a:ext cx="9144000" cy="864092"/>
          </a:xfrm>
          <a:prstGeom prst="rect">
            <a:avLst/>
          </a:prstGeom>
        </p:spPr>
        <p:txBody>
          <a:bodyPr anchor="b"/>
          <a:lstStyle>
            <a:lvl1pPr algn="l">
              <a:defRPr sz="4800" b="1">
                <a:solidFill>
                  <a:srgbClr val="00274C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573A1B3-25CF-C244-9A9F-F0AD140606F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542009"/>
            <a:ext cx="9144000" cy="45960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413515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11FECBE-7F2E-A244-8F06-AF3BB9BB36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55108"/>
            <a:ext cx="9144000" cy="864092"/>
          </a:xfrm>
          <a:prstGeom prst="rect">
            <a:avLst/>
          </a:prstGeom>
        </p:spPr>
        <p:txBody>
          <a:bodyPr anchor="b"/>
          <a:lstStyle>
            <a:lvl1pPr algn="l">
              <a:defRPr sz="4800" b="1">
                <a:solidFill>
                  <a:srgbClr val="00274C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4E4369A-837A-B34E-AB83-109EFB99D88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542009"/>
            <a:ext cx="9144000" cy="45960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Content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C186C50-8FFD-7347-8887-535491AC5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3166" y="6474372"/>
            <a:ext cx="974834" cy="2471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1E98028-C120-C94E-94C2-6A0D2C6AE1BF}" type="datetimeFigureOut">
              <a:rPr lang="en-US" smtClean="0"/>
              <a:pPr/>
              <a:t>4/30/21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E9C16E7-4A5A-4B4E-BA20-0C4254836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6474372"/>
            <a:ext cx="7819697" cy="247103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7279D-D2B1-9448-9829-8902CDD5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474372"/>
            <a:ext cx="1135117" cy="2471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72E91CA-9B22-2844-8E94-2A762C528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9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8D98944-5FB2-7641-BA8C-3BC8B879FB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55108"/>
            <a:ext cx="9144000" cy="864092"/>
          </a:xfrm>
          <a:prstGeom prst="rect">
            <a:avLst/>
          </a:prstGeom>
        </p:spPr>
        <p:txBody>
          <a:bodyPr anchor="b"/>
          <a:lstStyle>
            <a:lvl1pPr algn="l">
              <a:defRPr sz="4800" b="1">
                <a:solidFill>
                  <a:srgbClr val="00274C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A2AF28D-B86D-764D-8A6F-60792F83E6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542009"/>
            <a:ext cx="9144000" cy="45960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Content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23C805C-5779-B140-967F-711AD0F235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3166" y="6474372"/>
            <a:ext cx="974834" cy="2471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1E98028-C120-C94E-94C2-6A0D2C6AE1BF}" type="datetimeFigureOut">
              <a:rPr lang="en-US" smtClean="0"/>
              <a:pPr/>
              <a:t>4/30/21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62160A3-3C78-164A-80CF-088B67773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6474372"/>
            <a:ext cx="7819697" cy="247103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F522088-8007-C54F-BAFD-E38F1BC5C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474372"/>
            <a:ext cx="1135117" cy="2471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72E91CA-9B22-2844-8E94-2A762C528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662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0B368A2-AC66-FE4A-8EC8-E3E30573AE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775522"/>
            <a:ext cx="9144000" cy="864092"/>
          </a:xfrm>
          <a:prstGeom prst="rect">
            <a:avLst/>
          </a:prstGeom>
        </p:spPr>
        <p:txBody>
          <a:bodyPr anchor="b"/>
          <a:lstStyle>
            <a:lvl1pPr algn="l">
              <a:defRPr sz="4800" b="1">
                <a:solidFill>
                  <a:srgbClr val="00274C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A72228A-5E29-C145-80EF-434C7B772C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870841"/>
            <a:ext cx="9144000" cy="42671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Content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9E35023-709E-1C4A-8278-01DEE80549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4841" y="6474372"/>
            <a:ext cx="974834" cy="2471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74C"/>
                </a:solidFill>
              </a:defRPr>
            </a:lvl1pPr>
          </a:lstStyle>
          <a:p>
            <a:fld id="{C1E98028-C120-C94E-94C2-6A0D2C6AE1BF}" type="datetimeFigureOut">
              <a:rPr lang="en-US" smtClean="0"/>
              <a:pPr/>
              <a:t>4/30/21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0177154-BAF0-BD41-9F12-EA6B5F88B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6474372"/>
            <a:ext cx="9144000" cy="24710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50143E-FE8D-7C42-8AED-C584C1C2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8883" y="6474372"/>
            <a:ext cx="1135117" cy="247103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00274C"/>
                </a:solidFill>
              </a:defRPr>
            </a:lvl1pPr>
          </a:lstStyle>
          <a:p>
            <a:fld id="{B72E91CA-9B22-2844-8E94-2A762C528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84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0B570-A22B-364A-BC03-3BB3B78D64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55108"/>
            <a:ext cx="9144000" cy="864092"/>
          </a:xfrm>
          <a:prstGeom prst="rect">
            <a:avLst/>
          </a:prstGeom>
        </p:spPr>
        <p:txBody>
          <a:bodyPr anchor="b"/>
          <a:lstStyle>
            <a:lvl1pPr algn="l">
              <a:defRPr sz="4800" b="1">
                <a:solidFill>
                  <a:srgbClr val="00274C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154EEC-7753-244F-8D3C-769C76331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542009"/>
            <a:ext cx="9144000" cy="45960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91996-96B2-6641-9C3A-19B599FBC5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4841" y="6474372"/>
            <a:ext cx="974834" cy="2471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74C"/>
                </a:solidFill>
              </a:defRPr>
            </a:lvl1pPr>
          </a:lstStyle>
          <a:p>
            <a:fld id="{C1E98028-C120-C94E-94C2-6A0D2C6AE1BF}" type="datetimeFigureOut">
              <a:rPr lang="en-US" smtClean="0"/>
              <a:pPr/>
              <a:t>4/30/21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DD7E6-BDAB-834D-90A8-C8840717F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6474372"/>
            <a:ext cx="9144000" cy="24710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24FE1-7233-704B-B440-C106C8BD4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74372"/>
            <a:ext cx="1135117" cy="24710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72E91CA-9B22-2844-8E94-2A762C528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47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006319C-FB51-7D4F-9010-D3E341FD93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55108"/>
            <a:ext cx="9144000" cy="864092"/>
          </a:xfrm>
          <a:prstGeom prst="rect">
            <a:avLst/>
          </a:prstGeom>
        </p:spPr>
        <p:txBody>
          <a:bodyPr anchor="b"/>
          <a:lstStyle>
            <a:lvl1pPr algn="l">
              <a:defRPr sz="4800" b="1">
                <a:solidFill>
                  <a:srgbClr val="00274C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EB4F3FB-316E-BF42-B96D-CD437FB415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542009"/>
            <a:ext cx="9144000" cy="45960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Content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C2B277D-F96E-B345-902E-21599F3EE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3166" y="6474372"/>
            <a:ext cx="974834" cy="2471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74C"/>
                </a:solidFill>
              </a:defRPr>
            </a:lvl1pPr>
          </a:lstStyle>
          <a:p>
            <a:fld id="{C1E98028-C120-C94E-94C2-6A0D2C6AE1BF}" type="datetimeFigureOut">
              <a:rPr lang="en-US" smtClean="0"/>
              <a:pPr/>
              <a:t>4/30/21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2F86664-394E-F64E-B476-E1615CC0D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6474372"/>
            <a:ext cx="7819697" cy="24710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09317-4804-114E-BBC9-749ADE2AF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474372"/>
            <a:ext cx="1135117" cy="2471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74C"/>
                </a:solidFill>
              </a:defRPr>
            </a:lvl1pPr>
          </a:lstStyle>
          <a:p>
            <a:fld id="{B72E91CA-9B22-2844-8E94-2A762C528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87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755742-0700-034C-B4AE-306C657BF8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076D48-578B-E44B-A42E-714FD8BD895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30800" y="720890"/>
            <a:ext cx="1930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6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6AE793-216F-9043-A865-4A7387AA81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6860" b="47968"/>
          <a:stretch/>
        </p:blipFill>
        <p:spPr>
          <a:xfrm>
            <a:off x="0" y="4445876"/>
            <a:ext cx="12192000" cy="24121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A1A8D0-A3C8-B248-8599-C115BE86BCE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30800" y="720890"/>
            <a:ext cx="1930400" cy="20574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C2826E-A3E5-7747-897A-4D24F311CB33}"/>
              </a:ext>
            </a:extLst>
          </p:cNvPr>
          <p:cNvCxnSpPr>
            <a:cxnSpLocks/>
          </p:cNvCxnSpPr>
          <p:nvPr userDrawn="1"/>
        </p:nvCxnSpPr>
        <p:spPr>
          <a:xfrm>
            <a:off x="0" y="4445876"/>
            <a:ext cx="121920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F62719F2-9F25-264A-A7EB-37BBAC79DE4E}"/>
              </a:ext>
            </a:extLst>
          </p:cNvPr>
          <p:cNvSpPr txBox="1">
            <a:spLocks/>
          </p:cNvSpPr>
          <p:nvPr userDrawn="1"/>
        </p:nvSpPr>
        <p:spPr>
          <a:xfrm>
            <a:off x="1524000" y="3005958"/>
            <a:ext cx="9144000" cy="1407894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Title Slide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59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D28CFBB-05A1-0D4C-BAEF-C1396714FC35}"/>
              </a:ext>
            </a:extLst>
          </p:cNvPr>
          <p:cNvSpPr/>
          <p:nvPr userDrawn="1"/>
        </p:nvSpPr>
        <p:spPr>
          <a:xfrm>
            <a:off x="0" y="4445876"/>
            <a:ext cx="12192000" cy="2412124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B21C43-EF3E-6740-B05D-A420238469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0800" y="720890"/>
            <a:ext cx="1930400" cy="20574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14D7EA-B9D7-E440-914A-16FF19E03683}"/>
              </a:ext>
            </a:extLst>
          </p:cNvPr>
          <p:cNvCxnSpPr>
            <a:cxnSpLocks/>
          </p:cNvCxnSpPr>
          <p:nvPr userDrawn="1"/>
        </p:nvCxnSpPr>
        <p:spPr>
          <a:xfrm>
            <a:off x="0" y="4445876"/>
            <a:ext cx="121920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64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64DC30-33F2-914A-85DA-D78716190C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0800" y="720890"/>
            <a:ext cx="1930400" cy="20574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90F6DA-EA76-C84A-B8B9-B99EFAAB62A9}"/>
              </a:ext>
            </a:extLst>
          </p:cNvPr>
          <p:cNvCxnSpPr>
            <a:cxnSpLocks/>
          </p:cNvCxnSpPr>
          <p:nvPr userDrawn="1"/>
        </p:nvCxnSpPr>
        <p:spPr>
          <a:xfrm>
            <a:off x="0" y="4445876"/>
            <a:ext cx="121920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232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A444A1-CF09-3B4A-BCB2-1DA487F87C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6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DAB1EC-0489-EA49-8E53-4995A99E3C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8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9E5877-559A-F243-8967-3F1F8DC826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2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D707EE-9733-844D-B774-2267A7C3D8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F7407B-BDEC-6E4B-A6EE-D9480A01E2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5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A5AFCB-4427-7648-906B-B22FE1ABE7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9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6247B-E8B2-B943-99B2-31A9D9B80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Pre-Figurative Structures for Social Connection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E9CCCA5-04CA-E24B-8175-0CEE6B233F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Bre</a:t>
            </a:r>
            <a:r>
              <a:rPr lang="en-US" dirty="0"/>
              <a:t> Boersma, Waylon Richmond, </a:t>
            </a:r>
            <a:r>
              <a:rPr lang="en-US" dirty="0" err="1"/>
              <a:t>Fikayo</a:t>
            </a:r>
            <a:r>
              <a:rPr lang="en-US" dirty="0"/>
              <a:t> </a:t>
            </a:r>
            <a:r>
              <a:rPr lang="en-US" dirty="0" err="1"/>
              <a:t>Olutomiwa</a:t>
            </a:r>
            <a:r>
              <a:rPr lang="en-US" dirty="0"/>
              <a:t> (Honors Capstone)</a:t>
            </a:r>
          </a:p>
          <a:p>
            <a:r>
              <a:rPr lang="en-US" dirty="0"/>
              <a:t>Faculty Advisor: Nick </a:t>
            </a:r>
            <a:r>
              <a:rPr lang="en-US" dirty="0" err="1"/>
              <a:t>Tobier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185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1559-400E-BC49-812A-235ACADBAE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Band to Welcome Spring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FFDED-5D38-5142-B310-7FB29ED25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461" y="1542009"/>
            <a:ext cx="6876015" cy="459603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Inspired by municipal clocks and bell towers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Celebrate the Vernal equinox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Create social connection and celebration in a world separated by the pandemic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D43CB709-50F6-964A-9911-67A6AD7BAD10}"/>
              </a:ext>
            </a:extLst>
          </p:cNvPr>
          <p:cNvSpPr txBox="1">
            <a:spLocks/>
          </p:cNvSpPr>
          <p:nvPr/>
        </p:nvSpPr>
        <p:spPr>
          <a:xfrm>
            <a:off x="736270" y="6242250"/>
            <a:ext cx="11455730" cy="615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>
                <a:solidFill>
                  <a:schemeClr val="bg1"/>
                </a:solidFill>
              </a:rPr>
              <a:t>Bre</a:t>
            </a:r>
            <a:r>
              <a:rPr lang="en-US" sz="1400" dirty="0">
                <a:solidFill>
                  <a:schemeClr val="bg1"/>
                </a:solidFill>
              </a:rPr>
              <a:t> Boersma, Waylon Richmond, </a:t>
            </a:r>
            <a:r>
              <a:rPr lang="en-US" sz="1400" dirty="0" err="1">
                <a:solidFill>
                  <a:schemeClr val="bg1"/>
                </a:solidFill>
              </a:rPr>
              <a:t>Fikayo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Olutomiwa</a:t>
            </a:r>
            <a:r>
              <a:rPr lang="en-US" sz="1400" dirty="0">
                <a:solidFill>
                  <a:schemeClr val="bg1"/>
                </a:solidFill>
              </a:rPr>
              <a:t> (Honors Capstone)</a:t>
            </a:r>
          </a:p>
          <a:p>
            <a:r>
              <a:rPr lang="en-US" sz="1400" dirty="0">
                <a:solidFill>
                  <a:schemeClr val="bg1"/>
                </a:solidFill>
              </a:rPr>
              <a:t>Faculty Advisor: Nick </a:t>
            </a:r>
            <a:r>
              <a:rPr lang="en-US" sz="1400" dirty="0" err="1">
                <a:solidFill>
                  <a:schemeClr val="bg1"/>
                </a:solidFill>
              </a:rPr>
              <a:t>Tobier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7" name="Picture 6" descr="A picture containing text, stuffed&#10;&#10;Description automatically generated">
            <a:extLst>
              <a:ext uri="{FF2B5EF4-FFF2-40B4-BE49-F238E27FC236}">
                <a16:creationId xmlns:a16="http://schemas.microsoft.com/office/drawing/2014/main" id="{63CC83E2-90D9-F14D-A7E4-3BAA399B6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1476" y="3859266"/>
            <a:ext cx="3805952" cy="2278774"/>
          </a:xfrm>
          <a:prstGeom prst="rect">
            <a:avLst/>
          </a:prstGeom>
        </p:spPr>
      </p:pic>
      <p:pic>
        <p:nvPicPr>
          <p:cNvPr id="6" name="Picture 5" descr="A picture containing outdoor, sky, building, brick&#10;&#10;Description automatically generated">
            <a:extLst>
              <a:ext uri="{FF2B5EF4-FFF2-40B4-BE49-F238E27FC236}">
                <a16:creationId xmlns:a16="http://schemas.microsoft.com/office/drawing/2014/main" id="{6C2DF612-2AED-E44B-9923-BE8C427677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75" t="21312" r="8250" b="34859"/>
          <a:stretch/>
        </p:blipFill>
        <p:spPr>
          <a:xfrm>
            <a:off x="8359214" y="1375705"/>
            <a:ext cx="3328987" cy="22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82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1559-400E-BC49-812A-235ACADBAE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Creative Process</a:t>
            </a:r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D43CB709-50F6-964A-9911-67A6AD7BAD10}"/>
              </a:ext>
            </a:extLst>
          </p:cNvPr>
          <p:cNvSpPr txBox="1">
            <a:spLocks/>
          </p:cNvSpPr>
          <p:nvPr/>
        </p:nvSpPr>
        <p:spPr>
          <a:xfrm>
            <a:off x="736270" y="6242250"/>
            <a:ext cx="11455730" cy="615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>
                <a:solidFill>
                  <a:schemeClr val="bg1"/>
                </a:solidFill>
              </a:rPr>
              <a:t>Bre</a:t>
            </a:r>
            <a:r>
              <a:rPr lang="en-US" sz="1400" dirty="0">
                <a:solidFill>
                  <a:schemeClr val="bg1"/>
                </a:solidFill>
              </a:rPr>
              <a:t> Boersma, Waylon Richmond, </a:t>
            </a:r>
            <a:r>
              <a:rPr lang="en-US" sz="1400" dirty="0" err="1">
                <a:solidFill>
                  <a:schemeClr val="bg1"/>
                </a:solidFill>
              </a:rPr>
              <a:t>Fikayo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Olutomiwa</a:t>
            </a:r>
            <a:r>
              <a:rPr lang="en-US" sz="1400" dirty="0">
                <a:solidFill>
                  <a:schemeClr val="bg1"/>
                </a:solidFill>
              </a:rPr>
              <a:t> (Honors Capstone)</a:t>
            </a:r>
          </a:p>
          <a:p>
            <a:r>
              <a:rPr lang="en-US" sz="1400" dirty="0">
                <a:solidFill>
                  <a:schemeClr val="bg1"/>
                </a:solidFill>
              </a:rPr>
              <a:t>Faculty Advisor: Nick </a:t>
            </a:r>
            <a:r>
              <a:rPr lang="en-US" sz="1400" dirty="0" err="1">
                <a:solidFill>
                  <a:schemeClr val="bg1"/>
                </a:solidFill>
              </a:rPr>
              <a:t>Tobier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text, appliance, white goods, screenshot&#10;&#10;Description automatically generated">
            <a:extLst>
              <a:ext uri="{FF2B5EF4-FFF2-40B4-BE49-F238E27FC236}">
                <a16:creationId xmlns:a16="http://schemas.microsoft.com/office/drawing/2014/main" id="{31E23DBD-D54F-4548-A931-73EEF80B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29"/>
          <a:stretch/>
        </p:blipFill>
        <p:spPr>
          <a:xfrm>
            <a:off x="6212318" y="1219200"/>
            <a:ext cx="5516062" cy="29573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847F26-7524-A140-810E-5CCF39BFAFCD}"/>
              </a:ext>
            </a:extLst>
          </p:cNvPr>
          <p:cNvSpPr txBox="1"/>
          <p:nvPr/>
        </p:nvSpPr>
        <p:spPr>
          <a:xfrm>
            <a:off x="1524000" y="1393122"/>
            <a:ext cx="457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Structure/Hallmark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Uniforms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Poster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Bear Patch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Invitations (Postcards)</a:t>
            </a:r>
          </a:p>
        </p:txBody>
      </p:sp>
      <p:pic>
        <p:nvPicPr>
          <p:cNvPr id="10" name="Picture 9" descr="Text, letter&#10;&#10;Description automatically generated">
            <a:extLst>
              <a:ext uri="{FF2B5EF4-FFF2-40B4-BE49-F238E27FC236}">
                <a16:creationId xmlns:a16="http://schemas.microsoft.com/office/drawing/2014/main" id="{72CBB919-A52C-5344-B7F0-6FDC1CD07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1" t="11603" r="24165" b="7949"/>
          <a:stretch/>
        </p:blipFill>
        <p:spPr>
          <a:xfrm>
            <a:off x="9381583" y="4239436"/>
            <a:ext cx="2346797" cy="1939887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AFFB1D03-137D-A748-A0F4-BD2AC5883A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86" t="2395" r="2706" b="1795"/>
          <a:stretch/>
        </p:blipFill>
        <p:spPr>
          <a:xfrm>
            <a:off x="7663333" y="4270899"/>
            <a:ext cx="1307016" cy="193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BE6BD-43CC-A949-B631-817F3043B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 Structure and Performances </a:t>
            </a:r>
          </a:p>
        </p:txBody>
      </p:sp>
      <p:sp>
        <p:nvSpPr>
          <p:cNvPr id="6" name="Subtitle 3">
            <a:extLst>
              <a:ext uri="{FF2B5EF4-FFF2-40B4-BE49-F238E27FC236}">
                <a16:creationId xmlns:a16="http://schemas.microsoft.com/office/drawing/2014/main" id="{12A4D761-095D-DD41-A393-1D1D77B3D571}"/>
              </a:ext>
            </a:extLst>
          </p:cNvPr>
          <p:cNvSpPr txBox="1">
            <a:spLocks/>
          </p:cNvSpPr>
          <p:nvPr/>
        </p:nvSpPr>
        <p:spPr>
          <a:xfrm>
            <a:off x="736270" y="6242250"/>
            <a:ext cx="11455730" cy="615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>
                <a:solidFill>
                  <a:schemeClr val="bg1"/>
                </a:solidFill>
              </a:rPr>
              <a:t>Bre</a:t>
            </a:r>
            <a:r>
              <a:rPr lang="en-US" sz="1400" dirty="0">
                <a:solidFill>
                  <a:schemeClr val="bg1"/>
                </a:solidFill>
              </a:rPr>
              <a:t> Boersma, Waylon Richmond, </a:t>
            </a:r>
            <a:r>
              <a:rPr lang="en-US" sz="1400" dirty="0" err="1">
                <a:solidFill>
                  <a:schemeClr val="bg1"/>
                </a:solidFill>
              </a:rPr>
              <a:t>Fikayo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Olutomiwa</a:t>
            </a:r>
            <a:r>
              <a:rPr lang="en-US" sz="1400" dirty="0">
                <a:solidFill>
                  <a:schemeClr val="bg1"/>
                </a:solidFill>
              </a:rPr>
              <a:t> (Honors Capstone)</a:t>
            </a:r>
          </a:p>
          <a:p>
            <a:r>
              <a:rPr lang="en-US" sz="1400" dirty="0">
                <a:solidFill>
                  <a:schemeClr val="bg1"/>
                </a:solidFill>
              </a:rPr>
              <a:t>Faculty Advisor: Nick </a:t>
            </a:r>
            <a:r>
              <a:rPr lang="en-US" sz="1400" dirty="0" err="1">
                <a:solidFill>
                  <a:schemeClr val="bg1"/>
                </a:solidFill>
              </a:rPr>
              <a:t>Tobier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9" name="Picture 8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8E5B6127-8148-9E45-8FAE-7B477A01A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818" y="1183439"/>
            <a:ext cx="3825461" cy="17214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131581-AA75-7842-909D-DA373E9E4467}"/>
              </a:ext>
            </a:extLst>
          </p:cNvPr>
          <p:cNvSpPr txBox="1"/>
          <p:nvPr/>
        </p:nvSpPr>
        <p:spPr>
          <a:xfrm>
            <a:off x="9992139" y="5595919"/>
            <a:ext cx="2199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bit.ly</a:t>
            </a:r>
            <a:r>
              <a:rPr lang="en-US" dirty="0"/>
              <a:t>/</a:t>
            </a:r>
            <a:r>
              <a:rPr lang="en-US" dirty="0" err="1"/>
              <a:t>BandSpring</a:t>
            </a:r>
            <a:endParaRPr lang="en-US" dirty="0"/>
          </a:p>
          <a:p>
            <a:r>
              <a:rPr lang="en-US" dirty="0"/>
              <a:t>@</a:t>
            </a:r>
            <a:r>
              <a:rPr lang="en-US" dirty="0" err="1"/>
              <a:t>nicktobier</a:t>
            </a:r>
            <a:r>
              <a:rPr lang="en-US" dirty="0"/>
              <a:t> on IG</a:t>
            </a:r>
          </a:p>
        </p:txBody>
      </p:sp>
      <p:pic>
        <p:nvPicPr>
          <p:cNvPr id="12" name="Picture 11" descr="A picture containing text, different, various, same&#10;&#10;Description automatically generated">
            <a:extLst>
              <a:ext uri="{FF2B5EF4-FFF2-40B4-BE49-F238E27FC236}">
                <a16:creationId xmlns:a16="http://schemas.microsoft.com/office/drawing/2014/main" id="{D11E4163-6859-D649-A33E-35C4D295B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3818" y="2941102"/>
            <a:ext cx="3825461" cy="2698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0E235B-930F-3147-9295-0DC3FCDCD2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15" t="10284" b="11193"/>
          <a:stretch/>
        </p:blipFill>
        <p:spPr>
          <a:xfrm>
            <a:off x="966191" y="1170189"/>
            <a:ext cx="3363946" cy="21939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582983-B92C-9F47-9E2B-4093400E6C8A}"/>
              </a:ext>
            </a:extLst>
          </p:cNvPr>
          <p:cNvSpPr txBox="1"/>
          <p:nvPr/>
        </p:nvSpPr>
        <p:spPr>
          <a:xfrm>
            <a:off x="1216548" y="5779205"/>
            <a:ext cx="147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Structure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7720415-545C-DB4C-9A62-77C9455E48B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90" t="9850" b="6105"/>
          <a:stretch/>
        </p:blipFill>
        <p:spPr>
          <a:xfrm>
            <a:off x="966191" y="3429000"/>
            <a:ext cx="3363946" cy="2350205"/>
          </a:xfrm>
          <a:prstGeom prst="rect">
            <a:avLst/>
          </a:prstGeom>
        </p:spPr>
      </p:pic>
      <p:pic>
        <p:nvPicPr>
          <p:cNvPr id="19" name="Picture 18" descr="A picture containing grass, outdoor, sky&#10;&#10;Description automatically generated">
            <a:extLst>
              <a:ext uri="{FF2B5EF4-FFF2-40B4-BE49-F238E27FC236}">
                <a16:creationId xmlns:a16="http://schemas.microsoft.com/office/drawing/2014/main" id="{206A5070-8A1D-BA4C-BF60-2F180244F0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4309" y="2044167"/>
            <a:ext cx="3183381" cy="238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63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1559-400E-BC49-812A-235ACADBAE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Further 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FFDED-5D38-5142-B310-7FB29ED25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Neighborhood Window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/>
              <a:t>Emerging </a:t>
            </a:r>
            <a:r>
              <a:rPr lang="en-US" sz="2800" dirty="0"/>
              <a:t>post pandemic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D43CB709-50F6-964A-9911-67A6AD7BAD10}"/>
              </a:ext>
            </a:extLst>
          </p:cNvPr>
          <p:cNvSpPr txBox="1">
            <a:spLocks/>
          </p:cNvSpPr>
          <p:nvPr/>
        </p:nvSpPr>
        <p:spPr>
          <a:xfrm>
            <a:off x="736270" y="6242250"/>
            <a:ext cx="11455730" cy="615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>
                <a:solidFill>
                  <a:schemeClr val="bg1"/>
                </a:solidFill>
              </a:rPr>
              <a:t>Bre</a:t>
            </a:r>
            <a:r>
              <a:rPr lang="en-US" sz="1400" dirty="0">
                <a:solidFill>
                  <a:schemeClr val="bg1"/>
                </a:solidFill>
              </a:rPr>
              <a:t> Boersma, Waylon Richmond, </a:t>
            </a:r>
            <a:r>
              <a:rPr lang="en-US" sz="1400" dirty="0" err="1">
                <a:solidFill>
                  <a:schemeClr val="bg1"/>
                </a:solidFill>
              </a:rPr>
              <a:t>Fikayo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Olutomiwa</a:t>
            </a:r>
            <a:r>
              <a:rPr lang="en-US" sz="1400" dirty="0">
                <a:solidFill>
                  <a:schemeClr val="bg1"/>
                </a:solidFill>
              </a:rPr>
              <a:t> (Honors Capstone)</a:t>
            </a:r>
          </a:p>
          <a:p>
            <a:r>
              <a:rPr lang="en-US" sz="1400" dirty="0">
                <a:solidFill>
                  <a:schemeClr val="bg1"/>
                </a:solidFill>
              </a:rPr>
              <a:t>Faculty Advisor: Nick </a:t>
            </a:r>
            <a:r>
              <a:rPr lang="en-US" sz="1400" dirty="0" err="1">
                <a:solidFill>
                  <a:schemeClr val="bg1"/>
                </a:solidFill>
              </a:rPr>
              <a:t>Tobier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FBC9003-A2C4-7547-9F81-31F280108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135" y="874154"/>
            <a:ext cx="3986993" cy="531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38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4062F-3399-D940-AD6A-4B4C1739F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8887"/>
            <a:ext cx="9144000" cy="1070113"/>
          </a:xfrm>
        </p:spPr>
        <p:txBody>
          <a:bodyPr/>
          <a:lstStyle/>
          <a:p>
            <a:pPr algn="ctr"/>
            <a:r>
              <a:rPr lang="en-US" sz="54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43336139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Slide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itle Slide 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itle Slide 5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tent Slide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tent Slide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ontent Slide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ent Slide 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ontent Slide 5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Content Slide 6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5431</TotalTime>
  <Words>579</Words>
  <Application>Microsoft Macintosh PowerPoint</Application>
  <PresentationFormat>Widescreen</PresentationFormat>
  <Paragraphs>57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6</vt:i4>
      </vt:variant>
    </vt:vector>
  </HeadingPairs>
  <TitlesOfParts>
    <vt:vector size="19" baseType="lpstr">
      <vt:lpstr>Arial</vt:lpstr>
      <vt:lpstr>Calibri</vt:lpstr>
      <vt:lpstr>Calibri Light</vt:lpstr>
      <vt:lpstr>Title Slide 2</vt:lpstr>
      <vt:lpstr>Title Slide 3</vt:lpstr>
      <vt:lpstr>Title Slide 4</vt:lpstr>
      <vt:lpstr>Title Slide 5</vt:lpstr>
      <vt:lpstr>Content Slide 1</vt:lpstr>
      <vt:lpstr>Content Slide 2</vt:lpstr>
      <vt:lpstr>Content Slide 3</vt:lpstr>
      <vt:lpstr>Content Slide 4</vt:lpstr>
      <vt:lpstr>Content Slide 5</vt:lpstr>
      <vt:lpstr>Content Slide 6</vt:lpstr>
      <vt:lpstr>Pre-Figurative Structures for Social Connection</vt:lpstr>
      <vt:lpstr>Band to Welcome Spring</vt:lpstr>
      <vt:lpstr>Creative Process</vt:lpstr>
      <vt:lpstr>Final Structure and Performances </vt:lpstr>
      <vt:lpstr>Further Work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Microsoft Office User</dc:creator>
  <cp:lastModifiedBy>Olutomiwa, Fikayo</cp:lastModifiedBy>
  <cp:revision>39</cp:revision>
  <dcterms:created xsi:type="dcterms:W3CDTF">2019-11-08T16:47:49Z</dcterms:created>
  <dcterms:modified xsi:type="dcterms:W3CDTF">2021-04-30T15:59:26Z</dcterms:modified>
</cp:coreProperties>
</file>