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Raleway"/>
      <p:regular r:id="rId29"/>
      <p:bold r:id="rId30"/>
      <p:italic r:id="rId31"/>
      <p:boldItalic r:id="rId32"/>
    </p:embeddedFont>
    <p:embeddedFont>
      <p:font typeface="La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6.xml"/><Relationship Id="rId33" Type="http://schemas.openxmlformats.org/officeDocument/2006/relationships/font" Target="fonts/Lato-regular.fntdata"/><Relationship Id="rId10" Type="http://schemas.openxmlformats.org/officeDocument/2006/relationships/slide" Target="slides/slide5.xml"/><Relationship Id="rId32" Type="http://schemas.openxmlformats.org/officeDocument/2006/relationships/font" Target="fonts/Raleway-boldItalic.fntdata"/><Relationship Id="rId13" Type="http://schemas.openxmlformats.org/officeDocument/2006/relationships/slide" Target="slides/slide8.xml"/><Relationship Id="rId35" Type="http://schemas.openxmlformats.org/officeDocument/2006/relationships/font" Target="fonts/Lato-italic.fntdata"/><Relationship Id="rId12" Type="http://schemas.openxmlformats.org/officeDocument/2006/relationships/slide" Target="slides/slide7.xml"/><Relationship Id="rId34" Type="http://schemas.openxmlformats.org/officeDocument/2006/relationships/font" Target="fonts/Lato-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La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d44beea3a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d44beea3a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ca11fb4d70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ca11fb4d70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Samy</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050">
                <a:solidFill>
                  <a:srgbClr val="333333"/>
                </a:solidFill>
                <a:highlight>
                  <a:srgbClr val="FCFCFC"/>
                </a:highlight>
              </a:rPr>
              <a:t>Abbas S.N., Abo-Zahhad M. (2017) Eye Blinking EOG Signals as Biometrics. In: Jiang R., Al-maadeed S., Bouridane A., Crookes P., Beghdadi A. (eds) Biometric Security and Privacy. Signal Processing for Security Technologies. Springer, Cham. https://doi.org/10.1007/978-3-319-47301-7_5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ca11fb4d70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ca11fb4d70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Samy</a:t>
            </a:r>
            <a:endParaRPr/>
          </a:p>
          <a:p>
            <a:pPr indent="0" lvl="0" marL="0" rtl="0" algn="l">
              <a:spcBef>
                <a:spcPts val="0"/>
              </a:spcBef>
              <a:spcAft>
                <a:spcPts val="0"/>
              </a:spcAft>
              <a:buNone/>
            </a:pPr>
            <a:r>
              <a:t/>
            </a:r>
            <a:endParaRPr/>
          </a:p>
          <a:p>
            <a:pPr indent="-323850" lvl="0" marL="457200" rtl="0" algn="l">
              <a:lnSpc>
                <a:spcPct val="115000"/>
              </a:lnSpc>
              <a:spcBef>
                <a:spcPts val="0"/>
              </a:spcBef>
              <a:spcAft>
                <a:spcPts val="0"/>
              </a:spcAft>
              <a:buClr>
                <a:srgbClr val="1A1A1A"/>
              </a:buClr>
              <a:buSzPts val="1500"/>
              <a:buFont typeface="Lato"/>
              <a:buChar char="●"/>
            </a:pPr>
            <a:r>
              <a:rPr lang="en" sz="1500">
                <a:solidFill>
                  <a:srgbClr val="1A1A1A"/>
                </a:solidFill>
                <a:latin typeface="Lato"/>
                <a:ea typeface="Lato"/>
                <a:cs typeface="Lato"/>
                <a:sym typeface="Lato"/>
              </a:rPr>
              <a:t>Our goal </a:t>
            </a:r>
            <a:r>
              <a:rPr lang="en" sz="1500">
                <a:solidFill>
                  <a:srgbClr val="1A1A1A"/>
                </a:solidFill>
                <a:latin typeface="Lato"/>
                <a:ea typeface="Lato"/>
                <a:cs typeface="Lato"/>
                <a:sym typeface="Lato"/>
              </a:rPr>
              <a:t> </a:t>
            </a:r>
            <a:r>
              <a:rPr b="1" lang="en" sz="1500">
                <a:solidFill>
                  <a:srgbClr val="1A1A1A"/>
                </a:solidFill>
                <a:latin typeface="Lato"/>
                <a:ea typeface="Lato"/>
                <a:cs typeface="Lato"/>
                <a:sym typeface="Lato"/>
              </a:rPr>
              <a:t>build an EOG device</a:t>
            </a:r>
            <a:r>
              <a:rPr lang="en" sz="1500">
                <a:solidFill>
                  <a:srgbClr val="1A1A1A"/>
                </a:solidFill>
                <a:latin typeface="Lato"/>
                <a:ea typeface="Lato"/>
                <a:cs typeface="Lato"/>
                <a:sym typeface="Lato"/>
              </a:rPr>
              <a:t> that allows users to o</a:t>
            </a:r>
            <a:r>
              <a:rPr b="1" lang="en" sz="1500">
                <a:solidFill>
                  <a:srgbClr val="1A1A1A"/>
                </a:solidFill>
                <a:latin typeface="Lato"/>
                <a:ea typeface="Lato"/>
                <a:cs typeface="Lato"/>
                <a:sym typeface="Lato"/>
              </a:rPr>
              <a:t>perate a computer cursor </a:t>
            </a:r>
            <a:r>
              <a:rPr lang="en" sz="1500">
                <a:solidFill>
                  <a:srgbClr val="1A1A1A"/>
                </a:solidFill>
                <a:latin typeface="Lato"/>
                <a:ea typeface="Lato"/>
                <a:cs typeface="Lato"/>
                <a:sym typeface="Lato"/>
              </a:rPr>
              <a:t>via the movement of their right eye as opposed to hand motion.</a:t>
            </a:r>
            <a:endParaRPr sz="1500">
              <a:solidFill>
                <a:srgbClr val="1A1A1A"/>
              </a:solidFill>
              <a:latin typeface="Lato"/>
              <a:ea typeface="Lato"/>
              <a:cs typeface="Lato"/>
              <a:sym typeface="Lato"/>
            </a:endParaRPr>
          </a:p>
          <a:p>
            <a:pPr indent="-323850" lvl="0" marL="457200" rtl="0" algn="l">
              <a:lnSpc>
                <a:spcPct val="115000"/>
              </a:lnSpc>
              <a:spcBef>
                <a:spcPts val="0"/>
              </a:spcBef>
              <a:spcAft>
                <a:spcPts val="0"/>
              </a:spcAft>
              <a:buClr>
                <a:srgbClr val="1A1A1A"/>
              </a:buClr>
              <a:buSzPts val="1500"/>
              <a:buFont typeface="Lato"/>
              <a:buChar char="●"/>
            </a:pPr>
            <a:r>
              <a:rPr lang="en" sz="1500">
                <a:solidFill>
                  <a:srgbClr val="1A1A1A"/>
                </a:solidFill>
                <a:latin typeface="Lato"/>
                <a:ea typeface="Lato"/>
                <a:cs typeface="Lato"/>
                <a:sym typeface="Lato"/>
              </a:rPr>
              <a:t>People with </a:t>
            </a:r>
            <a:r>
              <a:rPr b="1" lang="en" sz="1500">
                <a:solidFill>
                  <a:srgbClr val="1A1A1A"/>
                </a:solidFill>
                <a:latin typeface="Lato"/>
                <a:ea typeface="Lato"/>
                <a:cs typeface="Lato"/>
                <a:sym typeface="Lato"/>
              </a:rPr>
              <a:t>impaired motor function or dexterity</a:t>
            </a:r>
            <a:r>
              <a:rPr lang="en" sz="1500">
                <a:solidFill>
                  <a:srgbClr val="1A1A1A"/>
                </a:solidFill>
                <a:latin typeface="Lato"/>
                <a:ea typeface="Lato"/>
                <a:cs typeface="Lato"/>
                <a:sym typeface="Lato"/>
              </a:rPr>
              <a:t> are unable to or have difficulty controlling a computer’s cursor through its intended interface, which restricts their ability to use computers.</a:t>
            </a:r>
            <a:endParaRPr sz="1500">
              <a:solidFill>
                <a:srgbClr val="1A1A1A"/>
              </a:solidFill>
              <a:latin typeface="Lato"/>
              <a:ea typeface="Lato"/>
              <a:cs typeface="Lato"/>
              <a:sym typeface="Lato"/>
            </a:endParaRPr>
          </a:p>
          <a:p>
            <a:pPr indent="-323850" lvl="0" marL="457200" rtl="0" algn="l">
              <a:lnSpc>
                <a:spcPct val="115000"/>
              </a:lnSpc>
              <a:spcBef>
                <a:spcPts val="0"/>
              </a:spcBef>
              <a:spcAft>
                <a:spcPts val="0"/>
              </a:spcAft>
              <a:buClr>
                <a:srgbClr val="595959"/>
              </a:buClr>
              <a:buSzPts val="1500"/>
              <a:buFont typeface="Lato"/>
              <a:buChar char="●"/>
            </a:pPr>
            <a:r>
              <a:rPr lang="en" sz="1500">
                <a:solidFill>
                  <a:srgbClr val="1A1A1A"/>
                </a:solidFill>
                <a:latin typeface="Lato"/>
                <a:ea typeface="Lato"/>
                <a:cs typeface="Lato"/>
                <a:sym typeface="Lato"/>
              </a:rPr>
              <a:t>Being able to use a computer is a</a:t>
            </a:r>
            <a:r>
              <a:rPr b="1" lang="en" sz="1500">
                <a:solidFill>
                  <a:srgbClr val="1A1A1A"/>
                </a:solidFill>
                <a:latin typeface="Lato"/>
                <a:ea typeface="Lato"/>
                <a:cs typeface="Lato"/>
                <a:sym typeface="Lato"/>
              </a:rPr>
              <a:t> necessary life skill</a:t>
            </a:r>
            <a:r>
              <a:rPr lang="en" sz="1500">
                <a:solidFill>
                  <a:srgbClr val="1A1A1A"/>
                </a:solidFill>
                <a:latin typeface="Lato"/>
                <a:ea typeface="Lato"/>
                <a:cs typeface="Lato"/>
                <a:sym typeface="Lato"/>
              </a:rPr>
              <a:t>. Therefore, this technology would be particularly useful for amputees, quadriplegics, and any individual unable to operate a typical mouse. </a:t>
            </a:r>
            <a:r>
              <a:rPr lang="en" sz="1500">
                <a:solidFill>
                  <a:srgbClr val="595959"/>
                </a:solidFill>
                <a:latin typeface="Lato"/>
                <a:ea typeface="Lato"/>
                <a:cs typeface="Lato"/>
                <a:sym typeface="Lato"/>
              </a:rPr>
              <a:t> </a:t>
            </a:r>
            <a:endParaRPr sz="1500">
              <a:solidFill>
                <a:srgbClr val="595959"/>
              </a:solidFill>
              <a:latin typeface="Lato"/>
              <a:ea typeface="Lato"/>
              <a:cs typeface="Lato"/>
              <a:sym typeface="Lato"/>
            </a:endParaRPr>
          </a:p>
          <a:p>
            <a:pPr indent="0" lvl="0" marL="0" rtl="0" algn="l">
              <a:spcBef>
                <a:spcPts val="120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d6e0d45cc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d6e0d45cc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ca11fb4d70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ca11fb4d70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Samina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d44beea3a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d44beea3a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ca11fb4d70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ca11fb4d70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Samina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d44beea3a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d44beea3a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Samina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d3897535f2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d3897535f2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Samina</a:t>
            </a:r>
            <a:endParaRPr/>
          </a:p>
          <a:p>
            <a:pPr indent="0" lvl="0" marL="0" rtl="0" algn="l">
              <a:spcBef>
                <a:spcPts val="0"/>
              </a:spcBef>
              <a:spcAft>
                <a:spcPts val="0"/>
              </a:spcAft>
              <a:buNone/>
            </a:pPr>
            <a:r>
              <a:t/>
            </a:r>
            <a:endParaRPr/>
          </a:p>
          <a:p>
            <a:pPr indent="-311150" lvl="0" marL="457200" rtl="0" algn="l">
              <a:lnSpc>
                <a:spcPct val="115000"/>
              </a:lnSpc>
              <a:spcBef>
                <a:spcPts val="0"/>
              </a:spcBef>
              <a:spcAft>
                <a:spcPts val="0"/>
              </a:spcAft>
              <a:buClr>
                <a:srgbClr val="595959"/>
              </a:buClr>
              <a:buSzPts val="1300"/>
              <a:buFont typeface="Lato"/>
              <a:buChar char="●"/>
            </a:pPr>
            <a:r>
              <a:rPr lang="en" sz="1300">
                <a:solidFill>
                  <a:srgbClr val="595959"/>
                </a:solidFill>
                <a:latin typeface="Lato"/>
                <a:ea typeface="Lato"/>
                <a:cs typeface="Lato"/>
                <a:sym typeface="Lato"/>
              </a:rPr>
              <a:t>Deciding to implement a LPF instead of a BPF</a:t>
            </a:r>
            <a:endParaRPr sz="1300">
              <a:solidFill>
                <a:srgbClr val="595959"/>
              </a:solidFill>
              <a:latin typeface="Lato"/>
              <a:ea typeface="Lato"/>
              <a:cs typeface="Lato"/>
              <a:sym typeface="Lato"/>
            </a:endParaRPr>
          </a:p>
          <a:p>
            <a:pPr indent="-311150" lvl="1" marL="914400" rtl="0" algn="l">
              <a:lnSpc>
                <a:spcPct val="115000"/>
              </a:lnSpc>
              <a:spcBef>
                <a:spcPts val="0"/>
              </a:spcBef>
              <a:spcAft>
                <a:spcPts val="0"/>
              </a:spcAft>
              <a:buClr>
                <a:srgbClr val="595959"/>
              </a:buClr>
              <a:buSzPts val="1300"/>
              <a:buFont typeface="Lato"/>
              <a:buChar char="○"/>
            </a:pPr>
            <a:r>
              <a:rPr lang="en" sz="1300">
                <a:solidFill>
                  <a:srgbClr val="595959"/>
                </a:solidFill>
                <a:latin typeface="Lato"/>
                <a:ea typeface="Lato"/>
                <a:cs typeface="Lato"/>
                <a:sym typeface="Lato"/>
              </a:rPr>
              <a:t>Saw many research paper that implemented  BPF to eliminate the DC offset, but we decided to implement a LPF because we didn’t want to detect the differentiated signal which would only show peaks when the potential changed. We wanted the signal to be a constant value when looking in a specific direction</a:t>
            </a:r>
            <a:endParaRPr sz="1300">
              <a:solidFill>
                <a:srgbClr val="595959"/>
              </a:solidFill>
              <a:latin typeface="Lato"/>
              <a:ea typeface="Lato"/>
              <a:cs typeface="Lato"/>
              <a:sym typeface="Lato"/>
            </a:endParaRPr>
          </a:p>
          <a:p>
            <a:pPr indent="-311150" lvl="0" marL="457200" rtl="0" algn="l">
              <a:lnSpc>
                <a:spcPct val="115000"/>
              </a:lnSpc>
              <a:spcBef>
                <a:spcPts val="0"/>
              </a:spcBef>
              <a:spcAft>
                <a:spcPts val="0"/>
              </a:spcAft>
              <a:buClr>
                <a:srgbClr val="595959"/>
              </a:buClr>
              <a:buSzPts val="1300"/>
              <a:buFont typeface="Lato"/>
              <a:buChar char="●"/>
            </a:pPr>
            <a:r>
              <a:rPr lang="en" sz="1300">
                <a:solidFill>
                  <a:srgbClr val="595959"/>
                </a:solidFill>
                <a:latin typeface="Lato"/>
                <a:ea typeface="Lato"/>
                <a:cs typeface="Lato"/>
                <a:sym typeface="Lato"/>
              </a:rPr>
              <a:t>Tuning gain value on each circuit</a:t>
            </a:r>
            <a:endParaRPr sz="1300">
              <a:solidFill>
                <a:srgbClr val="595959"/>
              </a:solidFill>
              <a:latin typeface="Lato"/>
              <a:ea typeface="Lato"/>
              <a:cs typeface="Lato"/>
              <a:sym typeface="Lato"/>
            </a:endParaRPr>
          </a:p>
          <a:p>
            <a:pPr indent="-311150" lvl="1" marL="914400" rtl="0" algn="l">
              <a:lnSpc>
                <a:spcPct val="115000"/>
              </a:lnSpc>
              <a:spcBef>
                <a:spcPts val="0"/>
              </a:spcBef>
              <a:spcAft>
                <a:spcPts val="0"/>
              </a:spcAft>
              <a:buClr>
                <a:srgbClr val="595959"/>
              </a:buClr>
              <a:buSzPts val="1300"/>
              <a:buFont typeface="Lato"/>
              <a:buChar char="○"/>
            </a:pPr>
            <a:r>
              <a:rPr lang="en" sz="1300">
                <a:solidFill>
                  <a:srgbClr val="595959"/>
                </a:solidFill>
                <a:latin typeface="Lato"/>
                <a:ea typeface="Lato"/>
                <a:cs typeface="Lato"/>
                <a:sym typeface="Lato"/>
              </a:rPr>
              <a:t>We spent a lot of time trying out different resistors for the gain of the circuit that would take advantage of the full range of the DAQ without maxing the op-amp out</a:t>
            </a:r>
            <a:endParaRPr sz="1300">
              <a:solidFill>
                <a:srgbClr val="595959"/>
              </a:solidFill>
              <a:latin typeface="Lato"/>
              <a:ea typeface="Lato"/>
              <a:cs typeface="Lato"/>
              <a:sym typeface="Lato"/>
            </a:endParaRPr>
          </a:p>
          <a:p>
            <a:pPr indent="-311150" lvl="0" marL="457200" rtl="0" algn="l">
              <a:lnSpc>
                <a:spcPct val="115000"/>
              </a:lnSpc>
              <a:spcBef>
                <a:spcPts val="0"/>
              </a:spcBef>
              <a:spcAft>
                <a:spcPts val="0"/>
              </a:spcAft>
              <a:buClr>
                <a:srgbClr val="595959"/>
              </a:buClr>
              <a:buSzPts val="1300"/>
              <a:buFont typeface="Lato"/>
              <a:buChar char="●"/>
            </a:pPr>
            <a:r>
              <a:rPr lang="en" sz="1300">
                <a:solidFill>
                  <a:srgbClr val="595959"/>
                </a:solidFill>
                <a:latin typeface="Lato"/>
                <a:ea typeface="Lato"/>
                <a:cs typeface="Lato"/>
                <a:sym typeface="Lato"/>
              </a:rPr>
              <a:t>Potentiometer subtractor circuit for DC offset</a:t>
            </a:r>
            <a:endParaRPr sz="1300">
              <a:solidFill>
                <a:srgbClr val="595959"/>
              </a:solidFill>
              <a:latin typeface="Lato"/>
              <a:ea typeface="Lato"/>
              <a:cs typeface="Lato"/>
              <a:sym typeface="Lato"/>
            </a:endParaRPr>
          </a:p>
          <a:p>
            <a:pPr indent="-311150" lvl="1" marL="914400" rtl="0" algn="l">
              <a:lnSpc>
                <a:spcPct val="115000"/>
              </a:lnSpc>
              <a:spcBef>
                <a:spcPts val="0"/>
              </a:spcBef>
              <a:spcAft>
                <a:spcPts val="0"/>
              </a:spcAft>
              <a:buClr>
                <a:srgbClr val="595959"/>
              </a:buClr>
              <a:buSzPts val="1300"/>
              <a:buFont typeface="Lato"/>
              <a:buChar char="○"/>
            </a:pPr>
            <a:r>
              <a:rPr lang="en" sz="1300">
                <a:solidFill>
                  <a:srgbClr val="595959"/>
                </a:solidFill>
                <a:latin typeface="Lato"/>
                <a:ea typeface="Lato"/>
                <a:cs typeface="Lato"/>
                <a:sym typeface="Lato"/>
              </a:rPr>
              <a:t>Although we didn’t end up including this sub circuit in our final hardware, in efforts to separate the change in the signal from the DC offset and maximize this change through amplification, we implemented a subtractor circuit with a potentiometer tuned to the DC offset of the user’s eye. We had to tune the potentiometer manually and ended up having more issues when the circuit was added because we had to split the amplification into two stages since we had two op-amps and we ran into problems with maxing out our op-amps, so we decided to go with our one stage of amplification and LPF and ended up getting the best results with that hardware setup.</a:t>
            </a:r>
            <a:endParaRPr sz="1300">
              <a:solidFill>
                <a:srgbClr val="595959"/>
              </a:solidFill>
              <a:latin typeface="Lato"/>
              <a:ea typeface="Lato"/>
              <a:cs typeface="Lato"/>
              <a:sym typeface="Lato"/>
            </a:endParaRPr>
          </a:p>
          <a:p>
            <a:pPr indent="0" lvl="0" marL="0" rtl="0" algn="l">
              <a:spcBef>
                <a:spcPts val="12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ca11fb4d70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ca11fb4d70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ca11fb4d70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ca11fb4d70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d6e0d45cc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d6e0d45cc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d45445db3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d45445db3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d44beea3a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d44beea3a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300">
              <a:solidFill>
                <a:srgbClr val="595959"/>
              </a:solidFill>
              <a:latin typeface="Lato"/>
              <a:ea typeface="Lato"/>
              <a:cs typeface="Lato"/>
              <a:sym typeface="Lato"/>
            </a:endParaRPr>
          </a:p>
          <a:p>
            <a:pPr indent="-317500" lvl="0" marL="457200" rtl="0" algn="l">
              <a:spcBef>
                <a:spcPts val="1200"/>
              </a:spcBef>
              <a:spcAft>
                <a:spcPts val="0"/>
              </a:spcAft>
              <a:buClr>
                <a:srgbClr val="1A1A1A"/>
              </a:buClr>
              <a:buSzPts val="1400"/>
              <a:buFont typeface="Lato"/>
              <a:buChar char="-"/>
            </a:pPr>
            <a:r>
              <a:rPr lang="en" sz="1400">
                <a:solidFill>
                  <a:srgbClr val="1A1A1A"/>
                </a:solidFill>
                <a:latin typeface="Lato"/>
                <a:ea typeface="Lato"/>
                <a:cs typeface="Lato"/>
                <a:sym typeface="Lato"/>
              </a:rPr>
              <a:t>At the beginning of each trial we started by collecting some </a:t>
            </a:r>
            <a:r>
              <a:rPr b="1" lang="en" sz="1400">
                <a:solidFill>
                  <a:srgbClr val="1A1A1A"/>
                </a:solidFill>
                <a:latin typeface="Lato"/>
                <a:ea typeface="Lato"/>
                <a:cs typeface="Lato"/>
                <a:sym typeface="Lato"/>
              </a:rPr>
              <a:t>baseline values</a:t>
            </a:r>
            <a:r>
              <a:rPr lang="en" sz="1400">
                <a:solidFill>
                  <a:srgbClr val="1A1A1A"/>
                </a:solidFill>
                <a:latin typeface="Lato"/>
                <a:ea typeface="Lato"/>
                <a:cs typeface="Lato"/>
                <a:sym typeface="Lato"/>
              </a:rPr>
              <a:t>. </a:t>
            </a:r>
            <a:endParaRPr sz="1400">
              <a:solidFill>
                <a:srgbClr val="1A1A1A"/>
              </a:solidFill>
              <a:latin typeface="Lato"/>
              <a:ea typeface="Lato"/>
              <a:cs typeface="Lato"/>
              <a:sym typeface="Lato"/>
            </a:endParaRPr>
          </a:p>
          <a:p>
            <a:pPr indent="-317500" lvl="0" marL="457200" rtl="0" algn="l">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We asked the participant to look at the </a:t>
            </a:r>
            <a:r>
              <a:rPr b="1" lang="en" sz="1400">
                <a:solidFill>
                  <a:srgbClr val="1A1A1A"/>
                </a:solidFill>
                <a:latin typeface="Lato"/>
                <a:ea typeface="Lato"/>
                <a:cs typeface="Lato"/>
                <a:sym typeface="Lato"/>
              </a:rPr>
              <a:t>middle “X” </a:t>
            </a:r>
            <a:r>
              <a:rPr lang="en" sz="1400">
                <a:solidFill>
                  <a:srgbClr val="1A1A1A"/>
                </a:solidFill>
                <a:latin typeface="Lato"/>
                <a:ea typeface="Lato"/>
                <a:cs typeface="Lato"/>
                <a:sym typeface="Lato"/>
              </a:rPr>
              <a:t>while we identified the the </a:t>
            </a:r>
            <a:r>
              <a:rPr b="1" lang="en" sz="1400">
                <a:solidFill>
                  <a:srgbClr val="1A1A1A"/>
                </a:solidFill>
                <a:latin typeface="Lato"/>
                <a:ea typeface="Lato"/>
                <a:cs typeface="Lato"/>
                <a:sym typeface="Lato"/>
              </a:rPr>
              <a:t>horizontal and vertical offsets</a:t>
            </a:r>
            <a:r>
              <a:rPr lang="en" sz="1400">
                <a:solidFill>
                  <a:srgbClr val="1A1A1A"/>
                </a:solidFill>
                <a:latin typeface="Lato"/>
                <a:ea typeface="Lato"/>
                <a:cs typeface="Lato"/>
                <a:sym typeface="Lato"/>
              </a:rPr>
              <a:t>.  We inputted these values into the software so that the adjusted signals would be centered at zero.</a:t>
            </a:r>
            <a:endParaRPr sz="1400">
              <a:solidFill>
                <a:srgbClr val="1A1A1A"/>
              </a:solidFill>
              <a:latin typeface="Lato"/>
              <a:ea typeface="Lato"/>
              <a:cs typeface="Lato"/>
              <a:sym typeface="Lato"/>
            </a:endParaRPr>
          </a:p>
          <a:p>
            <a:pPr indent="-317500" lvl="0" marL="457200" rtl="0" algn="l">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Then we asked the participant to look at the </a:t>
            </a:r>
            <a:r>
              <a:rPr b="1" lang="en" sz="1400">
                <a:solidFill>
                  <a:srgbClr val="1A1A1A"/>
                </a:solidFill>
                <a:latin typeface="Lato"/>
                <a:ea typeface="Lato"/>
                <a:cs typeface="Lato"/>
                <a:sym typeface="Lato"/>
              </a:rPr>
              <a:t>right “X”</a:t>
            </a:r>
            <a:r>
              <a:rPr lang="en" sz="1400">
                <a:solidFill>
                  <a:srgbClr val="1A1A1A"/>
                </a:solidFill>
                <a:latin typeface="Lato"/>
                <a:ea typeface="Lato"/>
                <a:cs typeface="Lato"/>
                <a:sym typeface="Lato"/>
              </a:rPr>
              <a:t>, </a:t>
            </a:r>
            <a:r>
              <a:rPr b="1" lang="en" sz="1400">
                <a:solidFill>
                  <a:srgbClr val="1A1A1A"/>
                </a:solidFill>
                <a:latin typeface="Lato"/>
                <a:ea typeface="Lato"/>
                <a:cs typeface="Lato"/>
                <a:sym typeface="Lato"/>
              </a:rPr>
              <a:t>left “X”</a:t>
            </a:r>
            <a:r>
              <a:rPr lang="en" sz="1400">
                <a:solidFill>
                  <a:srgbClr val="1A1A1A"/>
                </a:solidFill>
                <a:latin typeface="Lato"/>
                <a:ea typeface="Lato"/>
                <a:cs typeface="Lato"/>
                <a:sym typeface="Lato"/>
              </a:rPr>
              <a:t>, </a:t>
            </a:r>
            <a:r>
              <a:rPr b="1" lang="en" sz="1400">
                <a:solidFill>
                  <a:srgbClr val="1A1A1A"/>
                </a:solidFill>
                <a:latin typeface="Lato"/>
                <a:ea typeface="Lato"/>
                <a:cs typeface="Lato"/>
                <a:sym typeface="Lato"/>
              </a:rPr>
              <a:t>up “X”</a:t>
            </a:r>
            <a:r>
              <a:rPr lang="en" sz="1400">
                <a:solidFill>
                  <a:srgbClr val="1A1A1A"/>
                </a:solidFill>
                <a:latin typeface="Lato"/>
                <a:ea typeface="Lato"/>
                <a:cs typeface="Lato"/>
                <a:sym typeface="Lato"/>
              </a:rPr>
              <a:t>, and </a:t>
            </a:r>
            <a:r>
              <a:rPr b="1" lang="en" sz="1400">
                <a:solidFill>
                  <a:srgbClr val="1A1A1A"/>
                </a:solidFill>
                <a:latin typeface="Lato"/>
                <a:ea typeface="Lato"/>
                <a:cs typeface="Lato"/>
                <a:sym typeface="Lato"/>
              </a:rPr>
              <a:t>down “X”</a:t>
            </a:r>
            <a:r>
              <a:rPr lang="en" sz="1400">
                <a:solidFill>
                  <a:srgbClr val="1A1A1A"/>
                </a:solidFill>
                <a:latin typeface="Lato"/>
                <a:ea typeface="Lato"/>
                <a:cs typeface="Lato"/>
                <a:sym typeface="Lato"/>
              </a:rPr>
              <a:t> so that we could record the </a:t>
            </a:r>
            <a:r>
              <a:rPr b="1" lang="en" sz="1400">
                <a:solidFill>
                  <a:srgbClr val="1A1A1A"/>
                </a:solidFill>
                <a:latin typeface="Lato"/>
                <a:ea typeface="Lato"/>
                <a:cs typeface="Lato"/>
                <a:sym typeface="Lato"/>
              </a:rPr>
              <a:t>extreme measurements</a:t>
            </a:r>
            <a:r>
              <a:rPr lang="en" sz="1400">
                <a:solidFill>
                  <a:srgbClr val="1A1A1A"/>
                </a:solidFill>
                <a:latin typeface="Lato"/>
                <a:ea typeface="Lato"/>
                <a:cs typeface="Lato"/>
                <a:sym typeface="Lato"/>
              </a:rPr>
              <a:t>. These values were used to estimate starting the scaling values, although they were also adjusted slightly based on trial and error.</a:t>
            </a:r>
            <a:endParaRPr sz="1300">
              <a:solidFill>
                <a:srgbClr val="595959"/>
              </a:solidFill>
              <a:latin typeface="Lato"/>
              <a:ea typeface="Lato"/>
              <a:cs typeface="Lato"/>
              <a:sym typeface="La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d6e0d45cc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d6e0d45cc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d3897535f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d3897535f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d45445db3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d45445db3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d44beea3a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d44beea3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Hardware Design</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Acquiring a vertical signal → vertical “range of motion” is much smaller.</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Tuning gain to appropriate sensitivity</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Balancing complexity and accuracy</a:t>
            </a:r>
            <a:endParaRPr sz="1400">
              <a:solidFill>
                <a:srgbClr val="1A1A1A"/>
              </a:solidFill>
              <a:latin typeface="Lato"/>
              <a:ea typeface="Lato"/>
              <a:cs typeface="Lato"/>
              <a:sym typeface="Lato"/>
            </a:endParaRPr>
          </a:p>
          <a:p>
            <a:pPr indent="-317500" lvl="0" marL="4572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Calibration</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Tuning scaling value → This value differed for each participant.</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Range of user offset and making time-varying adjustments → This value differed for each trial and was constantly changing. It had to be updated frequently.</a:t>
            </a:r>
            <a:endParaRPr sz="1400">
              <a:solidFill>
                <a:srgbClr val="1A1A1A"/>
              </a:solidFill>
              <a:latin typeface="Lato"/>
              <a:ea typeface="Lato"/>
              <a:cs typeface="Lato"/>
              <a:sym typeface="Lato"/>
            </a:endParaRPr>
          </a:p>
          <a:p>
            <a:pPr indent="0" lvl="0" marL="0" rtl="0" algn="l">
              <a:spcBef>
                <a:spcPts val="120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caa1f2caa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caa1f2caa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a:p>
            <a:pPr indent="0" lvl="0" marL="0" rtl="0" algn="l">
              <a:spcBef>
                <a:spcPts val="0"/>
              </a:spcBef>
              <a:spcAft>
                <a:spcPts val="0"/>
              </a:spcAft>
              <a:buNone/>
            </a:pPr>
            <a:r>
              <a:t/>
            </a:r>
            <a:endParaRPr/>
          </a:p>
          <a:p>
            <a:pPr indent="0" lvl="0" marL="0" rtl="0" algn="l">
              <a:lnSpc>
                <a:spcPct val="115000"/>
              </a:lnSpc>
              <a:spcBef>
                <a:spcPts val="0"/>
              </a:spcBef>
              <a:spcAft>
                <a:spcPts val="1200"/>
              </a:spcAft>
              <a:buNone/>
            </a:pPr>
            <a:r>
              <a:t/>
            </a:r>
            <a:endParaRPr sz="10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d3897535f2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d3897535f2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Ellie</a:t>
            </a:r>
            <a:endParaRPr/>
          </a:p>
          <a:p>
            <a:pPr indent="0" lvl="0" marL="0" rtl="0" algn="l">
              <a:spcBef>
                <a:spcPts val="0"/>
              </a:spcBef>
              <a:spcAft>
                <a:spcPts val="0"/>
              </a:spcAft>
              <a:buNone/>
            </a:pPr>
            <a:r>
              <a:t/>
            </a:r>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Would our system be more accurate with a larger screen?</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Would our system be easier or harder to operate on a larger screen?</a:t>
            </a:r>
            <a:endParaRPr sz="1400">
              <a:solidFill>
                <a:srgbClr val="1A1A1A"/>
              </a:solidFill>
              <a:latin typeface="Lato"/>
              <a:ea typeface="Lato"/>
              <a:cs typeface="Lato"/>
              <a:sym typeface="Lato"/>
            </a:endParaRPr>
          </a:p>
          <a:p>
            <a:pPr indent="-317500" lvl="1" marL="914400" rtl="0" algn="l">
              <a:lnSpc>
                <a:spcPct val="115000"/>
              </a:lnSpc>
              <a:spcBef>
                <a:spcPts val="0"/>
              </a:spcBef>
              <a:spcAft>
                <a:spcPts val="0"/>
              </a:spcAft>
              <a:buClr>
                <a:srgbClr val="1A1A1A"/>
              </a:buClr>
              <a:buSzPts val="1400"/>
              <a:buFont typeface="Lato"/>
              <a:buChar char="○"/>
            </a:pPr>
            <a:r>
              <a:rPr lang="en" sz="1400">
                <a:solidFill>
                  <a:srgbClr val="1A1A1A"/>
                </a:solidFill>
                <a:latin typeface="Lato"/>
                <a:ea typeface="Lato"/>
                <a:cs typeface="Lato"/>
                <a:sym typeface="Lato"/>
              </a:rPr>
              <a:t>What is the ideal screen size for our system?</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d6e0d45cc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d6e0d45cc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d70fd56f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d70fd56f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drive.google.com/file/d/169dkM6-B5JxXwlhqPzjU6iOhKSUYir1R/view" TargetMode="Externa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drive.google.com/file/d/1iVmclRPD2ldBLFvp-14upff43Hb_8xW2/view" TargetMode="Externa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doi.org/10.1007/978-3-319-47301-7_5"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900"/>
              <a:t>Electrooculography-controlled Cursor</a:t>
            </a:r>
            <a:endParaRPr sz="3900"/>
          </a:p>
        </p:txBody>
      </p:sp>
      <p:sp>
        <p:nvSpPr>
          <p:cNvPr id="87" name="Google Shape;87;p13"/>
          <p:cNvSpPr txBox="1"/>
          <p:nvPr>
            <p:ph idx="1" type="subTitle"/>
          </p:nvPr>
        </p:nvSpPr>
        <p:spPr>
          <a:xfrm>
            <a:off x="727950" y="2987150"/>
            <a:ext cx="7688100" cy="150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2"/>
                </a:solidFill>
              </a:rPr>
              <a:t>University of Michigan Engineering Honors Capstone Winter 2021</a:t>
            </a:r>
            <a:endParaRPr>
              <a:solidFill>
                <a:schemeClr val="dk2"/>
              </a:solidFill>
            </a:endParaRPr>
          </a:p>
          <a:p>
            <a:pPr indent="0" lvl="0" marL="0" rtl="0" algn="l">
              <a:spcBef>
                <a:spcPts val="0"/>
              </a:spcBef>
              <a:spcAft>
                <a:spcPts val="0"/>
              </a:spcAft>
              <a:buNone/>
            </a:pPr>
            <a:r>
              <a:rPr lang="en">
                <a:solidFill>
                  <a:schemeClr val="dk2"/>
                </a:solidFill>
              </a:rPr>
              <a:t>EECS/BME 458 - Biomedical Instrumentation &amp; Design</a:t>
            </a:r>
            <a:endParaRPr>
              <a:solidFill>
                <a:schemeClr val="dk2"/>
              </a:solidFill>
            </a:endParaRPr>
          </a:p>
          <a:p>
            <a:pPr indent="0" lvl="0" marL="0" rtl="0" algn="l">
              <a:spcBef>
                <a:spcPts val="0"/>
              </a:spcBef>
              <a:spcAft>
                <a:spcPts val="0"/>
              </a:spcAft>
              <a:buNone/>
            </a:pPr>
            <a:r>
              <a:rPr lang="en">
                <a:solidFill>
                  <a:schemeClr val="dk2"/>
                </a:solidFill>
              </a:rPr>
              <a:t>Professor Barry Belmont</a:t>
            </a:r>
            <a:endParaRPr>
              <a:solidFill>
                <a:schemeClr val="dk2"/>
              </a:solidFill>
            </a:endParaRPr>
          </a:p>
          <a:p>
            <a:pPr indent="0" lvl="0" marL="0" rtl="0" algn="l">
              <a:spcBef>
                <a:spcPts val="0"/>
              </a:spcBef>
              <a:spcAft>
                <a:spcPts val="0"/>
              </a:spcAft>
              <a:buNone/>
            </a:pPr>
            <a:r>
              <a:rPr lang="en">
                <a:solidFill>
                  <a:schemeClr val="dk2"/>
                </a:solidFill>
              </a:rPr>
              <a:t>Hardware: Samina Abdullah, Aidan Ahamparam</a:t>
            </a:r>
            <a:endParaRPr>
              <a:solidFill>
                <a:schemeClr val="dk2"/>
              </a:solidFill>
            </a:endParaRPr>
          </a:p>
          <a:p>
            <a:pPr indent="0" lvl="0" marL="0" rtl="0" algn="l">
              <a:spcBef>
                <a:spcPts val="0"/>
              </a:spcBef>
              <a:spcAft>
                <a:spcPts val="0"/>
              </a:spcAft>
              <a:buNone/>
            </a:pPr>
            <a:r>
              <a:rPr lang="en">
                <a:solidFill>
                  <a:schemeClr val="dk2"/>
                </a:solidFill>
              </a:rPr>
              <a:t>Software: Ellie Dulzo, Samy Ismail</a:t>
            </a:r>
            <a:endParaRPr>
              <a:solidFill>
                <a:schemeClr val="dk2"/>
              </a:solidFill>
            </a:endParaRPr>
          </a:p>
        </p:txBody>
      </p:sp>
      <p:sp>
        <p:nvSpPr>
          <p:cNvPr id="88" name="Google Shape;88;p1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type="title"/>
          </p:nvPr>
        </p:nvSpPr>
        <p:spPr>
          <a:xfrm>
            <a:off x="729450" y="1318650"/>
            <a:ext cx="80562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Electrooculography?</a:t>
            </a:r>
            <a:endParaRPr/>
          </a:p>
        </p:txBody>
      </p:sp>
      <p:sp>
        <p:nvSpPr>
          <p:cNvPr id="94" name="Google Shape;94;p14"/>
          <p:cNvSpPr txBox="1"/>
          <p:nvPr>
            <p:ph idx="1" type="body"/>
          </p:nvPr>
        </p:nvSpPr>
        <p:spPr>
          <a:xfrm>
            <a:off x="729450" y="2102725"/>
            <a:ext cx="7806900" cy="2571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chemeClr val="dk2"/>
              </a:buClr>
              <a:buSzPts val="1500"/>
              <a:buChar char="●"/>
            </a:pPr>
            <a:r>
              <a:rPr b="1" lang="en" sz="1500">
                <a:solidFill>
                  <a:schemeClr val="dk2"/>
                </a:solidFill>
              </a:rPr>
              <a:t>Electrooculography (EOG) </a:t>
            </a:r>
            <a:r>
              <a:rPr lang="en" sz="1500">
                <a:solidFill>
                  <a:schemeClr val="dk2"/>
                </a:solidFill>
              </a:rPr>
              <a:t>is a technique for measuring the corneo-retinal standing potential that exists between the front and the back of the human eye. </a:t>
            </a:r>
            <a:endParaRPr sz="1500">
              <a:solidFill>
                <a:schemeClr val="dk2"/>
              </a:solidFill>
            </a:endParaRPr>
          </a:p>
          <a:p>
            <a:pPr indent="0" lvl="0" marL="914400" rtl="0" algn="l">
              <a:spcBef>
                <a:spcPts val="1200"/>
              </a:spcBef>
              <a:spcAft>
                <a:spcPts val="1200"/>
              </a:spcAft>
              <a:buNone/>
            </a:pPr>
            <a:r>
              <a:t/>
            </a:r>
            <a:endParaRPr sz="1500">
              <a:solidFill>
                <a:schemeClr val="dk2"/>
              </a:solidFill>
            </a:endParaRPr>
          </a:p>
        </p:txBody>
      </p:sp>
      <p:sp>
        <p:nvSpPr>
          <p:cNvPr id="95" name="Google Shape;95;p1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6" name="Google Shape;96;p14"/>
          <p:cNvPicPr preferRelativeResize="0"/>
          <p:nvPr/>
        </p:nvPicPr>
        <p:blipFill>
          <a:blip r:embed="rId3">
            <a:alphaModFix/>
          </a:blip>
          <a:stretch>
            <a:fillRect/>
          </a:stretch>
        </p:blipFill>
        <p:spPr>
          <a:xfrm>
            <a:off x="3431625" y="3112911"/>
            <a:ext cx="2402550" cy="123131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729450" y="1318650"/>
            <a:ext cx="80562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Electrooculography?</a:t>
            </a:r>
            <a:endParaRPr/>
          </a:p>
        </p:txBody>
      </p:sp>
      <p:sp>
        <p:nvSpPr>
          <p:cNvPr id="102" name="Google Shape;102;p1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03" name="Google Shape;103;p15"/>
          <p:cNvPicPr preferRelativeResize="0"/>
          <p:nvPr/>
        </p:nvPicPr>
        <p:blipFill>
          <a:blip r:embed="rId3">
            <a:alphaModFix/>
          </a:blip>
          <a:stretch>
            <a:fillRect/>
          </a:stretch>
        </p:blipFill>
        <p:spPr>
          <a:xfrm>
            <a:off x="2024975" y="1974125"/>
            <a:ext cx="4691678" cy="29848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6"/>
          <p:cNvSpPr txBox="1"/>
          <p:nvPr>
            <p:ph type="title"/>
          </p:nvPr>
        </p:nvSpPr>
        <p:spPr>
          <a:xfrm>
            <a:off x="729450" y="1318650"/>
            <a:ext cx="80562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Objective &amp; Audience</a:t>
            </a:r>
            <a:endParaRPr/>
          </a:p>
        </p:txBody>
      </p:sp>
      <p:sp>
        <p:nvSpPr>
          <p:cNvPr id="109" name="Google Shape;109;p16"/>
          <p:cNvSpPr txBox="1"/>
          <p:nvPr>
            <p:ph idx="1" type="body"/>
          </p:nvPr>
        </p:nvSpPr>
        <p:spPr>
          <a:xfrm>
            <a:off x="729450" y="1990525"/>
            <a:ext cx="7806900" cy="22521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dk2"/>
              </a:buClr>
              <a:buSzPts val="1500"/>
              <a:buChar char="●"/>
            </a:pPr>
            <a:r>
              <a:rPr lang="en" sz="1500">
                <a:solidFill>
                  <a:schemeClr val="dk2"/>
                </a:solidFill>
              </a:rPr>
              <a:t>Build a device that allow users to operate a computer via the movement of their right eye as opposed to hand motion</a:t>
            </a:r>
            <a:endParaRPr sz="1500">
              <a:solidFill>
                <a:schemeClr val="dk2"/>
              </a:solidFill>
            </a:endParaRPr>
          </a:p>
          <a:p>
            <a:pPr indent="-323850" lvl="0" marL="457200" rtl="0" algn="l">
              <a:spcBef>
                <a:spcPts val="0"/>
              </a:spcBef>
              <a:spcAft>
                <a:spcPts val="0"/>
              </a:spcAft>
              <a:buClr>
                <a:schemeClr val="dk2"/>
              </a:buClr>
              <a:buSzPts val="1500"/>
              <a:buChar char="●"/>
            </a:pPr>
            <a:r>
              <a:rPr lang="en" sz="1500">
                <a:solidFill>
                  <a:schemeClr val="dk2"/>
                </a:solidFill>
              </a:rPr>
              <a:t>This technology would be particularly useful for amputees, quadriplegics, and any individual unable to operate a typical mouse</a:t>
            </a:r>
            <a:endParaRPr sz="1500">
              <a:solidFill>
                <a:schemeClr val="dk2"/>
              </a:solidFill>
            </a:endParaRPr>
          </a:p>
          <a:p>
            <a:pPr indent="0" lvl="0" marL="0" rtl="0" algn="l">
              <a:spcBef>
                <a:spcPts val="1200"/>
              </a:spcBef>
              <a:spcAft>
                <a:spcPts val="1200"/>
              </a:spcAft>
              <a:buNone/>
            </a:pPr>
            <a:r>
              <a:t/>
            </a:r>
            <a:endParaRPr sz="1500"/>
          </a:p>
        </p:txBody>
      </p:sp>
      <p:sp>
        <p:nvSpPr>
          <p:cNvPr id="110" name="Google Shape;110;p1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Electrode Placement</a:t>
            </a:r>
            <a:endParaRPr/>
          </a:p>
        </p:txBody>
      </p:sp>
      <p:sp>
        <p:nvSpPr>
          <p:cNvPr id="116" name="Google Shape;116;p17"/>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17" name="Google Shape;117;p1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8" name="Google Shape;118;p17"/>
          <p:cNvPicPr preferRelativeResize="0"/>
          <p:nvPr/>
        </p:nvPicPr>
        <p:blipFill>
          <a:blip r:embed="rId3">
            <a:alphaModFix/>
          </a:blip>
          <a:stretch>
            <a:fillRect/>
          </a:stretch>
        </p:blipFill>
        <p:spPr>
          <a:xfrm>
            <a:off x="2533800" y="2078875"/>
            <a:ext cx="4076400" cy="2686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High-level Experimental Setup</a:t>
            </a:r>
            <a:endParaRPr/>
          </a:p>
        </p:txBody>
      </p:sp>
      <p:sp>
        <p:nvSpPr>
          <p:cNvPr id="124" name="Google Shape;124;p1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25" name="Google Shape;125;p18"/>
          <p:cNvPicPr preferRelativeResize="0"/>
          <p:nvPr/>
        </p:nvPicPr>
        <p:blipFill>
          <a:blip r:embed="rId3">
            <a:alphaModFix/>
          </a:blip>
          <a:stretch>
            <a:fillRect/>
          </a:stretch>
        </p:blipFill>
        <p:spPr>
          <a:xfrm>
            <a:off x="0" y="1826256"/>
            <a:ext cx="9144003" cy="2781594"/>
          </a:xfrm>
          <a:prstGeom prst="rect">
            <a:avLst/>
          </a:prstGeom>
          <a:noFill/>
          <a:ln>
            <a:noFill/>
          </a:ln>
        </p:spPr>
      </p:pic>
      <p:pic>
        <p:nvPicPr>
          <p:cNvPr id="126" name="Google Shape;126;p18"/>
          <p:cNvPicPr preferRelativeResize="0"/>
          <p:nvPr/>
        </p:nvPicPr>
        <p:blipFill>
          <a:blip r:embed="rId4">
            <a:alphaModFix/>
          </a:blip>
          <a:stretch>
            <a:fillRect/>
          </a:stretch>
        </p:blipFill>
        <p:spPr>
          <a:xfrm>
            <a:off x="539975" y="2847750"/>
            <a:ext cx="273201" cy="234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729450" y="131865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Breadboard</a:t>
            </a:r>
            <a:endParaRPr/>
          </a:p>
        </p:txBody>
      </p:sp>
      <p:sp>
        <p:nvSpPr>
          <p:cNvPr id="132" name="Google Shape;132;p1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33" name="Google Shape;133;p19"/>
          <p:cNvPicPr preferRelativeResize="0"/>
          <p:nvPr/>
        </p:nvPicPr>
        <p:blipFill rotWithShape="1">
          <a:blip r:embed="rId3">
            <a:alphaModFix/>
          </a:blip>
          <a:srcRect b="0" l="5695" r="0" t="11785"/>
          <a:stretch/>
        </p:blipFill>
        <p:spPr>
          <a:xfrm>
            <a:off x="2937425" y="804625"/>
            <a:ext cx="3272425" cy="40814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29450" y="131865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Hardware Schematic: Horizontal</a:t>
            </a:r>
            <a:endParaRPr/>
          </a:p>
        </p:txBody>
      </p:sp>
      <p:sp>
        <p:nvSpPr>
          <p:cNvPr id="139" name="Google Shape;139;p2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40" name="Google Shape;140;p20"/>
          <p:cNvPicPr preferRelativeResize="0"/>
          <p:nvPr/>
        </p:nvPicPr>
        <p:blipFill>
          <a:blip r:embed="rId3">
            <a:alphaModFix/>
          </a:blip>
          <a:stretch>
            <a:fillRect/>
          </a:stretch>
        </p:blipFill>
        <p:spPr>
          <a:xfrm>
            <a:off x="847479" y="1920075"/>
            <a:ext cx="7967195" cy="2829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729450" y="131865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Hardware Schematic: Vertical</a:t>
            </a:r>
            <a:endParaRPr/>
          </a:p>
        </p:txBody>
      </p:sp>
      <p:sp>
        <p:nvSpPr>
          <p:cNvPr id="146" name="Google Shape;146;p2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47" name="Google Shape;147;p21"/>
          <p:cNvPicPr preferRelativeResize="0"/>
          <p:nvPr/>
        </p:nvPicPr>
        <p:blipFill>
          <a:blip r:embed="rId3">
            <a:alphaModFix/>
          </a:blip>
          <a:stretch>
            <a:fillRect/>
          </a:stretch>
        </p:blipFill>
        <p:spPr>
          <a:xfrm>
            <a:off x="369263" y="1853850"/>
            <a:ext cx="8408774" cy="2896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Hardware Considerations</a:t>
            </a:r>
            <a:endParaRPr/>
          </a:p>
        </p:txBody>
      </p:sp>
      <p:sp>
        <p:nvSpPr>
          <p:cNvPr id="153" name="Google Shape;153;p22"/>
          <p:cNvSpPr txBox="1"/>
          <p:nvPr>
            <p:ph idx="1" type="body"/>
          </p:nvPr>
        </p:nvSpPr>
        <p:spPr>
          <a:xfrm>
            <a:off x="729450" y="2078875"/>
            <a:ext cx="4017600" cy="22611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chemeClr val="dk2"/>
              </a:buClr>
              <a:buSzPts val="1400"/>
              <a:buChar char="●"/>
            </a:pPr>
            <a:r>
              <a:rPr lang="en" sz="1400">
                <a:solidFill>
                  <a:schemeClr val="dk2"/>
                </a:solidFill>
              </a:rPr>
              <a:t>Deciding to implement a LPF instead of BPF</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Tuning gain value on each circuit</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Potentiometer subtractor circuit </a:t>
            </a:r>
            <a:endParaRPr sz="1400">
              <a:solidFill>
                <a:schemeClr val="dk2"/>
              </a:solidFill>
            </a:endParaRPr>
          </a:p>
        </p:txBody>
      </p:sp>
      <p:sp>
        <p:nvSpPr>
          <p:cNvPr id="154" name="Google Shape;154;p2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55" name="Google Shape;155;p22"/>
          <p:cNvPicPr preferRelativeResize="0"/>
          <p:nvPr/>
        </p:nvPicPr>
        <p:blipFill rotWithShape="1">
          <a:blip r:embed="rId3">
            <a:alphaModFix/>
          </a:blip>
          <a:srcRect b="0" l="0" r="0" t="10426"/>
          <a:stretch/>
        </p:blipFill>
        <p:spPr>
          <a:xfrm>
            <a:off x="4747050" y="2383250"/>
            <a:ext cx="4151375" cy="23666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3"/>
          <p:cNvSpPr txBox="1"/>
          <p:nvPr>
            <p:ph type="title"/>
          </p:nvPr>
        </p:nvSpPr>
        <p:spPr>
          <a:xfrm>
            <a:off x="648900" y="6512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Software Block Diagram</a:t>
            </a:r>
            <a:endParaRPr/>
          </a:p>
        </p:txBody>
      </p:sp>
      <p:sp>
        <p:nvSpPr>
          <p:cNvPr id="161" name="Google Shape;161;p2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62" name="Google Shape;162;p23"/>
          <p:cNvPicPr preferRelativeResize="0"/>
          <p:nvPr/>
        </p:nvPicPr>
        <p:blipFill>
          <a:blip r:embed="rId3">
            <a:alphaModFix/>
          </a:blip>
          <a:stretch>
            <a:fillRect/>
          </a:stretch>
        </p:blipFill>
        <p:spPr>
          <a:xfrm>
            <a:off x="1587725" y="1256525"/>
            <a:ext cx="5968551" cy="37944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LabVIEW Data Analysis</a:t>
            </a:r>
            <a:endParaRPr/>
          </a:p>
        </p:txBody>
      </p:sp>
      <p:sp>
        <p:nvSpPr>
          <p:cNvPr id="168" name="Google Shape;168;p24"/>
          <p:cNvSpPr txBox="1"/>
          <p:nvPr/>
        </p:nvSpPr>
        <p:spPr>
          <a:xfrm>
            <a:off x="-83300" y="1936625"/>
            <a:ext cx="4446000" cy="2894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t/>
            </a:r>
            <a:endParaRPr>
              <a:latin typeface="Lato"/>
              <a:ea typeface="Lato"/>
              <a:cs typeface="Lato"/>
              <a:sym typeface="Lato"/>
            </a:endParaRPr>
          </a:p>
        </p:txBody>
      </p:sp>
      <p:sp>
        <p:nvSpPr>
          <p:cNvPr id="169" name="Google Shape;169;p2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70" name="Google Shape;170;p24"/>
          <p:cNvPicPr preferRelativeResize="0"/>
          <p:nvPr/>
        </p:nvPicPr>
        <p:blipFill>
          <a:blip r:embed="rId3">
            <a:alphaModFix/>
          </a:blip>
          <a:stretch>
            <a:fillRect/>
          </a:stretch>
        </p:blipFill>
        <p:spPr>
          <a:xfrm>
            <a:off x="5172216" y="717775"/>
            <a:ext cx="3368908" cy="4073074"/>
          </a:xfrm>
          <a:prstGeom prst="rect">
            <a:avLst/>
          </a:prstGeom>
          <a:noFill/>
          <a:ln>
            <a:noFill/>
          </a:ln>
        </p:spPr>
      </p:pic>
      <p:pic>
        <p:nvPicPr>
          <p:cNvPr id="171" name="Google Shape;171;p24"/>
          <p:cNvPicPr preferRelativeResize="0"/>
          <p:nvPr/>
        </p:nvPicPr>
        <p:blipFill>
          <a:blip r:embed="rId4">
            <a:alphaModFix/>
          </a:blip>
          <a:stretch>
            <a:fillRect/>
          </a:stretch>
        </p:blipFill>
        <p:spPr>
          <a:xfrm>
            <a:off x="255525" y="2024550"/>
            <a:ext cx="4916699" cy="2516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Horizontal Eye Movement Waveform</a:t>
            </a:r>
            <a:endParaRPr/>
          </a:p>
        </p:txBody>
      </p:sp>
      <p:sp>
        <p:nvSpPr>
          <p:cNvPr id="177" name="Google Shape;177;p25"/>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78" name="Google Shape;178;p2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79" name="Google Shape;179;p25"/>
          <p:cNvPicPr preferRelativeResize="0"/>
          <p:nvPr/>
        </p:nvPicPr>
        <p:blipFill>
          <a:blip r:embed="rId3">
            <a:alphaModFix/>
          </a:blip>
          <a:stretch>
            <a:fillRect/>
          </a:stretch>
        </p:blipFill>
        <p:spPr>
          <a:xfrm>
            <a:off x="2685587" y="2078875"/>
            <a:ext cx="3776424" cy="2780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LabVIEW Data Analysis</a:t>
            </a:r>
            <a:endParaRPr/>
          </a:p>
        </p:txBody>
      </p:sp>
      <p:sp>
        <p:nvSpPr>
          <p:cNvPr id="185" name="Google Shape;185;p2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86" name="Google Shape;186;p26"/>
          <p:cNvPicPr preferRelativeResize="0"/>
          <p:nvPr/>
        </p:nvPicPr>
        <p:blipFill>
          <a:blip r:embed="rId3">
            <a:alphaModFix/>
          </a:blip>
          <a:stretch>
            <a:fillRect/>
          </a:stretch>
        </p:blipFill>
        <p:spPr>
          <a:xfrm>
            <a:off x="4572000" y="591000"/>
            <a:ext cx="3982425" cy="4552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7"/>
          <p:cNvPicPr preferRelativeResize="0"/>
          <p:nvPr/>
        </p:nvPicPr>
        <p:blipFill>
          <a:blip r:embed="rId3">
            <a:alphaModFix/>
          </a:blip>
          <a:stretch>
            <a:fillRect/>
          </a:stretch>
        </p:blipFill>
        <p:spPr>
          <a:xfrm>
            <a:off x="6242600" y="2762050"/>
            <a:ext cx="1933100" cy="2358825"/>
          </a:xfrm>
          <a:prstGeom prst="rect">
            <a:avLst/>
          </a:prstGeom>
          <a:noFill/>
          <a:ln>
            <a:noFill/>
          </a:ln>
        </p:spPr>
      </p:pic>
      <p:sp>
        <p:nvSpPr>
          <p:cNvPr id="192" name="Google Shape;192;p2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Calibration</a:t>
            </a:r>
            <a:endParaRPr/>
          </a:p>
        </p:txBody>
      </p:sp>
      <p:sp>
        <p:nvSpPr>
          <p:cNvPr id="193" name="Google Shape;193;p2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94" name="Google Shape;194;p27"/>
          <p:cNvPicPr preferRelativeResize="0"/>
          <p:nvPr/>
        </p:nvPicPr>
        <p:blipFill>
          <a:blip r:embed="rId4">
            <a:alphaModFix/>
          </a:blip>
          <a:stretch>
            <a:fillRect/>
          </a:stretch>
        </p:blipFill>
        <p:spPr>
          <a:xfrm>
            <a:off x="729450" y="2098199"/>
            <a:ext cx="4416650" cy="2484375"/>
          </a:xfrm>
          <a:prstGeom prst="rect">
            <a:avLst/>
          </a:prstGeom>
          <a:noFill/>
          <a:ln>
            <a:noFill/>
          </a:ln>
        </p:spPr>
      </p:pic>
      <p:pic>
        <p:nvPicPr>
          <p:cNvPr id="195" name="Google Shape;195;p27"/>
          <p:cNvPicPr preferRelativeResize="0"/>
          <p:nvPr/>
        </p:nvPicPr>
        <p:blipFill>
          <a:blip r:embed="rId5">
            <a:alphaModFix/>
          </a:blip>
          <a:stretch>
            <a:fillRect/>
          </a:stretch>
        </p:blipFill>
        <p:spPr>
          <a:xfrm>
            <a:off x="5999125" y="523375"/>
            <a:ext cx="2248900" cy="2238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729450" y="131865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a:t>
            </a:r>
            <a:endParaRPr/>
          </a:p>
        </p:txBody>
      </p:sp>
      <p:sp>
        <p:nvSpPr>
          <p:cNvPr id="201" name="Google Shape;201;p2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02" name="Google Shape;202;p28"/>
          <p:cNvPicPr preferRelativeResize="0"/>
          <p:nvPr/>
        </p:nvPicPr>
        <p:blipFill>
          <a:blip r:embed="rId3">
            <a:alphaModFix/>
          </a:blip>
          <a:stretch>
            <a:fillRect/>
          </a:stretch>
        </p:blipFill>
        <p:spPr>
          <a:xfrm>
            <a:off x="5740631" y="786074"/>
            <a:ext cx="2972847" cy="3963776"/>
          </a:xfrm>
          <a:prstGeom prst="rect">
            <a:avLst/>
          </a:prstGeom>
          <a:noFill/>
          <a:ln>
            <a:noFill/>
          </a:ln>
        </p:spPr>
      </p:pic>
      <p:pic>
        <p:nvPicPr>
          <p:cNvPr id="203" name="Google Shape;203;p28"/>
          <p:cNvPicPr preferRelativeResize="0"/>
          <p:nvPr/>
        </p:nvPicPr>
        <p:blipFill>
          <a:blip r:embed="rId4">
            <a:alphaModFix/>
          </a:blip>
          <a:stretch>
            <a:fillRect/>
          </a:stretch>
        </p:blipFill>
        <p:spPr>
          <a:xfrm>
            <a:off x="2434200" y="786050"/>
            <a:ext cx="2972851" cy="39638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9"/>
          <p:cNvSpPr txBox="1"/>
          <p:nvPr>
            <p:ph type="title"/>
          </p:nvPr>
        </p:nvSpPr>
        <p:spPr>
          <a:xfrm>
            <a:off x="729450" y="565325"/>
            <a:ext cx="7948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Demo: Horizontal Extremes and Intermediates</a:t>
            </a:r>
            <a:endParaRPr/>
          </a:p>
        </p:txBody>
      </p:sp>
      <p:sp>
        <p:nvSpPr>
          <p:cNvPr id="209" name="Google Shape;209;p2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0" name="Google Shape;210;p29" title="EOGvid1v2.mov">
            <a:hlinkClick r:id="rId3"/>
          </p:cNvPr>
          <p:cNvPicPr preferRelativeResize="0"/>
          <p:nvPr/>
        </p:nvPicPr>
        <p:blipFill>
          <a:blip r:embed="rId4">
            <a:alphaModFix/>
          </a:blip>
          <a:stretch>
            <a:fillRect/>
          </a:stretch>
        </p:blipFill>
        <p:spPr>
          <a:xfrm>
            <a:off x="2286000" y="13208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0"/>
          <p:cNvSpPr txBox="1"/>
          <p:nvPr>
            <p:ph type="title"/>
          </p:nvPr>
        </p:nvSpPr>
        <p:spPr>
          <a:xfrm>
            <a:off x="727650" y="5133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Demo: Four Corners</a:t>
            </a:r>
            <a:endParaRPr/>
          </a:p>
        </p:txBody>
      </p:sp>
      <p:sp>
        <p:nvSpPr>
          <p:cNvPr id="216" name="Google Shape;216;p3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7" name="Google Shape;217;p30" title="EOGvid2.mov">
            <a:hlinkClick r:id="rId3"/>
          </p:cNvPr>
          <p:cNvPicPr preferRelativeResize="0"/>
          <p:nvPr/>
        </p:nvPicPr>
        <p:blipFill>
          <a:blip r:embed="rId4">
            <a:alphaModFix/>
          </a:blip>
          <a:stretch>
            <a:fillRect/>
          </a:stretch>
        </p:blipFill>
        <p:spPr>
          <a:xfrm>
            <a:off x="2234075" y="14507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Obstacles &amp; Challenges</a:t>
            </a:r>
            <a:endParaRPr/>
          </a:p>
        </p:txBody>
      </p:sp>
      <p:sp>
        <p:nvSpPr>
          <p:cNvPr id="223" name="Google Shape;223;p31"/>
          <p:cNvSpPr txBox="1"/>
          <p:nvPr>
            <p:ph idx="1" type="body"/>
          </p:nvPr>
        </p:nvSpPr>
        <p:spPr>
          <a:xfrm>
            <a:off x="729450" y="1853850"/>
            <a:ext cx="7688700" cy="3168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Char char="●"/>
            </a:pPr>
            <a:r>
              <a:rPr lang="en" sz="1400">
                <a:solidFill>
                  <a:schemeClr val="dk2"/>
                </a:solidFill>
              </a:rPr>
              <a:t>Hardware Design</a:t>
            </a:r>
            <a:endParaRPr sz="1400">
              <a:solidFill>
                <a:schemeClr val="dk2"/>
              </a:solidFill>
            </a:endParaRPr>
          </a:p>
          <a:p>
            <a:pPr indent="-317500" lvl="1" marL="914400" rtl="0" algn="l">
              <a:spcBef>
                <a:spcPts val="0"/>
              </a:spcBef>
              <a:spcAft>
                <a:spcPts val="0"/>
              </a:spcAft>
              <a:buClr>
                <a:schemeClr val="dk2"/>
              </a:buClr>
              <a:buSzPts val="1400"/>
              <a:buChar char="○"/>
            </a:pPr>
            <a:r>
              <a:rPr lang="en" sz="1400">
                <a:solidFill>
                  <a:schemeClr val="dk2"/>
                </a:solidFill>
              </a:rPr>
              <a:t>Acquiring a vertical signal</a:t>
            </a:r>
            <a:endParaRPr sz="1400">
              <a:solidFill>
                <a:schemeClr val="dk2"/>
              </a:solidFill>
            </a:endParaRPr>
          </a:p>
          <a:p>
            <a:pPr indent="-317500" lvl="1" marL="914400" rtl="0" algn="l">
              <a:spcBef>
                <a:spcPts val="0"/>
              </a:spcBef>
              <a:spcAft>
                <a:spcPts val="0"/>
              </a:spcAft>
              <a:buClr>
                <a:schemeClr val="dk2"/>
              </a:buClr>
              <a:buSzPts val="1400"/>
              <a:buChar char="○"/>
            </a:pPr>
            <a:r>
              <a:rPr lang="en" sz="1400">
                <a:solidFill>
                  <a:schemeClr val="dk2"/>
                </a:solidFill>
              </a:rPr>
              <a:t>Tuning gain to appropriate sensitivity</a:t>
            </a:r>
            <a:endParaRPr sz="1400">
              <a:solidFill>
                <a:schemeClr val="dk2"/>
              </a:solidFill>
            </a:endParaRPr>
          </a:p>
          <a:p>
            <a:pPr indent="-317500" lvl="1" marL="914400" rtl="0" algn="l">
              <a:spcBef>
                <a:spcPts val="0"/>
              </a:spcBef>
              <a:spcAft>
                <a:spcPts val="0"/>
              </a:spcAft>
              <a:buClr>
                <a:schemeClr val="dk2"/>
              </a:buClr>
              <a:buSzPts val="1400"/>
              <a:buChar char="○"/>
            </a:pPr>
            <a:r>
              <a:rPr lang="en" sz="1400">
                <a:solidFill>
                  <a:schemeClr val="dk2"/>
                </a:solidFill>
              </a:rPr>
              <a:t>Balancing complexity and accuracy</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Calibration</a:t>
            </a:r>
            <a:endParaRPr sz="1400">
              <a:solidFill>
                <a:schemeClr val="dk2"/>
              </a:solidFill>
            </a:endParaRPr>
          </a:p>
          <a:p>
            <a:pPr indent="-317500" lvl="1" marL="914400" rtl="0" algn="l">
              <a:spcBef>
                <a:spcPts val="0"/>
              </a:spcBef>
              <a:spcAft>
                <a:spcPts val="0"/>
              </a:spcAft>
              <a:buClr>
                <a:schemeClr val="dk2"/>
              </a:buClr>
              <a:buSzPts val="1400"/>
              <a:buChar char="○"/>
            </a:pPr>
            <a:r>
              <a:rPr lang="en" sz="1400">
                <a:solidFill>
                  <a:schemeClr val="dk2"/>
                </a:solidFill>
              </a:rPr>
              <a:t>Tuning scaling value </a:t>
            </a:r>
            <a:endParaRPr sz="1400">
              <a:solidFill>
                <a:schemeClr val="dk2"/>
              </a:solidFill>
            </a:endParaRPr>
          </a:p>
          <a:p>
            <a:pPr indent="-317500" lvl="1" marL="914400" rtl="0" algn="l">
              <a:spcBef>
                <a:spcPts val="0"/>
              </a:spcBef>
              <a:spcAft>
                <a:spcPts val="0"/>
              </a:spcAft>
              <a:buClr>
                <a:schemeClr val="dk2"/>
              </a:buClr>
              <a:buSzPts val="1400"/>
              <a:buChar char="○"/>
            </a:pPr>
            <a:r>
              <a:rPr lang="en" sz="1400">
                <a:solidFill>
                  <a:schemeClr val="dk2"/>
                </a:solidFill>
              </a:rPr>
              <a:t>Range of user offset and making time-varying adjustments</a:t>
            </a:r>
            <a:endParaRPr sz="1400">
              <a:solidFill>
                <a:schemeClr val="dk2"/>
              </a:solidFill>
            </a:endParaRPr>
          </a:p>
          <a:p>
            <a:pPr indent="-317500" lvl="1" marL="914400" rtl="0" algn="l">
              <a:spcBef>
                <a:spcPts val="0"/>
              </a:spcBef>
              <a:spcAft>
                <a:spcPts val="0"/>
              </a:spcAft>
              <a:buClr>
                <a:schemeClr val="dk2"/>
              </a:buClr>
              <a:buSzPts val="1400"/>
              <a:buChar char="○"/>
            </a:pPr>
            <a:r>
              <a:rPr lang="en" sz="1400">
                <a:solidFill>
                  <a:schemeClr val="dk2"/>
                </a:solidFill>
              </a:rPr>
              <a:t>User fatigue</a:t>
            </a:r>
            <a:endParaRPr sz="1400">
              <a:solidFill>
                <a:schemeClr val="dk2"/>
              </a:solidFill>
            </a:endParaRPr>
          </a:p>
          <a:p>
            <a:pPr indent="0" lvl="0" marL="0" rtl="0" algn="l">
              <a:spcBef>
                <a:spcPts val="1200"/>
              </a:spcBef>
              <a:spcAft>
                <a:spcPts val="0"/>
              </a:spcAft>
              <a:buNone/>
            </a:pPr>
            <a:r>
              <a:rPr b="1" lang="en" sz="1400">
                <a:solidFill>
                  <a:schemeClr val="dk2"/>
                </a:solidFill>
              </a:rPr>
              <a:t>Greatest C</a:t>
            </a:r>
            <a:r>
              <a:rPr b="1" lang="en" sz="1400">
                <a:solidFill>
                  <a:schemeClr val="dk2"/>
                </a:solidFill>
              </a:rPr>
              <a:t>hallenges</a:t>
            </a:r>
            <a:r>
              <a:rPr lang="en" sz="1400">
                <a:solidFill>
                  <a:schemeClr val="dk2"/>
                </a:solidFill>
              </a:rPr>
              <a:t>: Acquiring a vertical signal and calibrating the user offset.</a:t>
            </a:r>
            <a:endParaRPr sz="1400">
              <a:solidFill>
                <a:schemeClr val="dk2"/>
              </a:solidFill>
            </a:endParaRPr>
          </a:p>
          <a:p>
            <a:pPr indent="0" lvl="0" marL="0" rtl="0" algn="l">
              <a:spcBef>
                <a:spcPts val="1200"/>
              </a:spcBef>
              <a:spcAft>
                <a:spcPts val="1200"/>
              </a:spcAft>
              <a:buNone/>
            </a:pPr>
            <a:r>
              <a:t/>
            </a:r>
            <a:endParaRPr sz="1400">
              <a:solidFill>
                <a:schemeClr val="dk2"/>
              </a:solidFill>
            </a:endParaRPr>
          </a:p>
        </p:txBody>
      </p:sp>
      <p:sp>
        <p:nvSpPr>
          <p:cNvPr id="224" name="Google Shape;224;p3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&amp; Conclusion</a:t>
            </a:r>
            <a:endParaRPr/>
          </a:p>
        </p:txBody>
      </p:sp>
      <p:sp>
        <p:nvSpPr>
          <p:cNvPr id="230" name="Google Shape;230;p3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32"/>
          <p:cNvSpPr txBox="1"/>
          <p:nvPr/>
        </p:nvSpPr>
        <p:spPr>
          <a:xfrm>
            <a:off x="638100" y="2021475"/>
            <a:ext cx="7867800" cy="2456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Lato"/>
              <a:buChar char="●"/>
            </a:pPr>
            <a:r>
              <a:rPr lang="en">
                <a:latin typeface="Lato"/>
                <a:ea typeface="Lato"/>
                <a:cs typeface="Lato"/>
                <a:sym typeface="Lato"/>
              </a:rPr>
              <a:t>Overall, we consider our project a </a:t>
            </a:r>
            <a:r>
              <a:rPr b="1" lang="en">
                <a:latin typeface="Lato"/>
                <a:ea typeface="Lato"/>
                <a:cs typeface="Lato"/>
                <a:sym typeface="Lato"/>
              </a:rPr>
              <a:t>success</a:t>
            </a:r>
            <a:r>
              <a:rPr lang="en">
                <a:latin typeface="Lato"/>
                <a:ea typeface="Lato"/>
                <a:cs typeface="Lato"/>
                <a:sym typeface="Lato"/>
              </a:rPr>
              <a:t>. </a:t>
            </a:r>
            <a:endParaRPr>
              <a:latin typeface="Lato"/>
              <a:ea typeface="Lato"/>
              <a:cs typeface="Lato"/>
              <a:sym typeface="Lato"/>
            </a:endParaRPr>
          </a:p>
          <a:p>
            <a:pPr indent="-317500" lvl="0" marL="457200" rtl="0" algn="l">
              <a:lnSpc>
                <a:spcPct val="115000"/>
              </a:lnSpc>
              <a:spcBef>
                <a:spcPts val="0"/>
              </a:spcBef>
              <a:spcAft>
                <a:spcPts val="0"/>
              </a:spcAft>
              <a:buSzPts val="1400"/>
              <a:buFont typeface="Lato"/>
              <a:buChar char="●"/>
            </a:pPr>
            <a:r>
              <a:rPr lang="en">
                <a:latin typeface="Lato"/>
                <a:ea typeface="Lato"/>
                <a:cs typeface="Lato"/>
                <a:sym typeface="Lato"/>
              </a:rPr>
              <a:t>We were able to build a EOG device using hardware and software to </a:t>
            </a:r>
            <a:r>
              <a:rPr lang="en">
                <a:latin typeface="Lato"/>
                <a:ea typeface="Lato"/>
                <a:cs typeface="Lato"/>
                <a:sym typeface="Lato"/>
              </a:rPr>
              <a:t>identify</a:t>
            </a:r>
            <a:r>
              <a:rPr lang="en">
                <a:latin typeface="Lato"/>
                <a:ea typeface="Lato"/>
                <a:cs typeface="Lato"/>
                <a:sym typeface="Lato"/>
              </a:rPr>
              <a:t> vertical and horizontal potential differences and convert these values into a cursor location.</a:t>
            </a:r>
            <a:endParaRPr>
              <a:latin typeface="Lato"/>
              <a:ea typeface="Lato"/>
              <a:cs typeface="Lato"/>
              <a:sym typeface="Lato"/>
            </a:endParaRPr>
          </a:p>
          <a:p>
            <a:pPr indent="-317500" lvl="0" marL="457200" rtl="0" algn="l">
              <a:lnSpc>
                <a:spcPct val="115000"/>
              </a:lnSpc>
              <a:spcBef>
                <a:spcPts val="0"/>
              </a:spcBef>
              <a:spcAft>
                <a:spcPts val="0"/>
              </a:spcAft>
              <a:buSzPts val="1400"/>
              <a:buFont typeface="Lato"/>
              <a:buChar char="●"/>
            </a:pPr>
            <a:r>
              <a:rPr lang="en">
                <a:latin typeface="Lato"/>
                <a:ea typeface="Lato"/>
                <a:cs typeface="Lato"/>
                <a:sym typeface="Lato"/>
              </a:rPr>
              <a:t>We were able to move the </a:t>
            </a:r>
            <a:r>
              <a:rPr lang="en">
                <a:latin typeface="Lato"/>
                <a:ea typeface="Lato"/>
                <a:cs typeface="Lato"/>
                <a:sym typeface="Lato"/>
              </a:rPr>
              <a:t>cursor</a:t>
            </a:r>
            <a:r>
              <a:rPr lang="en">
                <a:latin typeface="Lato"/>
                <a:ea typeface="Lato"/>
                <a:cs typeface="Lato"/>
                <a:sym typeface="Lato"/>
              </a:rPr>
              <a:t> to </a:t>
            </a:r>
            <a:r>
              <a:rPr b="1" lang="en">
                <a:latin typeface="Lato"/>
                <a:ea typeface="Lato"/>
                <a:cs typeface="Lato"/>
                <a:sym typeface="Lato"/>
              </a:rPr>
              <a:t>extreme and intermediate horizontal values</a:t>
            </a:r>
            <a:r>
              <a:rPr lang="en">
                <a:latin typeface="Lato"/>
                <a:ea typeface="Lato"/>
                <a:cs typeface="Lato"/>
                <a:sym typeface="Lato"/>
              </a:rPr>
              <a:t> as well as to the</a:t>
            </a:r>
            <a:r>
              <a:rPr b="1" lang="en">
                <a:latin typeface="Lato"/>
                <a:ea typeface="Lato"/>
                <a:cs typeface="Lato"/>
                <a:sym typeface="Lato"/>
              </a:rPr>
              <a:t> four corners </a:t>
            </a:r>
            <a:r>
              <a:rPr lang="en">
                <a:latin typeface="Lato"/>
                <a:ea typeface="Lato"/>
                <a:cs typeface="Lato"/>
                <a:sym typeface="Lato"/>
              </a:rPr>
              <a:t>of the screen.</a:t>
            </a:r>
            <a:endParaRPr>
              <a:latin typeface="Lato"/>
              <a:ea typeface="Lato"/>
              <a:cs typeface="Lato"/>
              <a:sym typeface="Lato"/>
            </a:endParaRPr>
          </a:p>
          <a:p>
            <a:pPr indent="-317500" lvl="0" marL="457200" rtl="0" algn="l">
              <a:lnSpc>
                <a:spcPct val="115000"/>
              </a:lnSpc>
              <a:spcBef>
                <a:spcPts val="0"/>
              </a:spcBef>
              <a:spcAft>
                <a:spcPts val="0"/>
              </a:spcAft>
              <a:buSzPts val="1400"/>
              <a:buFont typeface="Lato"/>
              <a:buChar char="●"/>
            </a:pPr>
            <a:r>
              <a:rPr lang="en">
                <a:latin typeface="Lato"/>
                <a:ea typeface="Lato"/>
                <a:cs typeface="Lato"/>
                <a:sym typeface="Lato"/>
              </a:rPr>
              <a:t>However, our system still had some error as the cursor would often go to the </a:t>
            </a:r>
            <a:r>
              <a:rPr b="1" lang="en">
                <a:latin typeface="Lato"/>
                <a:ea typeface="Lato"/>
                <a:cs typeface="Lato"/>
                <a:sym typeface="Lato"/>
              </a:rPr>
              <a:t>general desired location </a:t>
            </a:r>
            <a:r>
              <a:rPr lang="en">
                <a:latin typeface="Lato"/>
                <a:ea typeface="Lato"/>
                <a:cs typeface="Lato"/>
                <a:sym typeface="Lato"/>
              </a:rPr>
              <a:t>but </a:t>
            </a:r>
            <a:r>
              <a:rPr b="1" lang="en">
                <a:latin typeface="Lato"/>
                <a:ea typeface="Lato"/>
                <a:cs typeface="Lato"/>
                <a:sym typeface="Lato"/>
              </a:rPr>
              <a:t>not the precise location</a:t>
            </a:r>
            <a:r>
              <a:rPr lang="en">
                <a:latin typeface="Lato"/>
                <a:ea typeface="Lato"/>
                <a:cs typeface="Lato"/>
                <a:sym typeface="Lato"/>
              </a:rPr>
              <a:t>.</a:t>
            </a:r>
            <a:endParaRPr>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3"/>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Next Steps</a:t>
            </a:r>
            <a:endParaRPr/>
          </a:p>
        </p:txBody>
      </p:sp>
      <p:sp>
        <p:nvSpPr>
          <p:cNvPr id="237" name="Google Shape;237;p33"/>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chemeClr val="dk2"/>
              </a:buClr>
              <a:buSzPts val="1400"/>
              <a:buChar char="●"/>
            </a:pPr>
            <a:r>
              <a:rPr lang="en" sz="1400">
                <a:solidFill>
                  <a:schemeClr val="dk2"/>
                </a:solidFill>
              </a:rPr>
              <a:t>S</a:t>
            </a:r>
            <a:r>
              <a:rPr lang="en" sz="1400">
                <a:solidFill>
                  <a:schemeClr val="dk2"/>
                </a:solidFill>
              </a:rPr>
              <a:t>treamline the calibration process.</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Calibrate using vocal commands </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Add feature to turn off and run the system using vocal commands</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Test and adapt to</a:t>
            </a:r>
            <a:r>
              <a:rPr lang="en" sz="1400">
                <a:solidFill>
                  <a:schemeClr val="dk2"/>
                </a:solidFill>
              </a:rPr>
              <a:t> d</a:t>
            </a:r>
            <a:r>
              <a:rPr lang="en" sz="1400">
                <a:solidFill>
                  <a:schemeClr val="dk2"/>
                </a:solidFill>
              </a:rPr>
              <a:t>ifferent screen sizes</a:t>
            </a:r>
            <a:endParaRPr sz="1400">
              <a:solidFill>
                <a:schemeClr val="dk2"/>
              </a:solidFill>
            </a:endParaRPr>
          </a:p>
          <a:p>
            <a:pPr indent="-317500" lvl="0" marL="457200" rtl="0" algn="l">
              <a:spcBef>
                <a:spcPts val="0"/>
              </a:spcBef>
              <a:spcAft>
                <a:spcPts val="0"/>
              </a:spcAft>
              <a:buClr>
                <a:schemeClr val="dk2"/>
              </a:buClr>
              <a:buSzPts val="1400"/>
              <a:buChar char="●"/>
            </a:pPr>
            <a:r>
              <a:rPr lang="en" sz="1400">
                <a:solidFill>
                  <a:schemeClr val="dk2"/>
                </a:solidFill>
              </a:rPr>
              <a:t>Add a way to click the mouse</a:t>
            </a:r>
            <a:endParaRPr sz="1400">
              <a:solidFill>
                <a:schemeClr val="dk2"/>
              </a:solidFill>
            </a:endParaRPr>
          </a:p>
        </p:txBody>
      </p:sp>
      <p:sp>
        <p:nvSpPr>
          <p:cNvPr id="238" name="Google Shape;238;p3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4"/>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Questions?</a:t>
            </a:r>
            <a:endParaRPr/>
          </a:p>
        </p:txBody>
      </p:sp>
      <p:sp>
        <p:nvSpPr>
          <p:cNvPr id="244" name="Google Shape;244;p34"/>
          <p:cNvSpPr txBox="1"/>
          <p:nvPr>
            <p:ph idx="1" type="subTitle"/>
          </p:nvPr>
        </p:nvSpPr>
        <p:spPr>
          <a:xfrm>
            <a:off x="729450" y="3562700"/>
            <a:ext cx="7688100" cy="126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Electrooculography-controlled Cursor</a:t>
            </a:r>
            <a:endParaRPr/>
          </a:p>
          <a:p>
            <a:pPr indent="0" lvl="0" marL="0" rtl="0" algn="l">
              <a:spcBef>
                <a:spcPts val="0"/>
              </a:spcBef>
              <a:spcAft>
                <a:spcPts val="0"/>
              </a:spcAft>
              <a:buNone/>
            </a:pPr>
            <a:r>
              <a:rPr lang="en"/>
              <a:t>University of Michigan Engineering Honors Capstone Winter 2021</a:t>
            </a:r>
            <a:endParaRPr/>
          </a:p>
          <a:p>
            <a:pPr indent="0" lvl="0" marL="0" rtl="0" algn="l">
              <a:spcBef>
                <a:spcPts val="0"/>
              </a:spcBef>
              <a:spcAft>
                <a:spcPts val="0"/>
              </a:spcAft>
              <a:buNone/>
            </a:pPr>
            <a:r>
              <a:rPr lang="en"/>
              <a:t>EECS/BME 458: Biomedical Instrumentation &amp; Design</a:t>
            </a:r>
            <a:endParaRPr/>
          </a:p>
          <a:p>
            <a:pPr indent="0" lvl="0" marL="0" rtl="0" algn="l">
              <a:spcBef>
                <a:spcPts val="0"/>
              </a:spcBef>
              <a:spcAft>
                <a:spcPts val="0"/>
              </a:spcAft>
              <a:buNone/>
            </a:pPr>
            <a:r>
              <a:rPr lang="en"/>
              <a:t>Contact info: Samina Abdullah, syabdul@umich.edu</a:t>
            </a:r>
            <a:endParaRPr/>
          </a:p>
        </p:txBody>
      </p:sp>
      <p:sp>
        <p:nvSpPr>
          <p:cNvPr id="245" name="Google Shape;245;p3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Citations</a:t>
            </a:r>
            <a:endParaRPr/>
          </a:p>
        </p:txBody>
      </p:sp>
      <p:sp>
        <p:nvSpPr>
          <p:cNvPr id="251" name="Google Shape;251;p35"/>
          <p:cNvSpPr txBox="1"/>
          <p:nvPr>
            <p:ph idx="1" type="body"/>
          </p:nvPr>
        </p:nvSpPr>
        <p:spPr>
          <a:xfrm>
            <a:off x="143325" y="1853850"/>
            <a:ext cx="9000600" cy="297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solidFill>
                  <a:schemeClr val="dk2"/>
                </a:solidFill>
                <a:highlight>
                  <a:srgbClr val="FCFCFC"/>
                </a:highlight>
              </a:rPr>
              <a:t>Abbas S.N., Abo-Zahhad M. (2017) Eye Blinking EOG Signals as Biometrics. In: Jiang R., Al-maadeed S., Bouridane A., Crookes P., Beghdadi A. (eds) Biometric Security and Privacy. Signal Processing for Security Technologies. Springer, Cham. </a:t>
            </a:r>
            <a:r>
              <a:rPr lang="en" sz="1100">
                <a:solidFill>
                  <a:schemeClr val="dk2"/>
                </a:solidFill>
                <a:highlight>
                  <a:srgbClr val="FCFCFC"/>
                </a:highlight>
                <a:uFill>
                  <a:noFill/>
                </a:uFill>
                <a:hlinkClick r:id="rId3">
                  <a:extLst>
                    <a:ext uri="{A12FA001-AC4F-418D-AE19-62706E023703}">
                      <ahyp:hlinkClr val="tx"/>
                    </a:ext>
                  </a:extLst>
                </a:hlinkClick>
              </a:rPr>
              <a:t>https://doi.org/10.1007/978-3-319-47301-7_5</a:t>
            </a:r>
            <a:endParaRPr sz="1100">
              <a:solidFill>
                <a:schemeClr val="dk2"/>
              </a:solidFill>
              <a:highlight>
                <a:srgbClr val="FCFCFC"/>
              </a:highlight>
            </a:endParaRPr>
          </a:p>
          <a:p>
            <a:pPr indent="0" lvl="0" marL="0" marR="101600" rtl="0" algn="l">
              <a:lnSpc>
                <a:spcPct val="100000"/>
              </a:lnSpc>
              <a:spcBef>
                <a:spcPts val="1000"/>
              </a:spcBef>
              <a:spcAft>
                <a:spcPts val="0"/>
              </a:spcAft>
              <a:buNone/>
            </a:pPr>
            <a:r>
              <a:rPr lang="en" sz="1100">
                <a:solidFill>
                  <a:schemeClr val="dk2"/>
                </a:solidFill>
                <a:highlight>
                  <a:srgbClr val="FFFFFF"/>
                </a:highlight>
              </a:rPr>
              <a:t>Banerjee, Anwesha, et al. “Classifying Electrooculogram to Detect Directional Eye Movements.” </a:t>
            </a:r>
            <a:r>
              <a:rPr i="1" lang="en" sz="1100">
                <a:solidFill>
                  <a:schemeClr val="dk2"/>
                </a:solidFill>
                <a:highlight>
                  <a:srgbClr val="FFFFFF"/>
                </a:highlight>
              </a:rPr>
              <a:t>Procedia Technology</a:t>
            </a:r>
            <a:r>
              <a:rPr lang="en" sz="1100">
                <a:solidFill>
                  <a:schemeClr val="dk2"/>
                </a:solidFill>
                <a:highlight>
                  <a:srgbClr val="FFFFFF"/>
                </a:highlight>
              </a:rPr>
              <a:t>, vol. 10, 2013, pp. 67–75, www.sciencedirect.com/science/article/pii/S2212017313004921, 10.1016/j.protcy.2013.12.338. Accessed 16 Oct. 2019.</a:t>
            </a:r>
            <a:endParaRPr sz="1100">
              <a:solidFill>
                <a:schemeClr val="dk2"/>
              </a:solidFill>
              <a:highlight>
                <a:srgbClr val="FFFFFF"/>
              </a:highlight>
            </a:endParaRPr>
          </a:p>
          <a:p>
            <a:pPr indent="0" lvl="0" marL="0" marR="101600" rtl="0" algn="l">
              <a:lnSpc>
                <a:spcPct val="100000"/>
              </a:lnSpc>
              <a:spcBef>
                <a:spcPts val="1000"/>
              </a:spcBef>
              <a:spcAft>
                <a:spcPts val="0"/>
              </a:spcAft>
              <a:buNone/>
            </a:pPr>
            <a:r>
              <a:rPr lang="en" sz="1100">
                <a:solidFill>
                  <a:schemeClr val="dk2"/>
                </a:solidFill>
                <a:highlight>
                  <a:srgbClr val="FFFFFF"/>
                </a:highlight>
              </a:rPr>
              <a:t>Creel, Donnell J. “The Electrooculogram.” </a:t>
            </a:r>
            <a:r>
              <a:rPr i="1" lang="en" sz="1100">
                <a:solidFill>
                  <a:schemeClr val="dk2"/>
                </a:solidFill>
                <a:highlight>
                  <a:srgbClr val="FFFFFF"/>
                </a:highlight>
              </a:rPr>
              <a:t>Handbook of Clinical Neurology</a:t>
            </a:r>
            <a:r>
              <a:rPr lang="en" sz="1100">
                <a:solidFill>
                  <a:schemeClr val="dk2"/>
                </a:solidFill>
                <a:highlight>
                  <a:srgbClr val="FFFFFF"/>
                </a:highlight>
              </a:rPr>
              <a:t>, vol. 160, 2019, pp. 495–499, pubmed.ncbi.nlm.nih.gov/31277871/, 10.1016/B978-0-444-64032-1.00033-3. Accessed 30 Mar. 2021.</a:t>
            </a:r>
            <a:endParaRPr sz="1100">
              <a:solidFill>
                <a:schemeClr val="dk2"/>
              </a:solidFill>
              <a:highlight>
                <a:srgbClr val="FFFFFF"/>
              </a:highlight>
            </a:endParaRPr>
          </a:p>
          <a:p>
            <a:pPr indent="0" lvl="0" marL="0" marR="101600" rtl="0" algn="l">
              <a:lnSpc>
                <a:spcPct val="100000"/>
              </a:lnSpc>
              <a:spcBef>
                <a:spcPts val="1000"/>
              </a:spcBef>
              <a:spcAft>
                <a:spcPts val="0"/>
              </a:spcAft>
              <a:buNone/>
            </a:pPr>
            <a:r>
              <a:rPr lang="en" sz="1100">
                <a:solidFill>
                  <a:schemeClr val="dk2"/>
                </a:solidFill>
                <a:highlight>
                  <a:srgbClr val="FFFFFF"/>
                </a:highlight>
              </a:rPr>
              <a:t>“Electrooculogram.” EyeWiki, 23 June 2019, eyewiki.aao.org/Electrooculogram. </a:t>
            </a:r>
            <a:endParaRPr sz="1100">
              <a:solidFill>
                <a:schemeClr val="dk2"/>
              </a:solidFill>
              <a:highlight>
                <a:srgbClr val="FFFFFF"/>
              </a:highlight>
            </a:endParaRPr>
          </a:p>
          <a:p>
            <a:pPr indent="0" lvl="0" marL="0" marR="101600" rtl="0" algn="l">
              <a:lnSpc>
                <a:spcPct val="100000"/>
              </a:lnSpc>
              <a:spcBef>
                <a:spcPts val="1000"/>
              </a:spcBef>
              <a:spcAft>
                <a:spcPts val="0"/>
              </a:spcAft>
              <a:buNone/>
            </a:pPr>
            <a:r>
              <a:rPr lang="en" sz="1100">
                <a:solidFill>
                  <a:schemeClr val="dk2"/>
                </a:solidFill>
                <a:highlight>
                  <a:srgbClr val="FFFFFF"/>
                </a:highlight>
              </a:rPr>
              <a:t>“Electrooculography - an Overview | ScienceDirect Topics.” </a:t>
            </a:r>
            <a:r>
              <a:rPr i="1" lang="en" sz="1100">
                <a:solidFill>
                  <a:schemeClr val="dk2"/>
                </a:solidFill>
                <a:highlight>
                  <a:srgbClr val="FFFFFF"/>
                </a:highlight>
              </a:rPr>
              <a:t>Www.sciencedirect.com</a:t>
            </a:r>
            <a:r>
              <a:rPr lang="en" sz="1100">
                <a:solidFill>
                  <a:schemeClr val="dk2"/>
                </a:solidFill>
                <a:highlight>
                  <a:srgbClr val="FFFFFF"/>
                </a:highlight>
              </a:rPr>
              <a:t>, www.sciencedirect.com/topics/neuroscience/electrooculography.</a:t>
            </a:r>
            <a:endParaRPr sz="1100">
              <a:solidFill>
                <a:schemeClr val="dk2"/>
              </a:solidFill>
              <a:highlight>
                <a:srgbClr val="FCFCFC"/>
              </a:highlight>
            </a:endParaRPr>
          </a:p>
          <a:p>
            <a:pPr indent="0" lvl="0" marL="0" rtl="0" algn="l">
              <a:lnSpc>
                <a:spcPct val="100000"/>
              </a:lnSpc>
              <a:spcBef>
                <a:spcPts val="1000"/>
              </a:spcBef>
              <a:spcAft>
                <a:spcPts val="0"/>
              </a:spcAft>
              <a:buNone/>
            </a:pPr>
            <a:r>
              <a:rPr lang="en" sz="1100">
                <a:solidFill>
                  <a:schemeClr val="dk2"/>
                </a:solidFill>
                <a:highlight>
                  <a:srgbClr val="FCFCFC"/>
                </a:highlight>
              </a:rPr>
              <a:t>Huang, Eric Cole, Evan Mok and Alex, and Eric Cole Huang Evan Mok and Alex. EOG-Controlled Video Game. circuitcellar.com/research-design-hub/eog-controlled-video-game/. Accessed 23 Apr. 2021.</a:t>
            </a:r>
            <a:endParaRPr sz="1100">
              <a:solidFill>
                <a:schemeClr val="dk2"/>
              </a:solidFill>
              <a:highlight>
                <a:srgbClr val="FCFCFC"/>
              </a:highlight>
            </a:endParaRPr>
          </a:p>
          <a:p>
            <a:pPr indent="0" lvl="0" marL="0" rtl="0" algn="l">
              <a:lnSpc>
                <a:spcPct val="100000"/>
              </a:lnSpc>
              <a:spcBef>
                <a:spcPts val="1000"/>
              </a:spcBef>
              <a:spcAft>
                <a:spcPts val="0"/>
              </a:spcAft>
              <a:buNone/>
            </a:pPr>
            <a:r>
              <a:rPr lang="en" sz="1100">
                <a:solidFill>
                  <a:schemeClr val="dk2"/>
                </a:solidFill>
                <a:highlight>
                  <a:srgbClr val="FCFCFC"/>
                </a:highlight>
              </a:rPr>
              <a:t>Z. Hossain, M. M. H. Shuvo and P. Sarker, "Hardware and software implementation of real time electrooculogram (EOG) acquisition system to control computer cursor with eyeball movement," 2017 4th International Conference on Advances in Electrical Engineering (ICAEE), 2017, pp. 132-137, doi: 10.1109/ICAEE.2017.8255341.</a:t>
            </a:r>
            <a:endParaRPr sz="1100">
              <a:solidFill>
                <a:schemeClr val="dk2"/>
              </a:solidFill>
              <a:highlight>
                <a:srgbClr val="FCFCFC"/>
              </a:highlight>
            </a:endParaRPr>
          </a:p>
          <a:p>
            <a:pPr indent="0" lvl="0" marL="0" rtl="0" algn="l">
              <a:lnSpc>
                <a:spcPct val="100000"/>
              </a:lnSpc>
              <a:spcBef>
                <a:spcPts val="1000"/>
              </a:spcBef>
              <a:spcAft>
                <a:spcPts val="0"/>
              </a:spcAft>
              <a:buNone/>
            </a:pPr>
            <a:r>
              <a:t/>
            </a:r>
            <a:endParaRPr sz="1100">
              <a:solidFill>
                <a:schemeClr val="dk2"/>
              </a:solidFill>
              <a:highlight>
                <a:srgbClr val="FCFCFC"/>
              </a:highlight>
            </a:endParaRPr>
          </a:p>
          <a:p>
            <a:pPr indent="0" lvl="0" marL="0" rtl="0" algn="l">
              <a:lnSpc>
                <a:spcPct val="100000"/>
              </a:lnSpc>
              <a:spcBef>
                <a:spcPts val="1200"/>
              </a:spcBef>
              <a:spcAft>
                <a:spcPts val="1200"/>
              </a:spcAft>
              <a:buNone/>
            </a:pPr>
            <a:r>
              <a:t/>
            </a:r>
            <a:endParaRPr sz="1000">
              <a:solidFill>
                <a:srgbClr val="333333"/>
              </a:solidFill>
              <a:highlight>
                <a:srgbClr val="FCFCFC"/>
              </a:highlight>
              <a:latin typeface="Arial"/>
              <a:ea typeface="Arial"/>
              <a:cs typeface="Arial"/>
              <a:sym typeface="Arial"/>
            </a:endParaRPr>
          </a:p>
        </p:txBody>
      </p:sp>
      <p:sp>
        <p:nvSpPr>
          <p:cNvPr id="252" name="Google Shape;252;p3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