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Comfortaa" pitchFamily="2"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128AB56-1F3C-4C3B-88DD-C582BEE141BD}">
  <a:tblStyle styleId="{3128AB56-1F3C-4C3B-88DD-C582BEE141B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2"/>
  </p:normalViewPr>
  <p:slideViewPr>
    <p:cSldViewPr snapToGrid="0">
      <p:cViewPr varScale="1">
        <p:scale>
          <a:sx n="139" d="100"/>
          <a:sy n="139" d="100"/>
        </p:scale>
        <p:origin x="74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c1fce288c4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c1fce288c4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d0c698fc82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d0c698fc8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d0c698fc82_1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d0c698fc82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d0c698fc82_1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d0c698fc82_1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79400" algn="l" rtl="0">
              <a:spcBef>
                <a:spcPts val="0"/>
              </a:spcBef>
              <a:spcAft>
                <a:spcPts val="0"/>
              </a:spcAft>
              <a:buClr>
                <a:schemeClr val="dk1"/>
              </a:buClr>
              <a:buSzPts val="800"/>
              <a:buFont typeface="Comfortaa"/>
              <a:buChar char="●"/>
            </a:pPr>
            <a:endParaRPr sz="800">
              <a:solidFill>
                <a:schemeClr val="dk1"/>
              </a:solidFill>
              <a:latin typeface="Comfortaa"/>
              <a:ea typeface="Comfortaa"/>
              <a:cs typeface="Comfortaa"/>
              <a:sym typeface="Comforta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d0c698fc82_1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d0c698fc82_1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d27a0e903b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d27a0e903b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d0c698fc82_1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d0c698fc82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d0c698fc82_1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d0c698fc82_1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d27a0e903b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d27a0e903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d27a0e903b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d27a0e903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d0c698fc82_1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d0c698fc82_1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d243b7121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d243b7121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d243b7121e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d243b7121e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d243b7121e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d243b7121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d243b7121e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d243b7121e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d243b7121e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d243b7121e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cd1cfc5735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cd1cfc5735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cd1cfc5735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cd1cfc5735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d0bd679c25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d0bd679c2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d27a0e903b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d27a0e903b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d0bd679c25_1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d0bd679c25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c205fd92fa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c205fd92fa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bb38f1fafc_2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bb38f1fafc_2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c1fce288c4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c1fce288c4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bf46f176ed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bf46f176e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bb38f1fafc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bb38f1fafc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d0bd679c25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d0bd679c2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d0bd679c25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d0bd679c25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bb38f1faf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Mr. Osei wants customers who are pursuing a healthy option to discover that FF tastes better than unhealthy food, at a comparable price / convenience. We want to know if the customer shares this priority order, or if they, for example, prioritize maximum convenience or minimum price amongst competitors. What is our superlative? (Tastiest, healthiest, cheapest, fastest)</a:t>
            </a:r>
            <a:endParaRPr/>
          </a:p>
        </p:txBody>
      </p:sp>
      <p:sp>
        <p:nvSpPr>
          <p:cNvPr id="452" name="Google Shape;452;gbb38f1fafc_0_20: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d27a0e903b_1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d27a0e903b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d27a0e903b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d27a0e903b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p:nvPr/>
        </p:nvSpPr>
        <p:spPr>
          <a:xfrm>
            <a:off x="1086556" y="0"/>
            <a:ext cx="6858000" cy="5143500"/>
          </a:xfrm>
          <a:prstGeom prst="ellipse">
            <a:avLst/>
          </a:prstGeom>
          <a:gradFill>
            <a:gsLst>
              <a:gs pos="0">
                <a:srgbClr val="FFFFFF"/>
              </a:gs>
              <a:gs pos="100000">
                <a:srgbClr val="FFFFFF">
                  <a:alpha val="0"/>
                </a:srgbClr>
              </a:gs>
            </a:gsLst>
            <a:path path="circle">
              <a:fillToRect l="50000" t="50000" r="50000" b="50000"/>
            </a:path>
            <a:tileRect/>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2" name="Google Shape;52;p13"/>
          <p:cNvSpPr txBox="1">
            <a:spLocks noGrp="1"/>
          </p:cNvSpPr>
          <p:nvPr>
            <p:ph type="title"/>
          </p:nvPr>
        </p:nvSpPr>
        <p:spPr>
          <a:xfrm>
            <a:off x="690675" y="373988"/>
            <a:ext cx="7768200" cy="833100"/>
          </a:xfrm>
          <a:prstGeom prst="rect">
            <a:avLst/>
          </a:prstGeom>
          <a:noFill/>
          <a:ln>
            <a:noFill/>
          </a:ln>
        </p:spPr>
        <p:txBody>
          <a:bodyPr spcFirstLastPara="1" wrap="square" lIns="68575" tIns="34275" rIns="68575" bIns="34275" anchor="ctr" anchorCtr="0">
            <a:normAutofit/>
          </a:bodyPr>
          <a:lstStyle>
            <a:lvl1pPr lvl="0" algn="l" rtl="0">
              <a:lnSpc>
                <a:spcPct val="80000"/>
              </a:lnSpc>
              <a:spcBef>
                <a:spcPts val="0"/>
              </a:spcBef>
              <a:spcAft>
                <a:spcPts val="0"/>
              </a:spcAft>
              <a:buClr>
                <a:schemeClr val="accent1"/>
              </a:buClr>
              <a:buSzPts val="2700"/>
              <a:buFont typeface="Calibri"/>
              <a:buNone/>
              <a:defRPr b="1">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3" name="Google Shape;53;p13"/>
          <p:cNvSpPr txBox="1">
            <a:spLocks noGrp="1"/>
          </p:cNvSpPr>
          <p:nvPr>
            <p:ph type="body" idx="1"/>
          </p:nvPr>
        </p:nvSpPr>
        <p:spPr>
          <a:xfrm>
            <a:off x="690675" y="1523999"/>
            <a:ext cx="7768200" cy="3095400"/>
          </a:xfrm>
          <a:prstGeom prst="rect">
            <a:avLst/>
          </a:prstGeom>
          <a:noFill/>
          <a:ln>
            <a:noFill/>
          </a:ln>
        </p:spPr>
        <p:txBody>
          <a:bodyPr spcFirstLastPara="1" wrap="square" lIns="68575" tIns="34275" rIns="68575" bIns="34275" anchor="t" anchorCtr="0">
            <a:normAutofit/>
          </a:bodyPr>
          <a:lstStyle>
            <a:lvl1pPr marL="457200" lvl="0" indent="-317500" algn="l" rtl="0">
              <a:spcBef>
                <a:spcPts val="300"/>
              </a:spcBef>
              <a:spcAft>
                <a:spcPts val="0"/>
              </a:spcAft>
              <a:buClr>
                <a:schemeClr val="dk1"/>
              </a:buClr>
              <a:buSzPts val="1400"/>
              <a:buChar char="●"/>
              <a:defRPr/>
            </a:lvl1pPr>
            <a:lvl2pPr marL="914400" lvl="1" indent="-317500" algn="l" rtl="0">
              <a:spcBef>
                <a:spcPts val="1200"/>
              </a:spcBef>
              <a:spcAft>
                <a:spcPts val="0"/>
              </a:spcAft>
              <a:buClr>
                <a:schemeClr val="dk1"/>
              </a:buClr>
              <a:buSzPts val="1400"/>
              <a:buChar char="○"/>
              <a:defRPr/>
            </a:lvl2pPr>
            <a:lvl3pPr marL="1371600" lvl="2" indent="-317500" algn="l" rtl="0">
              <a:spcBef>
                <a:spcPts val="1200"/>
              </a:spcBef>
              <a:spcAft>
                <a:spcPts val="0"/>
              </a:spcAft>
              <a:buClr>
                <a:schemeClr val="dk1"/>
              </a:buClr>
              <a:buSzPts val="1400"/>
              <a:buChar char="■"/>
              <a:defRPr/>
            </a:lvl3pPr>
            <a:lvl4pPr marL="1828800" lvl="3" indent="-317500" algn="l" rtl="0">
              <a:lnSpc>
                <a:spcPct val="100000"/>
              </a:lnSpc>
              <a:spcBef>
                <a:spcPts val="1200"/>
              </a:spcBef>
              <a:spcAft>
                <a:spcPts val="0"/>
              </a:spcAft>
              <a:buClr>
                <a:schemeClr val="dk1"/>
              </a:buClr>
              <a:buSzPts val="1400"/>
              <a:buChar char="●"/>
              <a:defRPr/>
            </a:lvl4pPr>
            <a:lvl5pPr marL="2286000" lvl="4" indent="-323850" algn="l" rtl="0">
              <a:spcBef>
                <a:spcPts val="300"/>
              </a:spcBef>
              <a:spcAft>
                <a:spcPts val="0"/>
              </a:spcAft>
              <a:buClr>
                <a:schemeClr val="dk1"/>
              </a:buClr>
              <a:buSzPts val="1500"/>
              <a:buFont typeface="Noto Sans Symbols"/>
              <a:buChar char="▪"/>
              <a:defRPr/>
            </a:lvl5pPr>
            <a:lvl6pPr marL="2743200" lvl="5" indent="-317500" algn="l" rtl="0">
              <a:spcBef>
                <a:spcPts val="1200"/>
              </a:spcBef>
              <a:spcAft>
                <a:spcPts val="0"/>
              </a:spcAft>
              <a:buClr>
                <a:schemeClr val="dk1"/>
              </a:buClr>
              <a:buSzPts val="1400"/>
              <a:buChar char="■"/>
              <a:defRPr/>
            </a:lvl6pPr>
            <a:lvl7pPr marL="3200400" lvl="6" indent="-317500" algn="l" rtl="0">
              <a:spcBef>
                <a:spcPts val="1200"/>
              </a:spcBef>
              <a:spcAft>
                <a:spcPts val="0"/>
              </a:spcAft>
              <a:buClr>
                <a:schemeClr val="dk1"/>
              </a:buClr>
              <a:buSzPts val="1400"/>
              <a:buChar char="●"/>
              <a:defRPr/>
            </a:lvl7pPr>
            <a:lvl8pPr marL="3657600" lvl="7" indent="-317500" algn="l" rtl="0">
              <a:spcBef>
                <a:spcPts val="1200"/>
              </a:spcBef>
              <a:spcAft>
                <a:spcPts val="0"/>
              </a:spcAft>
              <a:buClr>
                <a:schemeClr val="dk1"/>
              </a:buClr>
              <a:buSzPts val="1400"/>
              <a:buChar char="○"/>
              <a:defRPr/>
            </a:lvl8pPr>
            <a:lvl9pPr marL="4114800" lvl="8" indent="-317500" algn="l" rtl="0">
              <a:spcBef>
                <a:spcPts val="1200"/>
              </a:spcBef>
              <a:spcAft>
                <a:spcPts val="120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9.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
        <p:cNvGrpSpPr/>
        <p:nvPr/>
      </p:nvGrpSpPr>
      <p:grpSpPr>
        <a:xfrm>
          <a:off x="0" y="0"/>
          <a:ext cx="0" cy="0"/>
          <a:chOff x="0" y="0"/>
          <a:chExt cx="0" cy="0"/>
        </a:xfrm>
      </p:grpSpPr>
      <p:pic>
        <p:nvPicPr>
          <p:cNvPr id="58" name="Google Shape;58;p14"/>
          <p:cNvPicPr preferRelativeResize="0"/>
          <p:nvPr/>
        </p:nvPicPr>
        <p:blipFill>
          <a:blip r:embed="rId3">
            <a:alphaModFix/>
          </a:blip>
          <a:stretch>
            <a:fillRect/>
          </a:stretch>
        </p:blipFill>
        <p:spPr>
          <a:xfrm>
            <a:off x="0" y="265176"/>
            <a:ext cx="9144000" cy="5143500"/>
          </a:xfrm>
          <a:prstGeom prst="rect">
            <a:avLst/>
          </a:prstGeom>
          <a:noFill/>
          <a:ln>
            <a:noFill/>
          </a:ln>
        </p:spPr>
      </p:pic>
      <p:sp>
        <p:nvSpPr>
          <p:cNvPr id="59" name="Google Shape;59;p14"/>
          <p:cNvSpPr txBox="1">
            <a:spLocks noGrp="1"/>
          </p:cNvSpPr>
          <p:nvPr>
            <p:ph type="subTitle" idx="1"/>
          </p:nvPr>
        </p:nvSpPr>
        <p:spPr>
          <a:xfrm>
            <a:off x="-33600" y="3963525"/>
            <a:ext cx="9211200" cy="576000"/>
          </a:xfrm>
          <a:prstGeom prst="rect">
            <a:avLst/>
          </a:prstGeom>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935"/>
              <a:buNone/>
            </a:pPr>
            <a:r>
              <a:rPr lang="en" sz="1879" b="1">
                <a:solidFill>
                  <a:schemeClr val="lt1"/>
                </a:solidFill>
                <a:latin typeface="Comfortaa"/>
                <a:ea typeface="Comfortaa"/>
                <a:cs typeface="Comfortaa"/>
                <a:sym typeface="Comfortaa"/>
              </a:rPr>
              <a:t>Dylan Constantine | Joshua Goldstein | Miles Krasny | Parth Valecha</a:t>
            </a:r>
            <a:endParaRPr sz="1879" b="1">
              <a:solidFill>
                <a:schemeClr val="lt1"/>
              </a:solidFill>
              <a:latin typeface="Comfortaa"/>
              <a:ea typeface="Comfortaa"/>
              <a:cs typeface="Comfortaa"/>
              <a:sym typeface="Comfortaa"/>
            </a:endParaRPr>
          </a:p>
        </p:txBody>
      </p:sp>
      <p:pic>
        <p:nvPicPr>
          <p:cNvPr id="60" name="Google Shape;60;p14"/>
          <p:cNvPicPr preferRelativeResize="0"/>
          <p:nvPr/>
        </p:nvPicPr>
        <p:blipFill>
          <a:blip r:embed="rId4">
            <a:alphaModFix/>
          </a:blip>
          <a:stretch>
            <a:fillRect/>
          </a:stretch>
        </p:blipFill>
        <p:spPr>
          <a:xfrm>
            <a:off x="2343150" y="959525"/>
            <a:ext cx="4457700" cy="1752600"/>
          </a:xfrm>
          <a:prstGeom prst="rect">
            <a:avLst/>
          </a:prstGeom>
          <a:noFill/>
          <a:ln>
            <a:noFill/>
          </a:ln>
        </p:spPr>
      </p:pic>
      <p:sp>
        <p:nvSpPr>
          <p:cNvPr id="61" name="Google Shape;61;p14"/>
          <p:cNvSpPr txBox="1"/>
          <p:nvPr/>
        </p:nvSpPr>
        <p:spPr>
          <a:xfrm>
            <a:off x="2763150" y="3030025"/>
            <a:ext cx="3617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rgbClr val="FFFFFF"/>
                </a:solidFill>
                <a:latin typeface="Comfortaa"/>
                <a:ea typeface="Comfortaa"/>
                <a:cs typeface="Comfortaa"/>
                <a:sym typeface="Comfortaa"/>
              </a:rPr>
              <a:t>Final Presentation </a:t>
            </a:r>
            <a:endParaRPr sz="2800" b="1">
              <a:solidFill>
                <a:srgbClr val="FFFFFF"/>
              </a:solidFill>
              <a:latin typeface="Comfortaa"/>
              <a:ea typeface="Comfortaa"/>
              <a:cs typeface="Comfortaa"/>
              <a:sym typeface="Comforta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311700" y="332525"/>
            <a:ext cx="8520600" cy="761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2800">
                <a:latin typeface="Comfortaa"/>
                <a:ea typeface="Comfortaa"/>
                <a:cs typeface="Comfortaa"/>
                <a:sym typeface="Comfortaa"/>
              </a:rPr>
              <a:t>Agenda</a:t>
            </a:r>
            <a:endParaRPr sz="2800">
              <a:latin typeface="Comfortaa"/>
              <a:ea typeface="Comfortaa"/>
              <a:cs typeface="Comfortaa"/>
              <a:sym typeface="Comfortaa"/>
            </a:endParaRPr>
          </a:p>
        </p:txBody>
      </p:sp>
      <p:pic>
        <p:nvPicPr>
          <p:cNvPr id="67" name="Google Shape;67;p15"/>
          <p:cNvPicPr preferRelativeResize="0"/>
          <p:nvPr/>
        </p:nvPicPr>
        <p:blipFill>
          <a:blip r:embed="rId3">
            <a:alphaModFix/>
          </a:blip>
          <a:stretch>
            <a:fillRect/>
          </a:stretch>
        </p:blipFill>
        <p:spPr>
          <a:xfrm rot="5400000">
            <a:off x="-2361225" y="2567625"/>
            <a:ext cx="4928849" cy="206400"/>
          </a:xfrm>
          <a:prstGeom prst="rect">
            <a:avLst/>
          </a:prstGeom>
          <a:noFill/>
          <a:ln>
            <a:noFill/>
          </a:ln>
        </p:spPr>
      </p:pic>
      <p:pic>
        <p:nvPicPr>
          <p:cNvPr id="68" name="Google Shape;68;p15"/>
          <p:cNvPicPr preferRelativeResize="0"/>
          <p:nvPr/>
        </p:nvPicPr>
        <p:blipFill>
          <a:blip r:embed="rId3">
            <a:alphaModFix/>
          </a:blip>
          <a:stretch>
            <a:fillRect/>
          </a:stretch>
        </p:blipFill>
        <p:spPr>
          <a:xfrm>
            <a:off x="0" y="4937100"/>
            <a:ext cx="9144000" cy="206400"/>
          </a:xfrm>
          <a:prstGeom prst="rect">
            <a:avLst/>
          </a:prstGeom>
          <a:noFill/>
          <a:ln>
            <a:noFill/>
          </a:ln>
        </p:spPr>
      </p:pic>
      <p:pic>
        <p:nvPicPr>
          <p:cNvPr id="69" name="Google Shape;69;p15"/>
          <p:cNvPicPr preferRelativeResize="0"/>
          <p:nvPr/>
        </p:nvPicPr>
        <p:blipFill>
          <a:blip r:embed="rId3">
            <a:alphaModFix/>
          </a:blip>
          <a:stretch>
            <a:fillRect/>
          </a:stretch>
        </p:blipFill>
        <p:spPr>
          <a:xfrm rot="5400000">
            <a:off x="6576375" y="2567625"/>
            <a:ext cx="4928849" cy="206400"/>
          </a:xfrm>
          <a:prstGeom prst="rect">
            <a:avLst/>
          </a:prstGeom>
          <a:noFill/>
          <a:ln>
            <a:noFill/>
          </a:ln>
        </p:spPr>
      </p:pic>
      <p:pic>
        <p:nvPicPr>
          <p:cNvPr id="70" name="Google Shape;70;p15"/>
          <p:cNvPicPr preferRelativeResize="0"/>
          <p:nvPr/>
        </p:nvPicPr>
        <p:blipFill>
          <a:blip r:embed="rId3">
            <a:alphaModFix/>
          </a:blip>
          <a:stretch>
            <a:fillRect/>
          </a:stretch>
        </p:blipFill>
        <p:spPr>
          <a:xfrm>
            <a:off x="0" y="0"/>
            <a:ext cx="9144000" cy="206400"/>
          </a:xfrm>
          <a:prstGeom prst="rect">
            <a:avLst/>
          </a:prstGeom>
          <a:noFill/>
          <a:ln>
            <a:noFill/>
          </a:ln>
        </p:spPr>
      </p:pic>
      <p:sp>
        <p:nvSpPr>
          <p:cNvPr id="71" name="Google Shape;71;p15"/>
          <p:cNvSpPr txBox="1"/>
          <p:nvPr/>
        </p:nvSpPr>
        <p:spPr>
          <a:xfrm>
            <a:off x="346575" y="1179300"/>
            <a:ext cx="8485500" cy="3295800"/>
          </a:xfrm>
          <a:prstGeom prst="rect">
            <a:avLst/>
          </a:prstGeom>
          <a:noFill/>
          <a:ln>
            <a:noFill/>
          </a:ln>
        </p:spPr>
        <p:txBody>
          <a:bodyPr spcFirstLastPara="1" wrap="square" lIns="91425" tIns="91425" rIns="91425" bIns="91425" anchor="t" anchorCtr="0">
            <a:noAutofit/>
          </a:bodyPr>
          <a:lstStyle/>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Understanding of Farmacy Food</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Project Scope and Context</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Competitive Landscape</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Research and Methodology</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Success Stories</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Smart-fridge Location Placement Analyses</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Recommendations</a:t>
            </a:r>
            <a:endParaRPr sz="1900">
              <a:latin typeface="Comfortaa"/>
              <a:ea typeface="Comfortaa"/>
              <a:cs typeface="Comfortaa"/>
              <a:sym typeface="Comfortaa"/>
            </a:endParaRPr>
          </a:p>
          <a:p>
            <a:pPr marL="457200" lvl="0" indent="-349250" algn="l" rtl="0">
              <a:lnSpc>
                <a:spcPct val="150000"/>
              </a:lnSpc>
              <a:spcBef>
                <a:spcPts val="0"/>
              </a:spcBef>
              <a:spcAft>
                <a:spcPts val="0"/>
              </a:spcAft>
              <a:buSzPts val="1900"/>
              <a:buFont typeface="Comfortaa"/>
              <a:buAutoNum type="arabicPeriod"/>
            </a:pPr>
            <a:r>
              <a:rPr lang="en" sz="1900">
                <a:latin typeface="Comfortaa"/>
                <a:ea typeface="Comfortaa"/>
                <a:cs typeface="Comfortaa"/>
                <a:sym typeface="Comfortaa"/>
              </a:rPr>
              <a:t>Q&amp;A</a:t>
            </a:r>
            <a:endParaRPr sz="1900">
              <a:latin typeface="Comfortaa"/>
              <a:ea typeface="Comfortaa"/>
              <a:cs typeface="Comfortaa"/>
              <a:sym typeface="Comfortaa"/>
            </a:endParaRPr>
          </a:p>
        </p:txBody>
      </p:sp>
      <p:pic>
        <p:nvPicPr>
          <p:cNvPr id="72" name="Google Shape;72;p15"/>
          <p:cNvPicPr preferRelativeResize="0"/>
          <p:nvPr/>
        </p:nvPicPr>
        <p:blipFill>
          <a:blip r:embed="rId4">
            <a:alphaModFix/>
          </a:blip>
          <a:stretch>
            <a:fillRect/>
          </a:stretch>
        </p:blipFill>
        <p:spPr>
          <a:xfrm>
            <a:off x="275625" y="296075"/>
            <a:ext cx="1198175" cy="477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p:nvPr/>
        </p:nvSpPr>
        <p:spPr>
          <a:xfrm>
            <a:off x="4246275" y="2194200"/>
            <a:ext cx="3038100" cy="2682900"/>
          </a:xfrm>
          <a:prstGeom prst="ellipse">
            <a:avLst/>
          </a:prstGeom>
          <a:noFill/>
          <a:ln w="19050"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6"/>
          <p:cNvSpPr txBox="1">
            <a:spLocks noGrp="1"/>
          </p:cNvSpPr>
          <p:nvPr>
            <p:ph type="title"/>
          </p:nvPr>
        </p:nvSpPr>
        <p:spPr>
          <a:xfrm>
            <a:off x="2092650" y="296075"/>
            <a:ext cx="4958700" cy="100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Farmacy Food Overview</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latin typeface="Comfortaa"/>
              <a:ea typeface="Comfortaa"/>
              <a:cs typeface="Comfortaa"/>
              <a:sym typeface="Comfortaa"/>
            </a:endParaRPr>
          </a:p>
        </p:txBody>
      </p:sp>
      <p:sp>
        <p:nvSpPr>
          <p:cNvPr id="79" name="Google Shape;79;p16"/>
          <p:cNvSpPr txBox="1"/>
          <p:nvPr/>
        </p:nvSpPr>
        <p:spPr>
          <a:xfrm>
            <a:off x="685200" y="1040525"/>
            <a:ext cx="7773600" cy="155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b="1">
                <a:latin typeface="Comfortaa"/>
                <a:ea typeface="Comfortaa"/>
                <a:cs typeface="Comfortaa"/>
                <a:sym typeface="Comfortaa"/>
              </a:rPr>
              <a:t>Value Proposition:</a:t>
            </a:r>
            <a:endParaRPr sz="1700" b="1">
              <a:latin typeface="Comfortaa"/>
              <a:ea typeface="Comfortaa"/>
              <a:cs typeface="Comfortaa"/>
              <a:sym typeface="Comfortaa"/>
            </a:endParaRPr>
          </a:p>
          <a:p>
            <a:pPr marL="0" lvl="0" indent="0" algn="l" rtl="0">
              <a:spcBef>
                <a:spcPts val="0"/>
              </a:spcBef>
              <a:spcAft>
                <a:spcPts val="0"/>
              </a:spcAft>
              <a:buNone/>
            </a:pPr>
            <a:endParaRPr sz="1000" b="1">
              <a:latin typeface="Comfortaa"/>
              <a:ea typeface="Comfortaa"/>
              <a:cs typeface="Comfortaa"/>
              <a:sym typeface="Comfortaa"/>
            </a:endParaRPr>
          </a:p>
          <a:p>
            <a:pPr marL="0" lvl="0" indent="0" algn="l" rtl="0">
              <a:spcBef>
                <a:spcPts val="0"/>
              </a:spcBef>
              <a:spcAft>
                <a:spcPts val="0"/>
              </a:spcAft>
              <a:buNone/>
            </a:pPr>
            <a:r>
              <a:rPr lang="en" sz="1300" i="1">
                <a:latin typeface="Comfortaa"/>
                <a:ea typeface="Comfortaa"/>
                <a:cs typeface="Comfortaa"/>
                <a:sym typeface="Comfortaa"/>
              </a:rPr>
              <a:t>Farmacy Food is a Detroit based fast-casual startup looking to provide the local community with healthy, organic, dietary minded food at an affordable price. At the core of its business, it wants to make healthy food a more accessible and convenient option.</a:t>
            </a:r>
            <a:endParaRPr sz="1300" i="1">
              <a:latin typeface="Comfortaa"/>
              <a:ea typeface="Comfortaa"/>
              <a:cs typeface="Comfortaa"/>
              <a:sym typeface="Comfortaa"/>
            </a:endParaRPr>
          </a:p>
          <a:p>
            <a:pPr marL="0" lvl="0" indent="0" algn="l" rtl="0">
              <a:spcBef>
                <a:spcPts val="0"/>
              </a:spcBef>
              <a:spcAft>
                <a:spcPts val="0"/>
              </a:spcAft>
              <a:buNone/>
            </a:pPr>
            <a:endParaRPr sz="1000">
              <a:latin typeface="Comfortaa"/>
              <a:ea typeface="Comfortaa"/>
              <a:cs typeface="Comfortaa"/>
              <a:sym typeface="Comfortaa"/>
            </a:endParaRPr>
          </a:p>
          <a:p>
            <a:pPr marL="0" lvl="0" indent="0" algn="l" rtl="0">
              <a:spcBef>
                <a:spcPts val="0"/>
              </a:spcBef>
              <a:spcAft>
                <a:spcPts val="0"/>
              </a:spcAft>
              <a:buNone/>
            </a:pPr>
            <a:r>
              <a:rPr lang="en" b="1">
                <a:latin typeface="Comfortaa"/>
                <a:ea typeface="Comfortaa"/>
                <a:cs typeface="Comfortaa"/>
                <a:sym typeface="Comfortaa"/>
              </a:rPr>
              <a:t>Leverages 2 Business Models:</a:t>
            </a:r>
            <a:endParaRPr b="1">
              <a:latin typeface="Comfortaa"/>
              <a:ea typeface="Comfortaa"/>
              <a:cs typeface="Comfortaa"/>
              <a:sym typeface="Comfortaa"/>
            </a:endParaRPr>
          </a:p>
        </p:txBody>
      </p:sp>
      <p:pic>
        <p:nvPicPr>
          <p:cNvPr id="80" name="Google Shape;80;p16"/>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81" name="Google Shape;81;p16"/>
          <p:cNvPicPr preferRelativeResize="0"/>
          <p:nvPr/>
        </p:nvPicPr>
        <p:blipFill>
          <a:blip r:embed="rId4">
            <a:alphaModFix/>
          </a:blip>
          <a:stretch>
            <a:fillRect/>
          </a:stretch>
        </p:blipFill>
        <p:spPr>
          <a:xfrm>
            <a:off x="0" y="0"/>
            <a:ext cx="9144000" cy="206400"/>
          </a:xfrm>
          <a:prstGeom prst="rect">
            <a:avLst/>
          </a:prstGeom>
          <a:noFill/>
          <a:ln>
            <a:noFill/>
          </a:ln>
        </p:spPr>
      </p:pic>
      <p:pic>
        <p:nvPicPr>
          <p:cNvPr id="82" name="Google Shape;82;p16"/>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83" name="Google Shape;83;p16"/>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84" name="Google Shape;84;p16"/>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85" name="Google Shape;85;p16"/>
          <p:cNvPicPr preferRelativeResize="0"/>
          <p:nvPr/>
        </p:nvPicPr>
        <p:blipFill>
          <a:blip r:embed="rId5">
            <a:alphaModFix/>
          </a:blip>
          <a:stretch>
            <a:fillRect/>
          </a:stretch>
        </p:blipFill>
        <p:spPr>
          <a:xfrm>
            <a:off x="4912525" y="2821000"/>
            <a:ext cx="1782401" cy="1783675"/>
          </a:xfrm>
          <a:prstGeom prst="rect">
            <a:avLst/>
          </a:prstGeom>
          <a:noFill/>
          <a:ln>
            <a:noFill/>
          </a:ln>
        </p:spPr>
      </p:pic>
      <p:pic>
        <p:nvPicPr>
          <p:cNvPr id="86" name="Google Shape;86;p16"/>
          <p:cNvPicPr preferRelativeResize="0"/>
          <p:nvPr/>
        </p:nvPicPr>
        <p:blipFill rotWithShape="1">
          <a:blip r:embed="rId6">
            <a:alphaModFix/>
          </a:blip>
          <a:srcRect t="14140"/>
          <a:stretch/>
        </p:blipFill>
        <p:spPr>
          <a:xfrm>
            <a:off x="1190425" y="3295752"/>
            <a:ext cx="1687049" cy="1269376"/>
          </a:xfrm>
          <a:prstGeom prst="rect">
            <a:avLst/>
          </a:prstGeom>
          <a:noFill/>
          <a:ln>
            <a:noFill/>
          </a:ln>
        </p:spPr>
      </p:pic>
      <p:sp>
        <p:nvSpPr>
          <p:cNvPr id="87" name="Google Shape;87;p16"/>
          <p:cNvSpPr txBox="1"/>
          <p:nvPr/>
        </p:nvSpPr>
        <p:spPr>
          <a:xfrm>
            <a:off x="728950" y="2865425"/>
            <a:ext cx="276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Meal Subscription Service</a:t>
            </a:r>
            <a:endParaRPr>
              <a:latin typeface="Comfortaa"/>
              <a:ea typeface="Comfortaa"/>
              <a:cs typeface="Comfortaa"/>
              <a:sym typeface="Comfortaa"/>
            </a:endParaRPr>
          </a:p>
        </p:txBody>
      </p:sp>
      <p:sp>
        <p:nvSpPr>
          <p:cNvPr id="88" name="Google Shape;88;p16"/>
          <p:cNvSpPr txBox="1"/>
          <p:nvPr/>
        </p:nvSpPr>
        <p:spPr>
          <a:xfrm>
            <a:off x="4689675" y="2470725"/>
            <a:ext cx="225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Smart-fridge Vending</a:t>
            </a:r>
            <a:endParaRPr>
              <a:latin typeface="Comfortaa"/>
              <a:ea typeface="Comfortaa"/>
              <a:cs typeface="Comfortaa"/>
              <a:sym typeface="Comforta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195052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Project Scope and Context</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94" name="Google Shape;94;p17"/>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95" name="Google Shape;95;p17"/>
          <p:cNvPicPr preferRelativeResize="0"/>
          <p:nvPr/>
        </p:nvPicPr>
        <p:blipFill>
          <a:blip r:embed="rId4">
            <a:alphaModFix/>
          </a:blip>
          <a:stretch>
            <a:fillRect/>
          </a:stretch>
        </p:blipFill>
        <p:spPr>
          <a:xfrm>
            <a:off x="0" y="0"/>
            <a:ext cx="9144000" cy="206400"/>
          </a:xfrm>
          <a:prstGeom prst="rect">
            <a:avLst/>
          </a:prstGeom>
          <a:noFill/>
          <a:ln>
            <a:noFill/>
          </a:ln>
        </p:spPr>
      </p:pic>
      <p:pic>
        <p:nvPicPr>
          <p:cNvPr id="96" name="Google Shape;96;p17"/>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97" name="Google Shape;97;p17"/>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98" name="Google Shape;98;p17"/>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99" name="Google Shape;99;p17"/>
          <p:cNvSpPr txBox="1"/>
          <p:nvPr/>
        </p:nvSpPr>
        <p:spPr>
          <a:xfrm>
            <a:off x="502525" y="1261250"/>
            <a:ext cx="8030700" cy="363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Focus: Smart-fridge Business Model</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High potential for meaningful contribution to this business model</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Relatively new and modern concept</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Key differentiating factor from competitors locally and regionally</a:t>
            </a:r>
            <a:endParaRPr>
              <a:latin typeface="Comfortaa"/>
              <a:ea typeface="Comfortaa"/>
              <a:cs typeface="Comfortaa"/>
              <a:sym typeface="Comfortaa"/>
            </a:endParaRPr>
          </a:p>
          <a:p>
            <a:pPr marL="914400" lvl="1" indent="-317500" algn="l" rtl="0">
              <a:spcBef>
                <a:spcPts val="0"/>
              </a:spcBef>
              <a:spcAft>
                <a:spcPts val="0"/>
              </a:spcAft>
              <a:buSzPts val="1400"/>
              <a:buFont typeface="Comfortaa"/>
              <a:buChar char="○"/>
            </a:pPr>
            <a:r>
              <a:rPr lang="en">
                <a:latin typeface="Comfortaa"/>
                <a:ea typeface="Comfortaa"/>
                <a:cs typeface="Comfortaa"/>
                <a:sym typeface="Comfortaa"/>
              </a:rPr>
              <a:t>Potential for sustainable competitive advantage</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Pursuit of entrance into AA market</a:t>
            </a:r>
            <a:endParaRPr>
              <a:latin typeface="Comfortaa"/>
              <a:ea typeface="Comfortaa"/>
              <a:cs typeface="Comfortaa"/>
              <a:sym typeface="Comfortaa"/>
            </a:endParaRPr>
          </a:p>
          <a:p>
            <a:pPr marL="0" lvl="0" indent="0" algn="l" rtl="0">
              <a:spcBef>
                <a:spcPts val="0"/>
              </a:spcBef>
              <a:spcAft>
                <a:spcPts val="0"/>
              </a:spcAft>
              <a:buNone/>
            </a:pPr>
            <a:endParaRPr>
              <a:latin typeface="Comfortaa"/>
              <a:ea typeface="Comfortaa"/>
              <a:cs typeface="Comfortaa"/>
              <a:sym typeface="Comfortaa"/>
            </a:endParaRPr>
          </a:p>
          <a:p>
            <a:pPr marL="0" lvl="0" indent="0" algn="l" rtl="0">
              <a:spcBef>
                <a:spcPts val="0"/>
              </a:spcBef>
              <a:spcAft>
                <a:spcPts val="0"/>
              </a:spcAft>
              <a:buNone/>
            </a:pPr>
            <a:r>
              <a:rPr lang="en">
                <a:latin typeface="Comfortaa"/>
                <a:ea typeface="Comfortaa"/>
                <a:cs typeface="Comfortaa"/>
                <a:sym typeface="Comfortaa"/>
              </a:rPr>
              <a:t>Semester Report and Findings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Outline the research and methodologies conducted and used in the analysis of the smart-fridge vending model</a:t>
            </a:r>
            <a:endParaRPr>
              <a:latin typeface="Comfortaa"/>
              <a:ea typeface="Comfortaa"/>
              <a:cs typeface="Comfortaa"/>
              <a:sym typeface="Comfortaa"/>
            </a:endParaRPr>
          </a:p>
          <a:p>
            <a:pPr marL="914400" lvl="1" indent="-317500" algn="l" rtl="0">
              <a:spcBef>
                <a:spcPts val="0"/>
              </a:spcBef>
              <a:spcAft>
                <a:spcPts val="0"/>
              </a:spcAft>
              <a:buSzPts val="1400"/>
              <a:buFont typeface="Comfortaa"/>
              <a:buChar char="○"/>
            </a:pPr>
            <a:r>
              <a:rPr lang="en">
                <a:latin typeface="Comfortaa"/>
                <a:ea typeface="Comfortaa"/>
                <a:cs typeface="Comfortaa"/>
                <a:sym typeface="Comfortaa"/>
              </a:rPr>
              <a:t>Primary research conducted using personal interviews, surveys, and experience with AA smart-fridge placement</a:t>
            </a:r>
            <a:endParaRPr>
              <a:latin typeface="Comfortaa"/>
              <a:ea typeface="Comfortaa"/>
              <a:cs typeface="Comfortaa"/>
              <a:sym typeface="Comfortaa"/>
            </a:endParaRPr>
          </a:p>
          <a:p>
            <a:pPr marL="914400" lvl="1" indent="-317500" algn="l" rtl="0">
              <a:spcBef>
                <a:spcPts val="0"/>
              </a:spcBef>
              <a:spcAft>
                <a:spcPts val="0"/>
              </a:spcAft>
              <a:buSzPts val="1400"/>
              <a:buFont typeface="Comfortaa"/>
              <a:buChar char="○"/>
            </a:pPr>
            <a:r>
              <a:rPr lang="en">
                <a:latin typeface="Comfortaa"/>
                <a:ea typeface="Comfortaa"/>
                <a:cs typeface="Comfortaa"/>
                <a:sym typeface="Comfortaa"/>
              </a:rPr>
              <a:t>Secondary research on competitive landscape, success stories, and location placement analyses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Final Recommendation on location placement focus, break-even analysis choices, and smart-fridge specifications</a:t>
            </a:r>
            <a:endParaRPr>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195052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Competitive Landscape</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105" name="Google Shape;105;p18"/>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06" name="Google Shape;106;p18"/>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07" name="Google Shape;107;p18"/>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108" name="Google Shape;108;p18"/>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109" name="Google Shape;109;p18"/>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110" name="Google Shape;110;p18"/>
          <p:cNvSpPr txBox="1"/>
          <p:nvPr/>
        </p:nvSpPr>
        <p:spPr>
          <a:xfrm>
            <a:off x="524125" y="1110425"/>
            <a:ext cx="75066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Industry: Healthy Fast-casual Food</a:t>
            </a:r>
            <a:endParaRPr>
              <a:latin typeface="Comfortaa"/>
              <a:ea typeface="Comfortaa"/>
              <a:cs typeface="Comfortaa"/>
              <a:sym typeface="Comfortaa"/>
            </a:endParaRPr>
          </a:p>
          <a:p>
            <a:pPr marL="0" lvl="0" indent="0" algn="l" rtl="0">
              <a:spcBef>
                <a:spcPts val="0"/>
              </a:spcBef>
              <a:spcAft>
                <a:spcPts val="0"/>
              </a:spcAft>
              <a:buNone/>
            </a:pPr>
            <a:endParaRPr>
              <a:latin typeface="Comfortaa"/>
              <a:ea typeface="Comfortaa"/>
              <a:cs typeface="Comfortaa"/>
              <a:sym typeface="Comfortaa"/>
            </a:endParaRPr>
          </a:p>
          <a:p>
            <a:pPr marL="0" lvl="0" indent="0" algn="l" rtl="0">
              <a:spcBef>
                <a:spcPts val="0"/>
              </a:spcBef>
              <a:spcAft>
                <a:spcPts val="0"/>
              </a:spcAft>
              <a:buNone/>
            </a:pPr>
            <a:r>
              <a:rPr lang="en">
                <a:latin typeface="Comfortaa"/>
                <a:ea typeface="Comfortaa"/>
                <a:cs typeface="Comfortaa"/>
                <a:sym typeface="Comfortaa"/>
              </a:rPr>
              <a:t>Marketwide effort to draw to customers away from unhealthy fast-food options by providing healthy, convenient food at an affordable price</a:t>
            </a:r>
            <a:endParaRPr>
              <a:latin typeface="Comfortaa"/>
              <a:ea typeface="Comfortaa"/>
              <a:cs typeface="Comfortaa"/>
              <a:sym typeface="Comfortaa"/>
            </a:endParaRPr>
          </a:p>
        </p:txBody>
      </p:sp>
      <p:pic>
        <p:nvPicPr>
          <p:cNvPr id="111" name="Google Shape;111;p18"/>
          <p:cNvPicPr preferRelativeResize="0"/>
          <p:nvPr/>
        </p:nvPicPr>
        <p:blipFill>
          <a:blip r:embed="rId5">
            <a:alphaModFix/>
          </a:blip>
          <a:stretch>
            <a:fillRect/>
          </a:stretch>
        </p:blipFill>
        <p:spPr>
          <a:xfrm>
            <a:off x="3524688" y="2555963"/>
            <a:ext cx="1317300" cy="425125"/>
          </a:xfrm>
          <a:prstGeom prst="rect">
            <a:avLst/>
          </a:prstGeom>
          <a:noFill/>
          <a:ln>
            <a:noFill/>
          </a:ln>
        </p:spPr>
      </p:pic>
      <p:pic>
        <p:nvPicPr>
          <p:cNvPr id="112" name="Google Shape;112;p18"/>
          <p:cNvPicPr preferRelativeResize="0"/>
          <p:nvPr/>
        </p:nvPicPr>
        <p:blipFill>
          <a:blip r:embed="rId6">
            <a:alphaModFix/>
          </a:blip>
          <a:stretch>
            <a:fillRect/>
          </a:stretch>
        </p:blipFill>
        <p:spPr>
          <a:xfrm>
            <a:off x="3913463" y="3660800"/>
            <a:ext cx="816250" cy="816250"/>
          </a:xfrm>
          <a:prstGeom prst="rect">
            <a:avLst/>
          </a:prstGeom>
          <a:noFill/>
          <a:ln>
            <a:noFill/>
          </a:ln>
        </p:spPr>
      </p:pic>
      <p:pic>
        <p:nvPicPr>
          <p:cNvPr id="113" name="Google Shape;113;p18"/>
          <p:cNvPicPr preferRelativeResize="0"/>
          <p:nvPr/>
        </p:nvPicPr>
        <p:blipFill>
          <a:blip r:embed="rId7">
            <a:alphaModFix/>
          </a:blip>
          <a:stretch>
            <a:fillRect/>
          </a:stretch>
        </p:blipFill>
        <p:spPr>
          <a:xfrm>
            <a:off x="1256613" y="3728419"/>
            <a:ext cx="1448936" cy="681000"/>
          </a:xfrm>
          <a:prstGeom prst="rect">
            <a:avLst/>
          </a:prstGeom>
          <a:noFill/>
          <a:ln>
            <a:noFill/>
          </a:ln>
        </p:spPr>
      </p:pic>
      <p:pic>
        <p:nvPicPr>
          <p:cNvPr id="114" name="Google Shape;114;p18"/>
          <p:cNvPicPr preferRelativeResize="0"/>
          <p:nvPr/>
        </p:nvPicPr>
        <p:blipFill>
          <a:blip r:embed="rId8">
            <a:alphaModFix/>
          </a:blip>
          <a:stretch>
            <a:fillRect/>
          </a:stretch>
        </p:blipFill>
        <p:spPr>
          <a:xfrm>
            <a:off x="983725" y="2529950"/>
            <a:ext cx="1208788" cy="477150"/>
          </a:xfrm>
          <a:prstGeom prst="rect">
            <a:avLst/>
          </a:prstGeom>
          <a:noFill/>
          <a:ln>
            <a:noFill/>
          </a:ln>
        </p:spPr>
      </p:pic>
      <p:pic>
        <p:nvPicPr>
          <p:cNvPr id="115" name="Google Shape;115;p18"/>
          <p:cNvPicPr preferRelativeResize="0"/>
          <p:nvPr/>
        </p:nvPicPr>
        <p:blipFill>
          <a:blip r:embed="rId9">
            <a:alphaModFix/>
          </a:blip>
          <a:stretch>
            <a:fillRect/>
          </a:stretch>
        </p:blipFill>
        <p:spPr>
          <a:xfrm>
            <a:off x="6355150" y="3897975"/>
            <a:ext cx="1211789" cy="477149"/>
          </a:xfrm>
          <a:prstGeom prst="rect">
            <a:avLst/>
          </a:prstGeom>
          <a:noFill/>
          <a:ln>
            <a:noFill/>
          </a:ln>
        </p:spPr>
      </p:pic>
      <p:pic>
        <p:nvPicPr>
          <p:cNvPr id="116" name="Google Shape;116;p18"/>
          <p:cNvPicPr preferRelativeResize="0"/>
          <p:nvPr/>
        </p:nvPicPr>
        <p:blipFill>
          <a:blip r:embed="rId10">
            <a:alphaModFix/>
          </a:blip>
          <a:stretch>
            <a:fillRect/>
          </a:stretch>
        </p:blipFill>
        <p:spPr>
          <a:xfrm>
            <a:off x="6174149" y="2555951"/>
            <a:ext cx="1143445" cy="6447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195052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Research and Methodology</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122" name="Google Shape;122;p19"/>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23" name="Google Shape;123;p19"/>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24" name="Google Shape;124;p19"/>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125" name="Google Shape;125;p19"/>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126" name="Google Shape;126;p19"/>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127" name="Google Shape;127;p19"/>
          <p:cNvSpPr txBox="1"/>
          <p:nvPr/>
        </p:nvSpPr>
        <p:spPr>
          <a:xfrm>
            <a:off x="642125" y="1285575"/>
            <a:ext cx="65358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Primary Research:</a:t>
            </a:r>
            <a:endParaRPr>
              <a:latin typeface="Comfortaa"/>
              <a:ea typeface="Comfortaa"/>
              <a:cs typeface="Comfortaa"/>
              <a:sym typeface="Comfortaa"/>
            </a:endParaRPr>
          </a:p>
          <a:p>
            <a:pPr marL="0" lvl="0" indent="0" algn="l" rtl="0">
              <a:spcBef>
                <a:spcPts val="0"/>
              </a:spcBef>
              <a:spcAft>
                <a:spcPts val="0"/>
              </a:spcAft>
              <a:buNone/>
            </a:pP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Student Interviews</a:t>
            </a:r>
            <a:endParaRPr>
              <a:latin typeface="Comfortaa"/>
              <a:ea typeface="Comfortaa"/>
              <a:cs typeface="Comfortaa"/>
              <a:sym typeface="Comfortaa"/>
            </a:endParaRPr>
          </a:p>
          <a:p>
            <a:pPr marL="914400" lvl="1" indent="-317500" algn="l" rtl="0">
              <a:spcBef>
                <a:spcPts val="0"/>
              </a:spcBef>
              <a:spcAft>
                <a:spcPts val="0"/>
              </a:spcAft>
              <a:buSzPts val="1400"/>
              <a:buFont typeface="Comfortaa"/>
              <a:buChar char="○"/>
            </a:pPr>
            <a:r>
              <a:rPr lang="en">
                <a:latin typeface="Comfortaa"/>
                <a:ea typeface="Comfortaa"/>
                <a:cs typeface="Comfortaa"/>
                <a:sym typeface="Comfortaa"/>
              </a:rPr>
              <a:t>Conducted 18 in-person and zoom call interviews with friends/mutual friends (under/upperclassmen)</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Student Surveys</a:t>
            </a:r>
            <a:endParaRPr>
              <a:latin typeface="Comfortaa"/>
              <a:ea typeface="Comfortaa"/>
              <a:cs typeface="Comfortaa"/>
              <a:sym typeface="Comfortaa"/>
            </a:endParaRPr>
          </a:p>
          <a:p>
            <a:pPr marL="914400" lvl="1" indent="-317500" algn="l" rtl="0">
              <a:spcBef>
                <a:spcPts val="0"/>
              </a:spcBef>
              <a:spcAft>
                <a:spcPts val="0"/>
              </a:spcAft>
              <a:buSzPts val="1400"/>
              <a:buFont typeface="Comfortaa"/>
              <a:buChar char="○"/>
            </a:pPr>
            <a:r>
              <a:rPr lang="en">
                <a:latin typeface="Comfortaa"/>
                <a:ea typeface="Comfortaa"/>
                <a:cs typeface="Comfortaa"/>
                <a:sym typeface="Comfortaa"/>
              </a:rPr>
              <a:t>Surveyed 72 U of M students on frequency of eating out, purchasing considerations, price vs. convenience, and perceived health benefits of certain foods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Pilot Placement Experience</a:t>
            </a:r>
            <a:endParaRPr>
              <a:latin typeface="Comfortaa"/>
              <a:ea typeface="Comfortaa"/>
              <a:cs typeface="Comfortaa"/>
              <a:sym typeface="Comfortaa"/>
            </a:endParaRPr>
          </a:p>
          <a:p>
            <a:pPr marL="914400" lvl="1" indent="-317500" algn="l" rtl="0">
              <a:spcBef>
                <a:spcPts val="0"/>
              </a:spcBef>
              <a:spcAft>
                <a:spcPts val="0"/>
              </a:spcAft>
              <a:buSzPts val="1400"/>
              <a:buFont typeface="Comfortaa"/>
              <a:buChar char="○"/>
            </a:pPr>
            <a:r>
              <a:rPr lang="en">
                <a:latin typeface="Comfortaa"/>
                <a:ea typeface="Comfortaa"/>
                <a:cs typeface="Comfortaa"/>
                <a:sym typeface="Comfortaa"/>
              </a:rPr>
              <a:t>Highlight steps and consistencies when getting in front of key decision makers in a variety of locational choices</a:t>
            </a:r>
            <a:endParaRPr>
              <a:latin typeface="Comfortaa"/>
              <a:ea typeface="Comfortaa"/>
              <a:cs typeface="Comfortaa"/>
              <a:sym typeface="Comforta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195052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Research and Methodology</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133" name="Google Shape;133;p20"/>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34" name="Google Shape;134;p20"/>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35" name="Google Shape;135;p20"/>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136" name="Google Shape;136;p20"/>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137" name="Google Shape;137;p20"/>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138" name="Google Shape;138;p20"/>
          <p:cNvSpPr txBox="1"/>
          <p:nvPr/>
        </p:nvSpPr>
        <p:spPr>
          <a:xfrm>
            <a:off x="436350" y="968200"/>
            <a:ext cx="77718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Comfortaa"/>
                <a:ea typeface="Comfortaa"/>
                <a:cs typeface="Comfortaa"/>
                <a:sym typeface="Comfortaa"/>
              </a:rPr>
              <a:t>Locational Research:</a:t>
            </a:r>
            <a:endParaRPr sz="1100">
              <a:latin typeface="Comfortaa"/>
              <a:ea typeface="Comfortaa"/>
              <a:cs typeface="Comfortaa"/>
              <a:sym typeface="Comfortaa"/>
            </a:endParaRPr>
          </a:p>
          <a:p>
            <a:pPr marL="457200" lvl="0" indent="-298450" algn="l" rtl="0">
              <a:spcBef>
                <a:spcPts val="0"/>
              </a:spcBef>
              <a:spcAft>
                <a:spcPts val="0"/>
              </a:spcAft>
              <a:buSzPts val="1100"/>
              <a:buFont typeface="Comfortaa"/>
              <a:buChar char="●"/>
            </a:pPr>
            <a:r>
              <a:rPr lang="en" sz="1100">
                <a:latin typeface="Comfortaa"/>
                <a:ea typeface="Comfortaa"/>
                <a:cs typeface="Comfortaa"/>
                <a:sym typeface="Comfortaa"/>
              </a:rPr>
              <a:t>University Buildings</a:t>
            </a:r>
            <a:endParaRPr sz="1100">
              <a:latin typeface="Comfortaa"/>
              <a:ea typeface="Comfortaa"/>
              <a:cs typeface="Comfortaa"/>
              <a:sym typeface="Comfortaa"/>
            </a:endParaRPr>
          </a:p>
          <a:p>
            <a:pPr marL="914400" lvl="1" indent="-298450" algn="l" rtl="0">
              <a:spcBef>
                <a:spcPts val="0"/>
              </a:spcBef>
              <a:spcAft>
                <a:spcPts val="0"/>
              </a:spcAft>
              <a:buSzPts val="1100"/>
              <a:buFont typeface="Comfortaa"/>
              <a:buChar char="○"/>
            </a:pPr>
            <a:r>
              <a:rPr lang="en" sz="1100">
                <a:latin typeface="Comfortaa"/>
                <a:ea typeface="Comfortaa"/>
                <a:cs typeface="Comfortaa"/>
                <a:sym typeface="Comfortaa"/>
              </a:rPr>
              <a:t>Identified potential for on-campus housing/dorms and study areas</a:t>
            </a:r>
            <a:endParaRPr sz="1100">
              <a:latin typeface="Comfortaa"/>
              <a:ea typeface="Comfortaa"/>
              <a:cs typeface="Comfortaa"/>
              <a:sym typeface="Comfortaa"/>
            </a:endParaRPr>
          </a:p>
          <a:p>
            <a:pPr marL="914400" lvl="1" indent="-298450" algn="l" rtl="0">
              <a:spcBef>
                <a:spcPts val="0"/>
              </a:spcBef>
              <a:spcAft>
                <a:spcPts val="0"/>
              </a:spcAft>
              <a:buSzPts val="1100"/>
              <a:buFont typeface="Comfortaa"/>
              <a:buChar char="○"/>
            </a:pPr>
            <a:r>
              <a:rPr lang="en" sz="1100">
                <a:latin typeface="Comfortaa"/>
                <a:ea typeface="Comfortaa"/>
                <a:cs typeface="Comfortaa"/>
                <a:sym typeface="Comfortaa"/>
              </a:rPr>
              <a:t>Reached out to 5 undergraduate dorms (via Student Housing Director), Munger Graduate Building, and two University libraries</a:t>
            </a:r>
            <a:endParaRPr sz="1100">
              <a:latin typeface="Comfortaa"/>
              <a:ea typeface="Comfortaa"/>
              <a:cs typeface="Comfortaa"/>
              <a:sym typeface="Comfortaa"/>
            </a:endParaRPr>
          </a:p>
          <a:p>
            <a:pPr marL="457200" lvl="0" indent="-298450" algn="l" rtl="0">
              <a:spcBef>
                <a:spcPts val="0"/>
              </a:spcBef>
              <a:spcAft>
                <a:spcPts val="0"/>
              </a:spcAft>
              <a:buSzPts val="1100"/>
              <a:buFont typeface="Comfortaa"/>
              <a:buChar char="●"/>
            </a:pPr>
            <a:r>
              <a:rPr lang="en" sz="1100">
                <a:latin typeface="Comfortaa"/>
                <a:ea typeface="Comfortaa"/>
                <a:cs typeface="Comfortaa"/>
                <a:sym typeface="Comfortaa"/>
              </a:rPr>
              <a:t>Apartment Buildings</a:t>
            </a:r>
            <a:endParaRPr sz="1100">
              <a:latin typeface="Comfortaa"/>
              <a:ea typeface="Comfortaa"/>
              <a:cs typeface="Comfortaa"/>
              <a:sym typeface="Comfortaa"/>
            </a:endParaRPr>
          </a:p>
          <a:p>
            <a:pPr marL="914400" lvl="1" indent="-298450" algn="l" rtl="0">
              <a:spcBef>
                <a:spcPts val="0"/>
              </a:spcBef>
              <a:spcAft>
                <a:spcPts val="0"/>
              </a:spcAft>
              <a:buSzPts val="1100"/>
              <a:buFont typeface="Comfortaa"/>
              <a:buChar char="○"/>
            </a:pPr>
            <a:r>
              <a:rPr lang="en" sz="1100">
                <a:latin typeface="Comfortaa"/>
                <a:ea typeface="Comfortaa"/>
                <a:cs typeface="Comfortaa"/>
                <a:sym typeface="Comfortaa"/>
              </a:rPr>
              <a:t>Sales Pipeline</a:t>
            </a:r>
            <a:endParaRPr sz="1100">
              <a:latin typeface="Comfortaa"/>
              <a:ea typeface="Comfortaa"/>
              <a:cs typeface="Comfortaa"/>
              <a:sym typeface="Comfortaa"/>
            </a:endParaRPr>
          </a:p>
          <a:p>
            <a:pPr marL="1371600" lvl="2" indent="-298450" algn="l" rtl="0">
              <a:spcBef>
                <a:spcPts val="0"/>
              </a:spcBef>
              <a:spcAft>
                <a:spcPts val="0"/>
              </a:spcAft>
              <a:buSzPts val="1100"/>
              <a:buFont typeface="Comfortaa"/>
              <a:buChar char="■"/>
            </a:pPr>
            <a:r>
              <a:rPr lang="en" sz="1100">
                <a:latin typeface="Comfortaa"/>
                <a:ea typeface="Comfortaa"/>
                <a:cs typeface="Comfortaa"/>
                <a:sym typeface="Comfortaa"/>
              </a:rPr>
              <a:t>Phone calls and emails to property managers</a:t>
            </a:r>
            <a:endParaRPr sz="1100">
              <a:latin typeface="Comfortaa"/>
              <a:ea typeface="Comfortaa"/>
              <a:cs typeface="Comfortaa"/>
              <a:sym typeface="Comfortaa"/>
            </a:endParaRPr>
          </a:p>
          <a:p>
            <a:pPr marL="457200" lvl="0" indent="-298450" algn="l" rtl="0">
              <a:spcBef>
                <a:spcPts val="0"/>
              </a:spcBef>
              <a:spcAft>
                <a:spcPts val="0"/>
              </a:spcAft>
              <a:buSzPts val="1100"/>
              <a:buFont typeface="Comfortaa"/>
              <a:buChar char="●"/>
            </a:pPr>
            <a:r>
              <a:rPr lang="en" sz="1100">
                <a:latin typeface="Comfortaa"/>
                <a:ea typeface="Comfortaa"/>
                <a:cs typeface="Comfortaa"/>
                <a:sym typeface="Comfortaa"/>
              </a:rPr>
              <a:t>Gyms</a:t>
            </a:r>
            <a:endParaRPr sz="1100">
              <a:latin typeface="Comfortaa"/>
              <a:ea typeface="Comfortaa"/>
              <a:cs typeface="Comfortaa"/>
              <a:sym typeface="Comfortaa"/>
            </a:endParaRPr>
          </a:p>
          <a:p>
            <a:pPr marL="914400" lvl="1" indent="-298450" algn="l" rtl="0">
              <a:spcBef>
                <a:spcPts val="0"/>
              </a:spcBef>
              <a:spcAft>
                <a:spcPts val="0"/>
              </a:spcAft>
              <a:buSzPts val="1100"/>
              <a:buFont typeface="Comfortaa"/>
              <a:buChar char="○"/>
            </a:pPr>
            <a:r>
              <a:rPr lang="en" sz="1100">
                <a:latin typeface="Comfortaa"/>
                <a:ea typeface="Comfortaa"/>
                <a:cs typeface="Comfortaa"/>
                <a:sym typeface="Comfortaa"/>
              </a:rPr>
              <a:t>University: Intramural Sports Building, Central Campus Recreational Building, North Campus Recreational Building</a:t>
            </a:r>
            <a:endParaRPr sz="1100">
              <a:latin typeface="Comfortaa"/>
              <a:ea typeface="Comfortaa"/>
              <a:cs typeface="Comfortaa"/>
              <a:sym typeface="Comfortaa"/>
            </a:endParaRPr>
          </a:p>
          <a:p>
            <a:pPr marL="457200" lvl="0" indent="-298450" algn="l" rtl="0">
              <a:spcBef>
                <a:spcPts val="0"/>
              </a:spcBef>
              <a:spcAft>
                <a:spcPts val="0"/>
              </a:spcAft>
              <a:buSzPts val="1100"/>
              <a:buFont typeface="Comfortaa"/>
              <a:buChar char="●"/>
            </a:pPr>
            <a:r>
              <a:rPr lang="en" sz="1100">
                <a:latin typeface="Comfortaa"/>
                <a:ea typeface="Comfortaa"/>
                <a:cs typeface="Comfortaa"/>
                <a:sym typeface="Comfortaa"/>
              </a:rPr>
              <a:t>Hospitals</a:t>
            </a:r>
            <a:endParaRPr sz="1000"/>
          </a:p>
        </p:txBody>
      </p:sp>
      <p:pic>
        <p:nvPicPr>
          <p:cNvPr id="139" name="Google Shape;139;p20"/>
          <p:cNvPicPr preferRelativeResize="0"/>
          <p:nvPr/>
        </p:nvPicPr>
        <p:blipFill>
          <a:blip r:embed="rId5">
            <a:alphaModFix/>
          </a:blip>
          <a:stretch>
            <a:fillRect/>
          </a:stretch>
        </p:blipFill>
        <p:spPr>
          <a:xfrm>
            <a:off x="2283050" y="2967050"/>
            <a:ext cx="5815352" cy="1845699"/>
          </a:xfrm>
          <a:prstGeom prst="rect">
            <a:avLst/>
          </a:prstGeom>
          <a:noFill/>
          <a:ln>
            <a:noFill/>
          </a:ln>
        </p:spPr>
      </p:pic>
      <p:pic>
        <p:nvPicPr>
          <p:cNvPr id="140" name="Google Shape;140;p20"/>
          <p:cNvPicPr preferRelativeResize="0"/>
          <p:nvPr/>
        </p:nvPicPr>
        <p:blipFill>
          <a:blip r:embed="rId6">
            <a:alphaModFix/>
          </a:blip>
          <a:stretch>
            <a:fillRect/>
          </a:stretch>
        </p:blipFill>
        <p:spPr>
          <a:xfrm>
            <a:off x="773325" y="4390825"/>
            <a:ext cx="942800" cy="381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1"/>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46" name="Google Shape;146;p21"/>
          <p:cNvPicPr preferRelativeResize="0"/>
          <p:nvPr/>
        </p:nvPicPr>
        <p:blipFill>
          <a:blip r:embed="rId4">
            <a:alphaModFix/>
          </a:blip>
          <a:stretch>
            <a:fillRect/>
          </a:stretch>
        </p:blipFill>
        <p:spPr>
          <a:xfrm>
            <a:off x="0" y="4928850"/>
            <a:ext cx="9144000" cy="206400"/>
          </a:xfrm>
          <a:prstGeom prst="rect">
            <a:avLst/>
          </a:prstGeom>
          <a:noFill/>
          <a:ln>
            <a:noFill/>
          </a:ln>
        </p:spPr>
      </p:pic>
      <p:pic>
        <p:nvPicPr>
          <p:cNvPr id="147" name="Google Shape;147;p21"/>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148" name="Google Shape;148;p21"/>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49" name="Google Shape;149;p21"/>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150" name="Google Shape;150;p21"/>
          <p:cNvPicPr preferRelativeResize="0"/>
          <p:nvPr/>
        </p:nvPicPr>
        <p:blipFill>
          <a:blip r:embed="rId4">
            <a:alphaModFix/>
          </a:blip>
          <a:stretch>
            <a:fillRect/>
          </a:stretch>
        </p:blipFill>
        <p:spPr>
          <a:xfrm>
            <a:off x="0" y="0"/>
            <a:ext cx="9144000" cy="5143500"/>
          </a:xfrm>
          <a:prstGeom prst="rect">
            <a:avLst/>
          </a:prstGeom>
          <a:noFill/>
          <a:ln>
            <a:noFill/>
          </a:ln>
        </p:spPr>
      </p:pic>
      <p:sp>
        <p:nvSpPr>
          <p:cNvPr id="151" name="Google Shape;151;p21"/>
          <p:cNvSpPr txBox="1"/>
          <p:nvPr/>
        </p:nvSpPr>
        <p:spPr>
          <a:xfrm>
            <a:off x="1584150" y="1149475"/>
            <a:ext cx="59757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solidFill>
                  <a:srgbClr val="FFFFFF"/>
                </a:solidFill>
                <a:latin typeface="Comfortaa"/>
                <a:ea typeface="Comfortaa"/>
                <a:cs typeface="Comfortaa"/>
                <a:sym typeface="Comfortaa"/>
              </a:rPr>
              <a:t>Success Stories</a:t>
            </a:r>
            <a:endParaRPr sz="5500" b="1">
              <a:solidFill>
                <a:srgbClr val="FFFFFF"/>
              </a:solidFill>
              <a:latin typeface="Comfortaa"/>
              <a:ea typeface="Comfortaa"/>
              <a:cs typeface="Comfortaa"/>
              <a:sym typeface="Comfortaa"/>
            </a:endParaRPr>
          </a:p>
        </p:txBody>
      </p:sp>
      <p:pic>
        <p:nvPicPr>
          <p:cNvPr id="152" name="Google Shape;152;p21"/>
          <p:cNvPicPr preferRelativeResize="0"/>
          <p:nvPr/>
        </p:nvPicPr>
        <p:blipFill>
          <a:blip r:embed="rId5">
            <a:alphaModFix/>
          </a:blip>
          <a:stretch>
            <a:fillRect/>
          </a:stretch>
        </p:blipFill>
        <p:spPr>
          <a:xfrm>
            <a:off x="275625" y="299113"/>
            <a:ext cx="1198175" cy="471077"/>
          </a:xfrm>
          <a:prstGeom prst="rect">
            <a:avLst/>
          </a:prstGeom>
          <a:noFill/>
          <a:ln>
            <a:noFill/>
          </a:ln>
        </p:spPr>
      </p:pic>
      <p:sp>
        <p:nvSpPr>
          <p:cNvPr id="153" name="Google Shape;153;p21"/>
          <p:cNvSpPr txBox="1"/>
          <p:nvPr/>
        </p:nvSpPr>
        <p:spPr>
          <a:xfrm>
            <a:off x="1376075" y="2571750"/>
            <a:ext cx="6690000" cy="68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500" b="1">
                <a:solidFill>
                  <a:srgbClr val="FFFFFF"/>
                </a:solidFill>
                <a:latin typeface="Comfortaa"/>
                <a:ea typeface="Comfortaa"/>
                <a:cs typeface="Comfortaa"/>
                <a:sym typeface="Comfortaa"/>
              </a:rPr>
              <a:t>This section aims to highlight the successful companies around the U.S. leveraging smart-fridges in their business model.</a:t>
            </a:r>
            <a:endParaRPr sz="1700" b="1">
              <a:solidFill>
                <a:srgbClr val="FFFFFF"/>
              </a:solidFill>
              <a:latin typeface="Comfortaa"/>
              <a:ea typeface="Comfortaa"/>
              <a:cs typeface="Comfortaa"/>
              <a:sym typeface="Comforta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txBox="1">
            <a:spLocks noGrp="1"/>
          </p:cNvSpPr>
          <p:nvPr>
            <p:ph type="title"/>
          </p:nvPr>
        </p:nvSpPr>
        <p:spPr>
          <a:xfrm>
            <a:off x="1181600" y="358838"/>
            <a:ext cx="49656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Farmer’s Fridge</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159" name="Google Shape;159;p22"/>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60" name="Google Shape;160;p22"/>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61" name="Google Shape;161;p22"/>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162" name="Google Shape;162;p22"/>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163" name="Google Shape;163;p22"/>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164" name="Google Shape;164;p22"/>
          <p:cNvSpPr txBox="1"/>
          <p:nvPr/>
        </p:nvSpPr>
        <p:spPr>
          <a:xfrm>
            <a:off x="492675" y="1192275"/>
            <a:ext cx="8158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Mission: “We make wholesome, delicious food simply accessible, so people can live a little happier.”</a:t>
            </a:r>
            <a:endParaRPr>
              <a:latin typeface="Comfortaa"/>
              <a:ea typeface="Comfortaa"/>
              <a:cs typeface="Comfortaa"/>
              <a:sym typeface="Comfortaa"/>
            </a:endParaRPr>
          </a:p>
        </p:txBody>
      </p:sp>
      <p:sp>
        <p:nvSpPr>
          <p:cNvPr id="165" name="Google Shape;165;p22"/>
          <p:cNvSpPr txBox="1"/>
          <p:nvPr/>
        </p:nvSpPr>
        <p:spPr>
          <a:xfrm>
            <a:off x="492675" y="1687300"/>
            <a:ext cx="815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Story: </a:t>
            </a:r>
            <a:r>
              <a:rPr lang="en">
                <a:solidFill>
                  <a:schemeClr val="dk1"/>
                </a:solidFill>
                <a:latin typeface="Comfortaa"/>
                <a:ea typeface="Comfortaa"/>
                <a:cs typeface="Comfortaa"/>
                <a:sym typeface="Comfortaa"/>
              </a:rPr>
              <a:t>Launched in 2013 as a vending provider; raised ~ $40M in investments by 2018.</a:t>
            </a:r>
            <a:endParaRPr>
              <a:latin typeface="Comfortaa"/>
              <a:ea typeface="Comfortaa"/>
              <a:cs typeface="Comfortaa"/>
              <a:sym typeface="Comfortaa"/>
            </a:endParaRPr>
          </a:p>
        </p:txBody>
      </p:sp>
      <p:sp>
        <p:nvSpPr>
          <p:cNvPr id="166" name="Google Shape;166;p22"/>
          <p:cNvSpPr txBox="1"/>
          <p:nvPr/>
        </p:nvSpPr>
        <p:spPr>
          <a:xfrm>
            <a:off x="453225" y="2093263"/>
            <a:ext cx="7966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Successes: </a:t>
            </a:r>
            <a:r>
              <a:rPr lang="en">
                <a:solidFill>
                  <a:schemeClr val="dk1"/>
                </a:solidFill>
                <a:latin typeface="Comfortaa"/>
                <a:ea typeface="Comfortaa"/>
                <a:cs typeface="Comfortaa"/>
                <a:sym typeface="Comfortaa"/>
              </a:rPr>
              <a:t>Deployed “200 smart vending machines” and is selling “15,000 meals per day” (75 meals/day per machine).</a:t>
            </a:r>
            <a:r>
              <a:rPr lang="en">
                <a:latin typeface="Comfortaa"/>
                <a:ea typeface="Comfortaa"/>
                <a:cs typeface="Comfortaa"/>
                <a:sym typeface="Comfortaa"/>
              </a:rPr>
              <a:t> They use an “allocation algorithm” that boasts a 5% leftover rate and uses 100% recyclable jars in their machines.</a:t>
            </a:r>
            <a:endParaRPr>
              <a:latin typeface="Comfortaa"/>
              <a:ea typeface="Comfortaa"/>
              <a:cs typeface="Comfortaa"/>
              <a:sym typeface="Comfortaa"/>
            </a:endParaRPr>
          </a:p>
        </p:txBody>
      </p:sp>
      <p:pic>
        <p:nvPicPr>
          <p:cNvPr id="167" name="Google Shape;167;p22"/>
          <p:cNvPicPr preferRelativeResize="0"/>
          <p:nvPr/>
        </p:nvPicPr>
        <p:blipFill>
          <a:blip r:embed="rId5">
            <a:alphaModFix/>
          </a:blip>
          <a:stretch>
            <a:fillRect/>
          </a:stretch>
        </p:blipFill>
        <p:spPr>
          <a:xfrm>
            <a:off x="5871950" y="3549350"/>
            <a:ext cx="886316" cy="1259649"/>
          </a:xfrm>
          <a:prstGeom prst="rect">
            <a:avLst/>
          </a:prstGeom>
          <a:noFill/>
          <a:ln>
            <a:noFill/>
          </a:ln>
        </p:spPr>
      </p:pic>
      <p:pic>
        <p:nvPicPr>
          <p:cNvPr id="168" name="Google Shape;168;p22"/>
          <p:cNvPicPr preferRelativeResize="0"/>
          <p:nvPr/>
        </p:nvPicPr>
        <p:blipFill>
          <a:blip r:embed="rId6">
            <a:alphaModFix/>
          </a:blip>
          <a:stretch>
            <a:fillRect/>
          </a:stretch>
        </p:blipFill>
        <p:spPr>
          <a:xfrm>
            <a:off x="1473812" y="3655450"/>
            <a:ext cx="1404525" cy="1232374"/>
          </a:xfrm>
          <a:prstGeom prst="rect">
            <a:avLst/>
          </a:prstGeom>
          <a:noFill/>
          <a:ln>
            <a:noFill/>
          </a:ln>
        </p:spPr>
      </p:pic>
      <p:sp>
        <p:nvSpPr>
          <p:cNvPr id="169" name="Google Shape;169;p22"/>
          <p:cNvSpPr txBox="1"/>
          <p:nvPr/>
        </p:nvSpPr>
        <p:spPr>
          <a:xfrm>
            <a:off x="5384375" y="718888"/>
            <a:ext cx="180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38761D"/>
                </a:solidFill>
              </a:rPr>
              <a:t>Chicago, IL/Milwaukee, WI</a:t>
            </a:r>
            <a:endParaRPr sz="1000" b="1">
              <a:solidFill>
                <a:srgbClr val="38761D"/>
              </a:solidFill>
            </a:endParaRPr>
          </a:p>
        </p:txBody>
      </p:sp>
      <p:sp>
        <p:nvSpPr>
          <p:cNvPr id="170" name="Google Shape;170;p22"/>
          <p:cNvSpPr txBox="1"/>
          <p:nvPr/>
        </p:nvSpPr>
        <p:spPr>
          <a:xfrm>
            <a:off x="588750" y="2936288"/>
            <a:ext cx="79665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latin typeface="Comfortaa"/>
                <a:ea typeface="Comfortaa"/>
                <a:cs typeface="Comfortaa"/>
                <a:sym typeface="Comfortaa"/>
              </a:rPr>
              <a:t>Insights: The vending model is scalable and can attract investors. An allocation algorithm can greatly increase efficiency. Upwards trend toward recyclable products.</a:t>
            </a:r>
            <a:endParaRPr sz="1600">
              <a:latin typeface="Comfortaa"/>
              <a:ea typeface="Comfortaa"/>
              <a:cs typeface="Comfortaa"/>
              <a:sym typeface="Comfortaa"/>
            </a:endParaRPr>
          </a:p>
        </p:txBody>
      </p:sp>
      <p:pic>
        <p:nvPicPr>
          <p:cNvPr id="171" name="Google Shape;171;p22"/>
          <p:cNvPicPr preferRelativeResize="0"/>
          <p:nvPr/>
        </p:nvPicPr>
        <p:blipFill>
          <a:blip r:embed="rId7">
            <a:alphaModFix/>
          </a:blip>
          <a:stretch>
            <a:fillRect/>
          </a:stretch>
        </p:blipFill>
        <p:spPr>
          <a:xfrm>
            <a:off x="6099725" y="347462"/>
            <a:ext cx="374400" cy="37438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a:spLocks noGrp="1"/>
          </p:cNvSpPr>
          <p:nvPr>
            <p:ph type="title"/>
          </p:nvPr>
        </p:nvSpPr>
        <p:spPr>
          <a:xfrm>
            <a:off x="2287925" y="358825"/>
            <a:ext cx="39717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Coolgreens</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177" name="Google Shape;177;p23"/>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78" name="Google Shape;178;p23"/>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79" name="Google Shape;179;p23"/>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180" name="Google Shape;180;p23"/>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181" name="Google Shape;181;p23"/>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182" name="Google Shape;182;p23"/>
          <p:cNvSpPr txBox="1"/>
          <p:nvPr/>
        </p:nvSpPr>
        <p:spPr>
          <a:xfrm>
            <a:off x="492675" y="1192275"/>
            <a:ext cx="815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Mission: “Fuel healthy communities with fresh food through a chef-inspired menu.”</a:t>
            </a:r>
            <a:endParaRPr>
              <a:latin typeface="Comfortaa"/>
              <a:ea typeface="Comfortaa"/>
              <a:cs typeface="Comfortaa"/>
              <a:sym typeface="Comfortaa"/>
            </a:endParaRPr>
          </a:p>
        </p:txBody>
      </p:sp>
      <p:sp>
        <p:nvSpPr>
          <p:cNvPr id="183" name="Google Shape;183;p23"/>
          <p:cNvSpPr txBox="1"/>
          <p:nvPr/>
        </p:nvSpPr>
        <p:spPr>
          <a:xfrm>
            <a:off x="492675" y="1527188"/>
            <a:ext cx="7887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Story: Started as a fast-casual restaurant in 2009. First expanded in 2017 via franchising franchise, then expanded into fast-food vending, testing the smart-fridge concept in a hospital</a:t>
            </a:r>
            <a:endParaRPr>
              <a:latin typeface="Comfortaa"/>
              <a:ea typeface="Comfortaa"/>
              <a:cs typeface="Comfortaa"/>
              <a:sym typeface="Comfortaa"/>
            </a:endParaRPr>
          </a:p>
        </p:txBody>
      </p:sp>
      <p:sp>
        <p:nvSpPr>
          <p:cNvPr id="184" name="Google Shape;184;p23"/>
          <p:cNvSpPr txBox="1"/>
          <p:nvPr/>
        </p:nvSpPr>
        <p:spPr>
          <a:xfrm>
            <a:off x="492675" y="2240450"/>
            <a:ext cx="7966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Successes: Acquired valuable consumer data with a 6-month hospital pilot and landed 2 fridges in “multi-family” high rise apartments.</a:t>
            </a:r>
            <a:endParaRPr>
              <a:latin typeface="Comfortaa"/>
              <a:ea typeface="Comfortaa"/>
              <a:cs typeface="Comfortaa"/>
              <a:sym typeface="Comfortaa"/>
            </a:endParaRPr>
          </a:p>
        </p:txBody>
      </p:sp>
      <p:pic>
        <p:nvPicPr>
          <p:cNvPr id="185" name="Google Shape;185;p23"/>
          <p:cNvPicPr preferRelativeResize="0"/>
          <p:nvPr/>
        </p:nvPicPr>
        <p:blipFill>
          <a:blip r:embed="rId5">
            <a:alphaModFix/>
          </a:blip>
          <a:stretch>
            <a:fillRect/>
          </a:stretch>
        </p:blipFill>
        <p:spPr>
          <a:xfrm>
            <a:off x="2360599" y="3622374"/>
            <a:ext cx="1137400" cy="1137400"/>
          </a:xfrm>
          <a:prstGeom prst="rect">
            <a:avLst/>
          </a:prstGeom>
          <a:noFill/>
          <a:ln>
            <a:noFill/>
          </a:ln>
        </p:spPr>
      </p:pic>
      <p:sp>
        <p:nvSpPr>
          <p:cNvPr id="186" name="Google Shape;186;p23"/>
          <p:cNvSpPr txBox="1"/>
          <p:nvPr/>
        </p:nvSpPr>
        <p:spPr>
          <a:xfrm>
            <a:off x="4197575" y="3901975"/>
            <a:ext cx="374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93C47D"/>
                </a:solidFill>
              </a:rPr>
              <a:t>&amp;</a:t>
            </a:r>
            <a:endParaRPr sz="3100" b="1">
              <a:solidFill>
                <a:srgbClr val="93C47D"/>
              </a:solidFill>
            </a:endParaRPr>
          </a:p>
        </p:txBody>
      </p:sp>
      <p:pic>
        <p:nvPicPr>
          <p:cNvPr id="187" name="Google Shape;187;p23"/>
          <p:cNvPicPr preferRelativeResize="0"/>
          <p:nvPr/>
        </p:nvPicPr>
        <p:blipFill>
          <a:blip r:embed="rId6">
            <a:alphaModFix/>
          </a:blip>
          <a:stretch>
            <a:fillRect/>
          </a:stretch>
        </p:blipFill>
        <p:spPr>
          <a:xfrm>
            <a:off x="5343550" y="3504050"/>
            <a:ext cx="1374050" cy="1374050"/>
          </a:xfrm>
          <a:prstGeom prst="rect">
            <a:avLst/>
          </a:prstGeom>
          <a:noFill/>
          <a:ln>
            <a:noFill/>
          </a:ln>
        </p:spPr>
      </p:pic>
      <p:pic>
        <p:nvPicPr>
          <p:cNvPr id="188" name="Google Shape;188;p23"/>
          <p:cNvPicPr preferRelativeResize="0"/>
          <p:nvPr/>
        </p:nvPicPr>
        <p:blipFill>
          <a:blip r:embed="rId7">
            <a:alphaModFix/>
          </a:blip>
          <a:stretch>
            <a:fillRect/>
          </a:stretch>
        </p:blipFill>
        <p:spPr>
          <a:xfrm>
            <a:off x="6099725" y="347462"/>
            <a:ext cx="374400" cy="374381"/>
          </a:xfrm>
          <a:prstGeom prst="rect">
            <a:avLst/>
          </a:prstGeom>
          <a:noFill/>
          <a:ln>
            <a:noFill/>
          </a:ln>
        </p:spPr>
      </p:pic>
      <p:sp>
        <p:nvSpPr>
          <p:cNvPr id="189" name="Google Shape;189;p23"/>
          <p:cNvSpPr txBox="1"/>
          <p:nvPr/>
        </p:nvSpPr>
        <p:spPr>
          <a:xfrm>
            <a:off x="492675" y="2884550"/>
            <a:ext cx="7966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latin typeface="Comfortaa"/>
                <a:ea typeface="Comfortaa"/>
                <a:cs typeface="Comfortaa"/>
                <a:sym typeface="Comfortaa"/>
              </a:rPr>
              <a:t>Insights: Hospitals are a strong target; 6-months the ideal pilot</a:t>
            </a:r>
            <a:endParaRPr sz="1600">
              <a:latin typeface="Comfortaa"/>
              <a:ea typeface="Comfortaa"/>
              <a:cs typeface="Comfortaa"/>
              <a:sym typeface="Comfortaa"/>
            </a:endParaRPr>
          </a:p>
        </p:txBody>
      </p:sp>
      <p:sp>
        <p:nvSpPr>
          <p:cNvPr id="190" name="Google Shape;190;p23"/>
          <p:cNvSpPr txBox="1"/>
          <p:nvPr/>
        </p:nvSpPr>
        <p:spPr>
          <a:xfrm>
            <a:off x="5642925" y="705250"/>
            <a:ext cx="1437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38761D"/>
                </a:solidFill>
              </a:rPr>
              <a:t>Oklahoma City, OK</a:t>
            </a:r>
            <a:endParaRPr sz="1000" b="1">
              <a:solidFill>
                <a:srgbClr val="38761D"/>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4"/>
          <p:cNvSpPr txBox="1">
            <a:spLocks noGrp="1"/>
          </p:cNvSpPr>
          <p:nvPr>
            <p:ph type="title"/>
          </p:nvPr>
        </p:nvSpPr>
        <p:spPr>
          <a:xfrm>
            <a:off x="1765125" y="338850"/>
            <a:ext cx="46044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Everytable</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196" name="Google Shape;196;p24"/>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197" name="Google Shape;197;p24"/>
          <p:cNvPicPr preferRelativeResize="0"/>
          <p:nvPr/>
        </p:nvPicPr>
        <p:blipFill>
          <a:blip r:embed="rId4">
            <a:alphaModFix/>
          </a:blip>
          <a:stretch>
            <a:fillRect/>
          </a:stretch>
        </p:blipFill>
        <p:spPr>
          <a:xfrm>
            <a:off x="0" y="0"/>
            <a:ext cx="9144000" cy="206400"/>
          </a:xfrm>
          <a:prstGeom prst="rect">
            <a:avLst/>
          </a:prstGeom>
          <a:noFill/>
          <a:ln>
            <a:noFill/>
          </a:ln>
        </p:spPr>
      </p:pic>
      <p:pic>
        <p:nvPicPr>
          <p:cNvPr id="198" name="Google Shape;198;p24"/>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199" name="Google Shape;199;p24"/>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00" name="Google Shape;200;p24"/>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201" name="Google Shape;201;p24"/>
          <p:cNvSpPr txBox="1"/>
          <p:nvPr/>
        </p:nvSpPr>
        <p:spPr>
          <a:xfrm>
            <a:off x="492600" y="1019850"/>
            <a:ext cx="8158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Mission: “We believe nutritious food is a human right. Every aspect of our business was designed to make fresh, delicious food available to everyone, every table.”</a:t>
            </a:r>
            <a:endParaRPr>
              <a:latin typeface="Comfortaa"/>
              <a:ea typeface="Comfortaa"/>
              <a:cs typeface="Comfortaa"/>
              <a:sym typeface="Comfortaa"/>
            </a:endParaRPr>
          </a:p>
        </p:txBody>
      </p:sp>
      <p:sp>
        <p:nvSpPr>
          <p:cNvPr id="202" name="Google Shape;202;p24"/>
          <p:cNvSpPr txBox="1"/>
          <p:nvPr/>
        </p:nvSpPr>
        <p:spPr>
          <a:xfrm>
            <a:off x="492600" y="1541475"/>
            <a:ext cx="7887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Story: Launched in 2015, utilize three business models: a brick and mortar grab-and-go style restaurant, a meal subscription service, and smart-fridge vending.</a:t>
            </a:r>
            <a:endParaRPr>
              <a:latin typeface="Comfortaa"/>
              <a:ea typeface="Comfortaa"/>
              <a:cs typeface="Comfortaa"/>
              <a:sym typeface="Comfortaa"/>
            </a:endParaRPr>
          </a:p>
        </p:txBody>
      </p:sp>
      <p:sp>
        <p:nvSpPr>
          <p:cNvPr id="203" name="Google Shape;203;p24"/>
          <p:cNvSpPr txBox="1"/>
          <p:nvPr/>
        </p:nvSpPr>
        <p:spPr>
          <a:xfrm>
            <a:off x="492613" y="2246488"/>
            <a:ext cx="7966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Successes: Smart-fridge vending service has been targeted to “schools, colleges and universities across Southern California.” Fundraising for franchises for people of color. Discriminatory pricing model that charges lower prices in underserved areas. *Numbers are non-disclosed*</a:t>
            </a:r>
            <a:endParaRPr>
              <a:latin typeface="Comfortaa"/>
              <a:ea typeface="Comfortaa"/>
              <a:cs typeface="Comfortaa"/>
              <a:sym typeface="Comfortaa"/>
            </a:endParaRPr>
          </a:p>
        </p:txBody>
      </p:sp>
      <p:pic>
        <p:nvPicPr>
          <p:cNvPr id="204" name="Google Shape;204;p24"/>
          <p:cNvPicPr preferRelativeResize="0"/>
          <p:nvPr/>
        </p:nvPicPr>
        <p:blipFill>
          <a:blip r:embed="rId5">
            <a:alphaModFix/>
          </a:blip>
          <a:stretch>
            <a:fillRect/>
          </a:stretch>
        </p:blipFill>
        <p:spPr>
          <a:xfrm>
            <a:off x="2238913" y="3744275"/>
            <a:ext cx="4473876" cy="926775"/>
          </a:xfrm>
          <a:prstGeom prst="rect">
            <a:avLst/>
          </a:prstGeom>
          <a:noFill/>
          <a:ln>
            <a:noFill/>
          </a:ln>
        </p:spPr>
      </p:pic>
      <p:pic>
        <p:nvPicPr>
          <p:cNvPr id="205" name="Google Shape;205;p24"/>
          <p:cNvPicPr preferRelativeResize="0"/>
          <p:nvPr/>
        </p:nvPicPr>
        <p:blipFill>
          <a:blip r:embed="rId6">
            <a:alphaModFix/>
          </a:blip>
          <a:stretch>
            <a:fillRect/>
          </a:stretch>
        </p:blipFill>
        <p:spPr>
          <a:xfrm>
            <a:off x="6099725" y="347462"/>
            <a:ext cx="374400" cy="374381"/>
          </a:xfrm>
          <a:prstGeom prst="rect">
            <a:avLst/>
          </a:prstGeom>
          <a:noFill/>
          <a:ln>
            <a:noFill/>
          </a:ln>
        </p:spPr>
      </p:pic>
      <p:sp>
        <p:nvSpPr>
          <p:cNvPr id="206" name="Google Shape;206;p24"/>
          <p:cNvSpPr txBox="1"/>
          <p:nvPr/>
        </p:nvSpPr>
        <p:spPr>
          <a:xfrm>
            <a:off x="5642074" y="721850"/>
            <a:ext cx="128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38761D"/>
                </a:solidFill>
              </a:rPr>
              <a:t>Los Angeles, CA</a:t>
            </a:r>
            <a:endParaRPr sz="1000" b="1">
              <a:solidFill>
                <a:srgbClr val="38761D"/>
              </a:solidFill>
            </a:endParaRPr>
          </a:p>
        </p:txBody>
      </p:sp>
      <p:sp>
        <p:nvSpPr>
          <p:cNvPr id="207" name="Google Shape;207;p24"/>
          <p:cNvSpPr txBox="1"/>
          <p:nvPr/>
        </p:nvSpPr>
        <p:spPr>
          <a:xfrm>
            <a:off x="532050" y="3141013"/>
            <a:ext cx="7966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latin typeface="Comfortaa"/>
                <a:ea typeface="Comfortaa"/>
                <a:cs typeface="Comfortaa"/>
                <a:sym typeface="Comfortaa"/>
              </a:rPr>
              <a:t>Insights: Schools are a viable target. Upward trend toward social causes and positive discriminatory pricing</a:t>
            </a:r>
            <a:endParaRPr sz="1600">
              <a:latin typeface="Comfortaa"/>
              <a:ea typeface="Comfortaa"/>
              <a:cs typeface="Comfortaa"/>
              <a:sym typeface="Comforta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25"/>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213" name="Google Shape;213;p25"/>
          <p:cNvPicPr preferRelativeResize="0"/>
          <p:nvPr/>
        </p:nvPicPr>
        <p:blipFill>
          <a:blip r:embed="rId4">
            <a:alphaModFix/>
          </a:blip>
          <a:stretch>
            <a:fillRect/>
          </a:stretch>
        </p:blipFill>
        <p:spPr>
          <a:xfrm>
            <a:off x="0" y="4928850"/>
            <a:ext cx="9144000" cy="206400"/>
          </a:xfrm>
          <a:prstGeom prst="rect">
            <a:avLst/>
          </a:prstGeom>
          <a:noFill/>
          <a:ln>
            <a:noFill/>
          </a:ln>
        </p:spPr>
      </p:pic>
      <p:pic>
        <p:nvPicPr>
          <p:cNvPr id="214" name="Google Shape;214;p25"/>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15" name="Google Shape;215;p25"/>
          <p:cNvPicPr preferRelativeResize="0"/>
          <p:nvPr/>
        </p:nvPicPr>
        <p:blipFill>
          <a:blip r:embed="rId4">
            <a:alphaModFix/>
          </a:blip>
          <a:stretch>
            <a:fillRect/>
          </a:stretch>
        </p:blipFill>
        <p:spPr>
          <a:xfrm>
            <a:off x="0" y="0"/>
            <a:ext cx="9144000" cy="206400"/>
          </a:xfrm>
          <a:prstGeom prst="rect">
            <a:avLst/>
          </a:prstGeom>
          <a:noFill/>
          <a:ln>
            <a:noFill/>
          </a:ln>
        </p:spPr>
      </p:pic>
      <p:pic>
        <p:nvPicPr>
          <p:cNvPr id="216" name="Google Shape;216;p25"/>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217" name="Google Shape;217;p25"/>
          <p:cNvPicPr preferRelativeResize="0"/>
          <p:nvPr/>
        </p:nvPicPr>
        <p:blipFill>
          <a:blip r:embed="rId4">
            <a:alphaModFix/>
          </a:blip>
          <a:stretch>
            <a:fillRect/>
          </a:stretch>
        </p:blipFill>
        <p:spPr>
          <a:xfrm>
            <a:off x="0" y="0"/>
            <a:ext cx="9144000" cy="5143500"/>
          </a:xfrm>
          <a:prstGeom prst="rect">
            <a:avLst/>
          </a:prstGeom>
          <a:noFill/>
          <a:ln>
            <a:noFill/>
          </a:ln>
        </p:spPr>
      </p:pic>
      <p:sp>
        <p:nvSpPr>
          <p:cNvPr id="218" name="Google Shape;218;p25"/>
          <p:cNvSpPr txBox="1"/>
          <p:nvPr/>
        </p:nvSpPr>
        <p:spPr>
          <a:xfrm>
            <a:off x="2951200" y="1149475"/>
            <a:ext cx="33624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solidFill>
                  <a:srgbClr val="FFFFFF"/>
                </a:solidFill>
                <a:latin typeface="Comfortaa"/>
                <a:ea typeface="Comfortaa"/>
                <a:cs typeface="Comfortaa"/>
                <a:sym typeface="Comfortaa"/>
              </a:rPr>
              <a:t>Analysis</a:t>
            </a:r>
            <a:endParaRPr sz="5500" b="1">
              <a:solidFill>
                <a:srgbClr val="FFFFFF"/>
              </a:solidFill>
              <a:latin typeface="Comfortaa"/>
              <a:ea typeface="Comfortaa"/>
              <a:cs typeface="Comfortaa"/>
              <a:sym typeface="Comfortaa"/>
            </a:endParaRPr>
          </a:p>
        </p:txBody>
      </p:sp>
      <p:pic>
        <p:nvPicPr>
          <p:cNvPr id="219" name="Google Shape;219;p25"/>
          <p:cNvPicPr preferRelativeResize="0"/>
          <p:nvPr/>
        </p:nvPicPr>
        <p:blipFill>
          <a:blip r:embed="rId5">
            <a:alphaModFix/>
          </a:blip>
          <a:stretch>
            <a:fillRect/>
          </a:stretch>
        </p:blipFill>
        <p:spPr>
          <a:xfrm>
            <a:off x="275625" y="299113"/>
            <a:ext cx="1198175" cy="471077"/>
          </a:xfrm>
          <a:prstGeom prst="rect">
            <a:avLst/>
          </a:prstGeom>
          <a:noFill/>
          <a:ln>
            <a:noFill/>
          </a:ln>
        </p:spPr>
      </p:pic>
      <p:sp>
        <p:nvSpPr>
          <p:cNvPr id="220" name="Google Shape;220;p25"/>
          <p:cNvSpPr txBox="1"/>
          <p:nvPr/>
        </p:nvSpPr>
        <p:spPr>
          <a:xfrm>
            <a:off x="1376075" y="2571750"/>
            <a:ext cx="6690000" cy="9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500" b="1">
                <a:solidFill>
                  <a:srgbClr val="FFFFFF"/>
                </a:solidFill>
                <a:latin typeface="Comfortaa"/>
                <a:ea typeface="Comfortaa"/>
                <a:cs typeface="Comfortaa"/>
                <a:sym typeface="Comfortaa"/>
              </a:rPr>
              <a:t>This section will analyze our break-even analysis model and each potential smart-fridge location in the context of primary and secondary research and this model catered to each location.</a:t>
            </a:r>
            <a:endParaRPr sz="1700" b="1">
              <a:solidFill>
                <a:srgbClr val="FFFFFF"/>
              </a:solidFill>
              <a:latin typeface="Comfortaa"/>
              <a:ea typeface="Comfortaa"/>
              <a:cs typeface="Comfortaa"/>
              <a:sym typeface="Comforta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6"/>
          <p:cNvSpPr txBox="1">
            <a:spLocks noGrp="1"/>
          </p:cNvSpPr>
          <p:nvPr>
            <p:ph type="title"/>
          </p:nvPr>
        </p:nvSpPr>
        <p:spPr>
          <a:xfrm>
            <a:off x="190117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Survey Analysis</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226" name="Google Shape;226;p26"/>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227" name="Google Shape;227;p26"/>
          <p:cNvPicPr preferRelativeResize="0"/>
          <p:nvPr/>
        </p:nvPicPr>
        <p:blipFill>
          <a:blip r:embed="rId4">
            <a:alphaModFix/>
          </a:blip>
          <a:stretch>
            <a:fillRect/>
          </a:stretch>
        </p:blipFill>
        <p:spPr>
          <a:xfrm>
            <a:off x="0" y="0"/>
            <a:ext cx="9144000" cy="206400"/>
          </a:xfrm>
          <a:prstGeom prst="rect">
            <a:avLst/>
          </a:prstGeom>
          <a:noFill/>
          <a:ln>
            <a:noFill/>
          </a:ln>
        </p:spPr>
      </p:pic>
      <p:pic>
        <p:nvPicPr>
          <p:cNvPr id="228" name="Google Shape;228;p26"/>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229" name="Google Shape;229;p26"/>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30" name="Google Shape;230;p26"/>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231" name="Google Shape;231;p26"/>
          <p:cNvSpPr/>
          <p:nvPr/>
        </p:nvSpPr>
        <p:spPr>
          <a:xfrm>
            <a:off x="1158125" y="1882425"/>
            <a:ext cx="1747800" cy="1576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6"/>
          <p:cNvSpPr/>
          <p:nvPr/>
        </p:nvSpPr>
        <p:spPr>
          <a:xfrm>
            <a:off x="3972899" y="2123925"/>
            <a:ext cx="1198200" cy="1093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6"/>
          <p:cNvSpPr/>
          <p:nvPr/>
        </p:nvSpPr>
        <p:spPr>
          <a:xfrm>
            <a:off x="6238075" y="1882425"/>
            <a:ext cx="1747800" cy="1576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6"/>
          <p:cNvSpPr txBox="1"/>
          <p:nvPr/>
        </p:nvSpPr>
        <p:spPr>
          <a:xfrm>
            <a:off x="1633325" y="2401425"/>
            <a:ext cx="7974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a:latin typeface="Comfortaa"/>
                <a:ea typeface="Comfortaa"/>
                <a:cs typeface="Comfortaa"/>
                <a:sym typeface="Comfortaa"/>
              </a:rPr>
              <a:t>42%</a:t>
            </a:r>
            <a:endParaRPr sz="2300">
              <a:latin typeface="Comfortaa"/>
              <a:ea typeface="Comfortaa"/>
              <a:cs typeface="Comfortaa"/>
              <a:sym typeface="Comfortaa"/>
            </a:endParaRPr>
          </a:p>
        </p:txBody>
      </p:sp>
      <p:sp>
        <p:nvSpPr>
          <p:cNvPr id="235" name="Google Shape;235;p26"/>
          <p:cNvSpPr txBox="1"/>
          <p:nvPr/>
        </p:nvSpPr>
        <p:spPr>
          <a:xfrm>
            <a:off x="4173301" y="2416875"/>
            <a:ext cx="797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latin typeface="Comfortaa"/>
                <a:ea typeface="Comfortaa"/>
                <a:cs typeface="Comfortaa"/>
                <a:sym typeface="Comfortaa"/>
              </a:rPr>
              <a:t>5.6%</a:t>
            </a:r>
            <a:endParaRPr sz="2100">
              <a:latin typeface="Comfortaa"/>
              <a:ea typeface="Comfortaa"/>
              <a:cs typeface="Comfortaa"/>
              <a:sym typeface="Comfortaa"/>
            </a:endParaRPr>
          </a:p>
        </p:txBody>
      </p:sp>
      <p:sp>
        <p:nvSpPr>
          <p:cNvPr id="236" name="Google Shape;236;p26"/>
          <p:cNvSpPr txBox="1"/>
          <p:nvPr/>
        </p:nvSpPr>
        <p:spPr>
          <a:xfrm>
            <a:off x="6713275" y="2409225"/>
            <a:ext cx="7974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latin typeface="Comfortaa"/>
                <a:ea typeface="Comfortaa"/>
                <a:cs typeface="Comfortaa"/>
                <a:sym typeface="Comfortaa"/>
              </a:rPr>
              <a:t>30%</a:t>
            </a:r>
            <a:endParaRPr sz="2200">
              <a:latin typeface="Comfortaa"/>
              <a:ea typeface="Comfortaa"/>
              <a:cs typeface="Comfortaa"/>
              <a:sym typeface="Comfortaa"/>
            </a:endParaRPr>
          </a:p>
        </p:txBody>
      </p:sp>
      <p:sp>
        <p:nvSpPr>
          <p:cNvPr id="237" name="Google Shape;237;p26"/>
          <p:cNvSpPr txBox="1"/>
          <p:nvPr/>
        </p:nvSpPr>
        <p:spPr>
          <a:xfrm>
            <a:off x="1318175" y="3791275"/>
            <a:ext cx="14277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latin typeface="Comfortaa"/>
                <a:ea typeface="Comfortaa"/>
                <a:cs typeface="Comfortaa"/>
                <a:sym typeface="Comfortaa"/>
              </a:rPr>
              <a:t>Microwave</a:t>
            </a:r>
            <a:endParaRPr sz="1500">
              <a:latin typeface="Comfortaa"/>
              <a:ea typeface="Comfortaa"/>
              <a:cs typeface="Comfortaa"/>
              <a:sym typeface="Comfortaa"/>
            </a:endParaRPr>
          </a:p>
        </p:txBody>
      </p:sp>
      <p:sp>
        <p:nvSpPr>
          <p:cNvPr id="238" name="Google Shape;238;p26"/>
          <p:cNvSpPr txBox="1"/>
          <p:nvPr/>
        </p:nvSpPr>
        <p:spPr>
          <a:xfrm>
            <a:off x="4126750" y="3791275"/>
            <a:ext cx="7974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latin typeface="Comfortaa"/>
                <a:ea typeface="Comfortaa"/>
                <a:cs typeface="Comfortaa"/>
                <a:sym typeface="Comfortaa"/>
              </a:rPr>
              <a:t>Oven</a:t>
            </a:r>
            <a:endParaRPr sz="1500">
              <a:latin typeface="Comfortaa"/>
              <a:ea typeface="Comfortaa"/>
              <a:cs typeface="Comfortaa"/>
              <a:sym typeface="Comfortaa"/>
            </a:endParaRPr>
          </a:p>
        </p:txBody>
      </p:sp>
      <p:sp>
        <p:nvSpPr>
          <p:cNvPr id="239" name="Google Shape;239;p26"/>
          <p:cNvSpPr txBox="1"/>
          <p:nvPr/>
        </p:nvSpPr>
        <p:spPr>
          <a:xfrm>
            <a:off x="6025075" y="3791275"/>
            <a:ext cx="217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latin typeface="Comfortaa"/>
                <a:ea typeface="Comfortaa"/>
                <a:cs typeface="Comfortaa"/>
                <a:sym typeface="Comfortaa"/>
              </a:rPr>
              <a:t>Respondents with Dietary Restrictions</a:t>
            </a:r>
            <a:endParaRPr sz="1500">
              <a:latin typeface="Comfortaa"/>
              <a:ea typeface="Comfortaa"/>
              <a:cs typeface="Comfortaa"/>
              <a:sym typeface="Comfortaa"/>
            </a:endParaRPr>
          </a:p>
        </p:txBody>
      </p:sp>
      <p:sp>
        <p:nvSpPr>
          <p:cNvPr id="240" name="Google Shape;240;p26"/>
          <p:cNvSpPr txBox="1"/>
          <p:nvPr/>
        </p:nvSpPr>
        <p:spPr>
          <a:xfrm>
            <a:off x="738850" y="1037225"/>
            <a:ext cx="49161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fortaa"/>
                <a:ea typeface="Comfortaa"/>
                <a:cs typeface="Comfortaa"/>
                <a:sym typeface="Comfortaa"/>
              </a:rPr>
              <a:t>I</a:t>
            </a:r>
            <a:r>
              <a:rPr lang="en" sz="1500">
                <a:latin typeface="Comfortaa"/>
                <a:ea typeface="Comfortaa"/>
                <a:cs typeface="Comfortaa"/>
                <a:sym typeface="Comfortaa"/>
              </a:rPr>
              <a:t>s food cooked this way less healthy than fresh?</a:t>
            </a:r>
            <a:endParaRPr sz="1500">
              <a:latin typeface="Comfortaa"/>
              <a:ea typeface="Comfortaa"/>
              <a:cs typeface="Comfortaa"/>
              <a:sym typeface="Comfortaa"/>
            </a:endParaRPr>
          </a:p>
        </p:txBody>
      </p:sp>
      <p:sp>
        <p:nvSpPr>
          <p:cNvPr id="241" name="Google Shape;241;p26"/>
          <p:cNvSpPr/>
          <p:nvPr/>
        </p:nvSpPr>
        <p:spPr>
          <a:xfrm>
            <a:off x="3054938" y="1633075"/>
            <a:ext cx="653700" cy="1221900"/>
          </a:xfrm>
          <a:prstGeom prst="leftRightUpArrow">
            <a:avLst>
              <a:gd name="adj1" fmla="val 25000"/>
              <a:gd name="adj2" fmla="val 25000"/>
              <a:gd name="adj3"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7"/>
          <p:cNvSpPr txBox="1">
            <a:spLocks noGrp="1"/>
          </p:cNvSpPr>
          <p:nvPr>
            <p:ph type="title"/>
          </p:nvPr>
        </p:nvSpPr>
        <p:spPr>
          <a:xfrm>
            <a:off x="1711875" y="358275"/>
            <a:ext cx="58470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Break-even Analysis Overview</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247" name="Google Shape;247;p27"/>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248" name="Google Shape;248;p27"/>
          <p:cNvPicPr preferRelativeResize="0"/>
          <p:nvPr/>
        </p:nvPicPr>
        <p:blipFill>
          <a:blip r:embed="rId4">
            <a:alphaModFix/>
          </a:blip>
          <a:stretch>
            <a:fillRect/>
          </a:stretch>
        </p:blipFill>
        <p:spPr>
          <a:xfrm>
            <a:off x="0" y="0"/>
            <a:ext cx="9144000" cy="206400"/>
          </a:xfrm>
          <a:prstGeom prst="rect">
            <a:avLst/>
          </a:prstGeom>
          <a:noFill/>
          <a:ln>
            <a:noFill/>
          </a:ln>
        </p:spPr>
      </p:pic>
      <p:pic>
        <p:nvPicPr>
          <p:cNvPr id="249" name="Google Shape;249;p27"/>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250" name="Google Shape;250;p27"/>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51" name="Google Shape;251;p27"/>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252" name="Google Shape;252;p27"/>
          <p:cNvPicPr preferRelativeResize="0"/>
          <p:nvPr/>
        </p:nvPicPr>
        <p:blipFill rotWithShape="1">
          <a:blip r:embed="rId5">
            <a:alphaModFix/>
          </a:blip>
          <a:srcRect b="8265"/>
          <a:stretch/>
        </p:blipFill>
        <p:spPr>
          <a:xfrm>
            <a:off x="5279375" y="1598388"/>
            <a:ext cx="2714625" cy="1695100"/>
          </a:xfrm>
          <a:prstGeom prst="rect">
            <a:avLst/>
          </a:prstGeom>
          <a:noFill/>
          <a:ln>
            <a:noFill/>
          </a:ln>
        </p:spPr>
      </p:pic>
      <p:pic>
        <p:nvPicPr>
          <p:cNvPr id="253" name="Google Shape;253;p27"/>
          <p:cNvPicPr preferRelativeResize="0"/>
          <p:nvPr/>
        </p:nvPicPr>
        <p:blipFill rotWithShape="1">
          <a:blip r:embed="rId6">
            <a:alphaModFix/>
          </a:blip>
          <a:srcRect t="19926" b="21484"/>
          <a:stretch/>
        </p:blipFill>
        <p:spPr>
          <a:xfrm>
            <a:off x="742750" y="1267889"/>
            <a:ext cx="3593024" cy="2105225"/>
          </a:xfrm>
          <a:prstGeom prst="rect">
            <a:avLst/>
          </a:prstGeom>
          <a:noFill/>
          <a:ln>
            <a:noFill/>
          </a:ln>
        </p:spPr>
      </p:pic>
      <p:sp>
        <p:nvSpPr>
          <p:cNvPr id="254" name="Google Shape;254;p27"/>
          <p:cNvSpPr txBox="1"/>
          <p:nvPr/>
        </p:nvSpPr>
        <p:spPr>
          <a:xfrm>
            <a:off x="742750" y="3478450"/>
            <a:ext cx="7426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dk1"/>
                </a:solidFill>
                <a:latin typeface="Comfortaa"/>
                <a:ea typeface="Comfortaa"/>
                <a:cs typeface="Comfortaa"/>
                <a:sym typeface="Comfortaa"/>
              </a:rPr>
              <a:t>Using Mr. Osei’s numbers we:</a:t>
            </a:r>
            <a:endParaRPr sz="1600">
              <a:solidFill>
                <a:schemeClr val="dk1"/>
              </a:solidFill>
              <a:latin typeface="Comfortaa"/>
              <a:ea typeface="Comfortaa"/>
              <a:cs typeface="Comfortaa"/>
              <a:sym typeface="Comfortaa"/>
            </a:endParaRPr>
          </a:p>
          <a:p>
            <a:pPr marL="457200" lvl="0" indent="-330200" algn="l" rtl="0">
              <a:spcBef>
                <a:spcPts val="0"/>
              </a:spcBef>
              <a:spcAft>
                <a:spcPts val="0"/>
              </a:spcAft>
              <a:buClr>
                <a:schemeClr val="dk1"/>
              </a:buClr>
              <a:buSzPts val="1600"/>
              <a:buFont typeface="Comfortaa"/>
              <a:buChar char="●"/>
            </a:pPr>
            <a:r>
              <a:rPr lang="en" sz="1600">
                <a:solidFill>
                  <a:schemeClr val="dk1"/>
                </a:solidFill>
                <a:latin typeface="Comfortaa"/>
                <a:ea typeface="Comfortaa"/>
                <a:cs typeface="Comfortaa"/>
                <a:sym typeface="Comfortaa"/>
              </a:rPr>
              <a:t>Solved for break even times with different numbers of meals sold</a:t>
            </a:r>
            <a:endParaRPr sz="1600">
              <a:solidFill>
                <a:schemeClr val="dk1"/>
              </a:solidFill>
              <a:latin typeface="Comfortaa"/>
              <a:ea typeface="Comfortaa"/>
              <a:cs typeface="Comfortaa"/>
              <a:sym typeface="Comfortaa"/>
            </a:endParaRPr>
          </a:p>
          <a:p>
            <a:pPr marL="457200" lvl="0" indent="-330200" algn="l" rtl="0">
              <a:spcBef>
                <a:spcPts val="0"/>
              </a:spcBef>
              <a:spcAft>
                <a:spcPts val="0"/>
              </a:spcAft>
              <a:buClr>
                <a:schemeClr val="dk1"/>
              </a:buClr>
              <a:buSzPts val="1600"/>
              <a:buFont typeface="Comfortaa"/>
              <a:buChar char="●"/>
            </a:pPr>
            <a:r>
              <a:rPr lang="en" sz="1600">
                <a:solidFill>
                  <a:schemeClr val="dk1"/>
                </a:solidFill>
                <a:latin typeface="Comfortaa"/>
                <a:ea typeface="Comfortaa"/>
                <a:cs typeface="Comfortaa"/>
                <a:sym typeface="Comfortaa"/>
              </a:rPr>
              <a:t>Calculated break even times under different efficiencies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8"/>
          <p:cNvSpPr txBox="1">
            <a:spLocks noGrp="1"/>
          </p:cNvSpPr>
          <p:nvPr>
            <p:ph type="title"/>
          </p:nvPr>
        </p:nvSpPr>
        <p:spPr>
          <a:xfrm>
            <a:off x="1711875" y="358275"/>
            <a:ext cx="58470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Break-even Analysis </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260" name="Google Shape;260;p28"/>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261" name="Google Shape;261;p28"/>
          <p:cNvPicPr preferRelativeResize="0"/>
          <p:nvPr/>
        </p:nvPicPr>
        <p:blipFill>
          <a:blip r:embed="rId4">
            <a:alphaModFix/>
          </a:blip>
          <a:stretch>
            <a:fillRect/>
          </a:stretch>
        </p:blipFill>
        <p:spPr>
          <a:xfrm>
            <a:off x="0" y="0"/>
            <a:ext cx="9144000" cy="206400"/>
          </a:xfrm>
          <a:prstGeom prst="rect">
            <a:avLst/>
          </a:prstGeom>
          <a:noFill/>
          <a:ln>
            <a:noFill/>
          </a:ln>
        </p:spPr>
      </p:pic>
      <p:pic>
        <p:nvPicPr>
          <p:cNvPr id="262" name="Google Shape;262;p28"/>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263" name="Google Shape;263;p28"/>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64" name="Google Shape;264;p28"/>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265" name="Google Shape;265;p28"/>
          <p:cNvSpPr txBox="1"/>
          <p:nvPr/>
        </p:nvSpPr>
        <p:spPr>
          <a:xfrm>
            <a:off x="1723975" y="1624275"/>
            <a:ext cx="1873800" cy="461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mfortaa"/>
                <a:ea typeface="Comfortaa"/>
                <a:cs typeface="Comfortaa"/>
                <a:sym typeface="Comfortaa"/>
              </a:rPr>
              <a:t>75% Efficiency</a:t>
            </a:r>
            <a:endParaRPr sz="1800">
              <a:latin typeface="Comfortaa"/>
              <a:ea typeface="Comfortaa"/>
              <a:cs typeface="Comfortaa"/>
              <a:sym typeface="Comfortaa"/>
            </a:endParaRPr>
          </a:p>
        </p:txBody>
      </p:sp>
      <p:sp>
        <p:nvSpPr>
          <p:cNvPr id="266" name="Google Shape;266;p28"/>
          <p:cNvSpPr txBox="1"/>
          <p:nvPr/>
        </p:nvSpPr>
        <p:spPr>
          <a:xfrm>
            <a:off x="5520300" y="1624275"/>
            <a:ext cx="1873800" cy="461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mfortaa"/>
                <a:ea typeface="Comfortaa"/>
                <a:cs typeface="Comfortaa"/>
                <a:sym typeface="Comfortaa"/>
              </a:rPr>
              <a:t>87% Efficiency</a:t>
            </a:r>
            <a:endParaRPr sz="1800">
              <a:latin typeface="Comfortaa"/>
              <a:ea typeface="Comfortaa"/>
              <a:cs typeface="Comfortaa"/>
              <a:sym typeface="Comfortaa"/>
            </a:endParaRPr>
          </a:p>
        </p:txBody>
      </p:sp>
      <p:sp>
        <p:nvSpPr>
          <p:cNvPr id="267" name="Google Shape;267;p28"/>
          <p:cNvSpPr txBox="1"/>
          <p:nvPr/>
        </p:nvSpPr>
        <p:spPr>
          <a:xfrm>
            <a:off x="1887025" y="3503875"/>
            <a:ext cx="1314000" cy="461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mfortaa"/>
                <a:ea typeface="Comfortaa"/>
                <a:cs typeface="Comfortaa"/>
                <a:sym typeface="Comfortaa"/>
              </a:rPr>
              <a:t>6 months</a:t>
            </a:r>
            <a:endParaRPr sz="1800">
              <a:latin typeface="Comfortaa"/>
              <a:ea typeface="Comfortaa"/>
              <a:cs typeface="Comfortaa"/>
              <a:sym typeface="Comfortaa"/>
            </a:endParaRPr>
          </a:p>
        </p:txBody>
      </p:sp>
      <p:sp>
        <p:nvSpPr>
          <p:cNvPr id="268" name="Google Shape;268;p28"/>
          <p:cNvSpPr txBox="1"/>
          <p:nvPr/>
        </p:nvSpPr>
        <p:spPr>
          <a:xfrm>
            <a:off x="5800200" y="3503825"/>
            <a:ext cx="1314000" cy="461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Comfortaa"/>
                <a:ea typeface="Comfortaa"/>
                <a:cs typeface="Comfortaa"/>
                <a:sym typeface="Comfortaa"/>
              </a:rPr>
              <a:t>4 months</a:t>
            </a:r>
            <a:endParaRPr sz="1800">
              <a:latin typeface="Comfortaa"/>
              <a:ea typeface="Comfortaa"/>
              <a:cs typeface="Comfortaa"/>
              <a:sym typeface="Comfortaa"/>
            </a:endParaRPr>
          </a:p>
        </p:txBody>
      </p:sp>
      <p:sp>
        <p:nvSpPr>
          <p:cNvPr id="269" name="Google Shape;269;p28"/>
          <p:cNvSpPr/>
          <p:nvPr/>
        </p:nvSpPr>
        <p:spPr>
          <a:xfrm>
            <a:off x="2225575" y="2317013"/>
            <a:ext cx="636900" cy="955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8"/>
          <p:cNvSpPr/>
          <p:nvPr/>
        </p:nvSpPr>
        <p:spPr>
          <a:xfrm>
            <a:off x="6138750" y="2317000"/>
            <a:ext cx="636900" cy="955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9"/>
          <p:cNvSpPr txBox="1">
            <a:spLocks noGrp="1"/>
          </p:cNvSpPr>
          <p:nvPr>
            <p:ph type="title"/>
          </p:nvPr>
        </p:nvSpPr>
        <p:spPr>
          <a:xfrm>
            <a:off x="2493900" y="296075"/>
            <a:ext cx="4156200" cy="68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b="1">
                <a:latin typeface="Comfortaa"/>
                <a:ea typeface="Comfortaa"/>
                <a:cs typeface="Comfortaa"/>
                <a:sym typeface="Comfortaa"/>
              </a:rPr>
              <a:t>Profitability Analysis</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276" name="Google Shape;276;p29"/>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277" name="Google Shape;277;p29"/>
          <p:cNvPicPr preferRelativeResize="0"/>
          <p:nvPr/>
        </p:nvPicPr>
        <p:blipFill>
          <a:blip r:embed="rId4">
            <a:alphaModFix/>
          </a:blip>
          <a:stretch>
            <a:fillRect/>
          </a:stretch>
        </p:blipFill>
        <p:spPr>
          <a:xfrm>
            <a:off x="0" y="0"/>
            <a:ext cx="9144000" cy="206400"/>
          </a:xfrm>
          <a:prstGeom prst="rect">
            <a:avLst/>
          </a:prstGeom>
          <a:noFill/>
          <a:ln>
            <a:noFill/>
          </a:ln>
        </p:spPr>
      </p:pic>
      <p:pic>
        <p:nvPicPr>
          <p:cNvPr id="278" name="Google Shape;278;p29"/>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279" name="Google Shape;279;p29"/>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80" name="Google Shape;280;p29"/>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281" name="Google Shape;281;p29"/>
          <p:cNvSpPr txBox="1"/>
          <p:nvPr/>
        </p:nvSpPr>
        <p:spPr>
          <a:xfrm>
            <a:off x="1473800" y="1944200"/>
            <a:ext cx="3191400" cy="75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700">
                <a:latin typeface="Comfortaa"/>
                <a:ea typeface="Comfortaa"/>
                <a:cs typeface="Comfortaa"/>
                <a:sym typeface="Comfortaa"/>
              </a:rPr>
              <a:t>$3.65 &gt; $3.40</a:t>
            </a:r>
            <a:endParaRPr sz="3700">
              <a:latin typeface="Comfortaa"/>
              <a:ea typeface="Comfortaa"/>
              <a:cs typeface="Comfortaa"/>
              <a:sym typeface="Comfortaa"/>
            </a:endParaRPr>
          </a:p>
        </p:txBody>
      </p:sp>
      <p:sp>
        <p:nvSpPr>
          <p:cNvPr id="282" name="Google Shape;282;p29"/>
          <p:cNvSpPr txBox="1"/>
          <p:nvPr/>
        </p:nvSpPr>
        <p:spPr>
          <a:xfrm>
            <a:off x="1713650" y="2891075"/>
            <a:ext cx="915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latin typeface="Comfortaa"/>
                <a:ea typeface="Comfortaa"/>
                <a:cs typeface="Comfortaa"/>
                <a:sym typeface="Comfortaa"/>
              </a:rPr>
              <a:t>Costs                </a:t>
            </a:r>
            <a:endParaRPr sz="1900">
              <a:latin typeface="Comfortaa"/>
              <a:ea typeface="Comfortaa"/>
              <a:cs typeface="Comfortaa"/>
              <a:sym typeface="Comfortaa"/>
            </a:endParaRPr>
          </a:p>
        </p:txBody>
      </p:sp>
      <p:sp>
        <p:nvSpPr>
          <p:cNvPr id="283" name="Google Shape;283;p29"/>
          <p:cNvSpPr txBox="1"/>
          <p:nvPr/>
        </p:nvSpPr>
        <p:spPr>
          <a:xfrm>
            <a:off x="5251150" y="1982750"/>
            <a:ext cx="31005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mfortaa"/>
                <a:ea typeface="Comfortaa"/>
                <a:cs typeface="Comfortaa"/>
                <a:sym typeface="Comfortaa"/>
              </a:rPr>
              <a:t>Risk of Misjudging Efficiency is very high</a:t>
            </a:r>
            <a:endParaRPr sz="1600">
              <a:latin typeface="Comfortaa"/>
              <a:ea typeface="Comfortaa"/>
              <a:cs typeface="Comfortaa"/>
              <a:sym typeface="Comfortaa"/>
            </a:endParaRPr>
          </a:p>
        </p:txBody>
      </p:sp>
      <p:sp>
        <p:nvSpPr>
          <p:cNvPr id="284" name="Google Shape;284;p29"/>
          <p:cNvSpPr txBox="1"/>
          <p:nvPr/>
        </p:nvSpPr>
        <p:spPr>
          <a:xfrm>
            <a:off x="3544475" y="2891075"/>
            <a:ext cx="915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latin typeface="Comfortaa"/>
                <a:ea typeface="Comfortaa"/>
                <a:cs typeface="Comfortaa"/>
                <a:sym typeface="Comfortaa"/>
              </a:rPr>
              <a:t>Profit</a:t>
            </a:r>
            <a:endParaRPr sz="1900">
              <a:latin typeface="Comfortaa"/>
              <a:ea typeface="Comfortaa"/>
              <a:cs typeface="Comfortaa"/>
              <a:sym typeface="Comforta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0"/>
          <p:cNvSpPr txBox="1">
            <a:spLocks noGrp="1"/>
          </p:cNvSpPr>
          <p:nvPr>
            <p:ph type="title"/>
          </p:nvPr>
        </p:nvSpPr>
        <p:spPr>
          <a:xfrm>
            <a:off x="1711875" y="358275"/>
            <a:ext cx="67119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Break-even Analysis with New Price</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290" name="Google Shape;290;p30"/>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291" name="Google Shape;291;p30"/>
          <p:cNvPicPr preferRelativeResize="0"/>
          <p:nvPr/>
        </p:nvPicPr>
        <p:blipFill>
          <a:blip r:embed="rId4">
            <a:alphaModFix/>
          </a:blip>
          <a:stretch>
            <a:fillRect/>
          </a:stretch>
        </p:blipFill>
        <p:spPr>
          <a:xfrm>
            <a:off x="0" y="0"/>
            <a:ext cx="9144000" cy="206400"/>
          </a:xfrm>
          <a:prstGeom prst="rect">
            <a:avLst/>
          </a:prstGeom>
          <a:noFill/>
          <a:ln>
            <a:noFill/>
          </a:ln>
        </p:spPr>
      </p:pic>
      <p:pic>
        <p:nvPicPr>
          <p:cNvPr id="292" name="Google Shape;292;p30"/>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293" name="Google Shape;293;p30"/>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294" name="Google Shape;294;p30"/>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295" name="Google Shape;295;p30"/>
          <p:cNvPicPr preferRelativeResize="0"/>
          <p:nvPr/>
        </p:nvPicPr>
        <p:blipFill rotWithShape="1">
          <a:blip r:embed="rId5">
            <a:alphaModFix/>
          </a:blip>
          <a:srcRect l="48824" t="56602" r="19534" b="10984"/>
          <a:stretch/>
        </p:blipFill>
        <p:spPr>
          <a:xfrm>
            <a:off x="4605925" y="1432613"/>
            <a:ext cx="4297752" cy="2476437"/>
          </a:xfrm>
          <a:prstGeom prst="rect">
            <a:avLst/>
          </a:prstGeom>
          <a:noFill/>
          <a:ln>
            <a:noFill/>
          </a:ln>
        </p:spPr>
      </p:pic>
      <p:pic>
        <p:nvPicPr>
          <p:cNvPr id="296" name="Google Shape;296;p30"/>
          <p:cNvPicPr preferRelativeResize="0"/>
          <p:nvPr/>
        </p:nvPicPr>
        <p:blipFill rotWithShape="1">
          <a:blip r:embed="rId6">
            <a:alphaModFix/>
          </a:blip>
          <a:srcRect l="61894" t="45527" r="7503" b="21717"/>
          <a:stretch/>
        </p:blipFill>
        <p:spPr>
          <a:xfrm rot="-4">
            <a:off x="206399" y="1356524"/>
            <a:ext cx="4365600" cy="26286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1"/>
          <p:cNvSpPr txBox="1">
            <a:spLocks noGrp="1"/>
          </p:cNvSpPr>
          <p:nvPr>
            <p:ph type="title"/>
          </p:nvPr>
        </p:nvSpPr>
        <p:spPr>
          <a:xfrm>
            <a:off x="190117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Location Analysis</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302" name="Google Shape;302;p31"/>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03" name="Google Shape;303;p31"/>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04" name="Google Shape;304;p31"/>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305" name="Google Shape;305;p31"/>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06" name="Google Shape;306;p31"/>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307" name="Google Shape;307;p31"/>
          <p:cNvSpPr txBox="1"/>
          <p:nvPr/>
        </p:nvSpPr>
        <p:spPr>
          <a:xfrm>
            <a:off x="492600" y="1039275"/>
            <a:ext cx="8158800" cy="4311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endParaRPr sz="1600">
              <a:latin typeface="Comfortaa"/>
              <a:ea typeface="Comfortaa"/>
              <a:cs typeface="Comfortaa"/>
              <a:sym typeface="Comfortaa"/>
            </a:endParaRPr>
          </a:p>
        </p:txBody>
      </p:sp>
      <p:graphicFrame>
        <p:nvGraphicFramePr>
          <p:cNvPr id="308" name="Google Shape;308;p31"/>
          <p:cNvGraphicFramePr/>
          <p:nvPr/>
        </p:nvGraphicFramePr>
        <p:xfrm>
          <a:off x="440125" y="945333"/>
          <a:ext cx="3000000" cy="3000000"/>
        </p:xfrm>
        <a:graphic>
          <a:graphicData uri="http://schemas.openxmlformats.org/drawingml/2006/table">
            <a:tbl>
              <a:tblPr>
                <a:noFill/>
                <a:tableStyleId>{3128AB56-1F3C-4C3B-88DD-C582BEE141BD}</a:tableStyleId>
              </a:tblPr>
              <a:tblGrid>
                <a:gridCol w="1575325">
                  <a:extLst>
                    <a:ext uri="{9D8B030D-6E8A-4147-A177-3AD203B41FA5}">
                      <a16:colId xmlns:a16="http://schemas.microsoft.com/office/drawing/2014/main" val="20000"/>
                    </a:ext>
                  </a:extLst>
                </a:gridCol>
                <a:gridCol w="1575325">
                  <a:extLst>
                    <a:ext uri="{9D8B030D-6E8A-4147-A177-3AD203B41FA5}">
                      <a16:colId xmlns:a16="http://schemas.microsoft.com/office/drawing/2014/main" val="20001"/>
                    </a:ext>
                  </a:extLst>
                </a:gridCol>
                <a:gridCol w="1575325">
                  <a:extLst>
                    <a:ext uri="{9D8B030D-6E8A-4147-A177-3AD203B41FA5}">
                      <a16:colId xmlns:a16="http://schemas.microsoft.com/office/drawing/2014/main" val="20002"/>
                    </a:ext>
                  </a:extLst>
                </a:gridCol>
                <a:gridCol w="1575325">
                  <a:extLst>
                    <a:ext uri="{9D8B030D-6E8A-4147-A177-3AD203B41FA5}">
                      <a16:colId xmlns:a16="http://schemas.microsoft.com/office/drawing/2014/main" val="20003"/>
                    </a:ext>
                  </a:extLst>
                </a:gridCol>
                <a:gridCol w="1849225">
                  <a:extLst>
                    <a:ext uri="{9D8B030D-6E8A-4147-A177-3AD203B41FA5}">
                      <a16:colId xmlns:a16="http://schemas.microsoft.com/office/drawing/2014/main" val="20004"/>
                    </a:ext>
                  </a:extLst>
                </a:gridCol>
              </a:tblGrid>
              <a:tr h="477025">
                <a:tc>
                  <a:txBody>
                    <a:bodyPr/>
                    <a:lstStyle/>
                    <a:p>
                      <a:pPr marL="0" lvl="0" indent="0" algn="l" rtl="0">
                        <a:spcBef>
                          <a:spcPts val="0"/>
                        </a:spcBef>
                        <a:spcAft>
                          <a:spcPts val="0"/>
                        </a:spcAft>
                        <a:buNone/>
                      </a:pPr>
                      <a:r>
                        <a:rPr lang="en" sz="1200">
                          <a:latin typeface="Comfortaa"/>
                          <a:ea typeface="Comfortaa"/>
                          <a:cs typeface="Comfortaa"/>
                          <a:sym typeface="Comfortaa"/>
                        </a:rPr>
                        <a:t>Features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b="1">
                          <a:latin typeface="Comfortaa"/>
                          <a:ea typeface="Comfortaa"/>
                          <a:cs typeface="Comfortaa"/>
                          <a:sym typeface="Comfortaa"/>
                        </a:rPr>
                        <a:t>Apartment Buildings</a:t>
                      </a:r>
                      <a:endParaRPr sz="1200" b="1">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b="1">
                          <a:latin typeface="Comfortaa"/>
                          <a:ea typeface="Comfortaa"/>
                          <a:cs typeface="Comfortaa"/>
                          <a:sym typeface="Comfortaa"/>
                        </a:rPr>
                        <a:t>University Buildings</a:t>
                      </a:r>
                      <a:endParaRPr sz="1200" b="1">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b="1">
                          <a:latin typeface="Comfortaa"/>
                          <a:ea typeface="Comfortaa"/>
                          <a:cs typeface="Comfortaa"/>
                          <a:sym typeface="Comfortaa"/>
                        </a:rPr>
                        <a:t>Gyms</a:t>
                      </a:r>
                      <a:endParaRPr sz="1200" b="1">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b="1">
                          <a:latin typeface="Comfortaa"/>
                          <a:ea typeface="Comfortaa"/>
                          <a:cs typeface="Comfortaa"/>
                          <a:sym typeface="Comfortaa"/>
                        </a:rPr>
                        <a:t>Hospitals</a:t>
                      </a:r>
                      <a:endParaRPr sz="1200" b="1">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0"/>
                  </a:ext>
                </a:extLst>
              </a:tr>
              <a:tr h="600700">
                <a:tc>
                  <a:txBody>
                    <a:bodyPr/>
                    <a:lstStyle/>
                    <a:p>
                      <a:pPr marL="0" lvl="0" indent="0" algn="l" rtl="0">
                        <a:spcBef>
                          <a:spcPts val="0"/>
                        </a:spcBef>
                        <a:spcAft>
                          <a:spcPts val="0"/>
                        </a:spcAft>
                        <a:buNone/>
                      </a:pPr>
                      <a:r>
                        <a:rPr lang="en" sz="1200">
                          <a:latin typeface="Comfortaa"/>
                          <a:ea typeface="Comfortaa"/>
                          <a:cs typeface="Comfortaa"/>
                          <a:sym typeface="Comfortaa"/>
                        </a:rPr>
                        <a:t>Foot Traffic</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Usually high, currently low</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Low</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1"/>
                  </a:ext>
                </a:extLst>
              </a:tr>
              <a:tr h="353350">
                <a:tc>
                  <a:txBody>
                    <a:bodyPr/>
                    <a:lstStyle/>
                    <a:p>
                      <a:pPr marL="0" lvl="0" indent="0" algn="l" rtl="0">
                        <a:spcBef>
                          <a:spcPts val="0"/>
                        </a:spcBef>
                        <a:spcAft>
                          <a:spcPts val="0"/>
                        </a:spcAft>
                        <a:buNone/>
                      </a:pPr>
                      <a:r>
                        <a:rPr lang="en" sz="1200">
                          <a:latin typeface="Comfortaa"/>
                          <a:ea typeface="Comfortaa"/>
                          <a:cs typeface="Comfortaa"/>
                          <a:sym typeface="Comfortaa"/>
                        </a:rPr>
                        <a:t>Competition</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Low</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Low</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Low</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2"/>
                  </a:ext>
                </a:extLst>
              </a:tr>
              <a:tr h="353350">
                <a:tc>
                  <a:txBody>
                    <a:bodyPr/>
                    <a:lstStyle/>
                    <a:p>
                      <a:pPr marL="0" lvl="0" indent="0" algn="l" rtl="0">
                        <a:spcBef>
                          <a:spcPts val="0"/>
                        </a:spcBef>
                        <a:spcAft>
                          <a:spcPts val="0"/>
                        </a:spcAft>
                        <a:buNone/>
                      </a:pPr>
                      <a:r>
                        <a:rPr lang="en" sz="1200">
                          <a:latin typeface="Comfortaa"/>
                          <a:ea typeface="Comfortaa"/>
                          <a:cs typeface="Comfortaa"/>
                          <a:sym typeface="Comfortaa"/>
                        </a:rPr>
                        <a:t>Convenience</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High</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3"/>
                  </a:ext>
                </a:extLst>
              </a:tr>
              <a:tr h="353350">
                <a:tc>
                  <a:txBody>
                    <a:bodyPr/>
                    <a:lstStyle/>
                    <a:p>
                      <a:pPr marL="0" lvl="0" indent="0" algn="l" rtl="0">
                        <a:spcBef>
                          <a:spcPts val="0"/>
                        </a:spcBef>
                        <a:spcAft>
                          <a:spcPts val="0"/>
                        </a:spcAft>
                        <a:buNone/>
                      </a:pPr>
                      <a:r>
                        <a:rPr lang="en" sz="1200">
                          <a:latin typeface="Comfortaa"/>
                          <a:ea typeface="Comfortaa"/>
                          <a:cs typeface="Comfortaa"/>
                          <a:sym typeface="Comfortaa"/>
                        </a:rPr>
                        <a:t>Microwaves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Yes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Sometimes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No </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Sometimes</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4"/>
                  </a:ext>
                </a:extLst>
              </a:tr>
              <a:tr h="477025">
                <a:tc>
                  <a:txBody>
                    <a:bodyPr/>
                    <a:lstStyle/>
                    <a:p>
                      <a:pPr marL="0" lvl="0" indent="0" algn="l" rtl="0">
                        <a:spcBef>
                          <a:spcPts val="0"/>
                        </a:spcBef>
                        <a:spcAft>
                          <a:spcPts val="0"/>
                        </a:spcAft>
                        <a:buNone/>
                      </a:pPr>
                      <a:r>
                        <a:rPr lang="en" sz="1200">
                          <a:latin typeface="Comfortaa"/>
                          <a:ea typeface="Comfortaa"/>
                          <a:cs typeface="Comfortaa"/>
                          <a:sym typeface="Comfortaa"/>
                        </a:rPr>
                        <a:t>Target Customer Base</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Yes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Yes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Exclusively</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Sometimes</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5"/>
                  </a:ext>
                </a:extLst>
              </a:tr>
              <a:tr h="402075">
                <a:tc>
                  <a:txBody>
                    <a:bodyPr/>
                    <a:lstStyle/>
                    <a:p>
                      <a:pPr marL="0" lvl="0" indent="0" algn="l" rtl="0">
                        <a:spcBef>
                          <a:spcPts val="0"/>
                        </a:spcBef>
                        <a:spcAft>
                          <a:spcPts val="0"/>
                        </a:spcAft>
                        <a:buNone/>
                      </a:pPr>
                      <a:r>
                        <a:rPr lang="en" sz="1200">
                          <a:latin typeface="Comfortaa"/>
                          <a:ea typeface="Comfortaa"/>
                          <a:cs typeface="Comfortaa"/>
                          <a:sym typeface="Comfortaa"/>
                        </a:rPr>
                        <a:t>Space for Multiple</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Yes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Sometimes</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No</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Yes</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6"/>
                  </a:ext>
                </a:extLst>
              </a:tr>
              <a:tr h="477025">
                <a:tc>
                  <a:txBody>
                    <a:bodyPr/>
                    <a:lstStyle/>
                    <a:p>
                      <a:pPr marL="0" lvl="0" indent="0" algn="l" rtl="0">
                        <a:spcBef>
                          <a:spcPts val="0"/>
                        </a:spcBef>
                        <a:spcAft>
                          <a:spcPts val="0"/>
                        </a:spcAft>
                        <a:buNone/>
                      </a:pPr>
                      <a:r>
                        <a:rPr lang="en" sz="1200">
                          <a:latin typeface="Comfortaa"/>
                          <a:ea typeface="Comfortaa"/>
                          <a:cs typeface="Comfortaa"/>
                          <a:sym typeface="Comfortaa"/>
                        </a:rPr>
                        <a:t>Ease of Installation</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Easy</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Hard</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Easy</a:t>
                      </a:r>
                      <a:endParaRPr sz="1200">
                        <a:latin typeface="Comfortaa"/>
                        <a:ea typeface="Comfortaa"/>
                        <a:cs typeface="Comfortaa"/>
                        <a:sym typeface="Comfortaa"/>
                      </a:endParaRPr>
                    </a:p>
                  </a:txBody>
                  <a:tcPr marL="91425" marR="91425" marT="91425" marB="91425"/>
                </a:tc>
                <a:tc>
                  <a:txBody>
                    <a:bodyPr/>
                    <a:lstStyle/>
                    <a:p>
                      <a:pPr marL="0" lvl="0" indent="0" algn="l" rtl="0">
                        <a:spcBef>
                          <a:spcPts val="0"/>
                        </a:spcBef>
                        <a:spcAft>
                          <a:spcPts val="0"/>
                        </a:spcAft>
                        <a:buNone/>
                      </a:pPr>
                      <a:r>
                        <a:rPr lang="en" sz="1200">
                          <a:latin typeface="Comfortaa"/>
                          <a:ea typeface="Comfortaa"/>
                          <a:cs typeface="Comfortaa"/>
                          <a:sym typeface="Comfortaa"/>
                        </a:rPr>
                        <a:t>Very Hard</a:t>
                      </a:r>
                      <a:endParaRPr sz="1200">
                        <a:latin typeface="Comfortaa"/>
                        <a:ea typeface="Comfortaa"/>
                        <a:cs typeface="Comfortaa"/>
                        <a:sym typeface="Comfortaa"/>
                      </a:endParaRPr>
                    </a:p>
                  </a:txBody>
                  <a:tcPr marL="91425" marR="91425" marT="91425" marB="91425"/>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32"/>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14" name="Google Shape;314;p32"/>
          <p:cNvPicPr preferRelativeResize="0"/>
          <p:nvPr/>
        </p:nvPicPr>
        <p:blipFill>
          <a:blip r:embed="rId4">
            <a:alphaModFix/>
          </a:blip>
          <a:stretch>
            <a:fillRect/>
          </a:stretch>
        </p:blipFill>
        <p:spPr>
          <a:xfrm>
            <a:off x="0" y="4928850"/>
            <a:ext cx="9144000" cy="206400"/>
          </a:xfrm>
          <a:prstGeom prst="rect">
            <a:avLst/>
          </a:prstGeom>
          <a:noFill/>
          <a:ln>
            <a:noFill/>
          </a:ln>
        </p:spPr>
      </p:pic>
      <p:pic>
        <p:nvPicPr>
          <p:cNvPr id="315" name="Google Shape;315;p32"/>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16" name="Google Shape;316;p32"/>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17" name="Google Shape;317;p32"/>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318" name="Google Shape;318;p32"/>
          <p:cNvPicPr preferRelativeResize="0"/>
          <p:nvPr/>
        </p:nvPicPr>
        <p:blipFill>
          <a:blip r:embed="rId4">
            <a:alphaModFix/>
          </a:blip>
          <a:stretch>
            <a:fillRect/>
          </a:stretch>
        </p:blipFill>
        <p:spPr>
          <a:xfrm>
            <a:off x="0" y="0"/>
            <a:ext cx="9144000" cy="5143500"/>
          </a:xfrm>
          <a:prstGeom prst="rect">
            <a:avLst/>
          </a:prstGeom>
          <a:noFill/>
          <a:ln>
            <a:noFill/>
          </a:ln>
        </p:spPr>
      </p:pic>
      <p:sp>
        <p:nvSpPr>
          <p:cNvPr id="319" name="Google Shape;319;p32"/>
          <p:cNvSpPr txBox="1"/>
          <p:nvPr/>
        </p:nvSpPr>
        <p:spPr>
          <a:xfrm>
            <a:off x="453250" y="1982775"/>
            <a:ext cx="82275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400" b="1">
                <a:solidFill>
                  <a:srgbClr val="FFFFFF"/>
                </a:solidFill>
                <a:latin typeface="Comfortaa"/>
                <a:ea typeface="Comfortaa"/>
                <a:cs typeface="Comfortaa"/>
                <a:sym typeface="Comfortaa"/>
              </a:rPr>
              <a:t>Recommendations</a:t>
            </a:r>
            <a:endParaRPr sz="6400" b="1">
              <a:solidFill>
                <a:srgbClr val="FFFFFF"/>
              </a:solidFill>
              <a:latin typeface="Comfortaa"/>
              <a:ea typeface="Comfortaa"/>
              <a:cs typeface="Comfortaa"/>
              <a:sym typeface="Comfortaa"/>
            </a:endParaRPr>
          </a:p>
        </p:txBody>
      </p:sp>
      <p:pic>
        <p:nvPicPr>
          <p:cNvPr id="320" name="Google Shape;320;p32"/>
          <p:cNvPicPr preferRelativeResize="0"/>
          <p:nvPr/>
        </p:nvPicPr>
        <p:blipFill>
          <a:blip r:embed="rId5">
            <a:alphaModFix/>
          </a:blip>
          <a:stretch>
            <a:fillRect/>
          </a:stretch>
        </p:blipFill>
        <p:spPr>
          <a:xfrm>
            <a:off x="275625" y="299113"/>
            <a:ext cx="1198175" cy="47107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3"/>
          <p:cNvSpPr txBox="1">
            <a:spLocks noGrp="1"/>
          </p:cNvSpPr>
          <p:nvPr>
            <p:ph type="title"/>
          </p:nvPr>
        </p:nvSpPr>
        <p:spPr>
          <a:xfrm>
            <a:off x="190117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Primary Targets</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326" name="Google Shape;326;p33"/>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27" name="Google Shape;327;p33"/>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28" name="Google Shape;328;p33"/>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329" name="Google Shape;329;p33"/>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30" name="Google Shape;330;p33"/>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331" name="Google Shape;331;p33"/>
          <p:cNvSpPr txBox="1"/>
          <p:nvPr/>
        </p:nvSpPr>
        <p:spPr>
          <a:xfrm>
            <a:off x="492600" y="1039275"/>
            <a:ext cx="81588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mfortaa"/>
                <a:ea typeface="Comfortaa"/>
                <a:cs typeface="Comfortaa"/>
                <a:sym typeface="Comfortaa"/>
              </a:rPr>
              <a:t>Hospitals and Apartment Complexes that don’t have a restaurant</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High foot traffic</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High convenience/need</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Space for multiple fridges</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Low competition</a:t>
            </a:r>
            <a:endParaRPr/>
          </a:p>
        </p:txBody>
      </p:sp>
      <p:sp>
        <p:nvSpPr>
          <p:cNvPr id="332" name="Google Shape;332;p33"/>
          <p:cNvSpPr txBox="1">
            <a:spLocks noGrp="1"/>
          </p:cNvSpPr>
          <p:nvPr>
            <p:ph type="title"/>
          </p:nvPr>
        </p:nvSpPr>
        <p:spPr>
          <a:xfrm>
            <a:off x="1901175" y="2571750"/>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Secondary Target</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sp>
        <p:nvSpPr>
          <p:cNvPr id="333" name="Google Shape;333;p33"/>
          <p:cNvSpPr txBox="1"/>
          <p:nvPr/>
        </p:nvSpPr>
        <p:spPr>
          <a:xfrm>
            <a:off x="590925" y="3184125"/>
            <a:ext cx="8158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mfortaa"/>
                <a:ea typeface="Comfortaa"/>
                <a:cs typeface="Comfortaa"/>
                <a:sym typeface="Comfortaa"/>
              </a:rPr>
              <a:t>Gyms - ideally high capacity and post-covid</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Low competition</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Targets health conscious consumers</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Simple sales cycle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Increase price by $1</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339" name="Google Shape;339;p34"/>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40" name="Google Shape;340;p34"/>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41" name="Google Shape;341;p34"/>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342" name="Google Shape;342;p34"/>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43" name="Google Shape;343;p34"/>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344" name="Google Shape;344;p3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sz="1600">
                <a:solidFill>
                  <a:schemeClr val="dk1"/>
                </a:solidFill>
                <a:latin typeface="Comfortaa"/>
                <a:ea typeface="Comfortaa"/>
                <a:cs typeface="Comfortaa"/>
                <a:sym typeface="Comfortaa"/>
              </a:rPr>
              <a:t>Most students willing to pay more than $7.25</a:t>
            </a:r>
            <a:endParaRPr/>
          </a:p>
        </p:txBody>
      </p:sp>
      <p:sp>
        <p:nvSpPr>
          <p:cNvPr id="345" name="Google Shape;345;p3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sz="1600">
                <a:solidFill>
                  <a:schemeClr val="dk1"/>
                </a:solidFill>
                <a:latin typeface="Comfortaa"/>
                <a:ea typeface="Comfortaa"/>
                <a:cs typeface="Comfortaa"/>
                <a:sym typeface="Comfortaa"/>
              </a:rPr>
              <a:t>Greatly reduces break even period</a:t>
            </a:r>
            <a:endParaRPr/>
          </a:p>
        </p:txBody>
      </p:sp>
      <p:pic>
        <p:nvPicPr>
          <p:cNvPr id="346" name="Google Shape;346;p34" descr="Forms response chart. Question title: What’s the most you would pay for these different meals?. Number of responses: ."/>
          <p:cNvPicPr preferRelativeResize="0"/>
          <p:nvPr/>
        </p:nvPicPr>
        <p:blipFill>
          <a:blip r:embed="rId5">
            <a:alphaModFix/>
          </a:blip>
          <a:stretch>
            <a:fillRect/>
          </a:stretch>
        </p:blipFill>
        <p:spPr>
          <a:xfrm>
            <a:off x="395038" y="1896425"/>
            <a:ext cx="3916574" cy="1917457"/>
          </a:xfrm>
          <a:prstGeom prst="rect">
            <a:avLst/>
          </a:prstGeom>
          <a:noFill/>
          <a:ln w="9525" cap="flat" cmpd="sng">
            <a:solidFill>
              <a:srgbClr val="000000"/>
            </a:solidFill>
            <a:prstDash val="solid"/>
            <a:round/>
            <a:headEnd type="none" w="sm" len="sm"/>
            <a:tailEnd type="none" w="sm" len="sm"/>
          </a:ln>
        </p:spPr>
      </p:pic>
      <p:sp>
        <p:nvSpPr>
          <p:cNvPr id="347" name="Google Shape;347;p34"/>
          <p:cNvSpPr txBox="1"/>
          <p:nvPr/>
        </p:nvSpPr>
        <p:spPr>
          <a:xfrm>
            <a:off x="5203550" y="3919250"/>
            <a:ext cx="14676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CC0000"/>
                </a:solidFill>
              </a:rPr>
              <a:t>6 Months</a:t>
            </a:r>
            <a:endParaRPr sz="1600">
              <a:solidFill>
                <a:srgbClr val="CC0000"/>
              </a:solidFill>
            </a:endParaRPr>
          </a:p>
        </p:txBody>
      </p:sp>
      <p:sp>
        <p:nvSpPr>
          <p:cNvPr id="348" name="Google Shape;348;p34"/>
          <p:cNvSpPr txBox="1"/>
          <p:nvPr/>
        </p:nvSpPr>
        <p:spPr>
          <a:xfrm>
            <a:off x="5739075" y="1678000"/>
            <a:ext cx="2295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At 75% efficiency</a:t>
            </a:r>
            <a:endParaRPr/>
          </a:p>
        </p:txBody>
      </p:sp>
      <p:sp>
        <p:nvSpPr>
          <p:cNvPr id="349" name="Google Shape;349;p34"/>
          <p:cNvSpPr txBox="1"/>
          <p:nvPr/>
        </p:nvSpPr>
        <p:spPr>
          <a:xfrm>
            <a:off x="6926050" y="3926900"/>
            <a:ext cx="14676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6AA84F"/>
                </a:solidFill>
              </a:rPr>
              <a:t>100 days</a:t>
            </a:r>
            <a:endParaRPr sz="1600">
              <a:solidFill>
                <a:srgbClr val="6AA84F"/>
              </a:solidFill>
            </a:endParaRPr>
          </a:p>
        </p:txBody>
      </p:sp>
      <p:sp>
        <p:nvSpPr>
          <p:cNvPr id="350" name="Google Shape;350;p34"/>
          <p:cNvSpPr/>
          <p:nvPr/>
        </p:nvSpPr>
        <p:spPr>
          <a:xfrm>
            <a:off x="5749900" y="2224725"/>
            <a:ext cx="303300" cy="1662600"/>
          </a:xfrm>
          <a:prstGeom prst="rect">
            <a:avLst/>
          </a:prstGeom>
          <a:solidFill>
            <a:srgbClr val="E0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0000"/>
              </a:solidFill>
            </a:endParaRPr>
          </a:p>
        </p:txBody>
      </p:sp>
      <p:sp>
        <p:nvSpPr>
          <p:cNvPr id="351" name="Google Shape;351;p34"/>
          <p:cNvSpPr/>
          <p:nvPr/>
        </p:nvSpPr>
        <p:spPr>
          <a:xfrm>
            <a:off x="7491500" y="2890875"/>
            <a:ext cx="303300" cy="9810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AA84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5"/>
          <p:cNvSpPr txBox="1">
            <a:spLocks noGrp="1"/>
          </p:cNvSpPr>
          <p:nvPr>
            <p:ph type="title"/>
          </p:nvPr>
        </p:nvSpPr>
        <p:spPr>
          <a:xfrm>
            <a:off x="190117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Smart-fridge specifications</a:t>
            </a:r>
            <a:endParaRPr sz="2520"/>
          </a:p>
        </p:txBody>
      </p:sp>
      <p:pic>
        <p:nvPicPr>
          <p:cNvPr id="357" name="Google Shape;357;p35"/>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58" name="Google Shape;358;p35"/>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59" name="Google Shape;359;p35"/>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360" name="Google Shape;360;p35"/>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61" name="Google Shape;361;p35"/>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362" name="Google Shape;362;p35"/>
          <p:cNvSpPr txBox="1"/>
          <p:nvPr/>
        </p:nvSpPr>
        <p:spPr>
          <a:xfrm>
            <a:off x="492600" y="1039275"/>
            <a:ext cx="81588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omfortaa"/>
                <a:ea typeface="Comfortaa"/>
                <a:cs typeface="Comfortaa"/>
                <a:sym typeface="Comfortaa"/>
              </a:rPr>
              <a:t>Placement</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High traffic areas of building</a:t>
            </a:r>
            <a:endParaRPr sz="1600">
              <a:latin typeface="Comfortaa"/>
              <a:ea typeface="Comfortaa"/>
              <a:cs typeface="Comfortaa"/>
              <a:sym typeface="Comfortaa"/>
            </a:endParaRPr>
          </a:p>
          <a:p>
            <a:pPr marL="914400" lvl="1" indent="-330200" algn="l" rtl="0">
              <a:spcBef>
                <a:spcPts val="0"/>
              </a:spcBef>
              <a:spcAft>
                <a:spcPts val="0"/>
              </a:spcAft>
              <a:buSzPts val="1600"/>
              <a:buFont typeface="Comfortaa"/>
              <a:buChar char="○"/>
            </a:pPr>
            <a:r>
              <a:rPr lang="en" sz="1600">
                <a:latin typeface="Comfortaa"/>
                <a:ea typeface="Comfortaa"/>
                <a:cs typeface="Comfortaa"/>
                <a:sym typeface="Comfortaa"/>
              </a:rPr>
              <a:t>Main floor/front desk</a:t>
            </a:r>
            <a:endParaRPr sz="1600">
              <a:latin typeface="Comfortaa"/>
              <a:ea typeface="Comfortaa"/>
              <a:cs typeface="Comfortaa"/>
              <a:sym typeface="Comfortaa"/>
            </a:endParaRPr>
          </a:p>
          <a:p>
            <a:pPr marL="914400" lvl="1" indent="-330200" algn="l" rtl="0">
              <a:spcBef>
                <a:spcPts val="0"/>
              </a:spcBef>
              <a:spcAft>
                <a:spcPts val="0"/>
              </a:spcAft>
              <a:buSzPts val="1600"/>
              <a:buFont typeface="Comfortaa"/>
              <a:buChar char="○"/>
            </a:pPr>
            <a:r>
              <a:rPr lang="en" sz="1600">
                <a:latin typeface="Comfortaa"/>
                <a:ea typeface="Comfortaa"/>
                <a:cs typeface="Comfortaa"/>
                <a:sym typeface="Comfortaa"/>
              </a:rPr>
              <a:t>By elevator</a:t>
            </a:r>
            <a:endParaRPr sz="1600">
              <a:latin typeface="Comfortaa"/>
              <a:ea typeface="Comfortaa"/>
              <a:cs typeface="Comfortaa"/>
              <a:sym typeface="Comfortaa"/>
            </a:endParaRPr>
          </a:p>
          <a:p>
            <a:pPr marL="914400" lvl="1" indent="-330200" algn="l" rtl="0">
              <a:spcBef>
                <a:spcPts val="0"/>
              </a:spcBef>
              <a:spcAft>
                <a:spcPts val="0"/>
              </a:spcAft>
              <a:buSzPts val="1600"/>
              <a:buFont typeface="Comfortaa"/>
              <a:buChar char="○"/>
            </a:pPr>
            <a:r>
              <a:rPr lang="en" sz="1600">
                <a:latin typeface="Comfortaa"/>
                <a:ea typeface="Comfortaa"/>
                <a:cs typeface="Comfortaa"/>
                <a:sym typeface="Comfortaa"/>
              </a:rPr>
              <a:t>In a shared space/central hub</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In sight of security cameras</a:t>
            </a:r>
            <a:endParaRPr sz="1600">
              <a:latin typeface="Comfortaa"/>
              <a:ea typeface="Comfortaa"/>
              <a:cs typeface="Comfortaa"/>
              <a:sym typeface="Comfortaa"/>
            </a:endParaRPr>
          </a:p>
          <a:p>
            <a:pPr marL="0" lvl="0" indent="0" algn="l" rtl="0">
              <a:spcBef>
                <a:spcPts val="0"/>
              </a:spcBef>
              <a:spcAft>
                <a:spcPts val="0"/>
              </a:spcAft>
              <a:buNone/>
            </a:pPr>
            <a:endParaRPr sz="1600">
              <a:latin typeface="Comfortaa"/>
              <a:ea typeface="Comfortaa"/>
              <a:cs typeface="Comfortaa"/>
              <a:sym typeface="Comfortaa"/>
            </a:endParaRPr>
          </a:p>
          <a:p>
            <a:pPr marL="0" lvl="0" indent="0" algn="l" rtl="0">
              <a:spcBef>
                <a:spcPts val="0"/>
              </a:spcBef>
              <a:spcAft>
                <a:spcPts val="0"/>
              </a:spcAft>
              <a:buNone/>
            </a:pPr>
            <a:r>
              <a:rPr lang="en" sz="1600">
                <a:latin typeface="Comfortaa"/>
                <a:ea typeface="Comfortaa"/>
                <a:cs typeface="Comfortaa"/>
                <a:sym typeface="Comfortaa"/>
              </a:rPr>
              <a:t>Aesthetic</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Large glass pane</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Bright white lights showcasing food</a:t>
            </a:r>
            <a:endParaRPr sz="1600">
              <a:latin typeface="Comfortaa"/>
              <a:ea typeface="Comfortaa"/>
              <a:cs typeface="Comfortaa"/>
              <a:sym typeface="Comforta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367" name="Google Shape;367;p36"/>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68" name="Google Shape;368;p36"/>
          <p:cNvPicPr preferRelativeResize="0"/>
          <p:nvPr/>
        </p:nvPicPr>
        <p:blipFill>
          <a:blip r:embed="rId4">
            <a:alphaModFix/>
          </a:blip>
          <a:stretch>
            <a:fillRect/>
          </a:stretch>
        </p:blipFill>
        <p:spPr>
          <a:xfrm>
            <a:off x="0" y="4928850"/>
            <a:ext cx="9144000" cy="206400"/>
          </a:xfrm>
          <a:prstGeom prst="rect">
            <a:avLst/>
          </a:prstGeom>
          <a:noFill/>
          <a:ln>
            <a:noFill/>
          </a:ln>
        </p:spPr>
      </p:pic>
      <p:pic>
        <p:nvPicPr>
          <p:cNvPr id="369" name="Google Shape;369;p36"/>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70" name="Google Shape;370;p36"/>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71" name="Google Shape;371;p36"/>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372" name="Google Shape;372;p36"/>
          <p:cNvPicPr preferRelativeResize="0"/>
          <p:nvPr/>
        </p:nvPicPr>
        <p:blipFill>
          <a:blip r:embed="rId4">
            <a:alphaModFix/>
          </a:blip>
          <a:stretch>
            <a:fillRect/>
          </a:stretch>
        </p:blipFill>
        <p:spPr>
          <a:xfrm>
            <a:off x="0" y="0"/>
            <a:ext cx="9144000" cy="5143500"/>
          </a:xfrm>
          <a:prstGeom prst="rect">
            <a:avLst/>
          </a:prstGeom>
          <a:noFill/>
          <a:ln>
            <a:noFill/>
          </a:ln>
        </p:spPr>
      </p:pic>
      <p:sp>
        <p:nvSpPr>
          <p:cNvPr id="373" name="Google Shape;373;p36"/>
          <p:cNvSpPr txBox="1"/>
          <p:nvPr/>
        </p:nvSpPr>
        <p:spPr>
          <a:xfrm>
            <a:off x="2232600" y="1982775"/>
            <a:ext cx="4678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400" b="1">
                <a:solidFill>
                  <a:srgbClr val="FFFFFF"/>
                </a:solidFill>
                <a:latin typeface="Comfortaa"/>
                <a:ea typeface="Comfortaa"/>
                <a:cs typeface="Comfortaa"/>
                <a:sym typeface="Comfortaa"/>
              </a:rPr>
              <a:t>Questions</a:t>
            </a:r>
            <a:endParaRPr sz="6400" b="1">
              <a:solidFill>
                <a:srgbClr val="FFFFFF"/>
              </a:solidFill>
              <a:latin typeface="Comfortaa"/>
              <a:ea typeface="Comfortaa"/>
              <a:cs typeface="Comfortaa"/>
              <a:sym typeface="Comfortaa"/>
            </a:endParaRPr>
          </a:p>
        </p:txBody>
      </p:sp>
      <p:pic>
        <p:nvPicPr>
          <p:cNvPr id="374" name="Google Shape;374;p36"/>
          <p:cNvPicPr preferRelativeResize="0"/>
          <p:nvPr/>
        </p:nvPicPr>
        <p:blipFill>
          <a:blip r:embed="rId5">
            <a:alphaModFix/>
          </a:blip>
          <a:stretch>
            <a:fillRect/>
          </a:stretch>
        </p:blipFill>
        <p:spPr>
          <a:xfrm>
            <a:off x="275625" y="299113"/>
            <a:ext cx="1198175" cy="4710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37"/>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380" name="Google Shape;380;p37"/>
          <p:cNvPicPr preferRelativeResize="0"/>
          <p:nvPr/>
        </p:nvPicPr>
        <p:blipFill>
          <a:blip r:embed="rId4">
            <a:alphaModFix/>
          </a:blip>
          <a:stretch>
            <a:fillRect/>
          </a:stretch>
        </p:blipFill>
        <p:spPr>
          <a:xfrm>
            <a:off x="0" y="4928850"/>
            <a:ext cx="9144000" cy="206400"/>
          </a:xfrm>
          <a:prstGeom prst="rect">
            <a:avLst/>
          </a:prstGeom>
          <a:noFill/>
          <a:ln>
            <a:noFill/>
          </a:ln>
        </p:spPr>
      </p:pic>
      <p:pic>
        <p:nvPicPr>
          <p:cNvPr id="381" name="Google Shape;381;p37"/>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382" name="Google Shape;382;p37"/>
          <p:cNvPicPr preferRelativeResize="0"/>
          <p:nvPr/>
        </p:nvPicPr>
        <p:blipFill>
          <a:blip r:embed="rId4">
            <a:alphaModFix/>
          </a:blip>
          <a:stretch>
            <a:fillRect/>
          </a:stretch>
        </p:blipFill>
        <p:spPr>
          <a:xfrm>
            <a:off x="0" y="0"/>
            <a:ext cx="9144000" cy="206400"/>
          </a:xfrm>
          <a:prstGeom prst="rect">
            <a:avLst/>
          </a:prstGeom>
          <a:noFill/>
          <a:ln>
            <a:noFill/>
          </a:ln>
        </p:spPr>
      </p:pic>
      <p:pic>
        <p:nvPicPr>
          <p:cNvPr id="383" name="Google Shape;383;p37"/>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384" name="Google Shape;384;p37"/>
          <p:cNvPicPr preferRelativeResize="0"/>
          <p:nvPr/>
        </p:nvPicPr>
        <p:blipFill>
          <a:blip r:embed="rId4">
            <a:alphaModFix/>
          </a:blip>
          <a:stretch>
            <a:fillRect/>
          </a:stretch>
        </p:blipFill>
        <p:spPr>
          <a:xfrm>
            <a:off x="0" y="0"/>
            <a:ext cx="9144000" cy="5143500"/>
          </a:xfrm>
          <a:prstGeom prst="rect">
            <a:avLst/>
          </a:prstGeom>
          <a:noFill/>
          <a:ln>
            <a:noFill/>
          </a:ln>
        </p:spPr>
      </p:pic>
      <p:sp>
        <p:nvSpPr>
          <p:cNvPr id="385" name="Google Shape;385;p37"/>
          <p:cNvSpPr txBox="1"/>
          <p:nvPr/>
        </p:nvSpPr>
        <p:spPr>
          <a:xfrm>
            <a:off x="2001525" y="1982775"/>
            <a:ext cx="64563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400" b="1">
                <a:solidFill>
                  <a:srgbClr val="FFFFFF"/>
                </a:solidFill>
                <a:latin typeface="Comfortaa"/>
                <a:ea typeface="Comfortaa"/>
                <a:cs typeface="Comfortaa"/>
                <a:sym typeface="Comfortaa"/>
              </a:rPr>
              <a:t>Appendices</a:t>
            </a:r>
            <a:endParaRPr sz="6400" b="1">
              <a:solidFill>
                <a:srgbClr val="FFFFFF"/>
              </a:solidFill>
              <a:latin typeface="Comfortaa"/>
              <a:ea typeface="Comfortaa"/>
              <a:cs typeface="Comfortaa"/>
              <a:sym typeface="Comfortaa"/>
            </a:endParaRPr>
          </a:p>
        </p:txBody>
      </p:sp>
      <p:pic>
        <p:nvPicPr>
          <p:cNvPr id="386" name="Google Shape;386;p37"/>
          <p:cNvPicPr preferRelativeResize="0"/>
          <p:nvPr/>
        </p:nvPicPr>
        <p:blipFill>
          <a:blip r:embed="rId5">
            <a:alphaModFix/>
          </a:blip>
          <a:stretch>
            <a:fillRect/>
          </a:stretch>
        </p:blipFill>
        <p:spPr>
          <a:xfrm>
            <a:off x="275625" y="299113"/>
            <a:ext cx="1198175" cy="47107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8"/>
          <p:cNvSpPr txBox="1">
            <a:spLocks noGrp="1"/>
          </p:cNvSpPr>
          <p:nvPr>
            <p:ph type="title"/>
          </p:nvPr>
        </p:nvSpPr>
        <p:spPr>
          <a:xfrm>
            <a:off x="311700" y="4027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a:latin typeface="Comfortaa"/>
                <a:ea typeface="Comfortaa"/>
                <a:cs typeface="Comfortaa"/>
                <a:sym typeface="Comfortaa"/>
              </a:rPr>
              <a:t>Survey Results</a:t>
            </a:r>
            <a:endParaRPr sz="2820">
              <a:latin typeface="Comfortaa"/>
              <a:ea typeface="Comfortaa"/>
              <a:cs typeface="Comfortaa"/>
              <a:sym typeface="Comfortaa"/>
            </a:endParaRPr>
          </a:p>
        </p:txBody>
      </p:sp>
      <p:sp>
        <p:nvSpPr>
          <p:cNvPr id="392" name="Google Shape;392;p38"/>
          <p:cNvSpPr txBox="1"/>
          <p:nvPr/>
        </p:nvSpPr>
        <p:spPr>
          <a:xfrm>
            <a:off x="6377375" y="1818700"/>
            <a:ext cx="7343100" cy="85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393" name="Google Shape;393;p38"/>
          <p:cNvPicPr preferRelativeResize="0"/>
          <p:nvPr/>
        </p:nvPicPr>
        <p:blipFill>
          <a:blip r:embed="rId3">
            <a:alphaModFix/>
          </a:blip>
          <a:stretch>
            <a:fillRect/>
          </a:stretch>
        </p:blipFill>
        <p:spPr>
          <a:xfrm>
            <a:off x="0" y="0"/>
            <a:ext cx="9144000" cy="206400"/>
          </a:xfrm>
          <a:prstGeom prst="rect">
            <a:avLst/>
          </a:prstGeom>
          <a:noFill/>
          <a:ln>
            <a:noFill/>
          </a:ln>
        </p:spPr>
      </p:pic>
      <p:pic>
        <p:nvPicPr>
          <p:cNvPr id="394" name="Google Shape;394;p38"/>
          <p:cNvPicPr preferRelativeResize="0"/>
          <p:nvPr/>
        </p:nvPicPr>
        <p:blipFill>
          <a:blip r:embed="rId3">
            <a:alphaModFix/>
          </a:blip>
          <a:stretch>
            <a:fillRect/>
          </a:stretch>
        </p:blipFill>
        <p:spPr>
          <a:xfrm rot="5400000">
            <a:off x="-2361225" y="2567625"/>
            <a:ext cx="4928849" cy="206400"/>
          </a:xfrm>
          <a:prstGeom prst="rect">
            <a:avLst/>
          </a:prstGeom>
          <a:noFill/>
          <a:ln>
            <a:noFill/>
          </a:ln>
        </p:spPr>
      </p:pic>
      <p:pic>
        <p:nvPicPr>
          <p:cNvPr id="395" name="Google Shape;395;p38"/>
          <p:cNvPicPr preferRelativeResize="0"/>
          <p:nvPr/>
        </p:nvPicPr>
        <p:blipFill>
          <a:blip r:embed="rId3">
            <a:alphaModFix/>
          </a:blip>
          <a:stretch>
            <a:fillRect/>
          </a:stretch>
        </p:blipFill>
        <p:spPr>
          <a:xfrm rot="5400000">
            <a:off x="6576375" y="2567625"/>
            <a:ext cx="4928849" cy="206400"/>
          </a:xfrm>
          <a:prstGeom prst="rect">
            <a:avLst/>
          </a:prstGeom>
          <a:noFill/>
          <a:ln>
            <a:noFill/>
          </a:ln>
        </p:spPr>
      </p:pic>
      <p:pic>
        <p:nvPicPr>
          <p:cNvPr id="396" name="Google Shape;396;p38"/>
          <p:cNvPicPr preferRelativeResize="0"/>
          <p:nvPr/>
        </p:nvPicPr>
        <p:blipFill>
          <a:blip r:embed="rId4">
            <a:alphaModFix/>
          </a:blip>
          <a:stretch>
            <a:fillRect/>
          </a:stretch>
        </p:blipFill>
        <p:spPr>
          <a:xfrm>
            <a:off x="275625" y="296075"/>
            <a:ext cx="1198175" cy="477150"/>
          </a:xfrm>
          <a:prstGeom prst="rect">
            <a:avLst/>
          </a:prstGeom>
          <a:noFill/>
          <a:ln>
            <a:noFill/>
          </a:ln>
        </p:spPr>
      </p:pic>
      <p:pic>
        <p:nvPicPr>
          <p:cNvPr id="397" name="Google Shape;397;p38"/>
          <p:cNvPicPr preferRelativeResize="0"/>
          <p:nvPr/>
        </p:nvPicPr>
        <p:blipFill>
          <a:blip r:embed="rId3">
            <a:alphaModFix/>
          </a:blip>
          <a:stretch>
            <a:fillRect/>
          </a:stretch>
        </p:blipFill>
        <p:spPr>
          <a:xfrm>
            <a:off x="0" y="4937100"/>
            <a:ext cx="9144000" cy="206400"/>
          </a:xfrm>
          <a:prstGeom prst="rect">
            <a:avLst/>
          </a:prstGeom>
          <a:noFill/>
          <a:ln>
            <a:noFill/>
          </a:ln>
        </p:spPr>
      </p:pic>
      <p:pic>
        <p:nvPicPr>
          <p:cNvPr id="398" name="Google Shape;398;p38"/>
          <p:cNvPicPr preferRelativeResize="0"/>
          <p:nvPr/>
        </p:nvPicPr>
        <p:blipFill>
          <a:blip r:embed="rId5">
            <a:alphaModFix/>
          </a:blip>
          <a:stretch>
            <a:fillRect/>
          </a:stretch>
        </p:blipFill>
        <p:spPr>
          <a:xfrm>
            <a:off x="275625" y="920050"/>
            <a:ext cx="5928200" cy="2590900"/>
          </a:xfrm>
          <a:prstGeom prst="rect">
            <a:avLst/>
          </a:prstGeom>
          <a:noFill/>
          <a:ln>
            <a:noFill/>
          </a:ln>
        </p:spPr>
      </p:pic>
      <p:pic>
        <p:nvPicPr>
          <p:cNvPr id="399" name="Google Shape;399;p38"/>
          <p:cNvPicPr preferRelativeResize="0"/>
          <p:nvPr/>
        </p:nvPicPr>
        <p:blipFill>
          <a:blip r:embed="rId6">
            <a:alphaModFix/>
          </a:blip>
          <a:stretch>
            <a:fillRect/>
          </a:stretch>
        </p:blipFill>
        <p:spPr>
          <a:xfrm>
            <a:off x="3231650" y="2330800"/>
            <a:ext cx="5705949" cy="25473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9"/>
          <p:cNvSpPr txBox="1">
            <a:spLocks noGrp="1"/>
          </p:cNvSpPr>
          <p:nvPr>
            <p:ph type="body" idx="1"/>
          </p:nvPr>
        </p:nvSpPr>
        <p:spPr>
          <a:xfrm>
            <a:off x="1404375" y="1152475"/>
            <a:ext cx="74280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Preliminary in-depth interviews indicate great interest in convenient healthy options within the target demographics.</a:t>
            </a:r>
            <a:endParaRPr/>
          </a:p>
          <a:p>
            <a:pPr marL="0" lvl="0" indent="0" algn="l" rtl="0">
              <a:spcBef>
                <a:spcPts val="1200"/>
              </a:spcBef>
              <a:spcAft>
                <a:spcPts val="0"/>
              </a:spcAft>
              <a:buNone/>
            </a:pPr>
            <a:r>
              <a:rPr lang="en"/>
              <a:t>Current sample size is ~ 20 people.</a:t>
            </a:r>
            <a:endParaRPr/>
          </a:p>
          <a:p>
            <a:pPr marL="0" lvl="0" indent="0" algn="l" rtl="0">
              <a:spcBef>
                <a:spcPts val="1200"/>
              </a:spcBef>
              <a:spcAft>
                <a:spcPts val="1200"/>
              </a:spcAft>
              <a:buNone/>
            </a:pPr>
            <a:r>
              <a:rPr lang="en"/>
              <a:t>Moving forward, we have created a standardized survey to gather a larger data pool with which we can create compelling arguments for high rise owners.</a:t>
            </a:r>
            <a:endParaRPr/>
          </a:p>
        </p:txBody>
      </p:sp>
      <p:pic>
        <p:nvPicPr>
          <p:cNvPr id="405" name="Google Shape;405;p39"/>
          <p:cNvPicPr preferRelativeResize="0"/>
          <p:nvPr/>
        </p:nvPicPr>
        <p:blipFill>
          <a:blip r:embed="rId3">
            <a:alphaModFix/>
          </a:blip>
          <a:stretch>
            <a:fillRect/>
          </a:stretch>
        </p:blipFill>
        <p:spPr>
          <a:xfrm>
            <a:off x="0" y="0"/>
            <a:ext cx="9144000" cy="206400"/>
          </a:xfrm>
          <a:prstGeom prst="rect">
            <a:avLst/>
          </a:prstGeom>
          <a:noFill/>
          <a:ln>
            <a:noFill/>
          </a:ln>
        </p:spPr>
      </p:pic>
      <p:pic>
        <p:nvPicPr>
          <p:cNvPr id="406" name="Google Shape;406;p39"/>
          <p:cNvPicPr preferRelativeResize="0"/>
          <p:nvPr/>
        </p:nvPicPr>
        <p:blipFill>
          <a:blip r:embed="rId3">
            <a:alphaModFix/>
          </a:blip>
          <a:stretch>
            <a:fillRect/>
          </a:stretch>
        </p:blipFill>
        <p:spPr>
          <a:xfrm rot="5400000">
            <a:off x="-2361225" y="2567625"/>
            <a:ext cx="4928849" cy="206400"/>
          </a:xfrm>
          <a:prstGeom prst="rect">
            <a:avLst/>
          </a:prstGeom>
          <a:noFill/>
          <a:ln>
            <a:noFill/>
          </a:ln>
        </p:spPr>
      </p:pic>
      <p:pic>
        <p:nvPicPr>
          <p:cNvPr id="407" name="Google Shape;407;p39"/>
          <p:cNvPicPr preferRelativeResize="0"/>
          <p:nvPr/>
        </p:nvPicPr>
        <p:blipFill>
          <a:blip r:embed="rId4">
            <a:alphaModFix/>
          </a:blip>
          <a:stretch>
            <a:fillRect/>
          </a:stretch>
        </p:blipFill>
        <p:spPr>
          <a:xfrm>
            <a:off x="275625" y="296075"/>
            <a:ext cx="1198175" cy="477150"/>
          </a:xfrm>
          <a:prstGeom prst="rect">
            <a:avLst/>
          </a:prstGeom>
          <a:noFill/>
          <a:ln>
            <a:noFill/>
          </a:ln>
        </p:spPr>
      </p:pic>
      <p:pic>
        <p:nvPicPr>
          <p:cNvPr id="408" name="Google Shape;408;p39"/>
          <p:cNvPicPr preferRelativeResize="0"/>
          <p:nvPr/>
        </p:nvPicPr>
        <p:blipFill>
          <a:blip r:embed="rId3">
            <a:alphaModFix/>
          </a:blip>
          <a:stretch>
            <a:fillRect/>
          </a:stretch>
        </p:blipFill>
        <p:spPr>
          <a:xfrm rot="5400000">
            <a:off x="6576375" y="2567625"/>
            <a:ext cx="4928849" cy="206400"/>
          </a:xfrm>
          <a:prstGeom prst="rect">
            <a:avLst/>
          </a:prstGeom>
          <a:noFill/>
          <a:ln>
            <a:noFill/>
          </a:ln>
        </p:spPr>
      </p:pic>
      <p:pic>
        <p:nvPicPr>
          <p:cNvPr id="409" name="Google Shape;409;p39"/>
          <p:cNvPicPr preferRelativeResize="0"/>
          <p:nvPr/>
        </p:nvPicPr>
        <p:blipFill>
          <a:blip r:embed="rId3">
            <a:alphaModFix/>
          </a:blip>
          <a:stretch>
            <a:fillRect/>
          </a:stretch>
        </p:blipFill>
        <p:spPr>
          <a:xfrm>
            <a:off x="0" y="4937100"/>
            <a:ext cx="9144000" cy="206400"/>
          </a:xfrm>
          <a:prstGeom prst="rect">
            <a:avLst/>
          </a:prstGeom>
          <a:noFill/>
          <a:ln>
            <a:noFill/>
          </a:ln>
        </p:spPr>
      </p:pic>
      <p:sp>
        <p:nvSpPr>
          <p:cNvPr id="410" name="Google Shape;410;p39"/>
          <p:cNvSpPr txBox="1">
            <a:spLocks noGrp="1"/>
          </p:cNvSpPr>
          <p:nvPr>
            <p:ph type="title"/>
          </p:nvPr>
        </p:nvSpPr>
        <p:spPr>
          <a:xfrm>
            <a:off x="2721775" y="296075"/>
            <a:ext cx="3172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latin typeface="Comfortaa"/>
                <a:ea typeface="Comfortaa"/>
                <a:cs typeface="Comfortaa"/>
                <a:sym typeface="Comfortaa"/>
              </a:rPr>
              <a:t>Interview Results</a:t>
            </a:r>
            <a:endParaRPr b="1">
              <a:latin typeface="Comfortaa"/>
              <a:ea typeface="Comfortaa"/>
              <a:cs typeface="Comfortaa"/>
              <a:sym typeface="Comfortaa"/>
            </a:endParaRPr>
          </a:p>
          <a:p>
            <a:pPr marL="0" lvl="0" indent="0" algn="l" rtl="0">
              <a:spcBef>
                <a:spcPts val="0"/>
              </a:spcBef>
              <a:spcAft>
                <a:spcPts val="0"/>
              </a:spcAft>
              <a:buNone/>
            </a:pPr>
            <a:endParaRPr/>
          </a:p>
        </p:txBody>
      </p:sp>
      <p:sp>
        <p:nvSpPr>
          <p:cNvPr id="411" name="Google Shape;411;p39"/>
          <p:cNvSpPr/>
          <p:nvPr/>
        </p:nvSpPr>
        <p:spPr>
          <a:xfrm>
            <a:off x="736650" y="1272025"/>
            <a:ext cx="562500" cy="477300"/>
          </a:xfrm>
          <a:prstGeom prst="star4">
            <a:avLst>
              <a:gd name="adj" fmla="val 12500"/>
            </a:avLst>
          </a:prstGeom>
          <a:solidFill>
            <a:schemeClr val="lt2"/>
          </a:solidFill>
          <a:ln w="38100" cap="flat" cmpd="sng">
            <a:solidFill>
              <a:srgbClr val="C1DB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9"/>
          <p:cNvSpPr/>
          <p:nvPr/>
        </p:nvSpPr>
        <p:spPr>
          <a:xfrm>
            <a:off x="736650" y="1944275"/>
            <a:ext cx="562500" cy="477300"/>
          </a:xfrm>
          <a:prstGeom prst="star4">
            <a:avLst>
              <a:gd name="adj" fmla="val 12500"/>
            </a:avLst>
          </a:prstGeom>
          <a:solidFill>
            <a:schemeClr val="lt2"/>
          </a:solidFill>
          <a:ln w="38100" cap="flat" cmpd="sng">
            <a:solidFill>
              <a:srgbClr val="C1DB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9"/>
          <p:cNvSpPr/>
          <p:nvPr/>
        </p:nvSpPr>
        <p:spPr>
          <a:xfrm>
            <a:off x="736650" y="2616500"/>
            <a:ext cx="562500" cy="477300"/>
          </a:xfrm>
          <a:prstGeom prst="star4">
            <a:avLst>
              <a:gd name="adj" fmla="val 12500"/>
            </a:avLst>
          </a:prstGeom>
          <a:solidFill>
            <a:schemeClr val="lt2"/>
          </a:solidFill>
          <a:ln w="38100" cap="flat" cmpd="sng">
            <a:solidFill>
              <a:srgbClr val="C1DB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p40"/>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419" name="Google Shape;419;p40"/>
          <p:cNvPicPr preferRelativeResize="0"/>
          <p:nvPr/>
        </p:nvPicPr>
        <p:blipFill>
          <a:blip r:embed="rId4">
            <a:alphaModFix/>
          </a:blip>
          <a:stretch>
            <a:fillRect/>
          </a:stretch>
        </p:blipFill>
        <p:spPr>
          <a:xfrm>
            <a:off x="0" y="0"/>
            <a:ext cx="9144000" cy="206400"/>
          </a:xfrm>
          <a:prstGeom prst="rect">
            <a:avLst/>
          </a:prstGeom>
          <a:noFill/>
          <a:ln>
            <a:noFill/>
          </a:ln>
        </p:spPr>
      </p:pic>
      <p:pic>
        <p:nvPicPr>
          <p:cNvPr id="420" name="Google Shape;420;p40"/>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421" name="Google Shape;421;p40"/>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pic>
        <p:nvPicPr>
          <p:cNvPr id="422" name="Google Shape;422;p40"/>
          <p:cNvPicPr preferRelativeResize="0"/>
          <p:nvPr/>
        </p:nvPicPr>
        <p:blipFill>
          <a:blip r:embed="rId4">
            <a:alphaModFix/>
          </a:blip>
          <a:stretch>
            <a:fillRect/>
          </a:stretch>
        </p:blipFill>
        <p:spPr>
          <a:xfrm>
            <a:off x="0" y="4928850"/>
            <a:ext cx="9144000" cy="206400"/>
          </a:xfrm>
          <a:prstGeom prst="rect">
            <a:avLst/>
          </a:prstGeom>
          <a:noFill/>
          <a:ln>
            <a:noFill/>
          </a:ln>
        </p:spPr>
      </p:pic>
      <p:sp>
        <p:nvSpPr>
          <p:cNvPr id="423" name="Google Shape;423;p40"/>
          <p:cNvSpPr txBox="1">
            <a:spLocks noGrp="1"/>
          </p:cNvSpPr>
          <p:nvPr>
            <p:ph type="body" idx="1"/>
          </p:nvPr>
        </p:nvSpPr>
        <p:spPr>
          <a:xfrm>
            <a:off x="311700" y="1299750"/>
            <a:ext cx="3999900" cy="3269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a:latin typeface="Comfortaa"/>
                <a:ea typeface="Comfortaa"/>
                <a:cs typeface="Comfortaa"/>
                <a:sym typeface="Comfortaa"/>
              </a:rPr>
              <a:t>Phases 1 &amp; 2 - determining value prop and target market</a:t>
            </a:r>
            <a:endParaRPr sz="1800">
              <a:latin typeface="Comfortaa"/>
              <a:ea typeface="Comfortaa"/>
              <a:cs typeface="Comfortaa"/>
              <a:sym typeface="Comfortaa"/>
            </a:endParaRPr>
          </a:p>
          <a:p>
            <a:pPr marL="457200" lvl="0" indent="-317500" algn="l" rtl="0">
              <a:spcBef>
                <a:spcPts val="1200"/>
              </a:spcBef>
              <a:spcAft>
                <a:spcPts val="0"/>
              </a:spcAft>
              <a:buSzPts val="1400"/>
              <a:buFont typeface="Comfortaa"/>
              <a:buChar char="-"/>
            </a:pPr>
            <a:r>
              <a:rPr lang="en">
                <a:latin typeface="Comfortaa"/>
                <a:ea typeface="Comfortaa"/>
                <a:cs typeface="Comfortaa"/>
                <a:sym typeface="Comfortaa"/>
              </a:rPr>
              <a:t>Interview potential customers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Conduct taste tests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Analyze ingredients, processing and sourcing</a:t>
            </a:r>
            <a:endParaRPr>
              <a:latin typeface="Comfortaa"/>
              <a:ea typeface="Comfortaa"/>
              <a:cs typeface="Comfortaa"/>
              <a:sym typeface="Comfortaa"/>
            </a:endParaRPr>
          </a:p>
        </p:txBody>
      </p:sp>
      <p:sp>
        <p:nvSpPr>
          <p:cNvPr id="424" name="Google Shape;424;p40"/>
          <p:cNvSpPr txBox="1">
            <a:spLocks noGrp="1"/>
          </p:cNvSpPr>
          <p:nvPr>
            <p:ph type="body" idx="2"/>
          </p:nvPr>
        </p:nvSpPr>
        <p:spPr>
          <a:xfrm>
            <a:off x="4832400" y="1299775"/>
            <a:ext cx="3999900" cy="3269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a:latin typeface="Comfortaa"/>
                <a:ea typeface="Comfortaa"/>
                <a:cs typeface="Comfortaa"/>
                <a:sym typeface="Comfortaa"/>
              </a:rPr>
              <a:t>Phases 3 &amp; 4 - choosing and implementing business model</a:t>
            </a:r>
            <a:endParaRPr sz="1800">
              <a:latin typeface="Comfortaa"/>
              <a:ea typeface="Comfortaa"/>
              <a:cs typeface="Comfortaa"/>
              <a:sym typeface="Comfortaa"/>
            </a:endParaRPr>
          </a:p>
          <a:p>
            <a:pPr marL="457200" lvl="0" indent="-317500" algn="l" rtl="0">
              <a:spcBef>
                <a:spcPts val="1200"/>
              </a:spcBef>
              <a:spcAft>
                <a:spcPts val="0"/>
              </a:spcAft>
              <a:buSzPts val="1400"/>
              <a:buFont typeface="Comfortaa"/>
              <a:buChar char="-"/>
            </a:pPr>
            <a:r>
              <a:rPr lang="en">
                <a:latin typeface="Comfortaa"/>
                <a:ea typeface="Comfortaa"/>
                <a:cs typeface="Comfortaa"/>
                <a:sym typeface="Comfortaa"/>
              </a:rPr>
              <a:t>Survey apartments, offices, coffee shops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Project potential traffic of different models</a:t>
            </a:r>
            <a:endParaRPr>
              <a:latin typeface="Comfortaa"/>
              <a:ea typeface="Comfortaa"/>
              <a:cs typeface="Comfortaa"/>
              <a:sym typeface="Comfortaa"/>
            </a:endParaRPr>
          </a:p>
          <a:p>
            <a:pPr marL="457200" lvl="0" indent="-317500" algn="l" rtl="0">
              <a:spcBef>
                <a:spcPts val="0"/>
              </a:spcBef>
              <a:spcAft>
                <a:spcPts val="0"/>
              </a:spcAft>
              <a:buSzPts val="1400"/>
              <a:buFont typeface="Comfortaa"/>
              <a:buChar char="-"/>
            </a:pPr>
            <a:r>
              <a:rPr lang="en">
                <a:latin typeface="Comfortaa"/>
                <a:ea typeface="Comfortaa"/>
                <a:cs typeface="Comfortaa"/>
                <a:sym typeface="Comfortaa"/>
              </a:rPr>
              <a:t>Examine competitive landscape</a:t>
            </a:r>
            <a:endParaRPr>
              <a:latin typeface="Comfortaa"/>
              <a:ea typeface="Comfortaa"/>
              <a:cs typeface="Comfortaa"/>
              <a:sym typeface="Comfortaa"/>
            </a:endParaRPr>
          </a:p>
        </p:txBody>
      </p:sp>
      <p:sp>
        <p:nvSpPr>
          <p:cNvPr id="425" name="Google Shape;425;p40"/>
          <p:cNvSpPr txBox="1">
            <a:spLocks noGrp="1"/>
          </p:cNvSpPr>
          <p:nvPr>
            <p:ph type="title"/>
          </p:nvPr>
        </p:nvSpPr>
        <p:spPr>
          <a:xfrm>
            <a:off x="2412000" y="466725"/>
            <a:ext cx="46248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latin typeface="Comfortaa"/>
                <a:ea typeface="Comfortaa"/>
                <a:cs typeface="Comfortaa"/>
                <a:sym typeface="Comfortaa"/>
              </a:rPr>
              <a:t>Methods of Execution</a:t>
            </a:r>
            <a:endParaRPr b="1">
              <a:latin typeface="Comfortaa"/>
              <a:ea typeface="Comfortaa"/>
              <a:cs typeface="Comfortaa"/>
              <a:sym typeface="Comfortaa"/>
            </a:endParaRPr>
          </a:p>
          <a:p>
            <a:pPr marL="0" lvl="0" indent="0" algn="ctr" rtl="0">
              <a:spcBef>
                <a:spcPts val="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41"/>
          <p:cNvSpPr txBox="1">
            <a:spLocks noGrp="1"/>
          </p:cNvSpPr>
          <p:nvPr>
            <p:ph type="title"/>
          </p:nvPr>
        </p:nvSpPr>
        <p:spPr>
          <a:xfrm>
            <a:off x="1711875" y="358275"/>
            <a:ext cx="58470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Break-even Analysis App.</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431" name="Google Shape;431;p41"/>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432" name="Google Shape;432;p41"/>
          <p:cNvPicPr preferRelativeResize="0"/>
          <p:nvPr/>
        </p:nvPicPr>
        <p:blipFill>
          <a:blip r:embed="rId4">
            <a:alphaModFix/>
          </a:blip>
          <a:stretch>
            <a:fillRect/>
          </a:stretch>
        </p:blipFill>
        <p:spPr>
          <a:xfrm>
            <a:off x="0" y="0"/>
            <a:ext cx="9144000" cy="206400"/>
          </a:xfrm>
          <a:prstGeom prst="rect">
            <a:avLst/>
          </a:prstGeom>
          <a:noFill/>
          <a:ln>
            <a:noFill/>
          </a:ln>
        </p:spPr>
      </p:pic>
      <p:pic>
        <p:nvPicPr>
          <p:cNvPr id="433" name="Google Shape;433;p41"/>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434" name="Google Shape;434;p41"/>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435" name="Google Shape;435;p41"/>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436" name="Google Shape;436;p41"/>
          <p:cNvSpPr txBox="1"/>
          <p:nvPr/>
        </p:nvSpPr>
        <p:spPr>
          <a:xfrm>
            <a:off x="3605175" y="1191150"/>
            <a:ext cx="206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Normal Price Point</a:t>
            </a:r>
            <a:endParaRPr/>
          </a:p>
        </p:txBody>
      </p:sp>
      <p:pic>
        <p:nvPicPr>
          <p:cNvPr id="437" name="Google Shape;437;p41"/>
          <p:cNvPicPr preferRelativeResize="0"/>
          <p:nvPr/>
        </p:nvPicPr>
        <p:blipFill rotWithShape="1">
          <a:blip r:embed="rId5">
            <a:alphaModFix/>
          </a:blip>
          <a:srcRect t="24892" r="1835" b="4550"/>
          <a:stretch/>
        </p:blipFill>
        <p:spPr>
          <a:xfrm>
            <a:off x="1981988" y="1743225"/>
            <a:ext cx="5306774" cy="21455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2"/>
          <p:cNvSpPr txBox="1">
            <a:spLocks noGrp="1"/>
          </p:cNvSpPr>
          <p:nvPr>
            <p:ph type="title"/>
          </p:nvPr>
        </p:nvSpPr>
        <p:spPr>
          <a:xfrm>
            <a:off x="1711875" y="358275"/>
            <a:ext cx="58470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Break-even Analysis App.</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443" name="Google Shape;443;p42"/>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444" name="Google Shape;444;p42"/>
          <p:cNvPicPr preferRelativeResize="0"/>
          <p:nvPr/>
        </p:nvPicPr>
        <p:blipFill>
          <a:blip r:embed="rId4">
            <a:alphaModFix/>
          </a:blip>
          <a:stretch>
            <a:fillRect/>
          </a:stretch>
        </p:blipFill>
        <p:spPr>
          <a:xfrm>
            <a:off x="0" y="0"/>
            <a:ext cx="9144000" cy="206400"/>
          </a:xfrm>
          <a:prstGeom prst="rect">
            <a:avLst/>
          </a:prstGeom>
          <a:noFill/>
          <a:ln>
            <a:noFill/>
          </a:ln>
        </p:spPr>
      </p:pic>
      <p:pic>
        <p:nvPicPr>
          <p:cNvPr id="445" name="Google Shape;445;p42"/>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446" name="Google Shape;446;p42"/>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447" name="Google Shape;447;p42"/>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448" name="Google Shape;448;p42"/>
          <p:cNvSpPr txBox="1"/>
          <p:nvPr/>
        </p:nvSpPr>
        <p:spPr>
          <a:xfrm>
            <a:off x="3605175" y="1191150"/>
            <a:ext cx="206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Higher Price Point</a:t>
            </a:r>
            <a:endParaRPr/>
          </a:p>
        </p:txBody>
      </p:sp>
      <p:pic>
        <p:nvPicPr>
          <p:cNvPr id="449" name="Google Shape;449;p42"/>
          <p:cNvPicPr preferRelativeResize="0"/>
          <p:nvPr/>
        </p:nvPicPr>
        <p:blipFill rotWithShape="1">
          <a:blip r:embed="rId5">
            <a:alphaModFix/>
          </a:blip>
          <a:srcRect t="22562" b="6885"/>
          <a:stretch/>
        </p:blipFill>
        <p:spPr>
          <a:xfrm>
            <a:off x="1932313" y="1662400"/>
            <a:ext cx="5406125" cy="21454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43"/>
          <p:cNvSpPr txBox="1"/>
          <p:nvPr/>
        </p:nvSpPr>
        <p:spPr>
          <a:xfrm>
            <a:off x="0" y="4864428"/>
            <a:ext cx="312900" cy="207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
                <a:solidFill>
                  <a:srgbClr val="003B80"/>
                </a:solidFill>
                <a:latin typeface="Calibri"/>
                <a:ea typeface="Calibri"/>
                <a:cs typeface="Calibri"/>
                <a:sym typeface="Calibri"/>
              </a:rPr>
              <a:t>3</a:t>
            </a:r>
            <a:endParaRPr sz="1100"/>
          </a:p>
        </p:txBody>
      </p:sp>
      <p:sp>
        <p:nvSpPr>
          <p:cNvPr id="455" name="Google Shape;455;p43"/>
          <p:cNvSpPr/>
          <p:nvPr/>
        </p:nvSpPr>
        <p:spPr>
          <a:xfrm>
            <a:off x="394138" y="645928"/>
            <a:ext cx="1221900" cy="39615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a:solidFill>
                  <a:schemeClr val="dk1"/>
                </a:solidFill>
                <a:latin typeface="Calibri"/>
                <a:ea typeface="Calibri"/>
                <a:cs typeface="Calibri"/>
                <a:sym typeface="Calibri"/>
              </a:rPr>
              <a:t>Select a business model which works best with our identified target customer, propelling Farmacy Foods forward and establishing a stable customer base of X people.</a:t>
            </a:r>
            <a:endParaRPr sz="1100">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dk1"/>
              </a:solidFill>
              <a:latin typeface="Calibri"/>
              <a:ea typeface="Calibri"/>
              <a:cs typeface="Calibri"/>
              <a:sym typeface="Calibri"/>
            </a:endParaRPr>
          </a:p>
        </p:txBody>
      </p:sp>
      <p:sp>
        <p:nvSpPr>
          <p:cNvPr id="456" name="Google Shape;456;p43"/>
          <p:cNvSpPr/>
          <p:nvPr/>
        </p:nvSpPr>
        <p:spPr>
          <a:xfrm>
            <a:off x="1913491" y="645928"/>
            <a:ext cx="1048500" cy="1770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a:solidFill>
                  <a:schemeClr val="dk1"/>
                </a:solidFill>
                <a:latin typeface="Calibri"/>
                <a:ea typeface="Calibri"/>
                <a:cs typeface="Calibri"/>
                <a:sym typeface="Calibri"/>
              </a:rPr>
              <a:t>Mid Point</a:t>
            </a:r>
            <a:endParaRPr sz="1100"/>
          </a:p>
          <a:p>
            <a:pPr marL="0" marR="0" lvl="0" indent="0" algn="ctr" rtl="0">
              <a:spcBef>
                <a:spcPts val="0"/>
              </a:spcBef>
              <a:spcAft>
                <a:spcPts val="0"/>
              </a:spcAft>
              <a:buNone/>
            </a:pPr>
            <a:endParaRPr sz="1100">
              <a:solidFill>
                <a:schemeClr val="dk1"/>
              </a:solidFill>
              <a:latin typeface="Calibri"/>
              <a:ea typeface="Calibri"/>
              <a:cs typeface="Calibri"/>
              <a:sym typeface="Calibri"/>
            </a:endParaRPr>
          </a:p>
          <a:p>
            <a:pPr marL="0" marR="0" lvl="0" indent="0" algn="ctr" rtl="0">
              <a:spcBef>
                <a:spcPts val="0"/>
              </a:spcBef>
              <a:spcAft>
                <a:spcPts val="0"/>
              </a:spcAft>
              <a:buNone/>
            </a:pPr>
            <a:r>
              <a:rPr lang="en" sz="1100">
                <a:solidFill>
                  <a:schemeClr val="dk1"/>
                </a:solidFill>
                <a:latin typeface="Calibri"/>
                <a:ea typeface="Calibri"/>
                <a:cs typeface="Calibri"/>
                <a:sym typeface="Calibri"/>
              </a:rPr>
              <a:t>Clarify the target customer/ market, what order is the value prop?</a:t>
            </a:r>
            <a:endParaRPr sz="1100">
              <a:solidFill>
                <a:schemeClr val="dk1"/>
              </a:solidFill>
              <a:latin typeface="Calibri"/>
              <a:ea typeface="Calibri"/>
              <a:cs typeface="Calibri"/>
              <a:sym typeface="Calibri"/>
            </a:endParaRPr>
          </a:p>
        </p:txBody>
      </p:sp>
      <p:sp>
        <p:nvSpPr>
          <p:cNvPr id="457" name="Google Shape;457;p43"/>
          <p:cNvSpPr txBox="1"/>
          <p:nvPr/>
        </p:nvSpPr>
        <p:spPr>
          <a:xfrm>
            <a:off x="3322864" y="358434"/>
            <a:ext cx="2033700" cy="207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
                <a:solidFill>
                  <a:schemeClr val="dk1"/>
                </a:solidFill>
                <a:latin typeface="Calibri"/>
                <a:ea typeface="Calibri"/>
                <a:cs typeface="Calibri"/>
                <a:sym typeface="Calibri"/>
              </a:rPr>
              <a:t>Hypotheses/ Assumptions</a:t>
            </a:r>
            <a:endParaRPr sz="1100"/>
          </a:p>
        </p:txBody>
      </p:sp>
      <p:sp>
        <p:nvSpPr>
          <p:cNvPr id="458" name="Google Shape;458;p43"/>
          <p:cNvSpPr txBox="1"/>
          <p:nvPr/>
        </p:nvSpPr>
        <p:spPr>
          <a:xfrm>
            <a:off x="5813162" y="358435"/>
            <a:ext cx="1454100" cy="207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
                <a:solidFill>
                  <a:schemeClr val="dk1"/>
                </a:solidFill>
                <a:latin typeface="Calibri"/>
                <a:ea typeface="Calibri"/>
                <a:cs typeface="Calibri"/>
                <a:sym typeface="Calibri"/>
              </a:rPr>
              <a:t>Activities/ Methods</a:t>
            </a:r>
            <a:endParaRPr sz="1100"/>
          </a:p>
        </p:txBody>
      </p:sp>
      <p:sp>
        <p:nvSpPr>
          <p:cNvPr id="459" name="Google Shape;459;p43"/>
          <p:cNvSpPr txBox="1"/>
          <p:nvPr/>
        </p:nvSpPr>
        <p:spPr>
          <a:xfrm>
            <a:off x="7437383" y="371059"/>
            <a:ext cx="1359000" cy="207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
                <a:solidFill>
                  <a:schemeClr val="dk1"/>
                </a:solidFill>
                <a:latin typeface="Calibri"/>
                <a:ea typeface="Calibri"/>
                <a:cs typeface="Calibri"/>
                <a:sym typeface="Calibri"/>
              </a:rPr>
              <a:t>Resources</a:t>
            </a:r>
            <a:endParaRPr sz="1100"/>
          </a:p>
        </p:txBody>
      </p:sp>
      <p:sp>
        <p:nvSpPr>
          <p:cNvPr id="460" name="Google Shape;460;p43"/>
          <p:cNvSpPr txBox="1"/>
          <p:nvPr/>
        </p:nvSpPr>
        <p:spPr>
          <a:xfrm>
            <a:off x="394138" y="331602"/>
            <a:ext cx="1221900" cy="207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
                <a:solidFill>
                  <a:schemeClr val="dk1"/>
                </a:solidFill>
                <a:latin typeface="Calibri"/>
                <a:ea typeface="Calibri"/>
                <a:cs typeface="Calibri"/>
                <a:sym typeface="Calibri"/>
              </a:rPr>
              <a:t>Objective</a:t>
            </a:r>
            <a:endParaRPr sz="1100"/>
          </a:p>
        </p:txBody>
      </p:sp>
      <p:sp>
        <p:nvSpPr>
          <p:cNvPr id="461" name="Google Shape;461;p43"/>
          <p:cNvSpPr/>
          <p:nvPr/>
        </p:nvSpPr>
        <p:spPr>
          <a:xfrm>
            <a:off x="1913491" y="2837151"/>
            <a:ext cx="1048500" cy="1770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a:solidFill>
                  <a:schemeClr val="dk1"/>
                </a:solidFill>
                <a:latin typeface="Calibri"/>
                <a:ea typeface="Calibri"/>
                <a:cs typeface="Calibri"/>
                <a:sym typeface="Calibri"/>
              </a:rPr>
              <a:t>Final</a:t>
            </a:r>
            <a:endParaRPr sz="1100">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dk1"/>
              </a:solidFill>
              <a:latin typeface="Calibri"/>
              <a:ea typeface="Calibri"/>
              <a:cs typeface="Calibri"/>
              <a:sym typeface="Calibri"/>
            </a:endParaRPr>
          </a:p>
          <a:p>
            <a:pPr marL="0" marR="0" lvl="0" indent="0" algn="ctr" rtl="0">
              <a:spcBef>
                <a:spcPts val="0"/>
              </a:spcBef>
              <a:spcAft>
                <a:spcPts val="0"/>
              </a:spcAft>
              <a:buNone/>
            </a:pPr>
            <a:r>
              <a:rPr lang="en" sz="1100">
                <a:solidFill>
                  <a:schemeClr val="dk1"/>
                </a:solidFill>
                <a:latin typeface="Calibri"/>
                <a:ea typeface="Calibri"/>
                <a:cs typeface="Calibri"/>
                <a:sym typeface="Calibri"/>
              </a:rPr>
              <a:t>Select and implement business model</a:t>
            </a:r>
            <a:endParaRPr sz="1100">
              <a:solidFill>
                <a:schemeClr val="dk1"/>
              </a:solidFill>
              <a:latin typeface="Calibri"/>
              <a:ea typeface="Calibri"/>
              <a:cs typeface="Calibri"/>
              <a:sym typeface="Calibri"/>
            </a:endParaRPr>
          </a:p>
        </p:txBody>
      </p:sp>
      <p:sp>
        <p:nvSpPr>
          <p:cNvPr id="462" name="Google Shape;462;p43"/>
          <p:cNvSpPr/>
          <p:nvPr/>
        </p:nvSpPr>
        <p:spPr>
          <a:xfrm>
            <a:off x="3259424" y="1890950"/>
            <a:ext cx="21792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Customer views FF as healthier and values healthy food</a:t>
            </a:r>
            <a:endParaRPr sz="1100" i="1">
              <a:solidFill>
                <a:schemeClr val="dk1"/>
              </a:solidFill>
              <a:latin typeface="Calibri"/>
              <a:ea typeface="Calibri"/>
              <a:cs typeface="Calibri"/>
              <a:sym typeface="Calibri"/>
            </a:endParaRPr>
          </a:p>
        </p:txBody>
      </p:sp>
      <p:sp>
        <p:nvSpPr>
          <p:cNvPr id="463" name="Google Shape;463;p43"/>
          <p:cNvSpPr/>
          <p:nvPr/>
        </p:nvSpPr>
        <p:spPr>
          <a:xfrm>
            <a:off x="3259449" y="654827"/>
            <a:ext cx="21792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Their food tastes better than other healthy food</a:t>
            </a:r>
            <a:endParaRPr sz="1100" i="1">
              <a:solidFill>
                <a:schemeClr val="dk1"/>
              </a:solidFill>
              <a:latin typeface="Calibri"/>
              <a:ea typeface="Calibri"/>
              <a:cs typeface="Calibri"/>
              <a:sym typeface="Calibri"/>
            </a:endParaRPr>
          </a:p>
        </p:txBody>
      </p:sp>
      <p:sp>
        <p:nvSpPr>
          <p:cNvPr id="464" name="Google Shape;464;p43"/>
          <p:cNvSpPr/>
          <p:nvPr/>
        </p:nvSpPr>
        <p:spPr>
          <a:xfrm>
            <a:off x="3259424" y="1268945"/>
            <a:ext cx="21792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Customer cares most about convenience</a:t>
            </a:r>
            <a:endParaRPr sz="1100" i="1">
              <a:solidFill>
                <a:schemeClr val="dk1"/>
              </a:solidFill>
              <a:latin typeface="Calibri"/>
              <a:ea typeface="Calibri"/>
              <a:cs typeface="Calibri"/>
              <a:sym typeface="Calibri"/>
            </a:endParaRPr>
          </a:p>
        </p:txBody>
      </p:sp>
      <p:sp>
        <p:nvSpPr>
          <p:cNvPr id="465" name="Google Shape;465;p43"/>
          <p:cNvSpPr/>
          <p:nvPr/>
        </p:nvSpPr>
        <p:spPr>
          <a:xfrm>
            <a:off x="3259424" y="4067967"/>
            <a:ext cx="21792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Farmacy Food will stand out on Doordash to get sales</a:t>
            </a:r>
            <a:endParaRPr sz="1100" i="1">
              <a:solidFill>
                <a:schemeClr val="dk1"/>
              </a:solidFill>
              <a:latin typeface="Calibri"/>
              <a:ea typeface="Calibri"/>
              <a:cs typeface="Calibri"/>
              <a:sym typeface="Calibri"/>
            </a:endParaRPr>
          </a:p>
        </p:txBody>
      </p:sp>
      <p:sp>
        <p:nvSpPr>
          <p:cNvPr id="466" name="Google Shape;466;p43"/>
          <p:cNvSpPr/>
          <p:nvPr/>
        </p:nvSpPr>
        <p:spPr>
          <a:xfrm>
            <a:off x="3259424" y="2839907"/>
            <a:ext cx="21792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Apartments/offices/coffee shops will have interest in including the fridges</a:t>
            </a:r>
            <a:endParaRPr sz="1100" i="1">
              <a:solidFill>
                <a:schemeClr val="dk1"/>
              </a:solidFill>
              <a:latin typeface="Calibri"/>
              <a:ea typeface="Calibri"/>
              <a:cs typeface="Calibri"/>
              <a:sym typeface="Calibri"/>
            </a:endParaRPr>
          </a:p>
        </p:txBody>
      </p:sp>
      <p:sp>
        <p:nvSpPr>
          <p:cNvPr id="467" name="Google Shape;467;p43"/>
          <p:cNvSpPr/>
          <p:nvPr/>
        </p:nvSpPr>
        <p:spPr>
          <a:xfrm>
            <a:off x="3259424" y="3445962"/>
            <a:ext cx="21792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Brick and mortar model provides best visibility</a:t>
            </a:r>
            <a:endParaRPr sz="1100" i="1">
              <a:solidFill>
                <a:schemeClr val="dk1"/>
              </a:solidFill>
              <a:latin typeface="Calibri"/>
              <a:ea typeface="Calibri"/>
              <a:cs typeface="Calibri"/>
              <a:sym typeface="Calibri"/>
            </a:endParaRPr>
          </a:p>
        </p:txBody>
      </p:sp>
      <p:sp>
        <p:nvSpPr>
          <p:cNvPr id="468" name="Google Shape;468;p43"/>
          <p:cNvSpPr txBox="1"/>
          <p:nvPr/>
        </p:nvSpPr>
        <p:spPr>
          <a:xfrm>
            <a:off x="1909278" y="339577"/>
            <a:ext cx="1048500" cy="207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
                <a:solidFill>
                  <a:schemeClr val="dk1"/>
                </a:solidFill>
                <a:latin typeface="Calibri"/>
                <a:ea typeface="Calibri"/>
                <a:cs typeface="Calibri"/>
                <a:sym typeface="Calibri"/>
              </a:rPr>
              <a:t>Deliverable</a:t>
            </a:r>
            <a:endParaRPr sz="1100"/>
          </a:p>
        </p:txBody>
      </p:sp>
      <p:sp>
        <p:nvSpPr>
          <p:cNvPr id="469" name="Google Shape;469;p43"/>
          <p:cNvSpPr/>
          <p:nvPr/>
        </p:nvSpPr>
        <p:spPr>
          <a:xfrm>
            <a:off x="5860700" y="654825"/>
            <a:ext cx="13590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Taste tests, positive reviews, JJ app model</a:t>
            </a:r>
            <a:endParaRPr sz="1000" i="1">
              <a:solidFill>
                <a:schemeClr val="dk1"/>
              </a:solidFill>
              <a:latin typeface="Calibri"/>
              <a:ea typeface="Calibri"/>
              <a:cs typeface="Calibri"/>
              <a:sym typeface="Calibri"/>
            </a:endParaRPr>
          </a:p>
        </p:txBody>
      </p:sp>
      <p:sp>
        <p:nvSpPr>
          <p:cNvPr id="470" name="Google Shape;470;p43"/>
          <p:cNvSpPr/>
          <p:nvPr/>
        </p:nvSpPr>
        <p:spPr>
          <a:xfrm>
            <a:off x="7468425" y="654825"/>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The food, a functional app</a:t>
            </a:r>
            <a:endParaRPr sz="1100" i="1">
              <a:solidFill>
                <a:schemeClr val="dk1"/>
              </a:solidFill>
              <a:latin typeface="Calibri"/>
              <a:ea typeface="Calibri"/>
              <a:cs typeface="Calibri"/>
              <a:sym typeface="Calibri"/>
            </a:endParaRPr>
          </a:p>
        </p:txBody>
      </p:sp>
      <p:sp>
        <p:nvSpPr>
          <p:cNvPr id="471" name="Google Shape;471;p43"/>
          <p:cNvSpPr/>
          <p:nvPr/>
        </p:nvSpPr>
        <p:spPr>
          <a:xfrm>
            <a:off x="7437375" y="1256300"/>
            <a:ext cx="13590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Google Forms / Survey Monkey</a:t>
            </a:r>
            <a:endParaRPr sz="1100" i="1">
              <a:solidFill>
                <a:schemeClr val="dk1"/>
              </a:solidFill>
              <a:latin typeface="Calibri"/>
              <a:ea typeface="Calibri"/>
              <a:cs typeface="Calibri"/>
              <a:sym typeface="Calibri"/>
            </a:endParaRPr>
          </a:p>
        </p:txBody>
      </p:sp>
      <p:sp>
        <p:nvSpPr>
          <p:cNvPr id="472" name="Google Shape;472;p43"/>
          <p:cNvSpPr/>
          <p:nvPr/>
        </p:nvSpPr>
        <p:spPr>
          <a:xfrm>
            <a:off x="5860700" y="1268925"/>
            <a:ext cx="13590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Customer </a:t>
            </a:r>
            <a:endParaRPr sz="1000" i="1">
              <a:solidFill>
                <a:schemeClr val="dk1"/>
              </a:solidFill>
              <a:latin typeface="Calibri"/>
              <a:ea typeface="Calibri"/>
              <a:cs typeface="Calibri"/>
              <a:sym typeface="Calibri"/>
            </a:endParaRPr>
          </a:p>
          <a:p>
            <a:pPr marL="0" marR="0" lvl="0" indent="0" algn="ctr" rtl="0">
              <a:spcBef>
                <a:spcPts val="0"/>
              </a:spcBef>
              <a:spcAft>
                <a:spcPts val="0"/>
              </a:spcAft>
              <a:buNone/>
            </a:pPr>
            <a:r>
              <a:rPr lang="en" sz="1000" i="1">
                <a:solidFill>
                  <a:schemeClr val="dk1"/>
                </a:solidFill>
                <a:latin typeface="Calibri"/>
                <a:ea typeface="Calibri"/>
                <a:cs typeface="Calibri"/>
                <a:sym typeface="Calibri"/>
              </a:rPr>
              <a:t> Surveys</a:t>
            </a:r>
            <a:endParaRPr sz="1000" i="1">
              <a:solidFill>
                <a:schemeClr val="dk1"/>
              </a:solidFill>
              <a:latin typeface="Calibri"/>
              <a:ea typeface="Calibri"/>
              <a:cs typeface="Calibri"/>
              <a:sym typeface="Calibri"/>
            </a:endParaRPr>
          </a:p>
        </p:txBody>
      </p:sp>
      <p:sp>
        <p:nvSpPr>
          <p:cNvPr id="473" name="Google Shape;473;p43"/>
          <p:cNvSpPr/>
          <p:nvPr/>
        </p:nvSpPr>
        <p:spPr>
          <a:xfrm>
            <a:off x="5891750" y="1883025"/>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Determine nutrition and health value of ingredients, surveys</a:t>
            </a:r>
            <a:endParaRPr sz="1000" i="1">
              <a:solidFill>
                <a:schemeClr val="dk1"/>
              </a:solidFill>
              <a:latin typeface="Calibri"/>
              <a:ea typeface="Calibri"/>
              <a:cs typeface="Calibri"/>
              <a:sym typeface="Calibri"/>
            </a:endParaRPr>
          </a:p>
        </p:txBody>
      </p:sp>
      <p:sp>
        <p:nvSpPr>
          <p:cNvPr id="474" name="Google Shape;474;p43"/>
          <p:cNvSpPr/>
          <p:nvPr/>
        </p:nvSpPr>
        <p:spPr>
          <a:xfrm>
            <a:off x="7437375" y="1857775"/>
            <a:ext cx="13590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Purchase receipts, grocery lists, gov’t info.</a:t>
            </a:r>
            <a:endParaRPr sz="1100" i="1">
              <a:solidFill>
                <a:schemeClr val="dk1"/>
              </a:solidFill>
              <a:latin typeface="Calibri"/>
              <a:ea typeface="Calibri"/>
              <a:cs typeface="Calibri"/>
              <a:sym typeface="Calibri"/>
            </a:endParaRPr>
          </a:p>
        </p:txBody>
      </p:sp>
      <p:sp>
        <p:nvSpPr>
          <p:cNvPr id="475" name="Google Shape;475;p43"/>
          <p:cNvSpPr/>
          <p:nvPr/>
        </p:nvSpPr>
        <p:spPr>
          <a:xfrm>
            <a:off x="5845250" y="4068000"/>
            <a:ext cx="1389900" cy="564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spcBef>
                <a:spcPts val="0"/>
              </a:spcBef>
              <a:spcAft>
                <a:spcPts val="0"/>
              </a:spcAft>
              <a:buNone/>
            </a:pPr>
            <a:r>
              <a:rPr lang="en" sz="1000" i="1">
                <a:solidFill>
                  <a:schemeClr val="dk1"/>
                </a:solidFill>
                <a:latin typeface="Calibri"/>
                <a:ea typeface="Calibri"/>
                <a:cs typeface="Calibri"/>
                <a:sym typeface="Calibri"/>
              </a:rPr>
              <a:t>Examine competition nearby on subscription food delivery services</a:t>
            </a:r>
            <a:endParaRPr sz="1000" i="1">
              <a:solidFill>
                <a:schemeClr val="dk1"/>
              </a:solidFill>
              <a:latin typeface="Calibri"/>
              <a:ea typeface="Calibri"/>
              <a:cs typeface="Calibri"/>
              <a:sym typeface="Calibri"/>
            </a:endParaRPr>
          </a:p>
        </p:txBody>
      </p:sp>
      <p:sp>
        <p:nvSpPr>
          <p:cNvPr id="476" name="Google Shape;476;p43"/>
          <p:cNvSpPr/>
          <p:nvPr/>
        </p:nvSpPr>
        <p:spPr>
          <a:xfrm>
            <a:off x="7468425" y="2851325"/>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Calls, emails, surveymonkey</a:t>
            </a:r>
            <a:endParaRPr sz="1100" i="1">
              <a:solidFill>
                <a:schemeClr val="dk1"/>
              </a:solidFill>
              <a:latin typeface="Calibri"/>
              <a:ea typeface="Calibri"/>
              <a:cs typeface="Calibri"/>
              <a:sym typeface="Calibri"/>
            </a:endParaRPr>
          </a:p>
        </p:txBody>
      </p:sp>
      <p:sp>
        <p:nvSpPr>
          <p:cNvPr id="477" name="Google Shape;477;p43"/>
          <p:cNvSpPr/>
          <p:nvPr/>
        </p:nvSpPr>
        <p:spPr>
          <a:xfrm>
            <a:off x="5891750" y="2839900"/>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Survey apartments/offices/coffee shops</a:t>
            </a:r>
            <a:endParaRPr sz="1100" i="1">
              <a:solidFill>
                <a:schemeClr val="dk1"/>
              </a:solidFill>
              <a:latin typeface="Calibri"/>
              <a:ea typeface="Calibri"/>
              <a:cs typeface="Calibri"/>
              <a:sym typeface="Calibri"/>
            </a:endParaRPr>
          </a:p>
        </p:txBody>
      </p:sp>
      <p:sp>
        <p:nvSpPr>
          <p:cNvPr id="478" name="Google Shape;478;p43"/>
          <p:cNvSpPr/>
          <p:nvPr/>
        </p:nvSpPr>
        <p:spPr>
          <a:xfrm>
            <a:off x="7468425" y="3459650"/>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Financial Information + contact info of R.E. agent. Industry info.</a:t>
            </a:r>
            <a:endParaRPr sz="1000" i="1">
              <a:solidFill>
                <a:schemeClr val="dk1"/>
              </a:solidFill>
              <a:latin typeface="Calibri"/>
              <a:ea typeface="Calibri"/>
              <a:cs typeface="Calibri"/>
              <a:sym typeface="Calibri"/>
            </a:endParaRPr>
          </a:p>
        </p:txBody>
      </p:sp>
      <p:sp>
        <p:nvSpPr>
          <p:cNvPr id="479" name="Google Shape;479;p43"/>
          <p:cNvSpPr/>
          <p:nvPr/>
        </p:nvSpPr>
        <p:spPr>
          <a:xfrm>
            <a:off x="7468425" y="4067975"/>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Doordash website/ customer survey</a:t>
            </a:r>
            <a:endParaRPr sz="1000" i="1">
              <a:solidFill>
                <a:schemeClr val="dk1"/>
              </a:solidFill>
              <a:latin typeface="Calibri"/>
              <a:ea typeface="Calibri"/>
              <a:cs typeface="Calibri"/>
              <a:sym typeface="Calibri"/>
            </a:endParaRPr>
          </a:p>
        </p:txBody>
      </p:sp>
      <p:sp>
        <p:nvSpPr>
          <p:cNvPr id="480" name="Google Shape;480;p43"/>
          <p:cNvSpPr/>
          <p:nvPr/>
        </p:nvSpPr>
        <p:spPr>
          <a:xfrm>
            <a:off x="5891750" y="3453938"/>
            <a:ext cx="1296900" cy="5253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i="1">
                <a:solidFill>
                  <a:schemeClr val="dk1"/>
                </a:solidFill>
                <a:latin typeface="Calibri"/>
                <a:ea typeface="Calibri"/>
                <a:cs typeface="Calibri"/>
                <a:sym typeface="Calibri"/>
              </a:rPr>
              <a:t>Investigate cost/benefit</a:t>
            </a:r>
            <a:endParaRPr sz="11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44"/>
          <p:cNvSpPr txBox="1">
            <a:spLocks noGrp="1"/>
          </p:cNvSpPr>
          <p:nvPr>
            <p:ph type="title"/>
          </p:nvPr>
        </p:nvSpPr>
        <p:spPr>
          <a:xfrm>
            <a:off x="195052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Research and Methodology</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486" name="Google Shape;486;p44"/>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487" name="Google Shape;487;p44"/>
          <p:cNvPicPr preferRelativeResize="0"/>
          <p:nvPr/>
        </p:nvPicPr>
        <p:blipFill>
          <a:blip r:embed="rId4">
            <a:alphaModFix/>
          </a:blip>
          <a:stretch>
            <a:fillRect/>
          </a:stretch>
        </p:blipFill>
        <p:spPr>
          <a:xfrm>
            <a:off x="0" y="0"/>
            <a:ext cx="9144000" cy="206400"/>
          </a:xfrm>
          <a:prstGeom prst="rect">
            <a:avLst/>
          </a:prstGeom>
          <a:noFill/>
          <a:ln>
            <a:noFill/>
          </a:ln>
        </p:spPr>
      </p:pic>
      <p:pic>
        <p:nvPicPr>
          <p:cNvPr id="488" name="Google Shape;488;p44"/>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489" name="Google Shape;489;p44"/>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490" name="Google Shape;490;p44"/>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491" name="Google Shape;491;p44"/>
          <p:cNvSpPr txBox="1"/>
          <p:nvPr/>
        </p:nvSpPr>
        <p:spPr>
          <a:xfrm>
            <a:off x="436350" y="1154725"/>
            <a:ext cx="7771800" cy="330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Comfortaa"/>
                <a:ea typeface="Comfortaa"/>
                <a:cs typeface="Comfortaa"/>
                <a:sym typeface="Comfortaa"/>
              </a:rPr>
              <a:t>Locational Research:</a:t>
            </a:r>
            <a:endParaRPr sz="1200">
              <a:latin typeface="Comfortaa"/>
              <a:ea typeface="Comfortaa"/>
              <a:cs typeface="Comfortaa"/>
              <a:sym typeface="Comfortaa"/>
            </a:endParaRPr>
          </a:p>
          <a:p>
            <a:pPr marL="0" lvl="0" indent="0" algn="l" rtl="0">
              <a:spcBef>
                <a:spcPts val="0"/>
              </a:spcBef>
              <a:spcAft>
                <a:spcPts val="0"/>
              </a:spcAft>
              <a:buNone/>
            </a:pPr>
            <a:endParaRPr sz="1200">
              <a:latin typeface="Comfortaa"/>
              <a:ea typeface="Comfortaa"/>
              <a:cs typeface="Comfortaa"/>
              <a:sym typeface="Comfortaa"/>
            </a:endParaRPr>
          </a:p>
          <a:p>
            <a:pPr marL="457200" lvl="0" indent="-304800" algn="l" rtl="0">
              <a:spcBef>
                <a:spcPts val="0"/>
              </a:spcBef>
              <a:spcAft>
                <a:spcPts val="0"/>
              </a:spcAft>
              <a:buSzPts val="1200"/>
              <a:buFont typeface="Comfortaa"/>
              <a:buChar char="●"/>
            </a:pPr>
            <a:r>
              <a:rPr lang="en" sz="1200">
                <a:latin typeface="Comfortaa"/>
                <a:ea typeface="Comfortaa"/>
                <a:cs typeface="Comfortaa"/>
                <a:sym typeface="Comfortaa"/>
              </a:rPr>
              <a:t>University Buildings</a:t>
            </a:r>
            <a:endParaRPr sz="1200">
              <a:latin typeface="Comfortaa"/>
              <a:ea typeface="Comfortaa"/>
              <a:cs typeface="Comfortaa"/>
              <a:sym typeface="Comfortaa"/>
            </a:endParaRPr>
          </a:p>
          <a:p>
            <a:pPr marL="914400" lvl="1" indent="-304800" algn="l" rtl="0">
              <a:spcBef>
                <a:spcPts val="0"/>
              </a:spcBef>
              <a:spcAft>
                <a:spcPts val="0"/>
              </a:spcAft>
              <a:buSzPts val="1200"/>
              <a:buFont typeface="Comfortaa"/>
              <a:buChar char="○"/>
            </a:pPr>
            <a:r>
              <a:rPr lang="en" sz="1200">
                <a:latin typeface="Comfortaa"/>
                <a:ea typeface="Comfortaa"/>
                <a:cs typeface="Comfortaa"/>
                <a:sym typeface="Comfortaa"/>
              </a:rPr>
              <a:t>Identified potential for on-campus housing/dorms and study areas</a:t>
            </a:r>
            <a:endParaRPr sz="1200">
              <a:latin typeface="Comfortaa"/>
              <a:ea typeface="Comfortaa"/>
              <a:cs typeface="Comfortaa"/>
              <a:sym typeface="Comfortaa"/>
            </a:endParaRPr>
          </a:p>
          <a:p>
            <a:pPr marL="914400" lvl="1" indent="-304800" algn="l" rtl="0">
              <a:spcBef>
                <a:spcPts val="0"/>
              </a:spcBef>
              <a:spcAft>
                <a:spcPts val="0"/>
              </a:spcAft>
              <a:buSzPts val="1200"/>
              <a:buFont typeface="Comfortaa"/>
              <a:buChar char="○"/>
            </a:pPr>
            <a:r>
              <a:rPr lang="en" sz="1200">
                <a:latin typeface="Comfortaa"/>
                <a:ea typeface="Comfortaa"/>
                <a:cs typeface="Comfortaa"/>
                <a:sym typeface="Comfortaa"/>
              </a:rPr>
              <a:t>Reached out to 5 undergraduate dorms, Munger Graduate Building, and two libraries. </a:t>
            </a:r>
            <a:endParaRPr sz="1200">
              <a:latin typeface="Comfortaa"/>
              <a:ea typeface="Comfortaa"/>
              <a:cs typeface="Comfortaa"/>
              <a:sym typeface="Comfortaa"/>
            </a:endParaRPr>
          </a:p>
          <a:p>
            <a:pPr marL="1371600" lvl="2" indent="-304800" algn="l" rtl="0">
              <a:spcBef>
                <a:spcPts val="0"/>
              </a:spcBef>
              <a:spcAft>
                <a:spcPts val="0"/>
              </a:spcAft>
              <a:buSzPts val="1200"/>
              <a:buFont typeface="Comfortaa"/>
              <a:buChar char="■"/>
            </a:pPr>
            <a:r>
              <a:rPr lang="en" sz="1200">
                <a:latin typeface="Comfortaa"/>
                <a:ea typeface="Comfortaa"/>
                <a:cs typeface="Comfortaa"/>
                <a:sym typeface="Comfortaa"/>
              </a:rPr>
              <a:t>Interest for product, but limited foot traffic due to pandemic and bureaucracy of working with University quickly emerged as roadblocks.</a:t>
            </a:r>
            <a:endParaRPr sz="1200">
              <a:latin typeface="Comfortaa"/>
              <a:ea typeface="Comfortaa"/>
              <a:cs typeface="Comfortaa"/>
              <a:sym typeface="Comfortaa"/>
            </a:endParaRPr>
          </a:p>
          <a:p>
            <a:pPr marL="457200" lvl="0" indent="-304800" algn="l" rtl="0">
              <a:spcBef>
                <a:spcPts val="0"/>
              </a:spcBef>
              <a:spcAft>
                <a:spcPts val="0"/>
              </a:spcAft>
              <a:buSzPts val="1200"/>
              <a:buFont typeface="Comfortaa"/>
              <a:buChar char="●"/>
            </a:pPr>
            <a:r>
              <a:rPr lang="en" sz="1200">
                <a:latin typeface="Comfortaa"/>
                <a:ea typeface="Comfortaa"/>
                <a:cs typeface="Comfortaa"/>
                <a:sym typeface="Comfortaa"/>
              </a:rPr>
              <a:t>Apartment Buildings</a:t>
            </a:r>
            <a:endParaRPr sz="1200">
              <a:latin typeface="Comfortaa"/>
              <a:ea typeface="Comfortaa"/>
              <a:cs typeface="Comfortaa"/>
              <a:sym typeface="Comfortaa"/>
            </a:endParaRPr>
          </a:p>
          <a:p>
            <a:pPr marL="914400" lvl="1" indent="-304800" algn="l" rtl="0">
              <a:spcBef>
                <a:spcPts val="0"/>
              </a:spcBef>
              <a:spcAft>
                <a:spcPts val="0"/>
              </a:spcAft>
              <a:buSzPts val="1200"/>
              <a:buFont typeface="Comfortaa"/>
              <a:buChar char="○"/>
            </a:pPr>
            <a:r>
              <a:rPr lang="en" sz="1200">
                <a:latin typeface="Comfortaa"/>
                <a:ea typeface="Comfortaa"/>
                <a:cs typeface="Comfortaa"/>
                <a:sym typeface="Comfortaa"/>
              </a:rPr>
              <a:t>High foot traffic &amp; frequency, return customers; competition with local restaurants</a:t>
            </a:r>
            <a:endParaRPr sz="1200">
              <a:latin typeface="Comfortaa"/>
              <a:ea typeface="Comfortaa"/>
              <a:cs typeface="Comfortaa"/>
              <a:sym typeface="Comfortaa"/>
            </a:endParaRPr>
          </a:p>
          <a:p>
            <a:pPr marL="457200" lvl="0" indent="-304800" algn="l" rtl="0">
              <a:spcBef>
                <a:spcPts val="0"/>
              </a:spcBef>
              <a:spcAft>
                <a:spcPts val="0"/>
              </a:spcAft>
              <a:buSzPts val="1200"/>
              <a:buFont typeface="Comfortaa"/>
              <a:buChar char="●"/>
            </a:pPr>
            <a:r>
              <a:rPr lang="en" sz="1200">
                <a:latin typeface="Comfortaa"/>
                <a:ea typeface="Comfortaa"/>
                <a:cs typeface="Comfortaa"/>
                <a:sym typeface="Comfortaa"/>
              </a:rPr>
              <a:t>Gyms</a:t>
            </a:r>
            <a:endParaRPr sz="1200">
              <a:latin typeface="Comfortaa"/>
              <a:ea typeface="Comfortaa"/>
              <a:cs typeface="Comfortaa"/>
              <a:sym typeface="Comfortaa"/>
            </a:endParaRPr>
          </a:p>
          <a:p>
            <a:pPr marL="914400" lvl="1" indent="-304800" algn="l" rtl="0">
              <a:spcBef>
                <a:spcPts val="0"/>
              </a:spcBef>
              <a:spcAft>
                <a:spcPts val="0"/>
              </a:spcAft>
              <a:buSzPts val="1200"/>
              <a:buFont typeface="Comfortaa"/>
              <a:buChar char="○"/>
            </a:pPr>
            <a:r>
              <a:rPr lang="en" sz="1200">
                <a:latin typeface="Comfortaa"/>
                <a:ea typeface="Comfortaa"/>
                <a:cs typeface="Comfortaa"/>
                <a:sym typeface="Comfortaa"/>
              </a:rPr>
              <a:t>University and local</a:t>
            </a:r>
            <a:endParaRPr sz="1200">
              <a:latin typeface="Comfortaa"/>
              <a:ea typeface="Comfortaa"/>
              <a:cs typeface="Comfortaa"/>
              <a:sym typeface="Comfortaa"/>
            </a:endParaRPr>
          </a:p>
          <a:p>
            <a:pPr marL="914400" lvl="1" indent="-304800" algn="l" rtl="0">
              <a:spcBef>
                <a:spcPts val="0"/>
              </a:spcBef>
              <a:spcAft>
                <a:spcPts val="0"/>
              </a:spcAft>
              <a:buSzPts val="1200"/>
              <a:buFont typeface="Comfortaa"/>
              <a:buChar char="○"/>
            </a:pPr>
            <a:r>
              <a:rPr lang="en" sz="1200">
                <a:latin typeface="Comfortaa"/>
                <a:ea typeface="Comfortaa"/>
                <a:cs typeface="Comfortaa"/>
                <a:sym typeface="Comfortaa"/>
              </a:rPr>
              <a:t>Capture key target market, lower volume, fewer competition </a:t>
            </a:r>
            <a:endParaRPr sz="1200">
              <a:latin typeface="Comfortaa"/>
              <a:ea typeface="Comfortaa"/>
              <a:cs typeface="Comfortaa"/>
              <a:sym typeface="Comfortaa"/>
            </a:endParaRPr>
          </a:p>
          <a:p>
            <a:pPr marL="457200" lvl="0" indent="-304800" algn="l" rtl="0">
              <a:spcBef>
                <a:spcPts val="0"/>
              </a:spcBef>
              <a:spcAft>
                <a:spcPts val="0"/>
              </a:spcAft>
              <a:buSzPts val="1200"/>
              <a:buFont typeface="Comfortaa"/>
              <a:buChar char="●"/>
            </a:pPr>
            <a:r>
              <a:rPr lang="en" sz="1200">
                <a:latin typeface="Comfortaa"/>
                <a:ea typeface="Comfortaa"/>
                <a:cs typeface="Comfortaa"/>
                <a:sym typeface="Comfortaa"/>
              </a:rPr>
              <a:t>Hospitals</a:t>
            </a:r>
            <a:endParaRPr sz="1200">
              <a:latin typeface="Comfortaa"/>
              <a:ea typeface="Comfortaa"/>
              <a:cs typeface="Comfortaa"/>
              <a:sym typeface="Comfortaa"/>
            </a:endParaRPr>
          </a:p>
          <a:p>
            <a:pPr marL="914400" lvl="1" indent="-304800" algn="l" rtl="0">
              <a:spcBef>
                <a:spcPts val="0"/>
              </a:spcBef>
              <a:spcAft>
                <a:spcPts val="0"/>
              </a:spcAft>
              <a:buSzPts val="1200"/>
              <a:buFont typeface="Comfortaa"/>
              <a:buChar char="○"/>
            </a:pPr>
            <a:r>
              <a:rPr lang="en" sz="1200">
                <a:latin typeface="Comfortaa"/>
                <a:ea typeface="Comfortaa"/>
                <a:cs typeface="Comfortaa"/>
                <a:sym typeface="Comfortaa"/>
              </a:rPr>
              <a:t>High foot traffic (employees and patients), unmet need with cafeteria closure and hours, convenience and health attractiveness</a:t>
            </a:r>
            <a:endParaRPr sz="1200">
              <a:latin typeface="Comfortaa"/>
              <a:ea typeface="Comfortaa"/>
              <a:cs typeface="Comfortaa"/>
              <a:sym typeface="Comfortaa"/>
            </a:endParaRPr>
          </a:p>
          <a:p>
            <a:pPr marL="0" lvl="0" indent="0" algn="l" rtl="0">
              <a:spcBef>
                <a:spcPts val="0"/>
              </a:spcBef>
              <a:spcAft>
                <a:spcPts val="0"/>
              </a:spcAft>
              <a:buNone/>
            </a:pPr>
            <a:endParaRPr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45"/>
          <p:cNvSpPr txBox="1">
            <a:spLocks noGrp="1"/>
          </p:cNvSpPr>
          <p:nvPr>
            <p:ph type="title"/>
          </p:nvPr>
        </p:nvSpPr>
        <p:spPr>
          <a:xfrm>
            <a:off x="1901175" y="358275"/>
            <a:ext cx="55383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820" b="1">
                <a:latin typeface="Comfortaa"/>
                <a:ea typeface="Comfortaa"/>
                <a:cs typeface="Comfortaa"/>
                <a:sym typeface="Comfortaa"/>
              </a:rPr>
              <a:t>Increase price by $1</a:t>
            </a:r>
            <a:endParaRPr sz="2820" b="1">
              <a:latin typeface="Comfortaa"/>
              <a:ea typeface="Comfortaa"/>
              <a:cs typeface="Comfortaa"/>
              <a:sym typeface="Comfortaa"/>
            </a:endParaRPr>
          </a:p>
          <a:p>
            <a:pPr marL="0" lvl="0" indent="0" algn="ctr" rtl="0">
              <a:spcBef>
                <a:spcPts val="0"/>
              </a:spcBef>
              <a:spcAft>
                <a:spcPts val="0"/>
              </a:spcAft>
              <a:buSzPts val="990"/>
              <a:buNone/>
            </a:pPr>
            <a:endParaRPr sz="2520"/>
          </a:p>
        </p:txBody>
      </p:sp>
      <p:pic>
        <p:nvPicPr>
          <p:cNvPr id="497" name="Google Shape;497;p45"/>
          <p:cNvPicPr preferRelativeResize="0"/>
          <p:nvPr/>
        </p:nvPicPr>
        <p:blipFill>
          <a:blip r:embed="rId3">
            <a:alphaModFix/>
          </a:blip>
          <a:stretch>
            <a:fillRect/>
          </a:stretch>
        </p:blipFill>
        <p:spPr>
          <a:xfrm>
            <a:off x="275625" y="296075"/>
            <a:ext cx="1198175" cy="477150"/>
          </a:xfrm>
          <a:prstGeom prst="rect">
            <a:avLst/>
          </a:prstGeom>
          <a:noFill/>
          <a:ln>
            <a:noFill/>
          </a:ln>
        </p:spPr>
      </p:pic>
      <p:pic>
        <p:nvPicPr>
          <p:cNvPr id="498" name="Google Shape;498;p45"/>
          <p:cNvPicPr preferRelativeResize="0"/>
          <p:nvPr/>
        </p:nvPicPr>
        <p:blipFill>
          <a:blip r:embed="rId4">
            <a:alphaModFix/>
          </a:blip>
          <a:stretch>
            <a:fillRect/>
          </a:stretch>
        </p:blipFill>
        <p:spPr>
          <a:xfrm>
            <a:off x="0" y="0"/>
            <a:ext cx="9144000" cy="206400"/>
          </a:xfrm>
          <a:prstGeom prst="rect">
            <a:avLst/>
          </a:prstGeom>
          <a:noFill/>
          <a:ln>
            <a:noFill/>
          </a:ln>
        </p:spPr>
      </p:pic>
      <p:pic>
        <p:nvPicPr>
          <p:cNvPr id="499" name="Google Shape;499;p45"/>
          <p:cNvPicPr preferRelativeResize="0"/>
          <p:nvPr/>
        </p:nvPicPr>
        <p:blipFill>
          <a:blip r:embed="rId4">
            <a:alphaModFix/>
          </a:blip>
          <a:stretch>
            <a:fillRect/>
          </a:stretch>
        </p:blipFill>
        <p:spPr>
          <a:xfrm>
            <a:off x="0" y="4937100"/>
            <a:ext cx="9144000" cy="206400"/>
          </a:xfrm>
          <a:prstGeom prst="rect">
            <a:avLst/>
          </a:prstGeom>
          <a:noFill/>
          <a:ln>
            <a:noFill/>
          </a:ln>
        </p:spPr>
      </p:pic>
      <p:pic>
        <p:nvPicPr>
          <p:cNvPr id="500" name="Google Shape;500;p45"/>
          <p:cNvPicPr preferRelativeResize="0"/>
          <p:nvPr/>
        </p:nvPicPr>
        <p:blipFill>
          <a:blip r:embed="rId4">
            <a:alphaModFix/>
          </a:blip>
          <a:stretch>
            <a:fillRect/>
          </a:stretch>
        </p:blipFill>
        <p:spPr>
          <a:xfrm rot="5400000">
            <a:off x="-2361225" y="2567625"/>
            <a:ext cx="4928849" cy="206400"/>
          </a:xfrm>
          <a:prstGeom prst="rect">
            <a:avLst/>
          </a:prstGeom>
          <a:noFill/>
          <a:ln>
            <a:noFill/>
          </a:ln>
        </p:spPr>
      </p:pic>
      <p:pic>
        <p:nvPicPr>
          <p:cNvPr id="501" name="Google Shape;501;p45"/>
          <p:cNvPicPr preferRelativeResize="0"/>
          <p:nvPr/>
        </p:nvPicPr>
        <p:blipFill>
          <a:blip r:embed="rId4">
            <a:alphaModFix/>
          </a:blip>
          <a:stretch>
            <a:fillRect/>
          </a:stretch>
        </p:blipFill>
        <p:spPr>
          <a:xfrm rot="5400000">
            <a:off x="6576375" y="2567625"/>
            <a:ext cx="4928849" cy="206400"/>
          </a:xfrm>
          <a:prstGeom prst="rect">
            <a:avLst/>
          </a:prstGeom>
          <a:noFill/>
          <a:ln>
            <a:noFill/>
          </a:ln>
        </p:spPr>
      </p:pic>
      <p:sp>
        <p:nvSpPr>
          <p:cNvPr id="502" name="Google Shape;502;p45"/>
          <p:cNvSpPr txBox="1"/>
          <p:nvPr/>
        </p:nvSpPr>
        <p:spPr>
          <a:xfrm>
            <a:off x="492600" y="1039275"/>
            <a:ext cx="8158800" cy="13854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Most students willing to pay more than $7.25</a:t>
            </a:r>
            <a:endParaRPr sz="1600">
              <a:latin typeface="Comfortaa"/>
              <a:ea typeface="Comfortaa"/>
              <a:cs typeface="Comfortaa"/>
              <a:sym typeface="Comfortaa"/>
            </a:endParaRPr>
          </a:p>
          <a:p>
            <a:pPr marL="914400" lvl="1" indent="-330200" algn="l" rtl="0">
              <a:spcBef>
                <a:spcPts val="0"/>
              </a:spcBef>
              <a:spcAft>
                <a:spcPts val="0"/>
              </a:spcAft>
              <a:buSzPts val="1600"/>
              <a:buFont typeface="Comfortaa"/>
              <a:buChar char="○"/>
            </a:pPr>
            <a:r>
              <a:rPr lang="en" sz="1600">
                <a:latin typeface="Comfortaa"/>
                <a:ea typeface="Comfortaa"/>
                <a:cs typeface="Comfortaa"/>
                <a:sym typeface="Comfortaa"/>
              </a:rPr>
              <a:t>70%+ survey respondents willing to pay &gt;$8 for a bowl or salad</a:t>
            </a:r>
            <a:endParaRPr sz="1600">
              <a:latin typeface="Comfortaa"/>
              <a:ea typeface="Comfortaa"/>
              <a:cs typeface="Comfortaa"/>
              <a:sym typeface="Comfortaa"/>
            </a:endParaRPr>
          </a:p>
          <a:p>
            <a:pPr marL="457200" lvl="0" indent="-330200" algn="l" rtl="0">
              <a:spcBef>
                <a:spcPts val="0"/>
              </a:spcBef>
              <a:spcAft>
                <a:spcPts val="0"/>
              </a:spcAft>
              <a:buSzPts val="1600"/>
              <a:buFont typeface="Comfortaa"/>
              <a:buChar char="●"/>
            </a:pPr>
            <a:r>
              <a:rPr lang="en" sz="1600">
                <a:latin typeface="Comfortaa"/>
                <a:ea typeface="Comfortaa"/>
                <a:cs typeface="Comfortaa"/>
                <a:sym typeface="Comfortaa"/>
              </a:rPr>
              <a:t>Greatly reduces break even period</a:t>
            </a:r>
            <a:endParaRPr sz="1600">
              <a:latin typeface="Comfortaa"/>
              <a:ea typeface="Comfortaa"/>
              <a:cs typeface="Comfortaa"/>
              <a:sym typeface="Comfortaa"/>
            </a:endParaRPr>
          </a:p>
          <a:p>
            <a:pPr marL="914400" lvl="1" indent="-330200" algn="l" rtl="0">
              <a:spcBef>
                <a:spcPts val="0"/>
              </a:spcBef>
              <a:spcAft>
                <a:spcPts val="0"/>
              </a:spcAft>
              <a:buSzPts val="1600"/>
              <a:buFont typeface="Comfortaa"/>
              <a:buChar char="○"/>
            </a:pPr>
            <a:r>
              <a:rPr lang="en" sz="1600">
                <a:latin typeface="Comfortaa"/>
                <a:ea typeface="Comfortaa"/>
                <a:cs typeface="Comfortaa"/>
                <a:sym typeface="Comfortaa"/>
              </a:rPr>
              <a:t>75% efficiency goes from 6 months to 100 days</a:t>
            </a:r>
            <a:endParaRPr sz="1600">
              <a:latin typeface="Comfortaa"/>
              <a:ea typeface="Comfortaa"/>
              <a:cs typeface="Comfortaa"/>
              <a:sym typeface="Comfortaa"/>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1544</Words>
  <Application>Microsoft Macintosh PowerPoint</Application>
  <PresentationFormat>On-screen Show (16:9)</PresentationFormat>
  <Paragraphs>247</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Calibri</vt:lpstr>
      <vt:lpstr>Noto Sans Symbols</vt:lpstr>
      <vt:lpstr>Arial</vt:lpstr>
      <vt:lpstr>Comfortaa</vt:lpstr>
      <vt:lpstr>Simple Light</vt:lpstr>
      <vt:lpstr>PowerPoint Presentation</vt:lpstr>
      <vt:lpstr>Agenda</vt:lpstr>
      <vt:lpstr>Farmacy Food Overview </vt:lpstr>
      <vt:lpstr>Project Scope and Context </vt:lpstr>
      <vt:lpstr>Competitive Landscape </vt:lpstr>
      <vt:lpstr>Research and Methodology </vt:lpstr>
      <vt:lpstr>Research and Methodology </vt:lpstr>
      <vt:lpstr>PowerPoint Presentation</vt:lpstr>
      <vt:lpstr>Farmer’s Fridge </vt:lpstr>
      <vt:lpstr>Coolgreens </vt:lpstr>
      <vt:lpstr>Everytable </vt:lpstr>
      <vt:lpstr>PowerPoint Presentation</vt:lpstr>
      <vt:lpstr>Survey Analysis </vt:lpstr>
      <vt:lpstr>Break-even Analysis Overview </vt:lpstr>
      <vt:lpstr>Break-even Analysis  </vt:lpstr>
      <vt:lpstr>Profitability Analysis </vt:lpstr>
      <vt:lpstr>Break-even Analysis with New Price </vt:lpstr>
      <vt:lpstr>Location Analysis </vt:lpstr>
      <vt:lpstr>PowerPoint Presentation</vt:lpstr>
      <vt:lpstr>Primary Targets </vt:lpstr>
      <vt:lpstr>Increase price by $1 </vt:lpstr>
      <vt:lpstr>Smart-fridge specifications</vt:lpstr>
      <vt:lpstr>PowerPoint Presentation</vt:lpstr>
      <vt:lpstr>PowerPoint Presentation</vt:lpstr>
      <vt:lpstr>Survey Results</vt:lpstr>
      <vt:lpstr>Interview Results </vt:lpstr>
      <vt:lpstr>Methods of Execution </vt:lpstr>
      <vt:lpstr>Break-even Analysis App. </vt:lpstr>
      <vt:lpstr>Break-even Analysis App. </vt:lpstr>
      <vt:lpstr>PowerPoint Presentation</vt:lpstr>
      <vt:lpstr>Research and Methodology </vt:lpstr>
      <vt:lpstr>Increase price by $1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Goldstein, Joshua</cp:lastModifiedBy>
  <cp:revision>2</cp:revision>
  <dcterms:modified xsi:type="dcterms:W3CDTF">2021-05-05T20:05:29Z</dcterms:modified>
</cp:coreProperties>
</file>