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2"/>
  </p:notesMasterIdLst>
  <p:sldIdLst>
    <p:sldId id="257" r:id="rId5"/>
    <p:sldId id="275" r:id="rId6"/>
    <p:sldId id="277" r:id="rId7"/>
    <p:sldId id="276" r:id="rId8"/>
    <p:sldId id="273" r:id="rId9"/>
    <p:sldId id="274" r:id="rId10"/>
    <p:sldId id="278" r:id="rId11"/>
    <p:sldId id="279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61" r:id="rId2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C1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D0DCCA-CC1D-614D-B85F-54411460C162}" v="50" dt="2020-12-03T21:38:12.0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1"/>
  </p:normalViewPr>
  <p:slideViewPr>
    <p:cSldViewPr snapToGrid="0" snapToObjects="1">
      <p:cViewPr varScale="1">
        <p:scale>
          <a:sx n="107" d="100"/>
          <a:sy n="107" d="100"/>
        </p:scale>
        <p:origin x="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2628E0-1CCB-43EB-81E9-9850C77C96C1}" type="datetimeFigureOut">
              <a:rPr lang="en-US" smtClean="0"/>
              <a:t>4/5/21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C3B985-A93D-4AF5-BE42-7218B0833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154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C3B985-A93D-4AF5-BE42-7218B0833A9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14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/>
              <a:t>Need to motivate the research </a:t>
            </a:r>
          </a:p>
          <a:p>
            <a:pPr marL="628650" lvl="1" indent="-171450">
              <a:buFontTx/>
              <a:buChar char="-"/>
            </a:pPr>
            <a:r>
              <a:rPr lang="en-US"/>
              <a:t>Explain what is CPS. </a:t>
            </a:r>
          </a:p>
          <a:p>
            <a:pPr marL="628650" lvl="1" indent="-171450">
              <a:buFontTx/>
              <a:buChar char="-"/>
            </a:pPr>
            <a:r>
              <a:rPr lang="en-US"/>
              <a:t>Why is CPS important</a:t>
            </a:r>
          </a:p>
          <a:p>
            <a:pPr marL="628650" lvl="1" indent="-171450">
              <a:buFontTx/>
              <a:buChar char="-"/>
            </a:pPr>
            <a:r>
              <a:rPr lang="en-US"/>
              <a:t>What is machine-part interaction</a:t>
            </a:r>
          </a:p>
          <a:p>
            <a:pPr marL="628650" lvl="1" indent="-171450">
              <a:buFontTx/>
              <a:buChar char="-"/>
            </a:pPr>
            <a:r>
              <a:rPr lang="en-US"/>
              <a:t>Why machine part interaction is important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C3B985-A93D-4AF5-BE42-7218B0833A9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951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/>
              <a:t>Explain gaps</a:t>
            </a:r>
          </a:p>
          <a:p>
            <a:pPr marL="628650" lvl="1" indent="-171450">
              <a:buFontTx/>
              <a:buChar char="-"/>
            </a:pPr>
            <a:r>
              <a:rPr lang="en-US"/>
              <a:t>Why transitions are important?</a:t>
            </a:r>
          </a:p>
          <a:p>
            <a:pPr marL="628650" lvl="1" indent="-171450">
              <a:buFontTx/>
              <a:buChar char="-"/>
            </a:pPr>
            <a:r>
              <a:rPr lang="en-US"/>
              <a:t>Why SME is important?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C3B985-A93D-4AF5-BE42-7218B0833A9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728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/>
              <a:t>Explain the role of window size </a:t>
            </a:r>
          </a:p>
          <a:p>
            <a:pPr marL="628650" lvl="1" indent="-171450">
              <a:buFontTx/>
              <a:buChar char="-"/>
            </a:pPr>
            <a:r>
              <a:rPr lang="en-US"/>
              <a:t>Larger window, generally better for classification because more context is given</a:t>
            </a:r>
          </a:p>
          <a:p>
            <a:pPr marL="171450" indent="-171450">
              <a:buFontTx/>
              <a:buChar char="-"/>
            </a:pPr>
            <a:r>
              <a:rPr lang="en-US"/>
              <a:t>Explain the role of overlap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C3B985-A93D-4AF5-BE42-7218B0833A9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470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/>
              <a:t>Why need n frames to perform classification for time instance t?</a:t>
            </a:r>
          </a:p>
          <a:p>
            <a:pPr marL="628650" lvl="1" indent="-171450">
              <a:buFontTx/>
              <a:buChar char="-"/>
            </a:pPr>
            <a:r>
              <a:rPr lang="en-US"/>
              <a:t>Short answer: Incorporate past context into classification for time instance t (improve classification performance)</a:t>
            </a:r>
          </a:p>
          <a:p>
            <a:pPr marL="628650" lvl="1" indent="-171450">
              <a:buFontTx/>
              <a:buChar char="-"/>
            </a:pPr>
            <a:r>
              <a:rPr lang="en-US"/>
              <a:t>Long answer: it is very useful to include context from past when performing transition detection, so that the system can detect transition without too much delay, which leads to well defined state boundary</a:t>
            </a:r>
          </a:p>
          <a:p>
            <a:pPr marL="171450" lvl="0" indent="-171450">
              <a:buFontTx/>
              <a:buChar char="-"/>
            </a:pPr>
            <a:r>
              <a:rPr lang="en-US"/>
              <a:t>Encode each frame to a p-class score, where p is the number of steady state. Why p-class?</a:t>
            </a:r>
          </a:p>
          <a:p>
            <a:pPr marL="628650" lvl="1" indent="-171450">
              <a:buFontTx/>
              <a:buChar char="-"/>
            </a:pPr>
            <a:r>
              <a:rPr lang="en-US"/>
              <a:t>Changes of steady state class score can provide sufficient information for occurrence of transition</a:t>
            </a:r>
          </a:p>
          <a:p>
            <a:pPr marL="628650" lvl="1" indent="-171450">
              <a:buFontTx/>
              <a:buChar char="-"/>
            </a:pPr>
            <a:r>
              <a:rPr lang="en-US"/>
              <a:t>N frames provide n snapshots of class scores at n time instance, and the trajectory of the class score can tell us when the transition occur.</a:t>
            </a:r>
          </a:p>
          <a:p>
            <a:pPr marL="628650" lvl="1" indent="-171450">
              <a:buFontTx/>
              <a:buChar char="-"/>
            </a:pPr>
            <a:endParaRPr lang="en-US"/>
          </a:p>
          <a:p>
            <a:pPr marL="628650" lvl="1" indent="-171450">
              <a:buFontTx/>
              <a:buChar char="-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C3B985-A93D-4AF5-BE42-7218B0833A9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357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2"/>
          <p:cNvSpPr txBox="1">
            <a:spLocks noGrp="1"/>
          </p:cNvSpPr>
          <p:nvPr>
            <p:ph type="title"/>
          </p:nvPr>
        </p:nvSpPr>
        <p:spPr>
          <a:xfrm>
            <a:off x="914400" y="1637512"/>
            <a:ext cx="103632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C125"/>
              </a:buClr>
              <a:buSzPts val="3000"/>
              <a:buFont typeface="Arial"/>
              <a:buNone/>
              <a:defRPr sz="4800" b="1" i="0" u="none" strike="noStrike" cap="none">
                <a:solidFill>
                  <a:srgbClr val="FDC1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body" idx="1"/>
          </p:nvPr>
        </p:nvSpPr>
        <p:spPr>
          <a:xfrm>
            <a:off x="1020234" y="3517750"/>
            <a:ext cx="10363200" cy="850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609585" marR="0" lvl="0" indent="-30479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2000" b="1" i="0" u="none" strike="noStrike" cap="none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defRPr>
            </a:lvl1pPr>
            <a:lvl2pPr marL="1219170" marR="0" lvl="1" indent="-304792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35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304792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304792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304792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304792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304792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304792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304792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Google Shape;26;p22"/>
          <p:cNvSpPr txBox="1">
            <a:spLocks noGrp="1"/>
          </p:cNvSpPr>
          <p:nvPr>
            <p:ph type="dt" idx="10"/>
          </p:nvPr>
        </p:nvSpPr>
        <p:spPr>
          <a:xfrm>
            <a:off x="760543" y="6356352"/>
            <a:ext cx="1136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76CE70F-8417-4ACD-B5DC-8F89E2E14BBF}" type="datetime1">
              <a:rPr lang="en-US" smtClean="0"/>
              <a:t>4/5/21</a:t>
            </a:fld>
            <a:endParaRPr lang="en-US"/>
          </a:p>
        </p:txBody>
      </p:sp>
      <p:sp>
        <p:nvSpPr>
          <p:cNvPr id="27" name="Google Shape;27;p22"/>
          <p:cNvSpPr txBox="1">
            <a:spLocks noGrp="1"/>
          </p:cNvSpPr>
          <p:nvPr>
            <p:ph type="ftr" idx="11"/>
          </p:nvPr>
        </p:nvSpPr>
        <p:spPr>
          <a:xfrm>
            <a:off x="2774199" y="6352707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981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0"/>
          <p:cNvSpPr txBox="1">
            <a:spLocks noGrp="1"/>
          </p:cNvSpPr>
          <p:nvPr>
            <p:ph type="ctrTitle"/>
          </p:nvPr>
        </p:nvSpPr>
        <p:spPr>
          <a:xfrm>
            <a:off x="1003025" y="1185654"/>
            <a:ext cx="9987200" cy="8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C125"/>
              </a:buClr>
              <a:buSzPts val="2700"/>
              <a:buFont typeface="Arial"/>
              <a:buNone/>
              <a:defRPr sz="3600" b="0" i="0" u="none" strike="noStrike" cap="none">
                <a:solidFill>
                  <a:srgbClr val="FDC1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0"/>
          <p:cNvSpPr txBox="1">
            <a:spLocks noGrp="1"/>
          </p:cNvSpPr>
          <p:nvPr>
            <p:ph type="subTitle" idx="1"/>
          </p:nvPr>
        </p:nvSpPr>
        <p:spPr>
          <a:xfrm>
            <a:off x="1003025" y="1853146"/>
            <a:ext cx="9987200" cy="38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533400" marR="0" lvl="0" indent="-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2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tx1"/>
              </a:buClr>
              <a:buSzPts val="2100"/>
              <a:buFont typeface="Arial" panose="020B0604020202020204" pitchFamily="34" charset="0"/>
              <a:buChar char="•"/>
              <a:defRPr sz="2400" b="0" i="0" u="none" strike="noStrike" cap="none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2400" b="0" i="0" u="none" strike="noStrike" cap="none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Click to edit Master subtitle style</a:t>
            </a:r>
          </a:p>
          <a:p>
            <a:pPr lvl="1"/>
            <a:r>
              <a:rPr lang="en-US"/>
              <a:t>1</a:t>
            </a:r>
          </a:p>
          <a:p>
            <a:pPr lvl="2"/>
            <a:r>
              <a:rPr lang="en-US"/>
              <a:t>1</a:t>
            </a:r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14" name="Google Shape;14;p20"/>
          <p:cNvSpPr txBox="1">
            <a:spLocks noGrp="1"/>
          </p:cNvSpPr>
          <p:nvPr>
            <p:ph type="dt" idx="10"/>
          </p:nvPr>
        </p:nvSpPr>
        <p:spPr>
          <a:xfrm>
            <a:off x="760543" y="6356352"/>
            <a:ext cx="1136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23EAE05A-B40D-4EF3-9352-7F725A0F5263}" type="datetime1">
              <a:rPr lang="en-US" smtClean="0"/>
              <a:t>4/5/21</a:t>
            </a:fld>
            <a:endParaRPr lang="en-US"/>
          </a:p>
        </p:txBody>
      </p:sp>
      <p:sp>
        <p:nvSpPr>
          <p:cNvPr id="15" name="Google Shape;15;p20"/>
          <p:cNvSpPr txBox="1">
            <a:spLocks noGrp="1"/>
          </p:cNvSpPr>
          <p:nvPr>
            <p:ph type="ftr" idx="11"/>
          </p:nvPr>
        </p:nvSpPr>
        <p:spPr>
          <a:xfrm>
            <a:off x="2774199" y="6352707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6" name="Google Shape;16;p20"/>
          <p:cNvSpPr txBox="1">
            <a:spLocks noGrp="1"/>
          </p:cNvSpPr>
          <p:nvPr>
            <p:ph type="sldNum" idx="12"/>
          </p:nvPr>
        </p:nvSpPr>
        <p:spPr>
          <a:xfrm>
            <a:off x="9656079" y="233260"/>
            <a:ext cx="1731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sz="2000" b="1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D59D09E5-A1EF-4773-9918-5C6E52FAF1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819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1"/>
          <p:cNvSpPr txBox="1">
            <a:spLocks noGrp="1"/>
          </p:cNvSpPr>
          <p:nvPr>
            <p:ph type="title"/>
          </p:nvPr>
        </p:nvSpPr>
        <p:spPr>
          <a:xfrm>
            <a:off x="1312657" y="1028700"/>
            <a:ext cx="10061600" cy="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C125"/>
              </a:buClr>
              <a:buSzPts val="2700"/>
              <a:buFont typeface="Arial"/>
              <a:buNone/>
              <a:defRPr sz="3600" b="0" i="0" u="none" strike="noStrike" cap="none">
                <a:solidFill>
                  <a:srgbClr val="FDC1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21"/>
          <p:cNvSpPr txBox="1">
            <a:spLocks noGrp="1"/>
          </p:cNvSpPr>
          <p:nvPr>
            <p:ph type="body" idx="1"/>
          </p:nvPr>
        </p:nvSpPr>
        <p:spPr>
          <a:xfrm>
            <a:off x="1312657" y="2033424"/>
            <a:ext cx="10061600" cy="4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507987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defRPr>
            </a:lvl1pPr>
            <a:lvl2pPr marL="1219170" marR="0" lvl="1" indent="-482588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43178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43178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43178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43178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43178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43178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Google Shape;20;p21"/>
          <p:cNvSpPr txBox="1">
            <a:spLocks noGrp="1"/>
          </p:cNvSpPr>
          <p:nvPr>
            <p:ph type="dt" idx="10"/>
          </p:nvPr>
        </p:nvSpPr>
        <p:spPr>
          <a:xfrm>
            <a:off x="760543" y="6356352"/>
            <a:ext cx="1136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Google Shape;21;p21"/>
          <p:cNvSpPr txBox="1">
            <a:spLocks noGrp="1"/>
          </p:cNvSpPr>
          <p:nvPr>
            <p:ph type="ftr" idx="11"/>
          </p:nvPr>
        </p:nvSpPr>
        <p:spPr>
          <a:xfrm>
            <a:off x="2774199" y="6352707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21"/>
          <p:cNvSpPr txBox="1">
            <a:spLocks noGrp="1"/>
          </p:cNvSpPr>
          <p:nvPr>
            <p:ph type="sldNum" idx="12"/>
          </p:nvPr>
        </p:nvSpPr>
        <p:spPr>
          <a:xfrm>
            <a:off x="7514885" y="6352707"/>
            <a:ext cx="1731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16625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1312657" y="1028700"/>
            <a:ext cx="10061600" cy="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C125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FDC12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1312657" y="2033424"/>
            <a:ext cx="10061600" cy="4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61950" algn="l" rtl="0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–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  <a:p>
            <a:pPr lvl="0"/>
            <a:r>
              <a:rPr lang="en-US"/>
              <a:t>		</a:t>
            </a:r>
            <a:endParaRPr/>
          </a:p>
        </p:txBody>
      </p:sp>
      <p:sp>
        <p:nvSpPr>
          <p:cNvPr id="8" name="Google Shape;8;p19"/>
          <p:cNvSpPr txBox="1">
            <a:spLocks noGrp="1"/>
          </p:cNvSpPr>
          <p:nvPr>
            <p:ph type="dt" idx="10"/>
          </p:nvPr>
        </p:nvSpPr>
        <p:spPr>
          <a:xfrm>
            <a:off x="760543" y="6356352"/>
            <a:ext cx="1136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D7502811-3136-4299-86F7-11DD3B82575E}" type="datetime1">
              <a:rPr lang="en-US" smtClean="0"/>
              <a:t>4/5/21</a:t>
            </a:fld>
            <a:endParaRPr lang="en-US"/>
          </a:p>
        </p:txBody>
      </p:sp>
      <p:sp>
        <p:nvSpPr>
          <p:cNvPr id="9" name="Google Shape;9;p19"/>
          <p:cNvSpPr txBox="1">
            <a:spLocks noGrp="1"/>
          </p:cNvSpPr>
          <p:nvPr>
            <p:ph type="ftr" idx="11"/>
          </p:nvPr>
        </p:nvSpPr>
        <p:spPr>
          <a:xfrm>
            <a:off x="2774199" y="6352707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24193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1" r:id="rId2"/>
    <p:sldLayoutId id="2147483664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00" b="0" i="0" u="none" strike="noStrike" cap="none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76200" marR="0" lvl="0" indent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32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L="1504950" marR="0" lvl="3" indent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58F8A-6551-47A6-9B24-B02CC30CF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430717"/>
            <a:ext cx="10363200" cy="1362000"/>
          </a:xfrm>
        </p:spPr>
        <p:txBody>
          <a:bodyPr/>
          <a:lstStyle/>
          <a:p>
            <a:r>
              <a:rPr lang="en-US" sz="3600"/>
              <a:t>Merging Subject Matter Expertise and Deep Convolutional Neural Network for State-Based Online Machine-Part Interaction Classification</a:t>
            </a:r>
            <a:br>
              <a:rPr lang="en-US"/>
            </a:br>
            <a:endParaRPr lang="en-US" sz="32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44D4D8-0CD8-4FD0-85CE-0E1CFBB791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572249"/>
            <a:ext cx="10363200" cy="1274990"/>
          </a:xfrm>
        </p:spPr>
        <p:txBody>
          <a:bodyPr/>
          <a:lstStyle/>
          <a:p>
            <a:endParaRPr lang="en-US"/>
          </a:p>
          <a:p>
            <a:r>
              <a:rPr lang="en-US"/>
              <a:t>Hao Wang, Yassine </a:t>
            </a:r>
            <a:r>
              <a:rPr lang="en-US" err="1"/>
              <a:t>Qamsane</a:t>
            </a:r>
            <a:r>
              <a:rPr lang="en-US"/>
              <a:t>, James Moyne, Kira Barton</a:t>
            </a:r>
          </a:p>
          <a:p>
            <a:endParaRPr lang="en-US"/>
          </a:p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CFD3DF-12AD-5A4D-8D14-33D9F0773B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457473"/>
            <a:ext cx="2826045" cy="10203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D7AFB1-DDC0-EF40-B8A1-9A986B62B2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8750" y="4679041"/>
            <a:ext cx="3288812" cy="57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519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3C561-E90C-1A45-8349-95E2F764E5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Project 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5E97C4-4245-594E-81CA-A402D96952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800"/>
              <a:t>Motivation</a:t>
            </a:r>
          </a:p>
          <a:p>
            <a:pPr lvl="1"/>
            <a:r>
              <a:rPr lang="en-US" sz="2400"/>
              <a:t>Machine-part interaction classification is a critical capability of Cyber-physical systems</a:t>
            </a:r>
          </a:p>
          <a:p>
            <a:pPr lvl="1"/>
            <a:r>
              <a:rPr lang="en-US" sz="2400"/>
              <a:t>Machine-part interaction classification can help address fault detection, root cause analysis, and equipment performance evaluation</a:t>
            </a:r>
            <a:endParaRPr lang="en-US" sz="1867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6EE759-0DBC-B048-83D5-A176992C632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59D09E5-A1EF-4773-9918-5C6E52FAF16D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" name="My Movie.mp4" descr="My Movie.mp4">
            <a:hlinkClick r:id="" action="ppaction://media"/>
            <a:extLst>
              <a:ext uri="{FF2B5EF4-FFF2-40B4-BE49-F238E27FC236}">
                <a16:creationId xmlns:a16="http://schemas.microsoft.com/office/drawing/2014/main" id="{E6B80028-0B93-154A-B66E-F2EFDF61A54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4641" t="20178" r="4388" b="-508"/>
          <a:stretch/>
        </p:blipFill>
        <p:spPr>
          <a:xfrm>
            <a:off x="1003025" y="2058454"/>
            <a:ext cx="9987200" cy="408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309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1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D53AD-6814-F241-B5C2-602547A38A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Project Overview Cont.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A2E232-4F79-6042-8022-0B0419CAD4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Gaps in literature</a:t>
            </a:r>
          </a:p>
          <a:p>
            <a:pPr lvl="1"/>
            <a:r>
              <a:rPr lang="en-US"/>
              <a:t>Current state of the art solutions only classify steady state behaviors without addressing transitions between steady states</a:t>
            </a:r>
          </a:p>
          <a:p>
            <a:pPr lvl="2"/>
            <a:r>
              <a:rPr lang="en-US"/>
              <a:t>Transition detection is critical is manufacturing context</a:t>
            </a:r>
          </a:p>
          <a:p>
            <a:pPr lvl="1"/>
            <a:r>
              <a:rPr lang="en-US"/>
              <a:t>Existing solutions do not incorporate Subject Matter Expert knowledge</a:t>
            </a:r>
          </a:p>
          <a:p>
            <a:pPr lvl="2"/>
            <a:r>
              <a:rPr lang="en-US"/>
              <a:t>Deep learning-based solutions still need SME knowledge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7FABD8-9DF5-A145-96E7-2A477EFBAE0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59D09E5-A1EF-4773-9918-5C6E52FAF16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38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082BA-72D4-9447-924E-C5F08F21EC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Project Overview Cont.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515F90-8A78-1D49-B036-1E09FEE57C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Contributions</a:t>
            </a:r>
          </a:p>
          <a:p>
            <a:pPr lvl="1"/>
            <a:r>
              <a:rPr lang="en-US"/>
              <a:t>Framework for online machine-part interaction classification</a:t>
            </a:r>
          </a:p>
          <a:p>
            <a:pPr lvl="2"/>
            <a:r>
              <a:rPr lang="en-US"/>
              <a:t>Steady state classification + transition detection</a:t>
            </a:r>
          </a:p>
          <a:p>
            <a:pPr lvl="2"/>
            <a:r>
              <a:rPr lang="en-US"/>
              <a:t>Efficient architecture due to  compact data representation</a:t>
            </a:r>
          </a:p>
          <a:p>
            <a:pPr lvl="1"/>
            <a:r>
              <a:rPr lang="en-US"/>
              <a:t>Merging Subject Matter Expertise (SME) with data driven approach</a:t>
            </a:r>
          </a:p>
          <a:p>
            <a:pPr lvl="2"/>
            <a:r>
              <a:rPr lang="en-US"/>
              <a:t>Error checking mechanism (Finite State Machine)</a:t>
            </a:r>
          </a:p>
          <a:p>
            <a:pPr lvl="2"/>
            <a:r>
              <a:rPr lang="en-US"/>
              <a:t>Detailed description of SME incorporation into framework</a:t>
            </a:r>
          </a:p>
          <a:p>
            <a:pPr lvl="2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CE18BB-60D0-E44A-806B-D3B414A0D08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59D09E5-A1EF-4773-9918-5C6E52FAF16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91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EE6BA-0C79-124D-A515-D3521B86AA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Background – Neural Networks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07D584-48BD-E84A-AA4C-E3B59B1A30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Stacks of layers of computational units (neurons)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Convolutional layer</a:t>
            </a:r>
          </a:p>
          <a:p>
            <a:pPr lvl="1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Filter moves across the input</a:t>
            </a:r>
          </a:p>
          <a:p>
            <a:pPr lvl="1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Captures local connectivity 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Black box models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5BA597-45AB-7245-AB64-60F9E55A7B2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5</a:t>
            </a:fld>
            <a:endParaRPr lang="en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2AE77B53-DB10-2441-BA0D-2B27712EF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3366" y="3108876"/>
            <a:ext cx="3858555" cy="2571727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B6D18CC-5CE6-434D-AA31-09200832922B}"/>
              </a:ext>
            </a:extLst>
          </p:cNvPr>
          <p:cNvSpPr/>
          <p:nvPr/>
        </p:nvSpPr>
        <p:spPr>
          <a:xfrm>
            <a:off x="8316686" y="3056666"/>
            <a:ext cx="545957" cy="2676146"/>
          </a:xfrm>
          <a:prstGeom prst="roundRect">
            <a:avLst/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742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958B4-BEAD-934A-8C13-399CF7556B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Background – Classification Systems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BAB32E-EC45-7A43-9565-5C9942D9BD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Primarily neural network-based solutions</a:t>
            </a:r>
          </a:p>
          <a:p>
            <a:r>
              <a:rPr lang="en-US"/>
              <a:t>Classify fixed length time series signal</a:t>
            </a:r>
          </a:p>
          <a:p>
            <a:r>
              <a:rPr lang="en-US"/>
              <a:t>Ignores transitions 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A7E5AB-D3D9-8642-9913-5C2C57AADDF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6</a:t>
            </a:fld>
            <a:endParaRPr lang="en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1FA8A6EA-16E3-794B-8849-03D1D71EC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7537" y="3829073"/>
            <a:ext cx="2936926" cy="1957461"/>
          </a:xfrm>
          <a:prstGeom prst="rect">
            <a:avLst/>
          </a:prstGeom>
        </p:spPr>
      </p:pic>
      <p:sp>
        <p:nvSpPr>
          <p:cNvPr id="6" name="Rectangle: Rounded Corners 3">
            <a:extLst>
              <a:ext uri="{FF2B5EF4-FFF2-40B4-BE49-F238E27FC236}">
                <a16:creationId xmlns:a16="http://schemas.microsoft.com/office/drawing/2014/main" id="{ED695AF1-0765-1244-A1F4-1D2D7ED6EBDB}"/>
              </a:ext>
            </a:extLst>
          </p:cNvPr>
          <p:cNvSpPr/>
          <p:nvPr/>
        </p:nvSpPr>
        <p:spPr>
          <a:xfrm>
            <a:off x="2493818" y="4635491"/>
            <a:ext cx="1798806" cy="34462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Time Series Signal</a:t>
            </a:r>
          </a:p>
        </p:txBody>
      </p:sp>
      <p:sp>
        <p:nvSpPr>
          <p:cNvPr id="7" name="Rectangle: Rounded Corners 3">
            <a:extLst>
              <a:ext uri="{FF2B5EF4-FFF2-40B4-BE49-F238E27FC236}">
                <a16:creationId xmlns:a16="http://schemas.microsoft.com/office/drawing/2014/main" id="{849C3821-E660-334E-B215-65B5D58EDB5F}"/>
              </a:ext>
            </a:extLst>
          </p:cNvPr>
          <p:cNvSpPr/>
          <p:nvPr/>
        </p:nvSpPr>
        <p:spPr>
          <a:xfrm>
            <a:off x="7899376" y="4635491"/>
            <a:ext cx="1798806" cy="34462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Class Scores</a:t>
            </a:r>
          </a:p>
        </p:txBody>
      </p:sp>
    </p:spTree>
    <p:extLst>
      <p:ext uri="{BB962C8B-B14F-4D97-AF65-F5344CB8AC3E}">
        <p14:creationId xmlns:p14="http://schemas.microsoft.com/office/powerpoint/2010/main" val="37884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E8E5C-C000-6B43-AE84-65E792944C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Solution Requirements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A9427EC1-7CDF-1A44-8370-84EFEBC0CDE0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/>
            <p:txBody>
              <a:bodyPr/>
              <a:lstStyle/>
              <a:p>
                <a:r>
                  <a:rPr lang="en-US"/>
                  <a:t>Capable of handling steady state classification and transition detection</a:t>
                </a:r>
              </a:p>
              <a:p>
                <a:r>
                  <a:rPr lang="en-US"/>
                  <a:t>Maximum delay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/>
                  <a:t> in transition detection</a:t>
                </a:r>
              </a:p>
            </p:txBody>
          </p:sp>
        </mc:Choice>
        <mc:Fallback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A9427EC1-7CDF-1A44-8370-84EFEBC0CD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blipFill>
                <a:blip r:embed="rId2"/>
                <a:stretch>
                  <a:fillRect l="-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F7C9C2-10AB-974F-8600-38D059BD45F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59D09E5-A1EF-4773-9918-5C6E52FAF16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747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BE0A4-638A-554F-9F86-4CE6C6C5F3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Methodology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DC185F-BB51-F048-8CB4-9E7F58FFA7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E201AB-A92B-8A48-B009-53A4C8EDD67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59D09E5-A1EF-4773-9918-5C6E52FAF16D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3B3500EE-05F6-5343-8D72-912B2473BE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944" y="1861403"/>
            <a:ext cx="10587335" cy="3929797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1AF98EC-18CB-774D-A1DB-17F23321D3EE}"/>
              </a:ext>
            </a:extLst>
          </p:cNvPr>
          <p:cNvSpPr/>
          <p:nvPr/>
        </p:nvSpPr>
        <p:spPr>
          <a:xfrm>
            <a:off x="2670629" y="4151086"/>
            <a:ext cx="1494971" cy="856343"/>
          </a:xfrm>
          <a:prstGeom prst="roundRect">
            <a:avLst/>
          </a:prstGeom>
          <a:noFill/>
          <a:ln w="38100">
            <a:solidFill>
              <a:srgbClr val="FEC1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33CF1F3-9F35-F64F-900A-ACC7AF1D1116}"/>
              </a:ext>
            </a:extLst>
          </p:cNvPr>
          <p:cNvSpPr/>
          <p:nvPr/>
        </p:nvSpPr>
        <p:spPr>
          <a:xfrm>
            <a:off x="4376057" y="3439063"/>
            <a:ext cx="3650345" cy="2352137"/>
          </a:xfrm>
          <a:prstGeom prst="roundRect">
            <a:avLst/>
          </a:prstGeom>
          <a:noFill/>
          <a:ln w="38100">
            <a:solidFill>
              <a:srgbClr val="FEC1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7DF490F-58FF-3442-BC48-41A5D937E8C6}"/>
              </a:ext>
            </a:extLst>
          </p:cNvPr>
          <p:cNvSpPr/>
          <p:nvPr/>
        </p:nvSpPr>
        <p:spPr>
          <a:xfrm>
            <a:off x="8236859" y="4186959"/>
            <a:ext cx="1647370" cy="856343"/>
          </a:xfrm>
          <a:prstGeom prst="roundRect">
            <a:avLst/>
          </a:prstGeom>
          <a:noFill/>
          <a:ln w="38100">
            <a:solidFill>
              <a:srgbClr val="FEC1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262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6BF7C-3292-F649-B485-08493E6DD9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Methodology – Signal Processing Unit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6BD937-C55F-A647-9060-E4C17CCE47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0079" y="1861403"/>
            <a:ext cx="4695921" cy="3819200"/>
          </a:xfrm>
        </p:spPr>
        <p:txBody>
          <a:bodyPr/>
          <a:lstStyle/>
          <a:p>
            <a:r>
              <a:rPr lang="en-US"/>
              <a:t>Segment time-series input signals</a:t>
            </a:r>
          </a:p>
          <a:p>
            <a:pPr lvl="1"/>
            <a:r>
              <a:rPr lang="en-US"/>
              <a:t>Sliding window technique</a:t>
            </a:r>
          </a:p>
          <a:p>
            <a:pPr lvl="1"/>
            <a:r>
              <a:rPr lang="en-US"/>
              <a:t>Parameters: window size &amp; overlap</a:t>
            </a:r>
          </a:p>
          <a:p>
            <a:r>
              <a:rPr lang="en-US"/>
              <a:t>Denoising operations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8212A0-90E0-DE43-A3E1-ADCBFF1AD55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59D09E5-A1EF-4773-9918-5C6E52FAF16D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7C2D3F67-A4F1-654D-979E-721A85EFE5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738" y="2050197"/>
            <a:ext cx="5255569" cy="363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304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79CE7-F204-4C4B-8267-BF55753850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Methodology – Classification Unit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D3754F11-4571-3548-A94D-987B11D813D0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6581821" y="1861403"/>
                <a:ext cx="5029608" cy="3819200"/>
              </a:xfrm>
            </p:spPr>
            <p:txBody>
              <a:bodyPr/>
              <a:lstStyle/>
              <a:p>
                <a:r>
                  <a:rPr lang="en-US"/>
                  <a:t>Input 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/>
                  <a:t> frames(segment)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/>
                  <a:t> signals of length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/>
              </a:p>
              <a:p>
                <a:r>
                  <a:rPr lang="en-US"/>
                  <a:t>Encoder-classifier structure</a:t>
                </a:r>
              </a:p>
              <a:p>
                <a:r>
                  <a:rPr lang="en-US"/>
                  <a:t>Encode each frame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/>
                  <a:t>steady state class score </a:t>
                </a:r>
              </a:p>
              <a:p>
                <a:r>
                  <a:rPr lang="en-US"/>
                  <a:t>Classify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/>
                  <a:t>class score trajectory into state/</a:t>
                </a:r>
                <a:r>
                  <a:rPr lang="en-US" err="1"/>
                  <a:t>tran</a:t>
                </a:r>
                <a:r>
                  <a:rPr lang="en-US"/>
                  <a:t>.</a:t>
                </a:r>
              </a:p>
            </p:txBody>
          </p:sp>
        </mc:Choice>
        <mc:Fallback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D3754F11-4571-3548-A94D-987B11D813D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6581821" y="1861403"/>
                <a:ext cx="5029608" cy="3819200"/>
              </a:xfrm>
              <a:blipFill>
                <a:blip r:embed="rId3"/>
                <a:stretch>
                  <a:fillRect l="-252" r="-15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67B442-1F57-BA45-9A67-0D6EE249323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59D09E5-A1EF-4773-9918-5C6E52FAF16D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B50D65C7-52C7-6347-BA96-AA3A2674D9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025" y="2675347"/>
            <a:ext cx="5578796" cy="2191311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D126EE3-E4AC-AA4C-849A-4B0AADACB759}"/>
              </a:ext>
            </a:extLst>
          </p:cNvPr>
          <p:cNvSpPr/>
          <p:nvPr/>
        </p:nvSpPr>
        <p:spPr>
          <a:xfrm>
            <a:off x="1003025" y="2843512"/>
            <a:ext cx="1393370" cy="1525288"/>
          </a:xfrm>
          <a:prstGeom prst="roundRect">
            <a:avLst/>
          </a:prstGeom>
          <a:noFill/>
          <a:ln w="38100">
            <a:solidFill>
              <a:srgbClr val="FEC1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3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44444E-6 L 0.10222 0.0266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04" y="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222 0.02662 L 0.28789 0.0203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84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  <p:bldP spid="7" grpId="1" animBg="1"/>
      <p:bldP spid="7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26ED4-621D-0F4E-A223-BBBA243326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Decision Coordinator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E76BAE-C6C7-2A42-B828-93ABF205B9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Why?</a:t>
            </a:r>
          </a:p>
          <a:p>
            <a:pPr lvl="1"/>
            <a:r>
              <a:rPr lang="en-US"/>
              <a:t>Feedforward NNs do not retain memory</a:t>
            </a:r>
          </a:p>
          <a:p>
            <a:pPr lvl="1"/>
            <a:r>
              <a:rPr lang="en-US"/>
              <a:t>Inputs to this system is NOT </a:t>
            </a:r>
            <a:r>
              <a:rPr lang="en-US" err="1"/>
              <a:t>i.i.d</a:t>
            </a:r>
            <a:endParaRPr lang="en-US"/>
          </a:p>
          <a:p>
            <a:pPr lvl="1"/>
            <a:r>
              <a:rPr lang="en-US"/>
              <a:t>Current state depends on the past</a:t>
            </a:r>
          </a:p>
          <a:p>
            <a:r>
              <a:rPr lang="en-US"/>
              <a:t>Model the machine as a Finite State Machine</a:t>
            </a:r>
          </a:p>
          <a:p>
            <a:pPr lvl="1"/>
            <a:r>
              <a:rPr lang="en-US"/>
              <a:t>Error checking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951C1C-C315-9644-BA12-EEF38CF7E20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59D09E5-A1EF-4773-9918-5C6E52FAF16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00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26388-1169-7E4F-B6EB-2764C0245C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Case Study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799F49-ACA5-554D-B8C7-2870699BED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3025" y="1853146"/>
            <a:ext cx="4866833" cy="3819200"/>
          </a:xfrm>
        </p:spPr>
        <p:txBody>
          <a:bodyPr/>
          <a:lstStyle/>
          <a:p>
            <a:r>
              <a:rPr lang="en-US"/>
              <a:t>NASA milling dataset[1]</a:t>
            </a:r>
          </a:p>
          <a:p>
            <a:r>
              <a:rPr lang="en-US"/>
              <a:t>4 steady states </a:t>
            </a:r>
          </a:p>
          <a:p>
            <a:r>
              <a:rPr lang="en-US"/>
              <a:t>3 transitions</a:t>
            </a:r>
          </a:p>
          <a:p>
            <a:r>
              <a:rPr lang="en-US"/>
              <a:t>Partition signals based on machine-part interaction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D8EC10-13C3-0A4E-96EF-2C54F0406BF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59D09E5-A1EF-4773-9918-5C6E52FAF16D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Picture 5" descr="Chart, line chart&#10;&#10;Description automatically generated">
            <a:extLst>
              <a:ext uri="{FF2B5EF4-FFF2-40B4-BE49-F238E27FC236}">
                <a16:creationId xmlns:a16="http://schemas.microsoft.com/office/drawing/2014/main" id="{F786E7B3-E4D1-4448-9805-8B44CAC657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922" y="1325556"/>
            <a:ext cx="6010357" cy="4687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106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F8428-C8E3-BD46-A0BC-806852424C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Architecture and Performance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73C9E3-ED52-EB45-A754-1E027F8EF8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B79856-E1CC-D449-9CC6-E1BAEF070E3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59D09E5-A1EF-4773-9918-5C6E52FAF16D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Picture 5" descr="A screenshot of text&#10;&#10;Description automatically generated">
            <a:extLst>
              <a:ext uri="{FF2B5EF4-FFF2-40B4-BE49-F238E27FC236}">
                <a16:creationId xmlns:a16="http://schemas.microsoft.com/office/drawing/2014/main" id="{3B2053B4-D300-424B-9471-F2B0F037C9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025" y="1853146"/>
            <a:ext cx="4150395" cy="4193693"/>
          </a:xfrm>
          <a:prstGeom prst="rect">
            <a:avLst/>
          </a:prstGeom>
        </p:spPr>
      </p:pic>
      <p:pic>
        <p:nvPicPr>
          <p:cNvPr id="8" name="Picture 7" descr="Table&#10;&#10;Description automatically generated">
            <a:extLst>
              <a:ext uri="{FF2B5EF4-FFF2-40B4-BE49-F238E27FC236}">
                <a16:creationId xmlns:a16="http://schemas.microsoft.com/office/drawing/2014/main" id="{C9F6DB6D-2CD3-A247-9932-876D31478D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992" y="1853146"/>
            <a:ext cx="4445233" cy="2708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412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3655E-395C-1B4A-96D0-FBE774E0BA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Deployment Simulations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9E758D-55E3-5447-891E-B48C4A71A1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A73D25-F65D-4344-8666-E1763935473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59D09E5-A1EF-4773-9918-5C6E52FAF16D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C4AF23BA-C758-7F4F-A0D9-258477725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511" y="2194411"/>
            <a:ext cx="4894225" cy="1270151"/>
          </a:xfrm>
          <a:prstGeom prst="rect">
            <a:avLst/>
          </a:prstGeom>
        </p:spPr>
      </p:pic>
      <p:pic>
        <p:nvPicPr>
          <p:cNvPr id="8" name="Picture 7" descr="Table&#10;&#10;Description automatically generated">
            <a:extLst>
              <a:ext uri="{FF2B5EF4-FFF2-40B4-BE49-F238E27FC236}">
                <a16:creationId xmlns:a16="http://schemas.microsoft.com/office/drawing/2014/main" id="{D6EAD532-D5F9-2743-B7FC-5C62B43C96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511" y="4028513"/>
            <a:ext cx="4894225" cy="126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709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5594D-DFE5-A54B-A3CD-4F5F21C853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Subject Matter Expertise Integration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BA2203-F28F-2A4B-ABE4-70F8C47CCB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855B49-6C24-B240-9891-C098B6A0646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59D09E5-A1EF-4773-9918-5C6E52FAF16D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86ED6576-0A9E-DD40-AC08-477AF37F9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944" y="2058454"/>
            <a:ext cx="10587335" cy="3929797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AFFA198-00F4-1C49-A216-3E49420E0A99}"/>
              </a:ext>
            </a:extLst>
          </p:cNvPr>
          <p:cNvSpPr/>
          <p:nvPr/>
        </p:nvSpPr>
        <p:spPr>
          <a:xfrm>
            <a:off x="2493648" y="3090276"/>
            <a:ext cx="1871875" cy="980279"/>
          </a:xfrm>
          <a:prstGeom prst="roundRect">
            <a:avLst/>
          </a:prstGeom>
          <a:noFill/>
          <a:ln w="38100">
            <a:solidFill>
              <a:srgbClr val="FEC1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44A7896-F519-1D48-A882-C749E99DF399}"/>
              </a:ext>
            </a:extLst>
          </p:cNvPr>
          <p:cNvSpPr/>
          <p:nvPr/>
        </p:nvSpPr>
        <p:spPr>
          <a:xfrm>
            <a:off x="5461957" y="2645648"/>
            <a:ext cx="1567592" cy="783352"/>
          </a:xfrm>
          <a:prstGeom prst="roundRect">
            <a:avLst/>
          </a:prstGeom>
          <a:noFill/>
          <a:ln w="38100">
            <a:solidFill>
              <a:srgbClr val="FEC1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4B5181F-D20A-3D41-974A-0D1DC60B8B96}"/>
              </a:ext>
            </a:extLst>
          </p:cNvPr>
          <p:cNvSpPr/>
          <p:nvPr/>
        </p:nvSpPr>
        <p:spPr>
          <a:xfrm>
            <a:off x="8125983" y="3287202"/>
            <a:ext cx="2035656" cy="783352"/>
          </a:xfrm>
          <a:prstGeom prst="roundRect">
            <a:avLst/>
          </a:prstGeom>
          <a:noFill/>
          <a:ln w="38100">
            <a:solidFill>
              <a:srgbClr val="FEC1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865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B825B-8D57-9F43-8F02-28DECD5E73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Future 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4935BC-61ED-6E42-8687-11E67A8E9D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Delays in transition detection</a:t>
            </a:r>
          </a:p>
          <a:p>
            <a:r>
              <a:rPr lang="en-US"/>
              <a:t>Modeling formalism </a:t>
            </a:r>
          </a:p>
          <a:p>
            <a:r>
              <a:rPr lang="en-US"/>
              <a:t>RNN to encode time dependency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A8C554-64D8-D84A-BD41-E9670E47F62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59D09E5-A1EF-4773-9918-5C6E52FAF16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302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E98D3A-7159-4751-A5F9-750179F7C35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59D09E5-A1EF-4773-9918-5C6E52FAF16D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4C3911F8-55F5-447D-835B-4B7A9CC1CA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13" t="6364" r="3256"/>
          <a:stretch/>
        </p:blipFill>
        <p:spPr>
          <a:xfrm>
            <a:off x="2330245" y="1563328"/>
            <a:ext cx="7610168" cy="400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627216"/>
      </p:ext>
    </p:extLst>
  </p:cSld>
  <p:clrMapOvr>
    <a:masterClrMapping/>
  </p:clrMapOvr>
</p:sld>
</file>

<file path=ppt/theme/theme1.xml><?xml version="1.0" encoding="utf-8"?>
<a:theme xmlns:a="http://schemas.openxmlformats.org/drawingml/2006/main" name="ME 2014 Powerpoint Templat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_template" id="{515504B7-3364-4DD5-B609-6B4658B901FB}" vid="{A3589D2E-08F6-4862-91BE-33C344AD33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A2B971B4D5D149A4A12BE27C232C2B" ma:contentTypeVersion="8" ma:contentTypeDescription="Create a new document." ma:contentTypeScope="" ma:versionID="c8307623246faea3ed8698a3bc9da22c">
  <xsd:schema xmlns:xsd="http://www.w3.org/2001/XMLSchema" xmlns:xs="http://www.w3.org/2001/XMLSchema" xmlns:p="http://schemas.microsoft.com/office/2006/metadata/properties" xmlns:ns3="264b230f-10af-4e76-99d7-ce29f0bdade9" targetNamespace="http://schemas.microsoft.com/office/2006/metadata/properties" ma:root="true" ma:fieldsID="c0bf71bed7e53545eef0a794b3011d40" ns3:_="">
    <xsd:import namespace="264b230f-10af-4e76-99d7-ce29f0bdade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4b230f-10af-4e76-99d7-ce29f0bdad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D710121-96D5-4B94-84EA-EA82C84FFE1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7F3B2D6-B5BC-4D48-B68D-9E5C7A6213EE}">
  <ds:schemaRefs>
    <ds:schemaRef ds:uri="264b230f-10af-4e76-99d7-ce29f0bdade9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terms/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04E3A78D-FC9A-44E5-A845-D50948BA67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64b230f-10af-4e76-99d7-ce29f0bdad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ME_template</Template>
  <TotalTime>1</TotalTime>
  <Words>565</Words>
  <Application>Microsoft Macintosh PowerPoint</Application>
  <PresentationFormat>Widescreen</PresentationFormat>
  <Paragraphs>104</Paragraphs>
  <Slides>17</Slides>
  <Notes>5</Notes>
  <HiddenSlides>4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Cambria Math</vt:lpstr>
      <vt:lpstr>ME 2014 Powerpoint Template</vt:lpstr>
      <vt:lpstr>Merging Subject Matter Expertise and Deep Convolutional Neural Network for State-Based Online Machine-Part Interaction Classification </vt:lpstr>
      <vt:lpstr>Project Overview</vt:lpstr>
      <vt:lpstr>Project Overview Cont.</vt:lpstr>
      <vt:lpstr>Project Overview Cont.</vt:lpstr>
      <vt:lpstr>Background – Neural Networks</vt:lpstr>
      <vt:lpstr>Background – Classification Systems</vt:lpstr>
      <vt:lpstr>Solution Requirements</vt:lpstr>
      <vt:lpstr>Methodology</vt:lpstr>
      <vt:lpstr>Methodology – Signal Processing Unit</vt:lpstr>
      <vt:lpstr>Methodology – Classification Unit</vt:lpstr>
      <vt:lpstr>Decision Coordinator</vt:lpstr>
      <vt:lpstr>Case Study</vt:lpstr>
      <vt:lpstr>Architecture and Performance</vt:lpstr>
      <vt:lpstr>Deployment Simulations</vt:lpstr>
      <vt:lpstr>Subject Matter Expertise Integration</vt:lpstr>
      <vt:lpstr>Future Work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Wang, Hao</dc:creator>
  <cp:lastModifiedBy>Wang, Hao</cp:lastModifiedBy>
  <cp:revision>2</cp:revision>
  <dcterms:created xsi:type="dcterms:W3CDTF">2020-08-08T02:52:00Z</dcterms:created>
  <dcterms:modified xsi:type="dcterms:W3CDTF">2021-04-05T15:53:36Z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0x0101001EA2B971B4D5D149A4A12BE27C232C2B</vt:lpwstr>
  </property>
</Properties>
</file>