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6" r:id="rId3"/>
    <p:sldId id="259" r:id="rId4"/>
    <p:sldId id="270" r:id="rId5"/>
    <p:sldId id="260" r:id="rId6"/>
    <p:sldId id="269" r:id="rId7"/>
    <p:sldId id="258" r:id="rId8"/>
    <p:sldId id="265" r:id="rId9"/>
    <p:sldId id="262" r:id="rId10"/>
    <p:sldId id="272" r:id="rId11"/>
    <p:sldId id="263" r:id="rId12"/>
    <p:sldId id="271" r:id="rId13"/>
    <p:sldId id="266" r:id="rId14"/>
    <p:sldId id="274" r:id="rId15"/>
    <p:sldId id="273" r:id="rId16"/>
    <p:sldId id="275" r:id="rId17"/>
    <p:sldId id="277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C778960D-71C9-2D43-B675-722F6637DE57}">
          <p14:sldIdLst>
            <p14:sldId id="256"/>
            <p14:sldId id="276"/>
            <p14:sldId id="259"/>
            <p14:sldId id="270"/>
            <p14:sldId id="260"/>
            <p14:sldId id="269"/>
            <p14:sldId id="258"/>
            <p14:sldId id="265"/>
            <p14:sldId id="262"/>
            <p14:sldId id="272"/>
            <p14:sldId id="263"/>
            <p14:sldId id="271"/>
            <p14:sldId id="266"/>
            <p14:sldId id="274"/>
            <p14:sldId id="273"/>
            <p14:sldId id="275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/>
    <p:restoredTop sz="94646"/>
  </p:normalViewPr>
  <p:slideViewPr>
    <p:cSldViewPr snapToGrid="0">
      <p:cViewPr varScale="1">
        <p:scale>
          <a:sx n="139" d="100"/>
          <a:sy n="139" d="100"/>
        </p:scale>
        <p:origin x="1312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C1248DF-14F3-6342-8DA4-1EF05CBF50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60C271-AA2C-DA46-BEC4-6154FF81513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2EC75-57DD-AB4D-B29F-EE9AC8EBC5C2}" type="datetimeFigureOut">
              <a:rPr lang="en-US" smtClean="0"/>
              <a:t>4/18/21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0E65A3-6AD8-9042-8501-6E9A2761A14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AFFD5A-245A-8544-80B1-2BBD12A87C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EDBA3-67A2-5C4E-94D5-5B86FBE6B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5093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a5a70fd4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a5a70fd4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c9a064bf0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c9a064bf0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 through capstone, determine failures, determine decision path failures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ca5a70fd40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ca5a70fd40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c8e53ccfa4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c8e53ccfa4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ca5a70fd40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ca5a70fd40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c8e53ccfa4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c8e53ccfa4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line on transom</a:t>
            </a:r>
          </a:p>
        </p:txBody>
      </p:sp>
    </p:spTree>
    <p:extLst>
      <p:ext uri="{BB962C8B-B14F-4D97-AF65-F5344CB8AC3E}">
        <p14:creationId xmlns:p14="http://schemas.microsoft.com/office/powerpoint/2010/main" val="3774517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c8e53ccfa4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c8e53ccfa4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102021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Emergent Design Failure in Ship Design</a:t>
            </a:r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4150861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Matt Georgy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C40AB0-60B4-5C4D-9460-F2E38C7DB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949" y="1764792"/>
            <a:ext cx="3102102" cy="254295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CF5E02-03B0-EC48-BE0D-91C8704589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</a:t>
            </a:fld>
            <a:endParaRPr lang="en"/>
          </a:p>
        </p:txBody>
      </p:sp>
      <p:pic>
        <p:nvPicPr>
          <p:cNvPr id="6" name="Picture 5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93D1EF5E-DCBA-6B4B-A6F8-2DD3D0051B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03" y="4061246"/>
            <a:ext cx="1536921" cy="10137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D6958-DD95-1141-A251-A1156F85D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99E13F-197D-CE47-A40B-A9C3344D2B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pic>
        <p:nvPicPr>
          <p:cNvPr id="6146" name="Picture 2" descr="Ship Orders Crash as Coronavirus Takes a Toll on Seaborne Trade - WSJ">
            <a:extLst>
              <a:ext uri="{FF2B5EF4-FFF2-40B4-BE49-F238E27FC236}">
                <a16:creationId xmlns:a16="http://schemas.microsoft.com/office/drawing/2014/main" id="{266C61BE-C69C-E048-A9E3-2C519AC67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0"/>
            <a:ext cx="77216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726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Capstone Project Goal</a:t>
            </a:r>
            <a:endParaRPr dirty="0"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To understand emergence design failures through the evaluation of NA 470 senior ship design project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 dirty="0"/>
              <a:t>Emergent design failures are characterized by rework, design churn, or failure to integrate design</a:t>
            </a: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AA5AE-B8F9-9D41-B18E-D298054297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pic>
        <p:nvPicPr>
          <p:cNvPr id="5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0A1B98DC-AA8C-D944-AF88-B4DE0E6E5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03" y="4061246"/>
            <a:ext cx="1536921" cy="10137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FDD21D90-B329-4B41-BF33-6B2C3342A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03" y="4061246"/>
            <a:ext cx="1536921" cy="10137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804C1D-410D-2446-BBD4-06EA7485A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88409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Emergent Design Failures Illustrated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F233EE-9798-2746-AB9C-9C610D5E52BE}"/>
              </a:ext>
            </a:extLst>
          </p:cNvPr>
          <p:cNvSpPr txBox="1"/>
          <p:nvPr/>
        </p:nvSpPr>
        <p:spPr>
          <a:xfrm>
            <a:off x="402336" y="813816"/>
            <a:ext cx="336499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</a:t>
            </a:r>
            <a:r>
              <a:rPr lang="en-US" sz="1200" b="1" dirty="0"/>
              <a:t>Design Churn</a:t>
            </a:r>
            <a:endParaRPr lang="en-US" sz="1200" dirty="0"/>
          </a:p>
          <a:p>
            <a:r>
              <a:rPr lang="en-US" dirty="0"/>
              <a:t>“the total number of problems being solved (or progress being made) does not reduce (increase) monotonically as the project evolves over time" (Yassine et al. 2003)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701689-F6B6-3E4B-83AA-590AAA57D889}"/>
              </a:ext>
            </a:extLst>
          </p:cNvPr>
          <p:cNvSpPr txBox="1"/>
          <p:nvPr/>
        </p:nvSpPr>
        <p:spPr>
          <a:xfrm>
            <a:off x="402336" y="2320740"/>
            <a:ext cx="33649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</a:t>
            </a:r>
            <a:r>
              <a:rPr lang="en-US" sz="1200" b="1" dirty="0"/>
              <a:t>Failure To Integrate</a:t>
            </a:r>
            <a:endParaRPr lang="en-US" sz="1200" dirty="0"/>
          </a:p>
          <a:p>
            <a:r>
              <a:rPr lang="en-US" dirty="0"/>
              <a:t>The inability to integrate a product (component/system) and knowledge required to define that product into the existing design, leading to the inability to continue with current design activities or infeasibility of the final design.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E4A5DA-5009-524D-BE16-FFF6A188D7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554" y="814268"/>
            <a:ext cx="4525267" cy="1600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7BAC00-3E38-A24C-ADC2-3F0612FBDE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554" y="2567627"/>
            <a:ext cx="4525269" cy="16002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C034F63-6EB0-5E43-986B-57035F919E3D}"/>
              </a:ext>
            </a:extLst>
          </p:cNvPr>
          <p:cNvSpPr/>
          <p:nvPr/>
        </p:nvSpPr>
        <p:spPr>
          <a:xfrm>
            <a:off x="1764792" y="4167827"/>
            <a:ext cx="432581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latin typeface="Cambria" panose="02040503050406030204" pitchFamily="18" charset="0"/>
                <a:ea typeface="Cambria" panose="02040503050406030204" pitchFamily="18" charset="0"/>
              </a:rPr>
              <a:t>1. Yassine, A., Joglekar, N., </a:t>
            </a:r>
            <a:r>
              <a:rPr lang="en-US" sz="900" dirty="0" err="1">
                <a:latin typeface="Cambria" panose="02040503050406030204" pitchFamily="18" charset="0"/>
                <a:ea typeface="Cambria" panose="02040503050406030204" pitchFamily="18" charset="0"/>
              </a:rPr>
              <a:t>Braha</a:t>
            </a:r>
            <a:r>
              <a:rPr lang="en-US" sz="900" dirty="0">
                <a:latin typeface="Cambria" panose="02040503050406030204" pitchFamily="18" charset="0"/>
                <a:ea typeface="Cambria" panose="02040503050406030204" pitchFamily="18" charset="0"/>
              </a:rPr>
              <a:t>, D., Eppinger, S., &amp; Whitney, D. (2003). Information hiding in product development: the design churn effect. Research in Engineering Design, (14), 145–161. </a:t>
            </a:r>
          </a:p>
          <a:p>
            <a:r>
              <a:rPr lang="en-US" sz="900" dirty="0">
                <a:latin typeface="Cambria" panose="02040503050406030204" pitchFamily="18" charset="0"/>
                <a:ea typeface="Cambria" panose="02040503050406030204" pitchFamily="18" charset="0"/>
              </a:rPr>
              <a:t>2. Goodrum, J. Conner. (2020). Conceptually Robust Knowledge Generation in Early Stage Complex Design. Department of Naval Architecture and Marine Engineering. University of Michigan.</a:t>
            </a:r>
          </a:p>
          <a:p>
            <a:endParaRPr lang="en-US" sz="9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5A54EC-0F03-E74C-8AF3-7BA5510163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936" y="4238978"/>
            <a:ext cx="1903560" cy="64252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6D20F0-DAC7-024F-952B-E225A8EE4C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4348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</a:t>
            </a:r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Identify what aspects of the design failed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Determine why this issue occurred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Where the decision path began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Why this continued throughout the design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Identify which aspect of emergent design theory this was related to</a:t>
            </a: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3297BF-A660-6D4C-98D6-351449BC895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5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0EE386DD-143E-5B4A-A414-2E8AEBB57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03" y="4061246"/>
            <a:ext cx="1536921" cy="10137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543A9-DE1B-6644-80AD-056742D06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58675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Steps Taken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72356B-A6ED-8745-A726-6A4D2EBD0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688111"/>
            <a:ext cx="8520600" cy="3416400"/>
          </a:xfrm>
        </p:spPr>
        <p:txBody>
          <a:bodyPr/>
          <a:lstStyle/>
          <a:p>
            <a:pPr marL="114300" indent="0">
              <a:buNone/>
            </a:pPr>
            <a:r>
              <a:rPr lang="en" dirty="0"/>
              <a:t>(1) Learn about advanced design theory from Professor Singer </a:t>
            </a:r>
          </a:p>
          <a:p>
            <a:pPr marL="114300" indent="0">
              <a:buNone/>
            </a:pPr>
            <a:r>
              <a:rPr lang="en" dirty="0"/>
              <a:t>(2) Examine NA 470 design and determine what emergent design failures existed </a:t>
            </a:r>
          </a:p>
          <a:p>
            <a:pPr marL="114300" indent="0">
              <a:buNone/>
            </a:pPr>
            <a:r>
              <a:rPr lang="en" dirty="0"/>
              <a:t>(3) Evaluate what design decisions create the emergence and why they were made.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94E4A-BE43-BD4F-A36E-065F2AF3A98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6" name="Picture 5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15B60C99-FF75-1844-BB36-2D840BBF1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03" y="4061246"/>
            <a:ext cx="1536921" cy="1013714"/>
          </a:xfrm>
          <a:prstGeom prst="rect">
            <a:avLst/>
          </a:prstGeom>
        </p:spPr>
      </p:pic>
      <p:pic>
        <p:nvPicPr>
          <p:cNvPr id="7" name="Google Shape;112;p22">
            <a:extLst>
              <a:ext uri="{FF2B5EF4-FFF2-40B4-BE49-F238E27FC236}">
                <a16:creationId xmlns:a16="http://schemas.microsoft.com/office/drawing/2014/main" id="{A8590D8E-366B-5846-9D1A-2505E1C4F3B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3332" y="1985911"/>
            <a:ext cx="5491959" cy="28741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259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B8D4130B-F4A5-F648-9A15-D4C4C1F2D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03" y="4061246"/>
            <a:ext cx="1536921" cy="1013714"/>
          </a:xfrm>
          <a:prstGeom prst="rect">
            <a:avLst/>
          </a:prstGeom>
        </p:spPr>
      </p:pic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158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Design Failures Identified</a:t>
            </a:r>
            <a:endParaRPr dirty="0"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779684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Trim towards the stern a large amount.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Righting arm of the ship was low for intact stability 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Righting arm failed to surpass regulations in damage stability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9D4E2C-7FEF-2844-8061-B532099E0B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2298"/>
          <a:stretch/>
        </p:blipFill>
        <p:spPr>
          <a:xfrm>
            <a:off x="731910" y="2018387"/>
            <a:ext cx="7680179" cy="204285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B7242D-9B4F-3C43-8399-0A8ED86686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8C3F9C5B-23B2-8141-BD23-B2E0BA214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03" y="4061246"/>
            <a:ext cx="1536921" cy="1013714"/>
          </a:xfrm>
          <a:prstGeom prst="rect">
            <a:avLst/>
          </a:prstGeom>
        </p:spPr>
      </p:pic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BD29D5-B111-A44B-9DCA-B9FAFBA740A5}"/>
              </a:ext>
            </a:extLst>
          </p:cNvPr>
          <p:cNvSpPr txBox="1"/>
          <p:nvPr/>
        </p:nvSpPr>
        <p:spPr>
          <a:xfrm>
            <a:off x="6739128" y="1159045"/>
            <a:ext cx="20931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1). Bulkheads just placed with no input on reason they exist (FL)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2) The stern transformation resulted in a poorly designed hull (too much overhang and not enough buoyancy)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AF7D24-AA0F-584C-92DA-23CEE29E7D7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7" name="Picture 6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5CE8ED6A-D9E5-714B-8A00-EE79BB2BA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80389"/>
            <a:ext cx="6519672" cy="178272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Emergent Design Failure</a:t>
            </a:r>
            <a:endParaRPr dirty="0"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/>
              <a:t>When making the positions for the bulkheads, floodable length was not considered. </a:t>
            </a:r>
            <a:endParaRPr dirty="0"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2"/>
          </p:nvPr>
        </p:nvSpPr>
        <p:spPr>
          <a:xfrm>
            <a:off x="4832400" y="1152474"/>
            <a:ext cx="3999900" cy="37761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This caused design churn because the bulkhead placements were not advised by the floodable length curve.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As a result, the ship failed when certain parallel bulkheads were flooded. They were less than 0.2, the USCG requirements for ships of this size.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This failure led to churning between container placement and height of containers. This only resulted in passing the most amount of test cases but not all of them.</a:t>
            </a:r>
            <a:endParaRPr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2E76956-F720-5944-94F7-0C2A19135452}"/>
              </a:ext>
            </a:extLst>
          </p:cNvPr>
          <p:cNvGrpSpPr/>
          <p:nvPr/>
        </p:nvGrpSpPr>
        <p:grpSpPr>
          <a:xfrm>
            <a:off x="375708" y="1823440"/>
            <a:ext cx="4260300" cy="2167585"/>
            <a:chOff x="311700" y="2312941"/>
            <a:chExt cx="4260300" cy="2167585"/>
          </a:xfrm>
        </p:grpSpPr>
        <p:pic>
          <p:nvPicPr>
            <p:cNvPr id="93" name="Google Shape;93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11700" y="2312941"/>
              <a:ext cx="4260300" cy="21675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Line Callout 2 1">
              <a:extLst>
                <a:ext uri="{FF2B5EF4-FFF2-40B4-BE49-F238E27FC236}">
                  <a16:creationId xmlns:a16="http://schemas.microsoft.com/office/drawing/2014/main" id="{5886A78D-A6DC-7741-96BB-3F3DF31CA8F3}"/>
                </a:ext>
              </a:extLst>
            </p:cNvPr>
            <p:cNvSpPr/>
            <p:nvPr/>
          </p:nvSpPr>
          <p:spPr>
            <a:xfrm>
              <a:off x="3747407" y="2571750"/>
              <a:ext cx="693964" cy="367393"/>
            </a:xfrm>
            <a:prstGeom prst="borderCallout2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High up </a:t>
              </a:r>
            </a:p>
          </p:txBody>
        </p:sp>
        <p:sp>
          <p:nvSpPr>
            <p:cNvPr id="9" name="Line Callout 2 8">
              <a:extLst>
                <a:ext uri="{FF2B5EF4-FFF2-40B4-BE49-F238E27FC236}">
                  <a16:creationId xmlns:a16="http://schemas.microsoft.com/office/drawing/2014/main" id="{12B72743-DCDF-7048-AE88-2B0FDA21E009}"/>
                </a:ext>
              </a:extLst>
            </p:cNvPr>
            <p:cNvSpPr/>
            <p:nvPr/>
          </p:nvSpPr>
          <p:spPr>
            <a:xfrm>
              <a:off x="1174894" y="3670988"/>
              <a:ext cx="1513441" cy="569142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70656"/>
                <a:gd name="adj6" fmla="val -225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Cargo Hold Not Used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DF3886-BFBA-564C-87C3-267796D0379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10" name="Picture 9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0337F147-EA20-934F-AE2D-B14B77AD32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03" y="4061246"/>
            <a:ext cx="1536921" cy="1013714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3837A56-E800-A34F-AF3D-60E65B8F8390}"/>
              </a:ext>
            </a:extLst>
          </p:cNvPr>
          <p:cNvCxnSpPr>
            <a:cxnSpLocks/>
          </p:cNvCxnSpPr>
          <p:nvPr/>
        </p:nvCxnSpPr>
        <p:spPr>
          <a:xfrm>
            <a:off x="6684264" y="1757665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1586F03-6B7E-F74C-914A-B53947E34A88}"/>
              </a:ext>
            </a:extLst>
          </p:cNvPr>
          <p:cNvCxnSpPr>
            <a:cxnSpLocks/>
          </p:cNvCxnSpPr>
          <p:nvPr/>
        </p:nvCxnSpPr>
        <p:spPr>
          <a:xfrm>
            <a:off x="6681216" y="3181487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D959F-0547-B44E-95DA-464D7798D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42581-1041-6144-98ED-AB7A550EEE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5E00A-21F3-524F-B77D-9365579A1F7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pic>
        <p:nvPicPr>
          <p:cNvPr id="2050" name="Picture 2" descr="A Complete Guide to Understand Damage Stability Better - MySeaTime">
            <a:extLst>
              <a:ext uri="{FF2B5EF4-FFF2-40B4-BE49-F238E27FC236}">
                <a16:creationId xmlns:a16="http://schemas.microsoft.com/office/drawing/2014/main" id="{EE9B519F-80F1-BC40-BCCA-125820BC8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1060450"/>
            <a:ext cx="8877300" cy="302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503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0" name="Google Shape;1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6683"/>
            <a:ext cx="9144002" cy="4090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78489D-465C-8A45-B870-B9564CAA76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pic>
        <p:nvPicPr>
          <p:cNvPr id="6" name="Picture 5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81AD6EEA-87E2-DE49-B073-8D304C899A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03" y="4061246"/>
            <a:ext cx="1536921" cy="101371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3CC5D-576B-324B-B122-2B59190EB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52417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Hull Lines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E46E48-4088-454F-B4A2-02C1C223D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904" y="725117"/>
            <a:ext cx="6192520" cy="362444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FC2F56-0A24-5745-8B63-4381D0A35C2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pic>
        <p:nvPicPr>
          <p:cNvPr id="5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B644EFEE-3692-0B47-A886-0E9DB7BF8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03" y="4061246"/>
            <a:ext cx="1536921" cy="1013714"/>
          </a:xfrm>
          <a:prstGeom prst="rect">
            <a:avLst/>
          </a:prstGeom>
        </p:spPr>
      </p:pic>
      <p:sp>
        <p:nvSpPr>
          <p:cNvPr id="8" name="Line Callout 2 7">
            <a:extLst>
              <a:ext uri="{FF2B5EF4-FFF2-40B4-BE49-F238E27FC236}">
                <a16:creationId xmlns:a16="http://schemas.microsoft.com/office/drawing/2014/main" id="{604B9849-A853-C345-8F22-E83E20BD9895}"/>
              </a:ext>
            </a:extLst>
          </p:cNvPr>
          <p:cNvSpPr/>
          <p:nvPr/>
        </p:nvSpPr>
        <p:spPr>
          <a:xfrm>
            <a:off x="4384438" y="4094074"/>
            <a:ext cx="1751186" cy="66080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0656"/>
              <a:gd name="adj6" fmla="val -2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Lines in the back of ship show a lack of buoyancy</a:t>
            </a:r>
          </a:p>
        </p:txBody>
      </p:sp>
    </p:spTree>
    <p:extLst>
      <p:ext uri="{BB962C8B-B14F-4D97-AF65-F5344CB8AC3E}">
        <p14:creationId xmlns:p14="http://schemas.microsoft.com/office/powerpoint/2010/main" val="3268828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Damage Stability</a:t>
            </a:r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Damage stability is the stability of the ship given a damaged water tight bulkhead.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The design failure in this case was a failure to integrate information, particularly the floodable length.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9E51F1-D9D6-8541-A968-6623CA56D71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pic>
        <p:nvPicPr>
          <p:cNvPr id="5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B9CBA55B-11C0-084F-A4FF-9FC54E40F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03" y="4061246"/>
            <a:ext cx="1536921" cy="1013714"/>
          </a:xfrm>
          <a:prstGeom prst="rect">
            <a:avLst/>
          </a:prstGeom>
        </p:spPr>
      </p:pic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2FDA8902-6E8C-9B43-8B04-640A41AB5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7991" y="2084832"/>
            <a:ext cx="5814467" cy="299012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B316D-F14E-1249-A57B-5771EEDC9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7CFD90-72CB-0748-BE28-0C955D1888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7D0504-3B3B-8842-AB24-8135AB2B542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pic>
        <p:nvPicPr>
          <p:cNvPr id="4098" name="Picture 2" descr="How Gz Curves Reveal the Truth about A Sailboat's Stability">
            <a:extLst>
              <a:ext uri="{FF2B5EF4-FFF2-40B4-BE49-F238E27FC236}">
                <a16:creationId xmlns:a16="http://schemas.microsoft.com/office/drawing/2014/main" id="{6B574213-28AB-E94C-A004-928E0E070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50" y="463550"/>
            <a:ext cx="5626100" cy="421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469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8EB11-3B95-5F4F-9F9E-AF342A4DC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7CCAF7-140A-ED4D-B0D8-D48614434E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0AE73F-6508-914B-90E0-DEE475140EC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AFC44D-2D13-A642-92F7-E7EB1045847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5E711497-D8DD-0F46-8940-12F7BF3DE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568"/>
            <a:ext cx="9144000" cy="4702363"/>
          </a:xfrm>
          <a:prstGeom prst="rect">
            <a:avLst/>
          </a:prstGeom>
        </p:spPr>
      </p:pic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715544EA-8945-4443-80DF-6385AD654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72968"/>
            <a:ext cx="9144000" cy="470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041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96061-DC59-BA4E-A710-0C70BB718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These Could Have Been Avoided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C1EB45-9206-A040-A8FB-9577EEE8FF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Understanding the hull form was incorrect for this number of containers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Taken in to account the floodable length curves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Anticipated the change in damage stability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1BA6A2-92B0-A54E-9246-0E80D30BD5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57155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2A6F4-FDE2-0145-A4D5-E894E1E89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65F9C8-2725-B147-B486-AEA3FA78A3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1BFF3-0596-784C-B6B1-CE67103D5A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pic>
        <p:nvPicPr>
          <p:cNvPr id="5" name="Picture 4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24C9D26F-C79B-C541-A31A-A91EC74F8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58287" y="-721866"/>
            <a:ext cx="22119310" cy="604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75804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7937</TotalTime>
  <Words>561</Words>
  <Application>Microsoft Macintosh PowerPoint</Application>
  <PresentationFormat>On-screen Show (16:9)</PresentationFormat>
  <Paragraphs>75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Cambria</vt:lpstr>
      <vt:lpstr>Simple Light</vt:lpstr>
      <vt:lpstr>Emergent Design Failure in Ship Design</vt:lpstr>
      <vt:lpstr>PowerPoint Presentation</vt:lpstr>
      <vt:lpstr>Capstone Project Goal</vt:lpstr>
      <vt:lpstr>Emergent Design Failures Illustrated</vt:lpstr>
      <vt:lpstr>Goal</vt:lpstr>
      <vt:lpstr>Steps Taken</vt:lpstr>
      <vt:lpstr>Design Failures Identified</vt:lpstr>
      <vt:lpstr>PowerPoint Presentation</vt:lpstr>
      <vt:lpstr>Emergent Design Failure</vt:lpstr>
      <vt:lpstr>PowerPoint Presentation</vt:lpstr>
      <vt:lpstr>PowerPoint Presentation</vt:lpstr>
      <vt:lpstr>Hull Lines</vt:lpstr>
      <vt:lpstr>Damage Stability</vt:lpstr>
      <vt:lpstr>PowerPoint Presentation</vt:lpstr>
      <vt:lpstr>PowerPoint Presentation</vt:lpstr>
      <vt:lpstr>How These Could Have Been Avoided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Emergent Design Failure in Ship Design</dc:title>
  <cp:lastModifiedBy>Microsoft Office User</cp:lastModifiedBy>
  <cp:revision>30</cp:revision>
  <dcterms:modified xsi:type="dcterms:W3CDTF">2021-04-21T00:21:15Z</dcterms:modified>
</cp:coreProperties>
</file>