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52"/>
  </p:notesMasterIdLst>
  <p:handoutMasterIdLst>
    <p:handoutMasterId r:id="rId53"/>
  </p:handoutMasterIdLst>
  <p:sldIdLst>
    <p:sldId id="256" r:id="rId2"/>
    <p:sldId id="321" r:id="rId3"/>
    <p:sldId id="300" r:id="rId4"/>
    <p:sldId id="570" r:id="rId5"/>
    <p:sldId id="302" r:id="rId6"/>
    <p:sldId id="569" r:id="rId7"/>
    <p:sldId id="519" r:id="rId8"/>
    <p:sldId id="564" r:id="rId9"/>
    <p:sldId id="311" r:id="rId10"/>
    <p:sldId id="323" r:id="rId11"/>
    <p:sldId id="315" r:id="rId12"/>
    <p:sldId id="571" r:id="rId13"/>
    <p:sldId id="572" r:id="rId14"/>
    <p:sldId id="573" r:id="rId15"/>
    <p:sldId id="575" r:id="rId16"/>
    <p:sldId id="316" r:id="rId17"/>
    <p:sldId id="317" r:id="rId18"/>
    <p:sldId id="277" r:id="rId19"/>
    <p:sldId id="263" r:id="rId20"/>
    <p:sldId id="264" r:id="rId21"/>
    <p:sldId id="582" r:id="rId22"/>
    <p:sldId id="566" r:id="rId23"/>
    <p:sldId id="326" r:id="rId24"/>
    <p:sldId id="593" r:id="rId25"/>
    <p:sldId id="567" r:id="rId26"/>
    <p:sldId id="574" r:id="rId27"/>
    <p:sldId id="592" r:id="rId28"/>
    <p:sldId id="568" r:id="rId29"/>
    <p:sldId id="559" r:id="rId30"/>
    <p:sldId id="322" r:id="rId31"/>
    <p:sldId id="577" r:id="rId32"/>
    <p:sldId id="576" r:id="rId33"/>
    <p:sldId id="303" r:id="rId34"/>
    <p:sldId id="304" r:id="rId35"/>
    <p:sldId id="590" r:id="rId36"/>
    <p:sldId id="578" r:id="rId37"/>
    <p:sldId id="584" r:id="rId38"/>
    <p:sldId id="591" r:id="rId39"/>
    <p:sldId id="580" r:id="rId40"/>
    <p:sldId id="585" r:id="rId41"/>
    <p:sldId id="586" r:id="rId42"/>
    <p:sldId id="579" r:id="rId43"/>
    <p:sldId id="587" r:id="rId44"/>
    <p:sldId id="588" r:id="rId45"/>
    <p:sldId id="589" r:id="rId46"/>
    <p:sldId id="583" r:id="rId47"/>
    <p:sldId id="288" r:id="rId48"/>
    <p:sldId id="563" r:id="rId49"/>
    <p:sldId id="558" r:id="rId50"/>
    <p:sldId id="562" r:id="rId51"/>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5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261348-DE5D-46E8-A381-952528246E7D}"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8DE33F11-FEB8-452E-B5A5-E619310F003A}">
      <dgm:prSet phldrT="[Text]" custT="1"/>
      <dgm:spPr>
        <a:solidFill>
          <a:schemeClr val="accent5">
            <a:lumMod val="60000"/>
            <a:lumOff val="40000"/>
            <a:alpha val="50000"/>
          </a:schemeClr>
        </a:solidFill>
        <a:ln>
          <a:solidFill>
            <a:schemeClr val="accent5">
              <a:lumMod val="75000"/>
            </a:schemeClr>
          </a:solidFill>
        </a:ln>
      </dgm:spPr>
      <dgm:t>
        <a:bodyPr/>
        <a:lstStyle/>
        <a:p>
          <a:r>
            <a:rPr lang="en-US" sz="2400" dirty="0"/>
            <a:t>Student	</a:t>
          </a:r>
        </a:p>
      </dgm:t>
    </dgm:pt>
    <dgm:pt modelId="{9B54897B-ED4F-441E-8D9A-5E012B45C2D5}" type="parTrans" cxnId="{473158F5-AE46-428A-90F1-ECDD9F03D8FF}">
      <dgm:prSet/>
      <dgm:spPr/>
      <dgm:t>
        <a:bodyPr/>
        <a:lstStyle/>
        <a:p>
          <a:endParaRPr lang="en-US"/>
        </a:p>
      </dgm:t>
    </dgm:pt>
    <dgm:pt modelId="{29101ADB-D995-48F0-945B-3BFB03864E78}" type="sibTrans" cxnId="{473158F5-AE46-428A-90F1-ECDD9F03D8FF}">
      <dgm:prSet/>
      <dgm:spPr/>
      <dgm:t>
        <a:bodyPr/>
        <a:lstStyle/>
        <a:p>
          <a:endParaRPr lang="en-US"/>
        </a:p>
      </dgm:t>
    </dgm:pt>
    <dgm:pt modelId="{B588D485-C4A3-4543-A50E-5E824EF1A794}">
      <dgm:prSet phldrT="[Text]" custT="1"/>
      <dgm:spPr>
        <a:solidFill>
          <a:schemeClr val="accent1">
            <a:lumMod val="75000"/>
            <a:alpha val="50000"/>
          </a:schemeClr>
        </a:solidFill>
        <a:ln>
          <a:solidFill>
            <a:schemeClr val="tx1"/>
          </a:solidFill>
        </a:ln>
      </dgm:spPr>
      <dgm:t>
        <a:bodyPr/>
        <a:lstStyle/>
        <a:p>
          <a:r>
            <a:rPr lang="en-US" sz="2400" dirty="0"/>
            <a:t>Community</a:t>
          </a:r>
        </a:p>
      </dgm:t>
    </dgm:pt>
    <dgm:pt modelId="{D0FBF013-2CBF-4BEF-AD12-5AA56077AAB2}" type="parTrans" cxnId="{9AF4B58E-7E95-4875-8E64-A3B24B2A9F6F}">
      <dgm:prSet/>
      <dgm:spPr/>
      <dgm:t>
        <a:bodyPr/>
        <a:lstStyle/>
        <a:p>
          <a:endParaRPr lang="en-US"/>
        </a:p>
      </dgm:t>
    </dgm:pt>
    <dgm:pt modelId="{7E54D6A2-31D4-45D0-8ED2-46E44013F346}" type="sibTrans" cxnId="{9AF4B58E-7E95-4875-8E64-A3B24B2A9F6F}">
      <dgm:prSet/>
      <dgm:spPr/>
      <dgm:t>
        <a:bodyPr/>
        <a:lstStyle/>
        <a:p>
          <a:endParaRPr lang="en-US"/>
        </a:p>
      </dgm:t>
    </dgm:pt>
    <dgm:pt modelId="{9397F9FA-3663-4787-A5A6-70E22456A959}">
      <dgm:prSet phldrT="[Text]" custT="1"/>
      <dgm:spPr>
        <a:solidFill>
          <a:schemeClr val="accent4">
            <a:lumMod val="40000"/>
            <a:lumOff val="60000"/>
            <a:alpha val="50000"/>
          </a:schemeClr>
        </a:solidFill>
        <a:ln>
          <a:solidFill>
            <a:schemeClr val="accent4"/>
          </a:solidFill>
        </a:ln>
      </dgm:spPr>
      <dgm:t>
        <a:bodyPr/>
        <a:lstStyle/>
        <a:p>
          <a:r>
            <a:rPr lang="en-US" sz="2400" dirty="0"/>
            <a:t>Faculty</a:t>
          </a:r>
        </a:p>
      </dgm:t>
    </dgm:pt>
    <dgm:pt modelId="{A8BD2229-BA49-4A43-9C29-8015635CD063}" type="parTrans" cxnId="{B4AA5DB0-1B8A-4017-938F-82760B98956B}">
      <dgm:prSet/>
      <dgm:spPr/>
      <dgm:t>
        <a:bodyPr/>
        <a:lstStyle/>
        <a:p>
          <a:endParaRPr lang="en-US"/>
        </a:p>
      </dgm:t>
    </dgm:pt>
    <dgm:pt modelId="{322814A1-EE90-422D-BE1A-9684D17CE9EA}" type="sibTrans" cxnId="{B4AA5DB0-1B8A-4017-938F-82760B98956B}">
      <dgm:prSet/>
      <dgm:spPr/>
      <dgm:t>
        <a:bodyPr/>
        <a:lstStyle/>
        <a:p>
          <a:endParaRPr lang="en-US"/>
        </a:p>
      </dgm:t>
    </dgm:pt>
    <dgm:pt modelId="{81412DB5-1601-4B2B-87EE-E65699301132}" type="pres">
      <dgm:prSet presAssocID="{FC261348-DE5D-46E8-A381-952528246E7D}" presName="Name0" presStyleCnt="0">
        <dgm:presLayoutVars>
          <dgm:chMax val="7"/>
          <dgm:dir/>
          <dgm:resizeHandles val="exact"/>
        </dgm:presLayoutVars>
      </dgm:prSet>
      <dgm:spPr/>
    </dgm:pt>
    <dgm:pt modelId="{987920CC-7DF6-4F75-8D1D-C133510B404E}" type="pres">
      <dgm:prSet presAssocID="{FC261348-DE5D-46E8-A381-952528246E7D}" presName="ellipse1" presStyleLbl="vennNode1" presStyleIdx="0" presStyleCnt="3" custScaleX="130313" custScaleY="124375" custLinFactNeighborX="-2" custLinFactNeighborY="-808">
        <dgm:presLayoutVars>
          <dgm:bulletEnabled val="1"/>
        </dgm:presLayoutVars>
      </dgm:prSet>
      <dgm:spPr/>
    </dgm:pt>
    <dgm:pt modelId="{3E81F0C5-0D22-4F56-8232-9F18D0EF0E7A}" type="pres">
      <dgm:prSet presAssocID="{FC261348-DE5D-46E8-A381-952528246E7D}" presName="ellipse2" presStyleLbl="vennNode1" presStyleIdx="1" presStyleCnt="3" custScaleX="140516" custScaleY="38413" custLinFactNeighborX="-14812" custLinFactNeighborY="-26881">
        <dgm:presLayoutVars>
          <dgm:bulletEnabled val="1"/>
        </dgm:presLayoutVars>
      </dgm:prSet>
      <dgm:spPr/>
    </dgm:pt>
    <dgm:pt modelId="{0B72D222-827B-42EF-AC45-1777E1D5D9AB}" type="pres">
      <dgm:prSet presAssocID="{FC261348-DE5D-46E8-A381-952528246E7D}" presName="ellipse3" presStyleLbl="vennNode1" presStyleIdx="2" presStyleCnt="3" custScaleX="112549" custScaleY="121008" custLinFactNeighborX="-361">
        <dgm:presLayoutVars>
          <dgm:bulletEnabled val="1"/>
        </dgm:presLayoutVars>
      </dgm:prSet>
      <dgm:spPr/>
    </dgm:pt>
  </dgm:ptLst>
  <dgm:cxnLst>
    <dgm:cxn modelId="{605B170B-F544-4DE1-BC9F-AB5900C40B59}" type="presOf" srcId="{B588D485-C4A3-4543-A50E-5E824EF1A794}" destId="{3E81F0C5-0D22-4F56-8232-9F18D0EF0E7A}" srcOrd="0" destOrd="0" presId="urn:microsoft.com/office/officeart/2005/8/layout/rings+Icon"/>
    <dgm:cxn modelId="{40962759-F457-46DF-8380-91377FAE17CA}" type="presOf" srcId="{8DE33F11-FEB8-452E-B5A5-E619310F003A}" destId="{987920CC-7DF6-4F75-8D1D-C133510B404E}" srcOrd="0" destOrd="0" presId="urn:microsoft.com/office/officeart/2005/8/layout/rings+Icon"/>
    <dgm:cxn modelId="{9AF4B58E-7E95-4875-8E64-A3B24B2A9F6F}" srcId="{FC261348-DE5D-46E8-A381-952528246E7D}" destId="{B588D485-C4A3-4543-A50E-5E824EF1A794}" srcOrd="1" destOrd="0" parTransId="{D0FBF013-2CBF-4BEF-AD12-5AA56077AAB2}" sibTransId="{7E54D6A2-31D4-45D0-8ED2-46E44013F346}"/>
    <dgm:cxn modelId="{9DD79594-8A60-42FB-B859-2E54241AF61F}" type="presOf" srcId="{FC261348-DE5D-46E8-A381-952528246E7D}" destId="{81412DB5-1601-4B2B-87EE-E65699301132}" srcOrd="0" destOrd="0" presId="urn:microsoft.com/office/officeart/2005/8/layout/rings+Icon"/>
    <dgm:cxn modelId="{B4AA5DB0-1B8A-4017-938F-82760B98956B}" srcId="{FC261348-DE5D-46E8-A381-952528246E7D}" destId="{9397F9FA-3663-4787-A5A6-70E22456A959}" srcOrd="2" destOrd="0" parTransId="{A8BD2229-BA49-4A43-9C29-8015635CD063}" sibTransId="{322814A1-EE90-422D-BE1A-9684D17CE9EA}"/>
    <dgm:cxn modelId="{975AD5DF-5068-427B-95A1-55726E6CC5F5}" type="presOf" srcId="{9397F9FA-3663-4787-A5A6-70E22456A959}" destId="{0B72D222-827B-42EF-AC45-1777E1D5D9AB}" srcOrd="0" destOrd="0" presId="urn:microsoft.com/office/officeart/2005/8/layout/rings+Icon"/>
    <dgm:cxn modelId="{473158F5-AE46-428A-90F1-ECDD9F03D8FF}" srcId="{FC261348-DE5D-46E8-A381-952528246E7D}" destId="{8DE33F11-FEB8-452E-B5A5-E619310F003A}" srcOrd="0" destOrd="0" parTransId="{9B54897B-ED4F-441E-8D9A-5E012B45C2D5}" sibTransId="{29101ADB-D995-48F0-945B-3BFB03864E78}"/>
    <dgm:cxn modelId="{05E13947-A1E9-4519-B39D-663AD3311F93}" type="presParOf" srcId="{81412DB5-1601-4B2B-87EE-E65699301132}" destId="{987920CC-7DF6-4F75-8D1D-C133510B404E}" srcOrd="0" destOrd="0" presId="urn:microsoft.com/office/officeart/2005/8/layout/rings+Icon"/>
    <dgm:cxn modelId="{F535A843-1CC6-4501-8CC5-71A2EAE75B58}" type="presParOf" srcId="{81412DB5-1601-4B2B-87EE-E65699301132}" destId="{3E81F0C5-0D22-4F56-8232-9F18D0EF0E7A}" srcOrd="1" destOrd="0" presId="urn:microsoft.com/office/officeart/2005/8/layout/rings+Icon"/>
    <dgm:cxn modelId="{44613AF4-0258-440C-823E-224B96F8D9B8}" type="presParOf" srcId="{81412DB5-1601-4B2B-87EE-E65699301132}" destId="{0B72D222-827B-42EF-AC45-1777E1D5D9A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920CC-7DF6-4F75-8D1D-C133510B404E}">
      <dsp:nvSpPr>
        <dsp:cNvPr id="0" name=""/>
        <dsp:cNvSpPr/>
      </dsp:nvSpPr>
      <dsp:spPr>
        <a:xfrm>
          <a:off x="172660" y="165126"/>
          <a:ext cx="2533074" cy="2417614"/>
        </a:xfrm>
        <a:prstGeom prst="ellipse">
          <a:avLst/>
        </a:prstGeom>
        <a:solidFill>
          <a:schemeClr val="accent5">
            <a:lumMod val="60000"/>
            <a:lumOff val="40000"/>
            <a:alpha val="50000"/>
          </a:schemeClr>
        </a:solidFill>
        <a:ln w="15875" cap="rnd"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Student	</a:t>
          </a:r>
        </a:p>
      </dsp:txBody>
      <dsp:txXfrm>
        <a:off x="543620" y="519177"/>
        <a:ext cx="1791154" cy="1709512"/>
      </dsp:txXfrm>
    </dsp:sp>
    <dsp:sp modelId="{3E81F0C5-0D22-4F56-8232-9F18D0EF0E7A}">
      <dsp:nvSpPr>
        <dsp:cNvPr id="0" name=""/>
        <dsp:cNvSpPr/>
      </dsp:nvSpPr>
      <dsp:spPr>
        <a:xfrm>
          <a:off x="786123" y="1790200"/>
          <a:ext cx="2731404" cy="746676"/>
        </a:xfrm>
        <a:prstGeom prst="ellipse">
          <a:avLst/>
        </a:prstGeom>
        <a:solidFill>
          <a:schemeClr val="accent1">
            <a:lumMod val="75000"/>
            <a:alpha val="50000"/>
          </a:schemeClr>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Community</a:t>
          </a:r>
        </a:p>
      </dsp:txBody>
      <dsp:txXfrm>
        <a:off x="1186128" y="1899548"/>
        <a:ext cx="1931394" cy="527980"/>
      </dsp:txXfrm>
    </dsp:sp>
    <dsp:sp modelId="{0B72D222-827B-42EF-AC45-1777E1D5D9AB}">
      <dsp:nvSpPr>
        <dsp:cNvPr id="0" name=""/>
        <dsp:cNvSpPr/>
      </dsp:nvSpPr>
      <dsp:spPr>
        <a:xfrm>
          <a:off x="2338172" y="213556"/>
          <a:ext cx="2187771" cy="2352166"/>
        </a:xfrm>
        <a:prstGeom prst="ellipse">
          <a:avLst/>
        </a:prstGeom>
        <a:solidFill>
          <a:schemeClr val="accent4">
            <a:lumMod val="40000"/>
            <a:lumOff val="60000"/>
            <a:alpha val="5000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Faculty</a:t>
          </a:r>
        </a:p>
      </dsp:txBody>
      <dsp:txXfrm>
        <a:off x="2658564" y="558023"/>
        <a:ext cx="1546987" cy="166323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6656" tIns="48328" rIns="96656" bIns="48328" rtlCol="0"/>
          <a:lstStyle>
            <a:lvl1pPr algn="l">
              <a:defRPr sz="1200"/>
            </a:lvl1pPr>
          </a:lstStyle>
          <a:p>
            <a:endParaRPr lang="en-US"/>
          </a:p>
        </p:txBody>
      </p:sp>
      <p:sp>
        <p:nvSpPr>
          <p:cNvPr id="3" name="Date Placeholder 2"/>
          <p:cNvSpPr>
            <a:spLocks noGrp="1"/>
          </p:cNvSpPr>
          <p:nvPr>
            <p:ph type="dt" sz="quarter" idx="1"/>
          </p:nvPr>
        </p:nvSpPr>
        <p:spPr>
          <a:xfrm>
            <a:off x="4143588" y="0"/>
            <a:ext cx="3169920" cy="481728"/>
          </a:xfrm>
          <a:prstGeom prst="rect">
            <a:avLst/>
          </a:prstGeom>
        </p:spPr>
        <p:txBody>
          <a:bodyPr vert="horz" lIns="96656" tIns="48328" rIns="96656" bIns="48328" rtlCol="0"/>
          <a:lstStyle>
            <a:lvl1pPr algn="r">
              <a:defRPr sz="1200"/>
            </a:lvl1pPr>
          </a:lstStyle>
          <a:p>
            <a:fld id="{70CBB1C2-A978-453D-928C-C2A2B7A6E90A}" type="datetimeFigureOut">
              <a:rPr lang="en-US" smtClean="0"/>
              <a:t>9/28/2021</a:t>
            </a:fld>
            <a:endParaRPr lang="en-US"/>
          </a:p>
        </p:txBody>
      </p:sp>
      <p:sp>
        <p:nvSpPr>
          <p:cNvPr id="4" name="Footer Placeholder 3"/>
          <p:cNvSpPr>
            <a:spLocks noGrp="1"/>
          </p:cNvSpPr>
          <p:nvPr>
            <p:ph type="ftr" sz="quarter" idx="2"/>
          </p:nvPr>
        </p:nvSpPr>
        <p:spPr>
          <a:xfrm>
            <a:off x="0" y="9119475"/>
            <a:ext cx="3169920" cy="481727"/>
          </a:xfrm>
          <a:prstGeom prst="rect">
            <a:avLst/>
          </a:prstGeom>
        </p:spPr>
        <p:txBody>
          <a:bodyPr vert="horz" lIns="96656" tIns="48328" rIns="96656" bIns="48328" rtlCol="0" anchor="b"/>
          <a:lstStyle>
            <a:lvl1pPr algn="l">
              <a:defRPr sz="1200"/>
            </a:lvl1pPr>
          </a:lstStyle>
          <a:p>
            <a:endParaRPr lang="en-US"/>
          </a:p>
        </p:txBody>
      </p:sp>
      <p:sp>
        <p:nvSpPr>
          <p:cNvPr id="5" name="Slide Number Placeholder 4"/>
          <p:cNvSpPr>
            <a:spLocks noGrp="1"/>
          </p:cNvSpPr>
          <p:nvPr>
            <p:ph type="sldNum" sz="quarter" idx="3"/>
          </p:nvPr>
        </p:nvSpPr>
        <p:spPr>
          <a:xfrm>
            <a:off x="4143588" y="9119475"/>
            <a:ext cx="3169920" cy="481727"/>
          </a:xfrm>
          <a:prstGeom prst="rect">
            <a:avLst/>
          </a:prstGeom>
        </p:spPr>
        <p:txBody>
          <a:bodyPr vert="horz" lIns="96656" tIns="48328" rIns="96656" bIns="48328" rtlCol="0" anchor="b"/>
          <a:lstStyle>
            <a:lvl1pPr algn="r">
              <a:defRPr sz="1200"/>
            </a:lvl1pPr>
          </a:lstStyle>
          <a:p>
            <a:fld id="{362CC7E4-B8A4-4533-B374-269B67385A13}" type="slidenum">
              <a:rPr lang="en-US" smtClean="0"/>
              <a:t>‹#›</a:t>
            </a:fld>
            <a:endParaRPr lang="en-US"/>
          </a:p>
        </p:txBody>
      </p:sp>
    </p:spTree>
    <p:extLst>
      <p:ext uri="{BB962C8B-B14F-4D97-AF65-F5344CB8AC3E}">
        <p14:creationId xmlns:p14="http://schemas.microsoft.com/office/powerpoint/2010/main" val="245423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6656" tIns="48328" rIns="96656" bIns="48328" rtlCol="0"/>
          <a:lstStyle>
            <a:lvl1pPr algn="l">
              <a:defRPr sz="1200"/>
            </a:lvl1pPr>
          </a:lstStyle>
          <a:p>
            <a:endParaRPr lang="en-US"/>
          </a:p>
        </p:txBody>
      </p:sp>
      <p:sp>
        <p:nvSpPr>
          <p:cNvPr id="3" name="Date Placeholder 2"/>
          <p:cNvSpPr>
            <a:spLocks noGrp="1"/>
          </p:cNvSpPr>
          <p:nvPr>
            <p:ph type="dt" idx="1"/>
          </p:nvPr>
        </p:nvSpPr>
        <p:spPr>
          <a:xfrm>
            <a:off x="4143588" y="0"/>
            <a:ext cx="3169920" cy="481728"/>
          </a:xfrm>
          <a:prstGeom prst="rect">
            <a:avLst/>
          </a:prstGeom>
        </p:spPr>
        <p:txBody>
          <a:bodyPr vert="horz" lIns="96656" tIns="48328" rIns="96656" bIns="48328" rtlCol="0"/>
          <a:lstStyle>
            <a:lvl1pPr algn="r">
              <a:defRPr sz="1200"/>
            </a:lvl1pPr>
          </a:lstStyle>
          <a:p>
            <a:fld id="{04606672-819C-4DE5-9ADE-CB5169C5B77B}" type="datetimeFigureOut">
              <a:rPr lang="en-US" smtClean="0"/>
              <a:t>9/28/2021</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6" tIns="48328" rIns="96656" bIns="48328" rtlCol="0" anchor="ctr"/>
          <a:lstStyle/>
          <a:p>
            <a:endParaRPr lang="en-US"/>
          </a:p>
        </p:txBody>
      </p:sp>
      <p:sp>
        <p:nvSpPr>
          <p:cNvPr id="5" name="Notes Placeholder 4"/>
          <p:cNvSpPr>
            <a:spLocks noGrp="1"/>
          </p:cNvSpPr>
          <p:nvPr>
            <p:ph type="body" sz="quarter" idx="3"/>
          </p:nvPr>
        </p:nvSpPr>
        <p:spPr>
          <a:xfrm>
            <a:off x="731520" y="4620577"/>
            <a:ext cx="5852160" cy="3780472"/>
          </a:xfrm>
          <a:prstGeom prst="rect">
            <a:avLst/>
          </a:prstGeom>
        </p:spPr>
        <p:txBody>
          <a:bodyPr vert="horz" lIns="96656" tIns="48328" rIns="96656" bIns="4832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7"/>
          </a:xfrm>
          <a:prstGeom prst="rect">
            <a:avLst/>
          </a:prstGeom>
        </p:spPr>
        <p:txBody>
          <a:bodyPr vert="horz" lIns="96656" tIns="48328" rIns="96656" bIns="48328"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5"/>
            <a:ext cx="3169920" cy="481727"/>
          </a:xfrm>
          <a:prstGeom prst="rect">
            <a:avLst/>
          </a:prstGeom>
        </p:spPr>
        <p:txBody>
          <a:bodyPr vert="horz" lIns="96656" tIns="48328" rIns="96656" bIns="48328" rtlCol="0" anchor="b"/>
          <a:lstStyle>
            <a:lvl1pPr algn="r">
              <a:defRPr sz="1200"/>
            </a:lvl1pPr>
          </a:lstStyle>
          <a:p>
            <a:fld id="{751AFB13-B023-42C3-88EE-B56188C399F7}" type="slidenum">
              <a:rPr lang="en-US" smtClean="0"/>
              <a:t>‹#›</a:t>
            </a:fld>
            <a:endParaRPr lang="en-US"/>
          </a:p>
        </p:txBody>
      </p:sp>
    </p:spTree>
    <p:extLst>
      <p:ext uri="{BB962C8B-B14F-4D97-AF65-F5344CB8AC3E}">
        <p14:creationId xmlns:p14="http://schemas.microsoft.com/office/powerpoint/2010/main" val="2443598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pic>
        <p:nvPicPr>
          <p:cNvPr id="8" name="Content Placeholder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3678" y="-1"/>
            <a:ext cx="1138322" cy="6858001"/>
          </a:xfrm>
          <a:prstGeom prst="rect">
            <a:avLst/>
          </a:prstGeom>
          <a:ln>
            <a:noFill/>
          </a:ln>
          <a:effectLst>
            <a:softEdge rad="127000"/>
          </a:effectLst>
        </p:spPr>
      </p:pic>
    </p:spTree>
    <p:extLst>
      <p:ext uri="{BB962C8B-B14F-4D97-AF65-F5344CB8AC3E}">
        <p14:creationId xmlns:p14="http://schemas.microsoft.com/office/powerpoint/2010/main" val="425743093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487451"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491164" cy="3777622"/>
          </a:xfrm>
        </p:spPr>
        <p:txBody>
          <a:bodyPr/>
          <a:lstStyle>
            <a:lvl1pPr>
              <a:defRPr sz="2800"/>
            </a:lvl1pPr>
            <a:lvl2pPr>
              <a:defRPr sz="2400"/>
            </a:lvl2pPr>
            <a:lvl3pPr>
              <a:defRPr sz="20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sz="1600" i="1"/>
            </a:lvl1pPr>
          </a:lstStyle>
          <a:p>
            <a:r>
              <a:rPr lang="en-US"/>
              <a:t>Rules &amp; Regs and Reality - Seeman (Library of Congress Reference Forum 2021)</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pic>
        <p:nvPicPr>
          <p:cNvPr id="10" name="Content Placeholder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3678" y="-1"/>
            <a:ext cx="1138322" cy="6858001"/>
          </a:xfrm>
          <a:prstGeom prst="rect">
            <a:avLst/>
          </a:prstGeom>
          <a:ln>
            <a:noFill/>
          </a:ln>
          <a:effectLst>
            <a:softEdge rad="127000"/>
          </a:effectLst>
        </p:spPr>
      </p:pic>
    </p:spTree>
    <p:extLst>
      <p:ext uri="{BB962C8B-B14F-4D97-AF65-F5344CB8AC3E}">
        <p14:creationId xmlns:p14="http://schemas.microsoft.com/office/powerpoint/2010/main" val="333360034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Rules &amp; Regs and Reality - Seeman (Library of Congress Reference Forum 2021)</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07685160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Rules &amp; Regs and Reality - Seeman (Library of Congress Reference Forum 2021)</a:t>
            </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35787834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Rules &amp; Regs and Reality - Seeman (Library of Congress Reference Forum 2021)</a:t>
            </a: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76836161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39930659"/>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Rules &amp; Regs and Reality - Seeman (Library of Congress Reference Forum 2021)</a:t>
            </a: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15749703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Rules &amp; Regs and Reality - Seeman (Library of Congress Reference Forum 2021)</a:t>
            </a: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81872847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Rules &amp; Regs and Reality - Seeman (Library of Congress Reference Forum 2021)</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304098927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661608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06696177"/>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4875912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7794861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688446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Rules &amp; Regs and Reality - Seeman (Library of Congress Reference Forum 2021)</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417024542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Rules &amp; Regs and Reality - Seeman (Library of Congress Reference Forum 2021)</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8DDF6B-7032-4858-8C0D-5D67858725F7}" type="slidenum">
              <a:rPr lang="en-US" smtClean="0"/>
              <a:t>‹#›</a:t>
            </a:fld>
            <a:endParaRPr lang="en-US"/>
          </a:p>
        </p:txBody>
      </p:sp>
    </p:spTree>
    <p:extLst>
      <p:ext uri="{BB962C8B-B14F-4D97-AF65-F5344CB8AC3E}">
        <p14:creationId xmlns:p14="http://schemas.microsoft.com/office/powerpoint/2010/main" val="229471255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Rules &amp; Regs and Reality - Seeman (Library of Congress Reference Forum 2021)</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349080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ransition spd="slow">
    <p:fade/>
  </p:transition>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acamUeg77pw"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video" Target="https://www.youtube.com/embed/TvQViPBAvPk?feature=oembed"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stampsathi.in/php/public/stamps-gallery.php?page=171" TargetMode="External"/><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info.zingtrain.com/zingermans-12-natural-laws-of-business?_ga=2.237168901.402973041.1632699346-369966816.1632699346"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sites.google.com/view/squirrelman/home" TargetMode="External"/><Relationship Id="rId2" Type="http://schemas.openxmlformats.org/officeDocument/2006/relationships/hyperlink" Target="mailto:cseeman@umich.edu" TargetMode="Externa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50.xml.rels><?xml version="1.0" encoding="UTF-8" standalone="yes"?>
<Relationships xmlns="http://schemas.openxmlformats.org/package/2006/relationships"><Relationship Id="rId8" Type="http://schemas.openxmlformats.org/officeDocument/2006/relationships/hyperlink" Target="https://sites.google.com/view/squirrelman" TargetMode="External"/><Relationship Id="rId3" Type="http://schemas.openxmlformats.org/officeDocument/2006/relationships/hyperlink" Target="http://hdl.handle.net/2027.42/136881" TargetMode="External"/><Relationship Id="rId7" Type="http://schemas.openxmlformats.org/officeDocument/2006/relationships/hyperlink" Target="https://libjournal.uncg.edu/index.php/pcel/article/view/1186" TargetMode="External"/><Relationship Id="rId2" Type="http://schemas.openxmlformats.org/officeDocument/2006/relationships/hyperlink" Target="http://hdl.handle.net/2027.42/152351" TargetMode="External"/><Relationship Id="rId1" Type="http://schemas.openxmlformats.org/officeDocument/2006/relationships/slideLayout" Target="../slideLayouts/slideLayout2.xml"/><Relationship Id="rId6" Type="http://schemas.openxmlformats.org/officeDocument/2006/relationships/hyperlink" Target="http://hdl.handle.net/2027.42/109194" TargetMode="External"/><Relationship Id="rId5" Type="http://schemas.openxmlformats.org/officeDocument/2006/relationships/hyperlink" Target="http://docs.lib.purdue.edu/charleston/2015/plenarysessions/9/" TargetMode="External"/><Relationship Id="rId4" Type="http://schemas.openxmlformats.org/officeDocument/2006/relationships/hyperlink" Target="http://hdl.handle.net/2027.42/11587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81" y="551780"/>
            <a:ext cx="8393094" cy="2262781"/>
          </a:xfrm>
        </p:spPr>
        <p:txBody>
          <a:bodyPr>
            <a:normAutofit fontScale="90000"/>
          </a:bodyPr>
          <a:lstStyle/>
          <a:p>
            <a:br>
              <a:rPr lang="en-US" sz="4000" dirty="0"/>
            </a:br>
            <a:br>
              <a:rPr lang="en-US" sz="4000" dirty="0"/>
            </a:br>
            <a:r>
              <a:rPr lang="en-US" sz="4400" dirty="0"/>
              <a:t>Rules &amp; Regulations and Reality: Rethinking Reference Work in the Library of the Future</a:t>
            </a:r>
          </a:p>
        </p:txBody>
      </p:sp>
      <p:sp>
        <p:nvSpPr>
          <p:cNvPr id="3" name="Subtitle 2"/>
          <p:cNvSpPr>
            <a:spLocks noGrp="1"/>
          </p:cNvSpPr>
          <p:nvPr>
            <p:ph type="subTitle" idx="1"/>
          </p:nvPr>
        </p:nvSpPr>
        <p:spPr>
          <a:xfrm>
            <a:off x="2484436" y="2912049"/>
            <a:ext cx="3914775" cy="2262781"/>
          </a:xfrm>
        </p:spPr>
        <p:txBody>
          <a:bodyPr>
            <a:noAutofit/>
          </a:bodyPr>
          <a:lstStyle/>
          <a:p>
            <a:pPr algn="ctr"/>
            <a:r>
              <a:rPr lang="en-US" sz="2000" b="1" dirty="0"/>
              <a:t>Library of Congress Reference Forum</a:t>
            </a:r>
          </a:p>
          <a:p>
            <a:pPr algn="ctr"/>
            <a:r>
              <a:rPr lang="en-US" sz="2000" b="1" dirty="0"/>
              <a:t>September 28, 2021</a:t>
            </a:r>
          </a:p>
          <a:p>
            <a:pPr algn="ctr"/>
            <a:r>
              <a:rPr lang="en-US" sz="2000" b="1" dirty="0"/>
              <a:t>Corey Seeman, University of Michigan</a:t>
            </a:r>
          </a:p>
          <a:p>
            <a:pPr algn="ctr"/>
            <a:r>
              <a:rPr lang="en-US" sz="2000" b="1" dirty="0"/>
              <a:t>cseeman@umich.edu</a:t>
            </a:r>
            <a:endParaRPr lang="en-US" sz="2000" dirty="0"/>
          </a:p>
          <a:p>
            <a:br>
              <a:rPr lang="en-US" dirty="0"/>
            </a:br>
            <a:endParaRPr lang="en-US" dirty="0"/>
          </a:p>
        </p:txBody>
      </p:sp>
      <p:sp>
        <p:nvSpPr>
          <p:cNvPr id="5" name="Footer Placeholder 4"/>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a:t>
            </a:fld>
            <a:endParaRPr lang="en-US" dirty="0"/>
          </a:p>
        </p:txBody>
      </p:sp>
      <p:pic>
        <p:nvPicPr>
          <p:cNvPr id="1026" name="Picture 2">
            <a:extLst>
              <a:ext uri="{FF2B5EF4-FFF2-40B4-BE49-F238E27FC236}">
                <a16:creationId xmlns:a16="http://schemas.microsoft.com/office/drawing/2014/main" id="{7337E7EE-EA92-485C-8B4D-4B57F2BAB1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253" r="18653" b="13053"/>
          <a:stretch/>
        </p:blipFill>
        <p:spPr bwMode="auto">
          <a:xfrm>
            <a:off x="6399211" y="2912049"/>
            <a:ext cx="4573588" cy="2538530"/>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490248"/>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Outline &amp; Objectives</a:t>
            </a:r>
          </a:p>
        </p:txBody>
      </p:sp>
      <p:sp>
        <p:nvSpPr>
          <p:cNvPr id="3" name="Content Placeholder 2"/>
          <p:cNvSpPr>
            <a:spLocks noGrp="1"/>
          </p:cNvSpPr>
          <p:nvPr>
            <p:ph idx="1"/>
          </p:nvPr>
        </p:nvSpPr>
        <p:spPr>
          <a:xfrm>
            <a:off x="2393269" y="1439636"/>
            <a:ext cx="4290164" cy="4503964"/>
          </a:xfrm>
        </p:spPr>
        <p:txBody>
          <a:bodyPr>
            <a:normAutofit fontScale="85000" lnSpcReduction="10000"/>
          </a:bodyPr>
          <a:lstStyle/>
          <a:p>
            <a:pPr fontAlgn="base"/>
            <a:r>
              <a:rPr lang="en-US" dirty="0"/>
              <a:t>Want to show how we moved into becoming a ‘library of the future.’</a:t>
            </a:r>
          </a:p>
          <a:p>
            <a:pPr fontAlgn="base"/>
            <a:r>
              <a:rPr lang="en-US" dirty="0"/>
              <a:t>Showcase some of the ‘thought process’ that went into this journey.</a:t>
            </a:r>
          </a:p>
          <a:p>
            <a:pPr fontAlgn="base"/>
            <a:r>
              <a:rPr lang="en-US" dirty="0"/>
              <a:t>Show some of the problems and opportunities.</a:t>
            </a:r>
          </a:p>
          <a:p>
            <a:pPr fontAlgn="base"/>
            <a:r>
              <a:rPr lang="en-US" dirty="0"/>
              <a:t>Want you to (hopefully) find one nugget or idea that you can take away.</a:t>
            </a:r>
          </a:p>
          <a:p>
            <a:pPr fontAlgn="base"/>
            <a:endParaRPr lang="en-US" dirty="0"/>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4344" t="9009"/>
          <a:stretch/>
        </p:blipFill>
        <p:spPr>
          <a:xfrm>
            <a:off x="6807879" y="1828801"/>
            <a:ext cx="4148050" cy="3325090"/>
          </a:xfrm>
          <a:prstGeom prst="rect">
            <a:avLst/>
          </a:prstGeom>
        </p:spPr>
      </p:pic>
    </p:spTree>
    <p:extLst>
      <p:ext uri="{BB962C8B-B14F-4D97-AF65-F5344CB8AC3E}">
        <p14:creationId xmlns:p14="http://schemas.microsoft.com/office/powerpoint/2010/main" val="2652951917"/>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Outline &amp; Objectives</a:t>
            </a:r>
          </a:p>
        </p:txBody>
      </p:sp>
      <p:sp>
        <p:nvSpPr>
          <p:cNvPr id="3" name="Content Placeholder 2"/>
          <p:cNvSpPr>
            <a:spLocks noGrp="1"/>
          </p:cNvSpPr>
          <p:nvPr>
            <p:ph idx="1"/>
          </p:nvPr>
        </p:nvSpPr>
        <p:spPr/>
        <p:txBody>
          <a:bodyPr>
            <a:normAutofit/>
          </a:bodyPr>
          <a:lstStyle/>
          <a:p>
            <a:r>
              <a:rPr lang="en-US" dirty="0"/>
              <a:t>About Kresge Library</a:t>
            </a:r>
          </a:p>
          <a:p>
            <a:r>
              <a:rPr lang="en-US" dirty="0"/>
              <a:t>Kresge Library and Change</a:t>
            </a:r>
          </a:p>
          <a:p>
            <a:r>
              <a:rPr lang="en-US" dirty="0"/>
              <a:t>New Library Rules &amp; Laws</a:t>
            </a:r>
          </a:p>
          <a:p>
            <a:r>
              <a:rPr lang="en-US" dirty="0"/>
              <a:t>Questions</a:t>
            </a:r>
          </a:p>
          <a:p>
            <a:r>
              <a:rPr lang="en-US" dirty="0"/>
              <a:t>But first….a zoom poll…</a:t>
            </a:r>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869469519"/>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4E3FF-450D-48E8-B48D-FC5F1B239499}"/>
              </a:ext>
            </a:extLst>
          </p:cNvPr>
          <p:cNvSpPr>
            <a:spLocks noGrp="1"/>
          </p:cNvSpPr>
          <p:nvPr>
            <p:ph type="title"/>
          </p:nvPr>
        </p:nvSpPr>
        <p:spPr/>
        <p:txBody>
          <a:bodyPr>
            <a:normAutofit fontScale="90000"/>
          </a:bodyPr>
          <a:lstStyle/>
          <a:p>
            <a:r>
              <a:rPr lang="en-US" dirty="0"/>
              <a:t>Zoom Poll #1 - What is your SECOND favorite LC? (please choose one)</a:t>
            </a:r>
            <a:br>
              <a:rPr lang="en-US" dirty="0"/>
            </a:br>
            <a:endParaRPr lang="en-US" dirty="0"/>
          </a:p>
        </p:txBody>
      </p:sp>
      <p:sp>
        <p:nvSpPr>
          <p:cNvPr id="3" name="Content Placeholder 2">
            <a:extLst>
              <a:ext uri="{FF2B5EF4-FFF2-40B4-BE49-F238E27FC236}">
                <a16:creationId xmlns:a16="http://schemas.microsoft.com/office/drawing/2014/main" id="{2BC9FE69-5AF6-4466-972D-746BAA891AA8}"/>
              </a:ext>
            </a:extLst>
          </p:cNvPr>
          <p:cNvSpPr>
            <a:spLocks noGrp="1"/>
          </p:cNvSpPr>
          <p:nvPr>
            <p:ph idx="1"/>
          </p:nvPr>
        </p:nvSpPr>
        <p:spPr/>
        <p:txBody>
          <a:bodyPr>
            <a:normAutofit/>
          </a:bodyPr>
          <a:lstStyle/>
          <a:p>
            <a:r>
              <a:rPr lang="en-US" dirty="0"/>
              <a:t>LC Greenwood</a:t>
            </a:r>
          </a:p>
          <a:p>
            <a:r>
              <a:rPr lang="en-US" dirty="0"/>
              <a:t>Lady Chatterley</a:t>
            </a:r>
          </a:p>
          <a:p>
            <a:r>
              <a:rPr lang="en-US" dirty="0"/>
              <a:t>Lake Charles (Louisiana)</a:t>
            </a:r>
          </a:p>
          <a:p>
            <a:r>
              <a:rPr lang="en-US" dirty="0"/>
              <a:t>Lake Champlain (New York, Vermont &amp; Quebec)</a:t>
            </a:r>
          </a:p>
          <a:p>
            <a:r>
              <a:rPr lang="en-US" dirty="0"/>
              <a:t>Lemon Curd</a:t>
            </a:r>
          </a:p>
          <a:p>
            <a:endParaRPr lang="en-US" dirty="0"/>
          </a:p>
        </p:txBody>
      </p:sp>
      <p:sp>
        <p:nvSpPr>
          <p:cNvPr id="4" name="Footer Placeholder 3">
            <a:extLst>
              <a:ext uri="{FF2B5EF4-FFF2-40B4-BE49-F238E27FC236}">
                <a16:creationId xmlns:a16="http://schemas.microsoft.com/office/drawing/2014/main" id="{E1C00CBE-A0AF-464D-983E-5B332BE961DA}"/>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4D881AC-6517-4DD8-9FEB-B14A0C20C52D}"/>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612803116"/>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a:t>
            </a:r>
            <a:r>
              <a:rPr lang="en-US" dirty="0" err="1"/>
              <a:t>Kresge</a:t>
            </a:r>
            <a:r>
              <a:rPr lang="en-US" dirty="0"/>
              <a:t> Library</a:t>
            </a:r>
          </a:p>
        </p:txBody>
      </p:sp>
      <p:sp>
        <p:nvSpPr>
          <p:cNvPr id="3" name="Content Placeholder 2"/>
          <p:cNvSpPr>
            <a:spLocks noGrp="1"/>
          </p:cNvSpPr>
          <p:nvPr>
            <p:ph idx="1"/>
          </p:nvPr>
        </p:nvSpPr>
        <p:spPr>
          <a:xfrm>
            <a:off x="2589212" y="1384918"/>
            <a:ext cx="7926388" cy="1920258"/>
          </a:xfrm>
        </p:spPr>
        <p:txBody>
          <a:bodyPr>
            <a:normAutofit fontScale="85000" lnSpcReduction="10000"/>
          </a:bodyPr>
          <a:lstStyle/>
          <a:p>
            <a:r>
              <a:rPr lang="en-US" dirty="0"/>
              <a:t>Kresge Library Services is an independent library service unit at the University of Michigan.</a:t>
            </a:r>
          </a:p>
          <a:p>
            <a:r>
              <a:rPr lang="en-US" dirty="0"/>
              <a:t>We receive funding from the Ross School of Business and work collaboratively with colleagues at the main and law libraries on campus.</a:t>
            </a:r>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1026" name="Picture 2">
            <a:extLst>
              <a:ext uri="{FF2B5EF4-FFF2-40B4-BE49-F238E27FC236}">
                <a16:creationId xmlns:a16="http://schemas.microsoft.com/office/drawing/2014/main" id="{361B1D34-5ED2-463E-97DC-9E347C77A0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00" t="20800" r="-376" b="12833"/>
          <a:stretch/>
        </p:blipFill>
        <p:spPr bwMode="auto">
          <a:xfrm>
            <a:off x="4106838" y="3305176"/>
            <a:ext cx="4584746" cy="2567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79261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a:t>
            </a:r>
            <a:r>
              <a:rPr lang="en-US" dirty="0" err="1"/>
              <a:t>Kresge</a:t>
            </a:r>
            <a:r>
              <a:rPr lang="en-US" dirty="0"/>
              <a:t> Library</a:t>
            </a:r>
          </a:p>
        </p:txBody>
      </p:sp>
      <p:sp>
        <p:nvSpPr>
          <p:cNvPr id="3" name="Content Placeholder 2"/>
          <p:cNvSpPr>
            <a:spLocks noGrp="1"/>
          </p:cNvSpPr>
          <p:nvPr>
            <p:ph idx="1"/>
          </p:nvPr>
        </p:nvSpPr>
        <p:spPr>
          <a:xfrm>
            <a:off x="2376147" y="1242873"/>
            <a:ext cx="6344713" cy="4786451"/>
          </a:xfrm>
        </p:spPr>
        <p:txBody>
          <a:bodyPr>
            <a:normAutofit fontScale="70000" lnSpcReduction="20000"/>
          </a:bodyPr>
          <a:lstStyle/>
          <a:p>
            <a:r>
              <a:rPr lang="en-US" dirty="0"/>
              <a:t>We are JUST like the Library of Congress</a:t>
            </a:r>
          </a:p>
          <a:p>
            <a:r>
              <a:rPr lang="en-US" dirty="0"/>
              <a:t>We have patrons we love.</a:t>
            </a:r>
          </a:p>
          <a:p>
            <a:r>
              <a:rPr lang="en-US" dirty="0"/>
              <a:t>We have patrons who we don't love.</a:t>
            </a:r>
          </a:p>
          <a:p>
            <a:r>
              <a:rPr lang="en-US" dirty="0"/>
              <a:t>We hate when patrons are only looking for answers that confirm what they want to believe.</a:t>
            </a:r>
          </a:p>
          <a:p>
            <a:r>
              <a:rPr lang="en-US" dirty="0"/>
              <a:t>We do not have enough space.</a:t>
            </a:r>
          </a:p>
          <a:p>
            <a:r>
              <a:rPr lang="en-US" dirty="0"/>
              <a:t>We do not have enough money</a:t>
            </a:r>
          </a:p>
          <a:p>
            <a:r>
              <a:rPr lang="en-US" dirty="0"/>
              <a:t>Our aspirations and desires stretch beyond our means.</a:t>
            </a:r>
          </a:p>
          <a:p>
            <a:r>
              <a:rPr lang="en-US" dirty="0"/>
              <a:t>LC has 170 million items - we have around 17.</a:t>
            </a:r>
          </a:p>
          <a:p>
            <a:r>
              <a:rPr lang="en-US" dirty="0"/>
              <a:t>We have never been burned by the British - so we have that going for us.</a:t>
            </a:r>
          </a:p>
          <a:p>
            <a:pPr lvl="1"/>
            <a:endParaRPr lang="en-US" dirty="0"/>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1026" name="Picture 2">
            <a:extLst>
              <a:ext uri="{FF2B5EF4-FFF2-40B4-BE49-F238E27FC236}">
                <a16:creationId xmlns:a16="http://schemas.microsoft.com/office/drawing/2014/main" id="{5F205909-E31B-4D29-BA1C-4B55CE471B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21" t="12507" r="34668" b="6885"/>
          <a:stretch/>
        </p:blipFill>
        <p:spPr bwMode="auto">
          <a:xfrm>
            <a:off x="8720861" y="1905000"/>
            <a:ext cx="2189982" cy="285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6265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dirty="0"/>
              <a:t>About Kresge Library</a:t>
            </a:r>
          </a:p>
        </p:txBody>
      </p:sp>
      <p:sp>
        <p:nvSpPr>
          <p:cNvPr id="22531" name="Footer Placeholder 3"/>
          <p:cNvSpPr>
            <a:spLocks noGrp="1"/>
          </p:cNvSpPr>
          <p:nvPr>
            <p:ph type="ftr" sz="quarter" idx="10"/>
          </p:nvPr>
        </p:nvSpPr>
        <p:spPr bwMode="auto">
          <a:xfrm>
            <a:off x="1128713" y="6251575"/>
            <a:ext cx="6976600" cy="473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ctr" rtl="0" eaLnBrk="1" fontAlgn="base" hangingPunct="1">
              <a:spcBef>
                <a:spcPct val="0"/>
              </a:spcBef>
              <a:spcAft>
                <a:spcPct val="0"/>
              </a:spcAft>
              <a:defRPr sz="1200" b="1" i="1" kern="1200">
                <a:solidFill>
                  <a:srgbClr val="002060"/>
                </a:solidFill>
                <a:latin typeface="+mn-lt"/>
                <a:ea typeface="+mn-ea"/>
                <a:cs typeface="Arial" panose="020B0604020202020204" pitchFamily="34" charset="0"/>
              </a:defRPr>
            </a:lvl1pPr>
            <a:lvl2pPr marL="4572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2pPr>
            <a:lvl3pPr marL="9144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3pPr>
            <a:lvl4pPr marL="13716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4pPr>
            <a:lvl5pPr marL="18288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5pPr>
            <a:lvl6pPr marL="22860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6pPr>
            <a:lvl7pPr marL="27432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7pPr>
            <a:lvl8pPr marL="32004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8pPr>
            <a:lvl9pPr marL="36576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9pPr>
          </a:lstStyle>
          <a:p>
            <a:r>
              <a:rPr lang="en-US" dirty="0"/>
              <a:t>Rules &amp; Regs and Reality - Seeman (Library of Congress Reference Forum 2021)</a:t>
            </a:r>
            <a:endParaRPr altLang="en-US" sz="1200" dirty="0">
              <a:solidFill>
                <a:schemeClr val="tx1"/>
              </a:solidFill>
              <a:latin typeface="Arial" panose="020B0604020202020204" pitchFamily="34" charset="0"/>
            </a:endParaRPr>
          </a:p>
        </p:txBody>
      </p:sp>
      <p:pic>
        <p:nvPicPr>
          <p:cNvPr id="7" name="acamUeg77pw"/>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036840" y="1433745"/>
            <a:ext cx="7089405" cy="398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409702" y="5605333"/>
            <a:ext cx="5784387" cy="461665"/>
          </a:xfrm>
          <a:prstGeom prst="rect">
            <a:avLst/>
          </a:prstGeom>
          <a:noFill/>
        </p:spPr>
        <p:txBody>
          <a:bodyPr wrap="square">
            <a:spAutoFit/>
          </a:bodyPr>
          <a:lstStyle/>
          <a:p>
            <a:pPr>
              <a:defRPr/>
            </a:pPr>
            <a:r>
              <a:rPr lang="en-US" altLang="en-US" sz="2400" dirty="0"/>
              <a:t>Ikea “Dream Kitchen” ad c2013</a:t>
            </a:r>
          </a:p>
        </p:txBody>
      </p:sp>
      <p:sp>
        <p:nvSpPr>
          <p:cNvPr id="3" name="Slide Number Placeholder 2">
            <a:extLst>
              <a:ext uri="{FF2B5EF4-FFF2-40B4-BE49-F238E27FC236}">
                <a16:creationId xmlns:a16="http://schemas.microsoft.com/office/drawing/2014/main" id="{C8827350-4ACE-4743-BF8D-2AB0A3718F53}"/>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cSld>
  <p:clrMapOvr>
    <a:masterClrMapping/>
  </p:clrMapOvr>
  <p:transition advClick="0">
    <p:fade thruBlk="1"/>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a:t>
            </a:r>
            <a:r>
              <a:rPr lang="en-US" dirty="0" err="1"/>
              <a:t>Kresge</a:t>
            </a:r>
            <a:r>
              <a:rPr lang="en-US" dirty="0"/>
              <a:t> Library</a:t>
            </a:r>
          </a:p>
        </p:txBody>
      </p:sp>
      <p:sp>
        <p:nvSpPr>
          <p:cNvPr id="3" name="Content Placeholder 2"/>
          <p:cNvSpPr>
            <a:spLocks noGrp="1"/>
          </p:cNvSpPr>
          <p:nvPr>
            <p:ph idx="1"/>
          </p:nvPr>
        </p:nvSpPr>
        <p:spPr>
          <a:xfrm>
            <a:off x="2376148" y="1707472"/>
            <a:ext cx="5862330" cy="3777622"/>
          </a:xfrm>
        </p:spPr>
        <p:txBody>
          <a:bodyPr>
            <a:normAutofit fontScale="92500" lnSpcReduction="20000"/>
          </a:bodyPr>
          <a:lstStyle/>
          <a:p>
            <a:r>
              <a:rPr lang="en-US" dirty="0"/>
              <a:t>Kresge By the Numbers:</a:t>
            </a:r>
          </a:p>
          <a:p>
            <a:pPr lvl="1"/>
            <a:r>
              <a:rPr lang="en-US" dirty="0"/>
              <a:t>Total Staff: 19 (9 librarians* &amp; 10 staff)</a:t>
            </a:r>
          </a:p>
          <a:p>
            <a:pPr lvl="1"/>
            <a:r>
              <a:rPr lang="en-US" dirty="0"/>
              <a:t>Total volumes: 15 (used to have 150K)</a:t>
            </a:r>
          </a:p>
          <a:p>
            <a:pPr lvl="1"/>
            <a:r>
              <a:rPr lang="en-US" dirty="0"/>
              <a:t>Annual materials budget ($1.1m)</a:t>
            </a:r>
          </a:p>
          <a:p>
            <a:pPr lvl="1"/>
            <a:r>
              <a:rPr lang="en-US" dirty="0"/>
              <a:t>Annual total budget ($2.4m)</a:t>
            </a:r>
          </a:p>
          <a:p>
            <a:pPr lvl="1"/>
            <a:r>
              <a:rPr lang="en-US" dirty="0"/>
              <a:t>Reference transactions – around 3-4K/year</a:t>
            </a:r>
          </a:p>
          <a:p>
            <a:pPr lvl="1"/>
            <a:r>
              <a:rPr lang="en-US" dirty="0"/>
              <a:t>Also support course materials (cases) and LMS for Ross.</a:t>
            </a:r>
          </a:p>
          <a:p>
            <a:pPr lvl="1"/>
            <a:endParaRPr lang="en-US" dirty="0"/>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8</a:t>
            </a:fld>
            <a:endParaRPr lang="en-US" dirty="0"/>
          </a:p>
        </p:txBody>
      </p:sp>
      <p:pic>
        <p:nvPicPr>
          <p:cNvPr id="6" name="Picture 5">
            <a:extLst>
              <a:ext uri="{FF2B5EF4-FFF2-40B4-BE49-F238E27FC236}">
                <a16:creationId xmlns:a16="http://schemas.microsoft.com/office/drawing/2014/main" id="{E2BB708A-0A95-4F34-B517-6425028D8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5255" y="1486282"/>
            <a:ext cx="2318415" cy="3657218"/>
          </a:xfrm>
          <a:prstGeom prst="rect">
            <a:avLst/>
          </a:prstGeom>
        </p:spPr>
      </p:pic>
    </p:spTree>
    <p:extLst>
      <p:ext uri="{BB962C8B-B14F-4D97-AF65-F5344CB8AC3E}">
        <p14:creationId xmlns:p14="http://schemas.microsoft.com/office/powerpoint/2010/main" val="139985721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Kresge Library</a:t>
            </a:r>
          </a:p>
        </p:txBody>
      </p:sp>
      <p:sp>
        <p:nvSpPr>
          <p:cNvPr id="3" name="Content Placeholder 2"/>
          <p:cNvSpPr>
            <a:spLocks noGrp="1"/>
          </p:cNvSpPr>
          <p:nvPr>
            <p:ph idx="1"/>
          </p:nvPr>
        </p:nvSpPr>
        <p:spPr>
          <a:xfrm>
            <a:off x="2294312" y="1446415"/>
            <a:ext cx="7916487" cy="4494011"/>
          </a:xfrm>
        </p:spPr>
        <p:txBody>
          <a:bodyPr>
            <a:normAutofit fontScale="92500" lnSpcReduction="20000"/>
          </a:bodyPr>
          <a:lstStyle/>
          <a:p>
            <a:r>
              <a:rPr lang="en-US" dirty="0"/>
              <a:t>Built in mid 1980s to serve the research and curricular needs of the Ross School of Business</a:t>
            </a:r>
          </a:p>
          <a:p>
            <a:r>
              <a:rPr lang="en-US" dirty="0"/>
              <a:t>Constant state of “Library Erosion” </a:t>
            </a:r>
          </a:p>
          <a:p>
            <a:r>
              <a:rPr lang="en-US" dirty="0"/>
              <a:t>September 2013 – Gift announced</a:t>
            </a:r>
          </a:p>
          <a:p>
            <a:r>
              <a:rPr lang="en-US" dirty="0"/>
              <a:t>July 2014 – Print moved out</a:t>
            </a:r>
          </a:p>
          <a:p>
            <a:r>
              <a:rPr lang="en-US" dirty="0"/>
              <a:t>Summer 2014-2016 – Kresge Staff in Modular Offices (</a:t>
            </a:r>
            <a:r>
              <a:rPr lang="en-US" dirty="0" err="1"/>
              <a:t>MOTown</a:t>
            </a:r>
            <a:r>
              <a:rPr lang="en-US" dirty="0"/>
              <a:t>)</a:t>
            </a:r>
          </a:p>
          <a:p>
            <a:r>
              <a:rPr lang="en-US" dirty="0"/>
              <a:t>Fall 2014 – Rebuilding Kresge Library Services </a:t>
            </a:r>
          </a:p>
          <a:p>
            <a:r>
              <a:rPr lang="en-US" dirty="0"/>
              <a:t>January 2017 – Opening of the new building to the school</a:t>
            </a:r>
          </a:p>
          <a:p>
            <a:r>
              <a:rPr lang="en-US" dirty="0"/>
              <a:t>Continued tweaking and changes to space.</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a:t>Rules &amp; Regs and Reality - Seeman (Library of Congress Reference Forum 2021)</a:t>
            </a:r>
          </a:p>
        </p:txBody>
      </p:sp>
      <p:sp>
        <p:nvSpPr>
          <p:cNvPr id="5" name="Slide Number Placeholder 4"/>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04593336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About Kresge Library</a:t>
            </a:r>
            <a:endParaRPr lang="en-US" sz="3600" dirty="0"/>
          </a:p>
        </p:txBody>
      </p:sp>
      <p:sp>
        <p:nvSpPr>
          <p:cNvPr id="3" name="Content Placeholder 2"/>
          <p:cNvSpPr>
            <a:spLocks noGrp="1"/>
          </p:cNvSpPr>
          <p:nvPr>
            <p:ph idx="1"/>
          </p:nvPr>
        </p:nvSpPr>
        <p:spPr>
          <a:xfrm>
            <a:off x="1511085" y="1083914"/>
            <a:ext cx="8505752" cy="2512130"/>
          </a:xfrm>
        </p:spPr>
        <p:txBody>
          <a:bodyPr>
            <a:normAutofit fontScale="77500" lnSpcReduction="20000"/>
          </a:bodyPr>
          <a:lstStyle/>
          <a:p>
            <a:pPr>
              <a:defRPr/>
            </a:pPr>
            <a:r>
              <a:rPr lang="en-US" dirty="0"/>
              <a:t>There are also some actual positives about not having a public space.</a:t>
            </a:r>
          </a:p>
          <a:p>
            <a:pPr>
              <a:defRPr/>
            </a:pPr>
            <a:r>
              <a:rPr lang="en-US" dirty="0"/>
              <a:t>No longer have to worry about evenings and weekends in bad Michigan weather…</a:t>
            </a:r>
          </a:p>
          <a:p>
            <a:pPr>
              <a:defRPr/>
            </a:pPr>
            <a:r>
              <a:rPr lang="en-US" dirty="0"/>
              <a:t>Create a flexible work environment to expand your reach by enabling remote work.</a:t>
            </a:r>
          </a:p>
          <a:p>
            <a:pPr>
              <a:defRPr/>
            </a:pPr>
            <a:r>
              <a:rPr lang="en-US" dirty="0"/>
              <a:t>Pandemic-proof – for the most part!</a:t>
            </a:r>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10</a:t>
            </a:fld>
            <a:endParaRPr lang="en-US" dirty="0"/>
          </a:p>
        </p:txBody>
      </p:sp>
      <p:pic>
        <p:nvPicPr>
          <p:cNvPr id="7" name="Picture 2" descr="H:\Writing and Conferences\SEMLOL\AnnArborStor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2914" y="3596044"/>
            <a:ext cx="5208126" cy="243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91330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Kresge Library</a:t>
            </a:r>
          </a:p>
        </p:txBody>
      </p:sp>
      <p:sp>
        <p:nvSpPr>
          <p:cNvPr id="3" name="Content Placeholder 2"/>
          <p:cNvSpPr>
            <a:spLocks noGrp="1"/>
          </p:cNvSpPr>
          <p:nvPr>
            <p:ph idx="1"/>
          </p:nvPr>
        </p:nvSpPr>
        <p:spPr>
          <a:xfrm>
            <a:off x="1911926" y="1338348"/>
            <a:ext cx="5594467" cy="4681451"/>
          </a:xfrm>
        </p:spPr>
        <p:txBody>
          <a:bodyPr>
            <a:normAutofit fontScale="85000" lnSpcReduction="10000"/>
          </a:bodyPr>
          <a:lstStyle/>
          <a:p>
            <a:r>
              <a:rPr lang="en-US" i="1" dirty="0"/>
              <a:t>Wrote this back in 2019…</a:t>
            </a:r>
          </a:p>
          <a:p>
            <a:r>
              <a:rPr lang="en-US" dirty="0"/>
              <a:t>We expect there to be continued changes as space needs evolve on campus.</a:t>
            </a:r>
          </a:p>
          <a:p>
            <a:r>
              <a:rPr lang="en-US" b="1" dirty="0"/>
              <a:t>Our ability to work anywhere could lead to remote location for staff.</a:t>
            </a:r>
          </a:p>
          <a:p>
            <a:r>
              <a:rPr lang="en-US" b="1" dirty="0"/>
              <a:t>Not being tethered to a print collection has been mostly good – especially during bad weather.</a:t>
            </a:r>
          </a:p>
          <a:p>
            <a:r>
              <a:rPr lang="en-US" dirty="0"/>
              <a:t>We need to demonstrate  flexibility and adaptability.</a:t>
            </a:r>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9534" t="10423" r="34838" b="7030"/>
          <a:stretch/>
        </p:blipFill>
        <p:spPr>
          <a:xfrm>
            <a:off x="7721137" y="1512916"/>
            <a:ext cx="2648501" cy="4089861"/>
          </a:xfrm>
          <a:prstGeom prst="rect">
            <a:avLst/>
          </a:prstGeom>
        </p:spPr>
      </p:pic>
    </p:spTree>
    <p:extLst>
      <p:ext uri="{BB962C8B-B14F-4D97-AF65-F5344CB8AC3E}">
        <p14:creationId xmlns:p14="http://schemas.microsoft.com/office/powerpoint/2010/main" val="370710813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Kresge Library</a:t>
            </a:r>
          </a:p>
        </p:txBody>
      </p:sp>
      <p:sp>
        <p:nvSpPr>
          <p:cNvPr id="3" name="Content Placeholder 2"/>
          <p:cNvSpPr>
            <a:spLocks noGrp="1"/>
          </p:cNvSpPr>
          <p:nvPr>
            <p:ph idx="1"/>
          </p:nvPr>
        </p:nvSpPr>
        <p:spPr>
          <a:xfrm>
            <a:off x="1542370" y="1264555"/>
            <a:ext cx="8966405" cy="3348525"/>
          </a:xfrm>
        </p:spPr>
        <p:txBody>
          <a:bodyPr>
            <a:normAutofit/>
          </a:bodyPr>
          <a:lstStyle/>
          <a:p>
            <a:r>
              <a:rPr lang="en-US" dirty="0"/>
              <a:t>When the pandemic hit – we flipped the switch and were able to jump into the new world order.</a:t>
            </a:r>
          </a:p>
          <a:p>
            <a:r>
              <a:rPr lang="en-US" dirty="0"/>
              <a:t>In-person services switched online.</a:t>
            </a:r>
          </a:p>
          <a:p>
            <a:r>
              <a:rPr lang="en-US" dirty="0"/>
              <a:t>In-person services that could not be turned virtual were shuttered.</a:t>
            </a:r>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2050" name="Picture 2">
            <a:extLst>
              <a:ext uri="{FF2B5EF4-FFF2-40B4-BE49-F238E27FC236}">
                <a16:creationId xmlns:a16="http://schemas.microsoft.com/office/drawing/2014/main" id="{AABCA15B-BBAE-4898-9F5C-DE485FE84E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550" t="9285" r="13752" b="15084"/>
          <a:stretch/>
        </p:blipFill>
        <p:spPr bwMode="auto">
          <a:xfrm>
            <a:off x="6025572" y="3440825"/>
            <a:ext cx="3882703" cy="2554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28116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95C1A-46D1-4A14-A5E9-483502571D4A}"/>
              </a:ext>
            </a:extLst>
          </p:cNvPr>
          <p:cNvSpPr>
            <a:spLocks noGrp="1"/>
          </p:cNvSpPr>
          <p:nvPr>
            <p:ph type="title"/>
          </p:nvPr>
        </p:nvSpPr>
        <p:spPr/>
        <p:txBody>
          <a:bodyPr/>
          <a:lstStyle/>
          <a:p>
            <a:r>
              <a:rPr lang="en-US" dirty="0"/>
              <a:t>About Kresge Library - Philosophy</a:t>
            </a:r>
          </a:p>
        </p:txBody>
      </p:sp>
      <p:sp>
        <p:nvSpPr>
          <p:cNvPr id="3" name="Content Placeholder 2">
            <a:extLst>
              <a:ext uri="{FF2B5EF4-FFF2-40B4-BE49-F238E27FC236}">
                <a16:creationId xmlns:a16="http://schemas.microsoft.com/office/drawing/2014/main" id="{8471BCF9-1DB4-4AE3-B5FC-0D30140AE518}"/>
              </a:ext>
            </a:extLst>
          </p:cNvPr>
          <p:cNvSpPr>
            <a:spLocks noGrp="1"/>
          </p:cNvSpPr>
          <p:nvPr>
            <p:ph idx="1"/>
          </p:nvPr>
        </p:nvSpPr>
        <p:spPr>
          <a:xfrm>
            <a:off x="2589212" y="2133600"/>
            <a:ext cx="5282579" cy="3777622"/>
          </a:xfrm>
        </p:spPr>
        <p:txBody>
          <a:bodyPr>
            <a:normAutofit fontScale="92500" lnSpcReduction="20000"/>
          </a:bodyPr>
          <a:lstStyle/>
          <a:p>
            <a:r>
              <a:rPr lang="en-US" dirty="0"/>
              <a:t>Some of the philosophies that drive my decision making.</a:t>
            </a:r>
          </a:p>
          <a:p>
            <a:r>
              <a:rPr lang="en-US" dirty="0"/>
              <a:t>Some of it is making the best of a less than optimal situation.</a:t>
            </a:r>
          </a:p>
          <a:p>
            <a:r>
              <a:rPr lang="en-US" dirty="0"/>
              <a:t>We are continually evaluating and tweaking services to reflect changes at the school.</a:t>
            </a:r>
          </a:p>
          <a:p>
            <a:r>
              <a:rPr lang="en-US" dirty="0"/>
              <a:t>We try just about anything…</a:t>
            </a:r>
          </a:p>
        </p:txBody>
      </p:sp>
      <p:sp>
        <p:nvSpPr>
          <p:cNvPr id="4" name="Footer Placeholder 3">
            <a:extLst>
              <a:ext uri="{FF2B5EF4-FFF2-40B4-BE49-F238E27FC236}">
                <a16:creationId xmlns:a16="http://schemas.microsoft.com/office/drawing/2014/main" id="{E589E775-682F-4D4D-A12D-289D737DAFD2}"/>
              </a:ext>
            </a:extLst>
          </p:cNvPr>
          <p:cNvSpPr>
            <a:spLocks noGrp="1"/>
          </p:cNvSpPr>
          <p:nvPr>
            <p:ph type="ftr" sz="quarter" idx="11"/>
          </p:nvPr>
        </p:nvSpPr>
        <p:spPr/>
        <p:txBody>
          <a:bodyPr/>
          <a:lstStyle/>
          <a:p>
            <a:r>
              <a:rPr lang="en-US" dirty="0"/>
              <a:t>Rules &amp; Regs and Reality - Seeman (Library of Congress Reference Forum 2021)</a:t>
            </a:r>
          </a:p>
        </p:txBody>
      </p:sp>
      <p:sp>
        <p:nvSpPr>
          <p:cNvPr id="5" name="Slide Number Placeholder 4">
            <a:extLst>
              <a:ext uri="{FF2B5EF4-FFF2-40B4-BE49-F238E27FC236}">
                <a16:creationId xmlns:a16="http://schemas.microsoft.com/office/drawing/2014/main" id="{B1C254AE-D2E3-4B2F-BB14-3B144319DC58}"/>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3074" name="Picture 2">
            <a:extLst>
              <a:ext uri="{FF2B5EF4-FFF2-40B4-BE49-F238E27FC236}">
                <a16:creationId xmlns:a16="http://schemas.microsoft.com/office/drawing/2014/main" id="{C973660E-A627-439E-8B58-D078FD50AB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80" t="-97" r="21847" b="-2297"/>
          <a:stretch/>
        </p:blipFill>
        <p:spPr bwMode="auto">
          <a:xfrm>
            <a:off x="8168967" y="2129586"/>
            <a:ext cx="2867642" cy="3120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61961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95C1A-46D1-4A14-A5E9-483502571D4A}"/>
              </a:ext>
            </a:extLst>
          </p:cNvPr>
          <p:cNvSpPr>
            <a:spLocks noGrp="1"/>
          </p:cNvSpPr>
          <p:nvPr>
            <p:ph type="title"/>
          </p:nvPr>
        </p:nvSpPr>
        <p:spPr/>
        <p:txBody>
          <a:bodyPr/>
          <a:lstStyle/>
          <a:p>
            <a:r>
              <a:rPr lang="en-US" dirty="0"/>
              <a:t>About Kresge Library - Philosophy</a:t>
            </a:r>
          </a:p>
        </p:txBody>
      </p:sp>
      <p:sp>
        <p:nvSpPr>
          <p:cNvPr id="3" name="Content Placeholder 2">
            <a:extLst>
              <a:ext uri="{FF2B5EF4-FFF2-40B4-BE49-F238E27FC236}">
                <a16:creationId xmlns:a16="http://schemas.microsoft.com/office/drawing/2014/main" id="{8471BCF9-1DB4-4AE3-B5FC-0D30140AE518}"/>
              </a:ext>
            </a:extLst>
          </p:cNvPr>
          <p:cNvSpPr>
            <a:spLocks noGrp="1"/>
          </p:cNvSpPr>
          <p:nvPr>
            <p:ph idx="1"/>
          </p:nvPr>
        </p:nvSpPr>
        <p:spPr>
          <a:xfrm>
            <a:off x="2589212" y="1472184"/>
            <a:ext cx="8008684" cy="2487168"/>
          </a:xfrm>
        </p:spPr>
        <p:txBody>
          <a:bodyPr>
            <a:normAutofit fontScale="92500" lnSpcReduction="10000"/>
          </a:bodyPr>
          <a:lstStyle/>
          <a:p>
            <a:r>
              <a:rPr lang="en-US" dirty="0"/>
              <a:t>During our transformation to a virtual library, we sought to rebrand ourselves.</a:t>
            </a:r>
          </a:p>
          <a:p>
            <a:r>
              <a:rPr lang="en-US" dirty="0"/>
              <a:t>Changed name to “Kresge Library Services”</a:t>
            </a:r>
          </a:p>
          <a:p>
            <a:r>
              <a:rPr lang="en-US" dirty="0"/>
              <a:t>Developed and refined the notion of the “ethereal library” not tethered to space, but to service.</a:t>
            </a:r>
          </a:p>
        </p:txBody>
      </p:sp>
      <p:sp>
        <p:nvSpPr>
          <p:cNvPr id="4" name="Footer Placeholder 3">
            <a:extLst>
              <a:ext uri="{FF2B5EF4-FFF2-40B4-BE49-F238E27FC236}">
                <a16:creationId xmlns:a16="http://schemas.microsoft.com/office/drawing/2014/main" id="{E589E775-682F-4D4D-A12D-289D737DAFD2}"/>
              </a:ext>
            </a:extLst>
          </p:cNvPr>
          <p:cNvSpPr>
            <a:spLocks noGrp="1"/>
          </p:cNvSpPr>
          <p:nvPr>
            <p:ph type="ftr" sz="quarter" idx="11"/>
          </p:nvPr>
        </p:nvSpPr>
        <p:spPr/>
        <p:txBody>
          <a:bodyPr/>
          <a:lstStyle/>
          <a:p>
            <a:r>
              <a:rPr lang="en-US" dirty="0"/>
              <a:t>Rules &amp; Regs and Reality - Seeman (Library of Congress Reference Forum 2021)</a:t>
            </a:r>
          </a:p>
        </p:txBody>
      </p:sp>
      <p:sp>
        <p:nvSpPr>
          <p:cNvPr id="5" name="Slide Number Placeholder 4">
            <a:extLst>
              <a:ext uri="{FF2B5EF4-FFF2-40B4-BE49-F238E27FC236}">
                <a16:creationId xmlns:a16="http://schemas.microsoft.com/office/drawing/2014/main" id="{B1C254AE-D2E3-4B2F-BB14-3B144319DC58}"/>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4098" name="Picture 2">
            <a:extLst>
              <a:ext uri="{FF2B5EF4-FFF2-40B4-BE49-F238E27FC236}">
                <a16:creationId xmlns:a16="http://schemas.microsoft.com/office/drawing/2014/main" id="{E6677276-B3D3-4C4C-840F-396C01DC07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70" t="22141" r="20544" b="29717"/>
          <a:stretch/>
        </p:blipFill>
        <p:spPr bwMode="auto">
          <a:xfrm>
            <a:off x="4232480" y="3973996"/>
            <a:ext cx="4333462" cy="1958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27111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CAA29-CC17-49B3-99EA-89A07019A278}"/>
              </a:ext>
            </a:extLst>
          </p:cNvPr>
          <p:cNvSpPr>
            <a:spLocks noGrp="1"/>
          </p:cNvSpPr>
          <p:nvPr>
            <p:ph type="title"/>
          </p:nvPr>
        </p:nvSpPr>
        <p:spPr/>
        <p:txBody>
          <a:bodyPr/>
          <a:lstStyle/>
          <a:p>
            <a:r>
              <a:rPr lang="en-US" dirty="0"/>
              <a:t>Zoom Poll #2 – What Time Period Has the Most Library Change?</a:t>
            </a:r>
          </a:p>
        </p:txBody>
      </p:sp>
      <p:sp>
        <p:nvSpPr>
          <p:cNvPr id="3" name="Content Placeholder 2">
            <a:extLst>
              <a:ext uri="{FF2B5EF4-FFF2-40B4-BE49-F238E27FC236}">
                <a16:creationId xmlns:a16="http://schemas.microsoft.com/office/drawing/2014/main" id="{077687DD-B0B4-407B-977E-7C3E2BF5003A}"/>
              </a:ext>
            </a:extLst>
          </p:cNvPr>
          <p:cNvSpPr>
            <a:spLocks noGrp="1"/>
          </p:cNvSpPr>
          <p:nvPr>
            <p:ph idx="1"/>
          </p:nvPr>
        </p:nvSpPr>
        <p:spPr/>
        <p:txBody>
          <a:bodyPr>
            <a:normAutofit/>
          </a:bodyPr>
          <a:lstStyle/>
          <a:p>
            <a:r>
              <a:rPr lang="en-US" dirty="0"/>
              <a:t>1960s &amp; 1970s</a:t>
            </a:r>
          </a:p>
          <a:p>
            <a:r>
              <a:rPr lang="en-US" dirty="0"/>
              <a:t>1980s &amp; 1990s</a:t>
            </a:r>
          </a:p>
          <a:p>
            <a:r>
              <a:rPr lang="en-US" dirty="0"/>
              <a:t>2000s </a:t>
            </a:r>
          </a:p>
          <a:p>
            <a:r>
              <a:rPr lang="en-US" dirty="0"/>
              <a:t>2010s</a:t>
            </a:r>
          </a:p>
          <a:p>
            <a:r>
              <a:rPr lang="en-US" dirty="0"/>
              <a:t>2020s (now with MORE COVID-19)</a:t>
            </a:r>
          </a:p>
          <a:p>
            <a:r>
              <a:rPr lang="en-US" dirty="0"/>
              <a:t>All of the Above</a:t>
            </a:r>
          </a:p>
          <a:p>
            <a:pPr marL="0" indent="0">
              <a:buNone/>
            </a:pPr>
            <a:endParaRPr lang="en-US" dirty="0"/>
          </a:p>
        </p:txBody>
      </p:sp>
      <p:sp>
        <p:nvSpPr>
          <p:cNvPr id="4" name="Footer Placeholder 3">
            <a:extLst>
              <a:ext uri="{FF2B5EF4-FFF2-40B4-BE49-F238E27FC236}">
                <a16:creationId xmlns:a16="http://schemas.microsoft.com/office/drawing/2014/main" id="{CD311274-CD7E-4027-8FD5-FB91FADE604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66F36F0D-308C-4A40-9B17-698733CE9570}"/>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568146687"/>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Kresge Library and Change</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"Business has always been subject to uncertainties and change.  It is affected by the elements, by wars, by mass movements, by changes in the wants and desires of consumers and by government regulation.  Above all, competition tends continually to modify the business structure.  New methods, new products and new processes introduce new elements that undermine the supremacy of one industry or firm or even a whole system of doing business.  And the trend toward increasing regulation of business by governmental bodies here and abroad must not be ignored.  </a:t>
            </a:r>
            <a:r>
              <a:rPr lang="en-US" b="1" dirty="0"/>
              <a:t>In short, one generalization that truly applies to all business is: Change is continuous and inevitable."  </a:t>
            </a:r>
          </a:p>
          <a:p>
            <a:pPr marL="0" indent="0">
              <a:buNone/>
            </a:pPr>
            <a:r>
              <a:rPr lang="en-US" b="1" dirty="0"/>
              <a:t>(bold added)</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16</a:t>
            </a:fld>
            <a:endParaRPr lang="en-US" dirty="0"/>
          </a:p>
        </p:txBody>
      </p:sp>
    </p:spTree>
    <p:extLst>
      <p:ext uri="{BB962C8B-B14F-4D97-AF65-F5344CB8AC3E}">
        <p14:creationId xmlns:p14="http://schemas.microsoft.com/office/powerpoint/2010/main" val="3608607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Kresge Library and Change</a:t>
            </a:r>
          </a:p>
        </p:txBody>
      </p:sp>
      <p:sp>
        <p:nvSpPr>
          <p:cNvPr id="3" name="Content Placeholder 2"/>
          <p:cNvSpPr>
            <a:spLocks noGrp="1"/>
          </p:cNvSpPr>
          <p:nvPr>
            <p:ph idx="1"/>
          </p:nvPr>
        </p:nvSpPr>
        <p:spPr/>
        <p:txBody>
          <a:bodyPr>
            <a:normAutofit/>
          </a:bodyPr>
          <a:lstStyle/>
          <a:p>
            <a:r>
              <a:rPr lang="en-US" dirty="0"/>
              <a:t>Quote is from: </a:t>
            </a:r>
            <a:r>
              <a:rPr lang="en-US" dirty="0" err="1"/>
              <a:t>Coman</a:t>
            </a:r>
            <a:r>
              <a:rPr lang="en-US" dirty="0"/>
              <a:t>, Edwin T. </a:t>
            </a:r>
            <a:r>
              <a:rPr lang="en-US" u="sng" dirty="0"/>
              <a:t>Sources of Business Information.</a:t>
            </a:r>
            <a:r>
              <a:rPr lang="en-US" dirty="0"/>
              <a:t> New York: Prentice-Hall, 1949.</a:t>
            </a:r>
          </a:p>
          <a:p>
            <a:r>
              <a:rPr lang="en-US" dirty="0"/>
              <a:t>It is very easy to think about change only in our world</a:t>
            </a:r>
          </a:p>
          <a:p>
            <a:r>
              <a:rPr lang="en-US" dirty="0"/>
              <a:t>However, we have been subjected to change for years and years…and will be subjected to change for years hence</a:t>
            </a:r>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17</a:t>
            </a:fld>
            <a:endParaRPr lang="en-US" dirty="0"/>
          </a:p>
        </p:txBody>
      </p:sp>
    </p:spTree>
    <p:extLst>
      <p:ext uri="{BB962C8B-B14F-4D97-AF65-F5344CB8AC3E}">
        <p14:creationId xmlns:p14="http://schemas.microsoft.com/office/powerpoint/2010/main" val="2143769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Kresge Library and Change</a:t>
            </a:r>
          </a:p>
        </p:txBody>
      </p:sp>
      <p:sp>
        <p:nvSpPr>
          <p:cNvPr id="3" name="Content Placeholder 2"/>
          <p:cNvSpPr>
            <a:spLocks noGrp="1"/>
          </p:cNvSpPr>
          <p:nvPr>
            <p:ph idx="1"/>
          </p:nvPr>
        </p:nvSpPr>
        <p:spPr>
          <a:xfrm>
            <a:off x="1197034" y="1737360"/>
            <a:ext cx="6225936" cy="4289367"/>
          </a:xfrm>
        </p:spPr>
        <p:txBody>
          <a:bodyPr>
            <a:normAutofit fontScale="77500" lnSpcReduction="20000"/>
          </a:bodyPr>
          <a:lstStyle/>
          <a:p>
            <a:pPr>
              <a:buFont typeface="Wingdings" panose="05000000000000000000" pitchFamily="2" charset="2"/>
              <a:buChar char="§"/>
              <a:defRPr/>
            </a:pPr>
            <a:r>
              <a:rPr lang="en-US" sz="2400" dirty="0"/>
              <a:t>NOT a library problem of the 21</a:t>
            </a:r>
            <a:r>
              <a:rPr lang="en-US" sz="2400" baseline="30000" dirty="0"/>
              <a:t>st</a:t>
            </a:r>
            <a:r>
              <a:rPr lang="en-US" sz="2400" dirty="0"/>
              <a:t> century.</a:t>
            </a:r>
          </a:p>
          <a:p>
            <a:pPr>
              <a:buFont typeface="Wingdings" panose="05000000000000000000" pitchFamily="2" charset="2"/>
              <a:buChar char="§"/>
              <a:defRPr/>
            </a:pPr>
            <a:r>
              <a:rPr lang="en-US" sz="2400" dirty="0"/>
              <a:t>Changes in the last 50 years:</a:t>
            </a:r>
          </a:p>
          <a:p>
            <a:pPr lvl="1">
              <a:buFont typeface="Wingdings" panose="05000000000000000000" pitchFamily="2" charset="2"/>
              <a:buChar char="§"/>
              <a:defRPr/>
            </a:pPr>
            <a:r>
              <a:rPr lang="en-US" sz="2200" dirty="0"/>
              <a:t>Copy cataloging</a:t>
            </a:r>
          </a:p>
          <a:p>
            <a:pPr lvl="1">
              <a:buFont typeface="Wingdings" panose="05000000000000000000" pitchFamily="2" charset="2"/>
              <a:buChar char="§"/>
              <a:defRPr/>
            </a:pPr>
            <a:r>
              <a:rPr lang="en-US" sz="2200" dirty="0"/>
              <a:t>Local online catalogs &amp; shared systems</a:t>
            </a:r>
          </a:p>
          <a:p>
            <a:pPr lvl="1">
              <a:buFont typeface="Wingdings" panose="05000000000000000000" pitchFamily="2" charset="2"/>
              <a:buChar char="§"/>
              <a:defRPr/>
            </a:pPr>
            <a:r>
              <a:rPr lang="en-US" sz="2200" dirty="0"/>
              <a:t>Expanded access (TOC, more subject headings)</a:t>
            </a:r>
          </a:p>
          <a:p>
            <a:pPr lvl="1">
              <a:buFont typeface="Wingdings" panose="05000000000000000000" pitchFamily="2" charset="2"/>
              <a:buChar char="§"/>
              <a:defRPr/>
            </a:pPr>
            <a:r>
              <a:rPr lang="en-US" sz="2200" dirty="0"/>
              <a:t>Shared catalogs </a:t>
            </a:r>
          </a:p>
          <a:p>
            <a:pPr lvl="1">
              <a:buFont typeface="Wingdings" panose="05000000000000000000" pitchFamily="2" charset="2"/>
              <a:buChar char="§"/>
              <a:defRPr/>
            </a:pPr>
            <a:r>
              <a:rPr lang="en-US" sz="2200" dirty="0"/>
              <a:t>Discovery layers</a:t>
            </a:r>
          </a:p>
          <a:p>
            <a:pPr lvl="1">
              <a:buFont typeface="Wingdings" panose="05000000000000000000" pitchFamily="2" charset="2"/>
              <a:buChar char="§"/>
              <a:defRPr/>
            </a:pPr>
            <a:r>
              <a:rPr lang="en-US" sz="2200" dirty="0"/>
              <a:t>Working papers management </a:t>
            </a:r>
            <a:r>
              <a:rPr lang="en-US" sz="2200" dirty="0">
                <a:sym typeface="Wingdings" panose="05000000000000000000" pitchFamily="2" charset="2"/>
              </a:rPr>
              <a:t> digital repositories</a:t>
            </a:r>
          </a:p>
          <a:p>
            <a:pPr lvl="1">
              <a:buFont typeface="Wingdings" panose="05000000000000000000" pitchFamily="2" charset="2"/>
              <a:buChar char="§"/>
              <a:defRPr/>
            </a:pPr>
            <a:r>
              <a:rPr lang="en-US" sz="2200" dirty="0">
                <a:sym typeface="Wingdings" panose="05000000000000000000" pitchFamily="2" charset="2"/>
              </a:rPr>
              <a:t>Coffee and food in the library</a:t>
            </a:r>
          </a:p>
          <a:p>
            <a:pPr lvl="1">
              <a:buFont typeface="Wingdings" panose="05000000000000000000" pitchFamily="2" charset="2"/>
              <a:buChar char="§"/>
              <a:defRPr/>
            </a:pPr>
            <a:r>
              <a:rPr lang="en-US" sz="2200" dirty="0">
                <a:sym typeface="Wingdings" panose="05000000000000000000" pitchFamily="2" charset="2"/>
              </a:rPr>
              <a:t>Diminished roles (overall) of departmental libraries</a:t>
            </a:r>
          </a:p>
          <a:p>
            <a:pPr>
              <a:buFont typeface="Wingdings" panose="05000000000000000000" pitchFamily="2" charset="2"/>
              <a:buChar char="§"/>
              <a:defRPr/>
            </a:pPr>
            <a:r>
              <a:rPr lang="en-US" sz="2600" dirty="0">
                <a:sym typeface="Wingdings" panose="05000000000000000000" pitchFamily="2" charset="2"/>
              </a:rPr>
              <a:t>How many staff are checking in serials? And while here – what are serials?</a:t>
            </a:r>
            <a:endParaRPr lang="en-US" sz="2600" dirty="0"/>
          </a:p>
          <a:p>
            <a:pPr>
              <a:buFont typeface="Wingdings" panose="05000000000000000000" pitchFamily="2" charset="2"/>
              <a:buChar char="§"/>
            </a:pPr>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18</a:t>
            </a:fld>
            <a:endParaRPr lang="en-US" dirty="0"/>
          </a:p>
        </p:txBody>
      </p:sp>
      <p:pic>
        <p:nvPicPr>
          <p:cNvPr id="7" name="Picture 6">
            <a:extLst>
              <a:ext uri="{FF2B5EF4-FFF2-40B4-BE49-F238E27FC236}">
                <a16:creationId xmlns:a16="http://schemas.microsoft.com/office/drawing/2014/main" id="{B5DA7E0C-ADAA-423B-B328-2C9C47A933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475" t="4179" r="15475"/>
          <a:stretch/>
        </p:blipFill>
        <p:spPr>
          <a:xfrm>
            <a:off x="7500730" y="1713642"/>
            <a:ext cx="3501886" cy="3239722"/>
          </a:xfrm>
          <a:prstGeom prst="rect">
            <a:avLst/>
          </a:prstGeom>
        </p:spPr>
      </p:pic>
    </p:spTree>
    <p:extLst>
      <p:ext uri="{BB962C8B-B14F-4D97-AF65-F5344CB8AC3E}">
        <p14:creationId xmlns:p14="http://schemas.microsoft.com/office/powerpoint/2010/main" val="189664561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Kresge Library and Change</a:t>
            </a:r>
          </a:p>
        </p:txBody>
      </p:sp>
      <p:sp>
        <p:nvSpPr>
          <p:cNvPr id="3" name="Content Placeholder 2"/>
          <p:cNvSpPr>
            <a:spLocks noGrp="1"/>
          </p:cNvSpPr>
          <p:nvPr>
            <p:ph idx="1"/>
          </p:nvPr>
        </p:nvSpPr>
        <p:spPr>
          <a:xfrm>
            <a:off x="2589212" y="1669020"/>
            <a:ext cx="5087938" cy="4649350"/>
          </a:xfrm>
        </p:spPr>
        <p:txBody>
          <a:bodyPr>
            <a:normAutofit fontScale="70000" lnSpcReduction="20000"/>
          </a:bodyPr>
          <a:lstStyle/>
          <a:p>
            <a:r>
              <a:rPr lang="en-US" dirty="0"/>
              <a:t>Librarians are fantastic about envisioning change when they are leading the way</a:t>
            </a:r>
          </a:p>
          <a:p>
            <a:r>
              <a:rPr lang="en-US" dirty="0"/>
              <a:t>We have done a good job of embracing the new electronic environment in a hybrid fashion with traditional print volumes and physical media</a:t>
            </a:r>
          </a:p>
          <a:p>
            <a:r>
              <a:rPr lang="en-US" dirty="0"/>
              <a:t>These incremental changes can add up when pieced together…</a:t>
            </a:r>
          </a:p>
          <a:p>
            <a:r>
              <a:rPr lang="en-US" dirty="0"/>
              <a:t>HOWEVER, we are likely still behind where our patrons are and where they likely WISH we are</a:t>
            </a:r>
          </a:p>
          <a:p>
            <a:r>
              <a:rPr lang="en-US" dirty="0"/>
              <a:t>Because we collect for the ‘long term,’ we are likely far more conservative than we should be</a:t>
            </a:r>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19</a:t>
            </a:fld>
            <a:endParaRPr lang="en-US" dirty="0"/>
          </a:p>
        </p:txBody>
      </p:sp>
      <p:pic>
        <p:nvPicPr>
          <p:cNvPr id="7" name="Picture 6">
            <a:extLst>
              <a:ext uri="{FF2B5EF4-FFF2-40B4-BE49-F238E27FC236}">
                <a16:creationId xmlns:a16="http://schemas.microsoft.com/office/drawing/2014/main" id="{FA39A698-5FCC-4CF7-9CD0-24A54A00065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964" t="11432" r="14389" b="15231"/>
          <a:stretch/>
        </p:blipFill>
        <p:spPr>
          <a:xfrm>
            <a:off x="7772400" y="2279993"/>
            <a:ext cx="3180284" cy="2298014"/>
          </a:xfrm>
          <a:prstGeom prst="rect">
            <a:avLst/>
          </a:prstGeom>
        </p:spPr>
      </p:pic>
    </p:spTree>
    <p:extLst>
      <p:ext uri="{BB962C8B-B14F-4D97-AF65-F5344CB8AC3E}">
        <p14:creationId xmlns:p14="http://schemas.microsoft.com/office/powerpoint/2010/main" val="324375702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Kresge Library and Change</a:t>
            </a:r>
          </a:p>
        </p:txBody>
      </p:sp>
      <p:sp>
        <p:nvSpPr>
          <p:cNvPr id="3" name="Content Placeholder 2"/>
          <p:cNvSpPr>
            <a:spLocks noGrp="1"/>
          </p:cNvSpPr>
          <p:nvPr>
            <p:ph idx="1"/>
          </p:nvPr>
        </p:nvSpPr>
        <p:spPr>
          <a:xfrm>
            <a:off x="1998481" y="1825625"/>
            <a:ext cx="5078179" cy="4351338"/>
          </a:xfrm>
        </p:spPr>
        <p:txBody>
          <a:bodyPr>
            <a:normAutofit fontScale="70000" lnSpcReduction="20000"/>
          </a:bodyPr>
          <a:lstStyle/>
          <a:p>
            <a:r>
              <a:rPr lang="en-US" dirty="0"/>
              <a:t>Change in libraries will more likely be a change that is thrust </a:t>
            </a:r>
            <a:r>
              <a:rPr lang="en-US" b="1" dirty="0"/>
              <a:t>upon us</a:t>
            </a:r>
          </a:p>
          <a:p>
            <a:r>
              <a:rPr lang="en-US" dirty="0"/>
              <a:t>Are we ready to manage through real change?</a:t>
            </a:r>
          </a:p>
          <a:p>
            <a:r>
              <a:rPr lang="en-US" dirty="0"/>
              <a:t>Are we ready to give up services and resources our space will no longer accommodate?</a:t>
            </a:r>
          </a:p>
          <a:p>
            <a:r>
              <a:rPr lang="en-US" dirty="0"/>
              <a:t>Are we ready to embrace the change being asked – or demanded of us?</a:t>
            </a:r>
          </a:p>
          <a:p>
            <a:r>
              <a:rPr lang="en-US" sz="2800" dirty="0"/>
              <a:t>Change may be a dual edged sword – vibrant schools will demand more changes than stagnant ones. </a:t>
            </a:r>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20</a:t>
            </a:fld>
            <a:endParaRPr lang="en-US" dirty="0"/>
          </a:p>
        </p:txBody>
      </p:sp>
      <p:pic>
        <p:nvPicPr>
          <p:cNvPr id="6" name="Picture 5">
            <a:extLst>
              <a:ext uri="{FF2B5EF4-FFF2-40B4-BE49-F238E27FC236}">
                <a16:creationId xmlns:a16="http://schemas.microsoft.com/office/drawing/2014/main" id="{BD14D391-CEA1-4520-9764-5325E72C922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414" r="3751"/>
          <a:stretch/>
        </p:blipFill>
        <p:spPr>
          <a:xfrm>
            <a:off x="7150973" y="2236122"/>
            <a:ext cx="3721747" cy="2515013"/>
          </a:xfrm>
          <a:prstGeom prst="rect">
            <a:avLst/>
          </a:prstGeom>
        </p:spPr>
      </p:pic>
    </p:spTree>
    <p:extLst>
      <p:ext uri="{BB962C8B-B14F-4D97-AF65-F5344CB8AC3E}">
        <p14:creationId xmlns:p14="http://schemas.microsoft.com/office/powerpoint/2010/main" val="1252146974"/>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a:t>Kresge Library and Change</a:t>
            </a:r>
          </a:p>
        </p:txBody>
      </p:sp>
      <p:sp>
        <p:nvSpPr>
          <p:cNvPr id="3" name="Content Placeholder 2"/>
          <p:cNvSpPr>
            <a:spLocks noGrp="1"/>
          </p:cNvSpPr>
          <p:nvPr>
            <p:ph idx="1"/>
          </p:nvPr>
        </p:nvSpPr>
        <p:spPr>
          <a:xfrm>
            <a:off x="1197034" y="1905000"/>
            <a:ext cx="4697739" cy="4451350"/>
          </a:xfrm>
        </p:spPr>
        <p:txBody>
          <a:bodyPr>
            <a:normAutofit/>
          </a:bodyPr>
          <a:lstStyle/>
          <a:p>
            <a:pPr>
              <a:buFont typeface="Wingdings" panose="05000000000000000000" pitchFamily="2" charset="2"/>
              <a:buChar char="§"/>
              <a:defRPr/>
            </a:pPr>
            <a:r>
              <a:rPr lang="en-US" sz="2400" dirty="0"/>
              <a:t>There is a strong desire to embrace elements like AI to help with our work.</a:t>
            </a:r>
          </a:p>
          <a:p>
            <a:pPr>
              <a:buFont typeface="Wingdings" panose="05000000000000000000" pitchFamily="2" charset="2"/>
              <a:buChar char="§"/>
              <a:defRPr/>
            </a:pPr>
            <a:r>
              <a:rPr lang="en-US" sz="2400" dirty="0"/>
              <a:t>Before we jump all in – lets look at where that technology is right now.</a:t>
            </a:r>
          </a:p>
          <a:p>
            <a:pPr>
              <a:buFont typeface="Wingdings" panose="05000000000000000000" pitchFamily="2" charset="2"/>
              <a:buChar char="§"/>
              <a:defRPr/>
            </a:pPr>
            <a:r>
              <a:rPr lang="en-US" sz="2400" dirty="0"/>
              <a:t>Runyon and the </a:t>
            </a:r>
            <a:r>
              <a:rPr lang="en-US" sz="2400" dirty="0" err="1"/>
              <a:t>Riplies</a:t>
            </a:r>
            <a:r>
              <a:rPr lang="en-US" sz="2400" dirty="0"/>
              <a:t> – Google Photos Panoramic.</a:t>
            </a:r>
          </a:p>
          <a:p>
            <a:pPr>
              <a:buFont typeface="Wingdings" panose="05000000000000000000" pitchFamily="2" charset="2"/>
              <a:buChar char="Ø"/>
              <a:defRPr/>
            </a:pPr>
            <a:endParaRPr lang="en-US" sz="2600" dirty="0"/>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21</a:t>
            </a:fld>
            <a:endParaRPr lang="en-US" dirty="0"/>
          </a:p>
        </p:txBody>
      </p:sp>
      <p:pic>
        <p:nvPicPr>
          <p:cNvPr id="1026" name="Picture 2">
            <a:extLst>
              <a:ext uri="{FF2B5EF4-FFF2-40B4-BE49-F238E27FC236}">
                <a16:creationId xmlns:a16="http://schemas.microsoft.com/office/drawing/2014/main" id="{6E74D8DF-6551-49DE-ACCE-C2E99CA2A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4770" y="1763834"/>
            <a:ext cx="4898778" cy="3865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81410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r>
              <a:rPr lang="en-US" sz="3200" dirty="0"/>
              <a:t>Kresge Library and Change - Collection</a:t>
            </a:r>
          </a:p>
        </p:txBody>
      </p:sp>
      <p:sp>
        <p:nvSpPr>
          <p:cNvPr id="4" name="Footer Placeholder 3"/>
          <p:cNvSpPr>
            <a:spLocks noGrp="1"/>
          </p:cNvSpPr>
          <p:nvPr>
            <p:ph type="ftr" sz="quarter" idx="11"/>
          </p:nvPr>
        </p:nvSpPr>
        <p:spPr>
          <a:xfrm>
            <a:off x="1949132" y="5759294"/>
            <a:ext cx="7619999" cy="365125"/>
          </a:xfrm>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22</a:t>
            </a:fld>
            <a:endParaRPr lang="en-US" dirty="0"/>
          </a:p>
        </p:txBody>
      </p:sp>
      <p:sp>
        <p:nvSpPr>
          <p:cNvPr id="7" name="Left-Right Arrow 3"/>
          <p:cNvSpPr/>
          <p:nvPr/>
        </p:nvSpPr>
        <p:spPr>
          <a:xfrm>
            <a:off x="3612939" y="3380194"/>
            <a:ext cx="5062331" cy="7776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5"/>
          <p:cNvSpPr/>
          <p:nvPr/>
        </p:nvSpPr>
        <p:spPr>
          <a:xfrm>
            <a:off x="5750584" y="2477238"/>
            <a:ext cx="787042" cy="270428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219816" y="1643390"/>
            <a:ext cx="1669047" cy="523220"/>
          </a:xfrm>
          <a:prstGeom prst="rect">
            <a:avLst/>
          </a:prstGeom>
          <a:noFill/>
        </p:spPr>
        <p:txBody>
          <a:bodyPr wrap="none" rtlCol="0">
            <a:spAutoFit/>
          </a:bodyPr>
          <a:lstStyle/>
          <a:p>
            <a:r>
              <a:rPr lang="en-US" sz="2800" dirty="0"/>
              <a:t>Future Use</a:t>
            </a:r>
          </a:p>
        </p:txBody>
      </p:sp>
      <p:sp>
        <p:nvSpPr>
          <p:cNvPr id="10" name="TextBox 9"/>
          <p:cNvSpPr txBox="1"/>
          <p:nvPr/>
        </p:nvSpPr>
        <p:spPr>
          <a:xfrm>
            <a:off x="5219816" y="5317912"/>
            <a:ext cx="1848583" cy="523220"/>
          </a:xfrm>
          <a:prstGeom prst="rect">
            <a:avLst/>
          </a:prstGeom>
          <a:noFill/>
        </p:spPr>
        <p:txBody>
          <a:bodyPr wrap="none" rtlCol="0">
            <a:spAutoFit/>
          </a:bodyPr>
          <a:lstStyle/>
          <a:p>
            <a:r>
              <a:rPr lang="en-US" sz="2800" dirty="0"/>
              <a:t>Current Use</a:t>
            </a:r>
          </a:p>
        </p:txBody>
      </p:sp>
      <p:sp>
        <p:nvSpPr>
          <p:cNvPr id="11" name="TextBox 10"/>
          <p:cNvSpPr txBox="1"/>
          <p:nvPr/>
        </p:nvSpPr>
        <p:spPr>
          <a:xfrm>
            <a:off x="1352298" y="3306390"/>
            <a:ext cx="2260641" cy="954107"/>
          </a:xfrm>
          <a:prstGeom prst="rect">
            <a:avLst/>
          </a:prstGeom>
          <a:noFill/>
        </p:spPr>
        <p:txBody>
          <a:bodyPr wrap="square" rtlCol="0">
            <a:spAutoFit/>
          </a:bodyPr>
          <a:lstStyle/>
          <a:p>
            <a:pPr algn="ctr"/>
            <a:r>
              <a:rPr lang="en-US" sz="2800" dirty="0"/>
              <a:t>Community Needs</a:t>
            </a:r>
          </a:p>
        </p:txBody>
      </p:sp>
      <p:sp>
        <p:nvSpPr>
          <p:cNvPr id="12" name="TextBox 11"/>
          <p:cNvSpPr txBox="1"/>
          <p:nvPr/>
        </p:nvSpPr>
        <p:spPr>
          <a:xfrm>
            <a:off x="8680854" y="3214533"/>
            <a:ext cx="2399522" cy="1384995"/>
          </a:xfrm>
          <a:prstGeom prst="rect">
            <a:avLst/>
          </a:prstGeom>
          <a:noFill/>
        </p:spPr>
        <p:txBody>
          <a:bodyPr wrap="square" rtlCol="0">
            <a:spAutoFit/>
          </a:bodyPr>
          <a:lstStyle/>
          <a:p>
            <a:pPr algn="ctr"/>
            <a:r>
              <a:rPr lang="en-US" sz="2800" dirty="0"/>
              <a:t>Community Aspirations &amp; Desires</a:t>
            </a:r>
          </a:p>
        </p:txBody>
      </p:sp>
      <p:sp>
        <p:nvSpPr>
          <p:cNvPr id="13" name="TextBox 12"/>
          <p:cNvSpPr txBox="1"/>
          <p:nvPr/>
        </p:nvSpPr>
        <p:spPr>
          <a:xfrm>
            <a:off x="7418700" y="1757739"/>
            <a:ext cx="2975084" cy="1015663"/>
          </a:xfrm>
          <a:prstGeom prst="rect">
            <a:avLst/>
          </a:prstGeom>
          <a:noFill/>
        </p:spPr>
        <p:txBody>
          <a:bodyPr wrap="square" rtlCol="0">
            <a:spAutoFit/>
          </a:bodyPr>
          <a:lstStyle/>
          <a:p>
            <a:pPr algn="ctr"/>
            <a:r>
              <a:rPr lang="en-US" sz="2000" i="1" dirty="0"/>
              <a:t>This is where Libraries have traditionally bought for (and many still do)</a:t>
            </a:r>
          </a:p>
        </p:txBody>
      </p:sp>
      <p:sp>
        <p:nvSpPr>
          <p:cNvPr id="14" name="TextBox 13"/>
          <p:cNvSpPr txBox="1"/>
          <p:nvPr/>
        </p:nvSpPr>
        <p:spPr>
          <a:xfrm>
            <a:off x="1352298" y="4348176"/>
            <a:ext cx="3771302" cy="1323439"/>
          </a:xfrm>
          <a:prstGeom prst="rect">
            <a:avLst/>
          </a:prstGeom>
          <a:noFill/>
        </p:spPr>
        <p:txBody>
          <a:bodyPr wrap="square" rtlCol="0">
            <a:spAutoFit/>
          </a:bodyPr>
          <a:lstStyle/>
          <a:p>
            <a:pPr algn="ctr"/>
            <a:r>
              <a:rPr lang="en-US" sz="2000" i="1" dirty="0"/>
              <a:t>This is where our campuses really want us to be working.  This might be where the </a:t>
            </a:r>
            <a:r>
              <a:rPr lang="en-US" sz="2000" i="1" dirty="0" err="1"/>
              <a:t>turnaways</a:t>
            </a:r>
            <a:r>
              <a:rPr lang="en-US" sz="2000" i="1" dirty="0"/>
              <a:t> come from.</a:t>
            </a:r>
          </a:p>
        </p:txBody>
      </p:sp>
      <p:sp>
        <p:nvSpPr>
          <p:cNvPr id="15" name="TextBox 14"/>
          <p:cNvSpPr txBox="1"/>
          <p:nvPr/>
        </p:nvSpPr>
        <p:spPr>
          <a:xfrm>
            <a:off x="1483118" y="1318645"/>
            <a:ext cx="2934305" cy="1631216"/>
          </a:xfrm>
          <a:prstGeom prst="rect">
            <a:avLst/>
          </a:prstGeom>
          <a:noFill/>
        </p:spPr>
        <p:txBody>
          <a:bodyPr wrap="square" rtlCol="0">
            <a:spAutoFit/>
          </a:bodyPr>
          <a:lstStyle/>
          <a:p>
            <a:pPr algn="ctr"/>
            <a:r>
              <a:rPr lang="en-US" sz="2000" b="1" dirty="0"/>
              <a:t>This is my vision of collection building in libraries – we need to find the balance between these needs.</a:t>
            </a:r>
          </a:p>
        </p:txBody>
      </p:sp>
    </p:spTree>
    <p:extLst>
      <p:ext uri="{BB962C8B-B14F-4D97-AF65-F5344CB8AC3E}">
        <p14:creationId xmlns:p14="http://schemas.microsoft.com/office/powerpoint/2010/main" val="206178826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sz="3600" dirty="0"/>
              <a:t>Kresge Library and Change - Collection</a:t>
            </a:r>
          </a:p>
        </p:txBody>
      </p:sp>
      <p:sp>
        <p:nvSpPr>
          <p:cNvPr id="3" name="Content Placeholder 2"/>
          <p:cNvSpPr>
            <a:spLocks noGrp="1"/>
          </p:cNvSpPr>
          <p:nvPr>
            <p:ph idx="1"/>
          </p:nvPr>
        </p:nvSpPr>
        <p:spPr>
          <a:xfrm>
            <a:off x="1995055" y="1378226"/>
            <a:ext cx="6400799" cy="4863548"/>
          </a:xfrm>
        </p:spPr>
        <p:txBody>
          <a:bodyPr>
            <a:normAutofit fontScale="92500" lnSpcReduction="20000"/>
          </a:bodyPr>
          <a:lstStyle/>
          <a:p>
            <a:r>
              <a:rPr lang="en-US" dirty="0"/>
              <a:t>Let the ‘bottle neck’ guide you to better solutions.</a:t>
            </a:r>
          </a:p>
          <a:p>
            <a:r>
              <a:rPr lang="en-US" dirty="0"/>
              <a:t>Even though we do not buy print, we bought physical copies of a work for everyone in a class because the cost for digital access was almost five times what the print copies were.</a:t>
            </a:r>
          </a:p>
          <a:p>
            <a:r>
              <a:rPr lang="en-US" dirty="0"/>
              <a:t>We need to be creative to figure out our unique problems.</a:t>
            </a:r>
          </a:p>
          <a:p>
            <a:r>
              <a:rPr lang="en-US" dirty="0"/>
              <a:t>Not having a print collection really only impacted a few types of research.</a:t>
            </a:r>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23</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34774" t="4040" r="36667" b="15320"/>
          <a:stretch/>
        </p:blipFill>
        <p:spPr>
          <a:xfrm>
            <a:off x="8636000" y="970344"/>
            <a:ext cx="2167367" cy="4589947"/>
          </a:xfrm>
          <a:prstGeom prst="rect">
            <a:avLst/>
          </a:prstGeom>
        </p:spPr>
      </p:pic>
    </p:spTree>
    <p:extLst>
      <p:ext uri="{BB962C8B-B14F-4D97-AF65-F5344CB8AC3E}">
        <p14:creationId xmlns:p14="http://schemas.microsoft.com/office/powerpoint/2010/main" val="35298693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31B3-59B9-4391-8B85-BF19AABCA688}"/>
              </a:ext>
            </a:extLst>
          </p:cNvPr>
          <p:cNvSpPr>
            <a:spLocks noGrp="1"/>
          </p:cNvSpPr>
          <p:nvPr>
            <p:ph type="title"/>
          </p:nvPr>
        </p:nvSpPr>
        <p:spPr/>
        <p:txBody>
          <a:bodyPr>
            <a:normAutofit/>
          </a:bodyPr>
          <a:lstStyle/>
          <a:p>
            <a:r>
              <a:rPr lang="en-US" sz="3200" dirty="0"/>
              <a:t>Kresge Library and Change - Reference</a:t>
            </a:r>
          </a:p>
        </p:txBody>
      </p:sp>
      <p:sp>
        <p:nvSpPr>
          <p:cNvPr id="3" name="Content Placeholder 2">
            <a:extLst>
              <a:ext uri="{FF2B5EF4-FFF2-40B4-BE49-F238E27FC236}">
                <a16:creationId xmlns:a16="http://schemas.microsoft.com/office/drawing/2014/main" id="{6EF757D4-9217-4609-9C38-2DDE6FF8F68D}"/>
              </a:ext>
            </a:extLst>
          </p:cNvPr>
          <p:cNvSpPr>
            <a:spLocks noGrp="1"/>
          </p:cNvSpPr>
          <p:nvPr>
            <p:ph idx="1"/>
          </p:nvPr>
        </p:nvSpPr>
        <p:spPr>
          <a:xfrm>
            <a:off x="2589212" y="1377981"/>
            <a:ext cx="5711409" cy="4561816"/>
          </a:xfrm>
        </p:spPr>
        <p:txBody>
          <a:bodyPr>
            <a:normAutofit fontScale="85000" lnSpcReduction="20000"/>
          </a:bodyPr>
          <a:lstStyle/>
          <a:p>
            <a:r>
              <a:rPr lang="en-US" dirty="0"/>
              <a:t>As librarians try to figure out reference, we often think there is one solution.</a:t>
            </a:r>
          </a:p>
          <a:p>
            <a:r>
              <a:rPr lang="en-US" dirty="0"/>
              <a:t>But the scope of the requests can vary tremendously.</a:t>
            </a:r>
          </a:p>
          <a:p>
            <a:r>
              <a:rPr lang="en-US" dirty="0"/>
              <a:t>Some have definitive answers (like Sudoku), some do not.</a:t>
            </a:r>
          </a:p>
          <a:p>
            <a:r>
              <a:rPr lang="en-US" dirty="0"/>
              <a:t>We are merely guides or Sherpas to help them learn about the terrain so they can understand what are their next steps.</a:t>
            </a:r>
          </a:p>
          <a:p>
            <a:r>
              <a:rPr lang="en-US" dirty="0"/>
              <a:t>Reference and research are a voyage.</a:t>
            </a:r>
          </a:p>
        </p:txBody>
      </p:sp>
      <p:sp>
        <p:nvSpPr>
          <p:cNvPr id="4" name="Footer Placeholder 3">
            <a:extLst>
              <a:ext uri="{FF2B5EF4-FFF2-40B4-BE49-F238E27FC236}">
                <a16:creationId xmlns:a16="http://schemas.microsoft.com/office/drawing/2014/main" id="{A24ECFC3-6EA8-4E85-9E14-D288E90CB3F3}"/>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488FA9F0-5D2D-4D65-B489-E2DBD5CB3D29}"/>
              </a:ext>
            </a:extLst>
          </p:cNvPr>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2050" name="Picture 2">
            <a:extLst>
              <a:ext uri="{FF2B5EF4-FFF2-40B4-BE49-F238E27FC236}">
                <a16:creationId xmlns:a16="http://schemas.microsoft.com/office/drawing/2014/main" id="{CB99D243-113A-4328-A05D-F572555BF6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17" t="17813" r="14792" b="5597"/>
          <a:stretch/>
        </p:blipFill>
        <p:spPr bwMode="auto">
          <a:xfrm>
            <a:off x="8300621" y="1495424"/>
            <a:ext cx="2509834" cy="3545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75578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Kresge Library and Change - Reference</a:t>
            </a:r>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25</a:t>
            </a:fld>
            <a:endParaRPr lang="en-US" dirty="0"/>
          </a:p>
        </p:txBody>
      </p:sp>
      <p:sp>
        <p:nvSpPr>
          <p:cNvPr id="6" name="Content Placeholder 1"/>
          <p:cNvSpPr txBox="1">
            <a:spLocks/>
          </p:cNvSpPr>
          <p:nvPr/>
        </p:nvSpPr>
        <p:spPr>
          <a:xfrm>
            <a:off x="2589212" y="1411698"/>
            <a:ext cx="7886700" cy="990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Library challenge is that we have multiple stakeholders and they have different needs – especially for business.</a:t>
            </a:r>
          </a:p>
        </p:txBody>
      </p:sp>
      <p:graphicFrame>
        <p:nvGraphicFramePr>
          <p:cNvPr id="7" name="Diagram 6"/>
          <p:cNvGraphicFramePr/>
          <p:nvPr/>
        </p:nvGraphicFramePr>
        <p:xfrm>
          <a:off x="6662078" y="2402298"/>
          <a:ext cx="4705660" cy="324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1"/>
          <p:cNvSpPr txBox="1">
            <a:spLocks/>
          </p:cNvSpPr>
          <p:nvPr/>
        </p:nvSpPr>
        <p:spPr bwMode="auto">
          <a:xfrm>
            <a:off x="2589212" y="2501068"/>
            <a:ext cx="4360228" cy="363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eaLnBrk="0" hangingPunct="0">
              <a:defRPr sz="3200">
                <a:solidFill>
                  <a:srgbClr val="081F5B"/>
                </a:solidFill>
                <a:latin typeface="NewsGoth BT" pitchFamily="34" charset="0"/>
                <a:cs typeface="Arial" panose="020B0604020202020204" pitchFamily="34" charset="0"/>
              </a:defRPr>
            </a:lvl1pPr>
            <a:lvl2pPr marL="742950" indent="-285750" defTabSz="685800" eaLnBrk="0" hangingPunct="0">
              <a:defRPr sz="3200">
                <a:solidFill>
                  <a:srgbClr val="081F5B"/>
                </a:solidFill>
                <a:latin typeface="NewsGoth BT" pitchFamily="34" charset="0"/>
                <a:cs typeface="Arial" panose="020B0604020202020204" pitchFamily="34" charset="0"/>
              </a:defRPr>
            </a:lvl2pPr>
            <a:lvl3pPr marL="1143000" indent="-228600" defTabSz="685800" eaLnBrk="0" hangingPunct="0">
              <a:defRPr sz="3200">
                <a:solidFill>
                  <a:srgbClr val="081F5B"/>
                </a:solidFill>
                <a:latin typeface="NewsGoth BT" pitchFamily="34" charset="0"/>
                <a:cs typeface="Arial" panose="020B0604020202020204" pitchFamily="34" charset="0"/>
              </a:defRPr>
            </a:lvl3pPr>
            <a:lvl4pPr marL="1600200" indent="-228600" defTabSz="685800" eaLnBrk="0" hangingPunct="0">
              <a:defRPr sz="3200">
                <a:solidFill>
                  <a:srgbClr val="081F5B"/>
                </a:solidFill>
                <a:latin typeface="NewsGoth BT" pitchFamily="34" charset="0"/>
                <a:cs typeface="Arial" panose="020B0604020202020204" pitchFamily="34" charset="0"/>
              </a:defRPr>
            </a:lvl4pPr>
            <a:lvl5pPr marL="2057400" indent="-228600" defTabSz="685800" eaLnBrk="0" hangingPunct="0">
              <a:defRPr sz="3200">
                <a:solidFill>
                  <a:srgbClr val="081F5B"/>
                </a:solidFill>
                <a:latin typeface="NewsGoth BT" pitchFamily="34" charset="0"/>
                <a:cs typeface="Arial" panose="020B0604020202020204" pitchFamily="34" charset="0"/>
              </a:defRPr>
            </a:lvl5pPr>
            <a:lvl6pPr marL="25146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6pPr>
            <a:lvl7pPr marL="29718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7pPr>
            <a:lvl8pPr marL="34290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8pPr>
            <a:lvl9pPr marL="3886200" indent="-228600" defTabSz="685800" eaLnBrk="0" fontAlgn="base" hangingPunct="0">
              <a:spcBef>
                <a:spcPct val="0"/>
              </a:spcBef>
              <a:spcAft>
                <a:spcPct val="0"/>
              </a:spcAft>
              <a:defRPr sz="3200">
                <a:solidFill>
                  <a:srgbClr val="081F5B"/>
                </a:solidFill>
                <a:latin typeface="NewsGoth BT" pitchFamily="34" charset="0"/>
                <a:cs typeface="Arial" panose="020B0604020202020204" pitchFamily="34" charset="0"/>
              </a:defRPr>
            </a:lvl9pPr>
          </a:lstStyle>
          <a:p>
            <a:pPr>
              <a:lnSpc>
                <a:spcPct val="90000"/>
              </a:lnSpc>
              <a:spcBef>
                <a:spcPts val="750"/>
              </a:spcBef>
              <a:buFont typeface="Arial" panose="020B0604020202020204" pitchFamily="34" charset="0"/>
              <a:buChar char="•"/>
            </a:pPr>
            <a:r>
              <a:rPr lang="en-US" altLang="en-US" sz="2400" dirty="0">
                <a:solidFill>
                  <a:schemeClr val="tx1"/>
                </a:solidFill>
                <a:latin typeface="+mn-lt"/>
              </a:rPr>
              <a:t>Faculty needs – scholarly journals, articles, books , datasets</a:t>
            </a:r>
          </a:p>
          <a:p>
            <a:pPr>
              <a:lnSpc>
                <a:spcPct val="90000"/>
              </a:lnSpc>
              <a:spcBef>
                <a:spcPts val="750"/>
              </a:spcBef>
              <a:buFont typeface="Arial" panose="020B0604020202020204" pitchFamily="34" charset="0"/>
              <a:buChar char="•"/>
            </a:pPr>
            <a:r>
              <a:rPr lang="en-US" altLang="en-US" sz="2400" dirty="0">
                <a:solidFill>
                  <a:schemeClr val="tx1"/>
                </a:solidFill>
                <a:latin typeface="+mn-lt"/>
              </a:rPr>
              <a:t>Student needs – articles, company &amp; industry information, market reports</a:t>
            </a:r>
          </a:p>
          <a:p>
            <a:pPr>
              <a:lnSpc>
                <a:spcPct val="90000"/>
              </a:lnSpc>
              <a:spcBef>
                <a:spcPts val="750"/>
              </a:spcBef>
              <a:buFont typeface="Arial" panose="020B0604020202020204" pitchFamily="34" charset="0"/>
              <a:buChar char="•"/>
            </a:pPr>
            <a:r>
              <a:rPr lang="en-US" altLang="en-US" sz="2400" dirty="0">
                <a:solidFill>
                  <a:schemeClr val="tx1"/>
                </a:solidFill>
                <a:latin typeface="+mn-lt"/>
              </a:rPr>
              <a:t>Community – Mostly similar to student needs</a:t>
            </a:r>
          </a:p>
        </p:txBody>
      </p:sp>
    </p:spTree>
    <p:extLst>
      <p:ext uri="{BB962C8B-B14F-4D97-AF65-F5344CB8AC3E}">
        <p14:creationId xmlns:p14="http://schemas.microsoft.com/office/powerpoint/2010/main" val="338499187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1479-CB16-4657-9ED2-2FE526E357EC}"/>
              </a:ext>
            </a:extLst>
          </p:cNvPr>
          <p:cNvSpPr>
            <a:spLocks noGrp="1"/>
          </p:cNvSpPr>
          <p:nvPr>
            <p:ph type="title"/>
          </p:nvPr>
        </p:nvSpPr>
        <p:spPr>
          <a:xfrm>
            <a:off x="2065477" y="624110"/>
            <a:ext cx="9014900" cy="1280890"/>
          </a:xfrm>
        </p:spPr>
        <p:txBody>
          <a:bodyPr/>
          <a:lstStyle/>
          <a:p>
            <a:r>
              <a:rPr lang="en-US" sz="3600" dirty="0"/>
              <a:t>Kresge Library and Change - Reference</a:t>
            </a:r>
            <a:endParaRPr lang="en-US" dirty="0"/>
          </a:p>
        </p:txBody>
      </p:sp>
      <p:sp>
        <p:nvSpPr>
          <p:cNvPr id="4" name="Footer Placeholder 3">
            <a:extLst>
              <a:ext uri="{FF2B5EF4-FFF2-40B4-BE49-F238E27FC236}">
                <a16:creationId xmlns:a16="http://schemas.microsoft.com/office/drawing/2014/main" id="{6FD1F07A-C28B-47AB-A8FE-F6D747358856}"/>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121D9165-BDBC-48B6-BE01-4C611E727751}"/>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
        <p:nvSpPr>
          <p:cNvPr id="8" name="Freeform: Shape 7">
            <a:extLst>
              <a:ext uri="{FF2B5EF4-FFF2-40B4-BE49-F238E27FC236}">
                <a16:creationId xmlns:a16="http://schemas.microsoft.com/office/drawing/2014/main" id="{A2C82B2E-A291-4C4F-A09E-88A3A1DBE9DB}"/>
              </a:ext>
            </a:extLst>
          </p:cNvPr>
          <p:cNvSpPr/>
          <p:nvPr/>
        </p:nvSpPr>
        <p:spPr>
          <a:xfrm>
            <a:off x="1958010" y="1380744"/>
            <a:ext cx="9014900" cy="3896934"/>
          </a:xfrm>
          <a:custGeom>
            <a:avLst/>
            <a:gdLst>
              <a:gd name="connsiteX0" fmla="*/ 0 w 9014900"/>
              <a:gd name="connsiteY0" fmla="*/ 3857571 h 3896934"/>
              <a:gd name="connsiteX1" fmla="*/ 46324 w 9014900"/>
              <a:gd name="connsiteY1" fmla="*/ 3841825 h 3896934"/>
              <a:gd name="connsiteX2" fmla="*/ 74119 w 9014900"/>
              <a:gd name="connsiteY2" fmla="*/ 3826080 h 3896934"/>
              <a:gd name="connsiteX3" fmla="*/ 111179 w 9014900"/>
              <a:gd name="connsiteY3" fmla="*/ 3818208 h 3896934"/>
              <a:gd name="connsiteX4" fmla="*/ 185298 w 9014900"/>
              <a:gd name="connsiteY4" fmla="*/ 3778845 h 3896934"/>
              <a:gd name="connsiteX5" fmla="*/ 231623 w 9014900"/>
              <a:gd name="connsiteY5" fmla="*/ 3770972 h 3896934"/>
              <a:gd name="connsiteX6" fmla="*/ 463247 w 9014900"/>
              <a:gd name="connsiteY6" fmla="*/ 3778845 h 3896934"/>
              <a:gd name="connsiteX7" fmla="*/ 639281 w 9014900"/>
              <a:gd name="connsiteY7" fmla="*/ 3810335 h 3896934"/>
              <a:gd name="connsiteX8" fmla="*/ 759725 w 9014900"/>
              <a:gd name="connsiteY8" fmla="*/ 3841825 h 3896934"/>
              <a:gd name="connsiteX9" fmla="*/ 917229 w 9014900"/>
              <a:gd name="connsiteY9" fmla="*/ 3857571 h 3896934"/>
              <a:gd name="connsiteX10" fmla="*/ 1028408 w 9014900"/>
              <a:gd name="connsiteY10" fmla="*/ 3881188 h 3896934"/>
              <a:gd name="connsiteX11" fmla="*/ 1361946 w 9014900"/>
              <a:gd name="connsiteY11" fmla="*/ 3896934 h 3896934"/>
              <a:gd name="connsiteX12" fmla="*/ 1751074 w 9014900"/>
              <a:gd name="connsiteY12" fmla="*/ 3865443 h 3896934"/>
              <a:gd name="connsiteX13" fmla="*/ 1871518 w 9014900"/>
              <a:gd name="connsiteY13" fmla="*/ 3849698 h 3896934"/>
              <a:gd name="connsiteX14" fmla="*/ 1973432 w 9014900"/>
              <a:gd name="connsiteY14" fmla="*/ 3818208 h 3896934"/>
              <a:gd name="connsiteX15" fmla="*/ 2084612 w 9014900"/>
              <a:gd name="connsiteY15" fmla="*/ 3778845 h 3896934"/>
              <a:gd name="connsiteX16" fmla="*/ 2279175 w 9014900"/>
              <a:gd name="connsiteY16" fmla="*/ 3763099 h 3896934"/>
              <a:gd name="connsiteX17" fmla="*/ 2714628 w 9014900"/>
              <a:gd name="connsiteY17" fmla="*/ 3755227 h 3896934"/>
              <a:gd name="connsiteX18" fmla="*/ 2798012 w 9014900"/>
              <a:gd name="connsiteY18" fmla="*/ 3747354 h 3896934"/>
              <a:gd name="connsiteX19" fmla="*/ 2872132 w 9014900"/>
              <a:gd name="connsiteY19" fmla="*/ 3739482 h 3896934"/>
              <a:gd name="connsiteX20" fmla="*/ 2992576 w 9014900"/>
              <a:gd name="connsiteY20" fmla="*/ 3731609 h 3896934"/>
              <a:gd name="connsiteX21" fmla="*/ 3168610 w 9014900"/>
              <a:gd name="connsiteY21" fmla="*/ 3739482 h 3896934"/>
              <a:gd name="connsiteX22" fmla="*/ 3279789 w 9014900"/>
              <a:gd name="connsiteY22" fmla="*/ 3755227 h 3896934"/>
              <a:gd name="connsiteX23" fmla="*/ 3511413 w 9014900"/>
              <a:gd name="connsiteY23" fmla="*/ 3786717 h 3896934"/>
              <a:gd name="connsiteX24" fmla="*/ 3567003 w 9014900"/>
              <a:gd name="connsiteY24" fmla="*/ 3794590 h 3896934"/>
              <a:gd name="connsiteX25" fmla="*/ 3761566 w 9014900"/>
              <a:gd name="connsiteY25" fmla="*/ 3826080 h 3896934"/>
              <a:gd name="connsiteX26" fmla="*/ 3956130 w 9014900"/>
              <a:gd name="connsiteY26" fmla="*/ 3849698 h 3896934"/>
              <a:gd name="connsiteX27" fmla="*/ 4391582 w 9014900"/>
              <a:gd name="connsiteY27" fmla="*/ 3841825 h 3896934"/>
              <a:gd name="connsiteX28" fmla="*/ 4474967 w 9014900"/>
              <a:gd name="connsiteY28" fmla="*/ 3826080 h 3896934"/>
              <a:gd name="connsiteX29" fmla="*/ 4558351 w 9014900"/>
              <a:gd name="connsiteY29" fmla="*/ 3818208 h 3896934"/>
              <a:gd name="connsiteX30" fmla="*/ 4827035 w 9014900"/>
              <a:gd name="connsiteY30" fmla="*/ 3747354 h 3896934"/>
              <a:gd name="connsiteX31" fmla="*/ 4910419 w 9014900"/>
              <a:gd name="connsiteY31" fmla="*/ 3723736 h 3896934"/>
              <a:gd name="connsiteX32" fmla="*/ 5003069 w 9014900"/>
              <a:gd name="connsiteY32" fmla="*/ 3692246 h 3896934"/>
              <a:gd name="connsiteX33" fmla="*/ 5308812 w 9014900"/>
              <a:gd name="connsiteY33" fmla="*/ 3582030 h 3896934"/>
              <a:gd name="connsiteX34" fmla="*/ 5410726 w 9014900"/>
              <a:gd name="connsiteY34" fmla="*/ 3534794 h 3896934"/>
              <a:gd name="connsiteX35" fmla="*/ 5614555 w 9014900"/>
              <a:gd name="connsiteY35" fmla="*/ 3424578 h 3896934"/>
              <a:gd name="connsiteX36" fmla="*/ 5836914 w 9014900"/>
              <a:gd name="connsiteY36" fmla="*/ 3353725 h 3896934"/>
              <a:gd name="connsiteX37" fmla="*/ 5920298 w 9014900"/>
              <a:gd name="connsiteY37" fmla="*/ 3322234 h 3896934"/>
              <a:gd name="connsiteX38" fmla="*/ 5985153 w 9014900"/>
              <a:gd name="connsiteY38" fmla="*/ 3306489 h 3896934"/>
              <a:gd name="connsiteX39" fmla="*/ 6077802 w 9014900"/>
              <a:gd name="connsiteY39" fmla="*/ 3267126 h 3896934"/>
              <a:gd name="connsiteX40" fmla="*/ 6188981 w 9014900"/>
              <a:gd name="connsiteY40" fmla="*/ 3235636 h 3896934"/>
              <a:gd name="connsiteX41" fmla="*/ 6383545 w 9014900"/>
              <a:gd name="connsiteY41" fmla="*/ 3156910 h 3896934"/>
              <a:gd name="connsiteX42" fmla="*/ 6494725 w 9014900"/>
              <a:gd name="connsiteY42" fmla="*/ 3117547 h 3896934"/>
              <a:gd name="connsiteX43" fmla="*/ 6578109 w 9014900"/>
              <a:gd name="connsiteY43" fmla="*/ 3070311 h 3896934"/>
              <a:gd name="connsiteX44" fmla="*/ 6744878 w 9014900"/>
              <a:gd name="connsiteY44" fmla="*/ 2991585 h 3896934"/>
              <a:gd name="connsiteX45" fmla="*/ 6920912 w 9014900"/>
              <a:gd name="connsiteY45" fmla="*/ 2873496 h 3896934"/>
              <a:gd name="connsiteX46" fmla="*/ 7013561 w 9014900"/>
              <a:gd name="connsiteY46" fmla="*/ 2818388 h 3896934"/>
              <a:gd name="connsiteX47" fmla="*/ 7115476 w 9014900"/>
              <a:gd name="connsiteY47" fmla="*/ 2755407 h 3896934"/>
              <a:gd name="connsiteX48" fmla="*/ 7180330 w 9014900"/>
              <a:gd name="connsiteY48" fmla="*/ 2716044 h 3896934"/>
              <a:gd name="connsiteX49" fmla="*/ 7254450 w 9014900"/>
              <a:gd name="connsiteY49" fmla="*/ 2668809 h 3896934"/>
              <a:gd name="connsiteX50" fmla="*/ 7439749 w 9014900"/>
              <a:gd name="connsiteY50" fmla="*/ 2566465 h 3896934"/>
              <a:gd name="connsiteX51" fmla="*/ 7550928 w 9014900"/>
              <a:gd name="connsiteY51" fmla="*/ 2495612 h 3896934"/>
              <a:gd name="connsiteX52" fmla="*/ 7652842 w 9014900"/>
              <a:gd name="connsiteY52" fmla="*/ 2401141 h 3896934"/>
              <a:gd name="connsiteX53" fmla="*/ 7708432 w 9014900"/>
              <a:gd name="connsiteY53" fmla="*/ 2346032 h 3896934"/>
              <a:gd name="connsiteX54" fmla="*/ 7801082 w 9014900"/>
              <a:gd name="connsiteY54" fmla="*/ 2227944 h 3896934"/>
              <a:gd name="connsiteX55" fmla="*/ 7893731 w 9014900"/>
              <a:gd name="connsiteY55" fmla="*/ 2133472 h 3896934"/>
              <a:gd name="connsiteX56" fmla="*/ 7995645 w 9014900"/>
              <a:gd name="connsiteY56" fmla="*/ 2046874 h 3896934"/>
              <a:gd name="connsiteX57" fmla="*/ 8032705 w 9014900"/>
              <a:gd name="connsiteY57" fmla="*/ 2007511 h 3896934"/>
              <a:gd name="connsiteX58" fmla="*/ 8106825 w 9014900"/>
              <a:gd name="connsiteY58" fmla="*/ 1920912 h 3896934"/>
              <a:gd name="connsiteX59" fmla="*/ 8162414 w 9014900"/>
              <a:gd name="connsiteY59" fmla="*/ 1842186 h 3896934"/>
              <a:gd name="connsiteX60" fmla="*/ 8218004 w 9014900"/>
              <a:gd name="connsiteY60" fmla="*/ 1779206 h 3896934"/>
              <a:gd name="connsiteX61" fmla="*/ 8236534 w 9014900"/>
              <a:gd name="connsiteY61" fmla="*/ 1739843 h 3896934"/>
              <a:gd name="connsiteX62" fmla="*/ 8292124 w 9014900"/>
              <a:gd name="connsiteY62" fmla="*/ 1676862 h 3896934"/>
              <a:gd name="connsiteX63" fmla="*/ 8338448 w 9014900"/>
              <a:gd name="connsiteY63" fmla="*/ 1598136 h 3896934"/>
              <a:gd name="connsiteX64" fmla="*/ 8440363 w 9014900"/>
              <a:gd name="connsiteY64" fmla="*/ 1464302 h 3896934"/>
              <a:gd name="connsiteX65" fmla="*/ 8486687 w 9014900"/>
              <a:gd name="connsiteY65" fmla="*/ 1377703 h 3896934"/>
              <a:gd name="connsiteX66" fmla="*/ 8523747 w 9014900"/>
              <a:gd name="connsiteY66" fmla="*/ 1298978 h 3896934"/>
              <a:gd name="connsiteX67" fmla="*/ 8560807 w 9014900"/>
              <a:gd name="connsiteY67" fmla="*/ 1251742 h 3896934"/>
              <a:gd name="connsiteX68" fmla="*/ 8597867 w 9014900"/>
              <a:gd name="connsiteY68" fmla="*/ 1173016 h 3896934"/>
              <a:gd name="connsiteX69" fmla="*/ 8634926 w 9014900"/>
              <a:gd name="connsiteY69" fmla="*/ 1117908 h 3896934"/>
              <a:gd name="connsiteX70" fmla="*/ 8690516 w 9014900"/>
              <a:gd name="connsiteY70" fmla="*/ 1015564 h 3896934"/>
              <a:gd name="connsiteX71" fmla="*/ 8727576 w 9014900"/>
              <a:gd name="connsiteY71" fmla="*/ 960456 h 3896934"/>
              <a:gd name="connsiteX72" fmla="*/ 8773901 w 9014900"/>
              <a:gd name="connsiteY72" fmla="*/ 881730 h 3896934"/>
              <a:gd name="connsiteX73" fmla="*/ 8810960 w 9014900"/>
              <a:gd name="connsiteY73" fmla="*/ 763641 h 3896934"/>
              <a:gd name="connsiteX74" fmla="*/ 8866550 w 9014900"/>
              <a:gd name="connsiteY74" fmla="*/ 637680 h 3896934"/>
              <a:gd name="connsiteX75" fmla="*/ 8885080 w 9014900"/>
              <a:gd name="connsiteY75" fmla="*/ 558954 h 3896934"/>
              <a:gd name="connsiteX76" fmla="*/ 8912875 w 9014900"/>
              <a:gd name="connsiteY76" fmla="*/ 495973 h 3896934"/>
              <a:gd name="connsiteX77" fmla="*/ 8977729 w 9014900"/>
              <a:gd name="connsiteY77" fmla="*/ 322776 h 3896934"/>
              <a:gd name="connsiteX78" fmla="*/ 8996259 w 9014900"/>
              <a:gd name="connsiteY78" fmla="*/ 125961 h 3896934"/>
              <a:gd name="connsiteX79" fmla="*/ 9005524 w 9014900"/>
              <a:gd name="connsiteY79" fmla="*/ 62980 h 3896934"/>
              <a:gd name="connsiteX80" fmla="*/ 9014789 w 9014900"/>
              <a:gd name="connsiteY80" fmla="*/ 0 h 3896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014900" h="3896934" extrusionOk="0">
                <a:moveTo>
                  <a:pt x="0" y="3857571"/>
                </a:moveTo>
                <a:cubicBezTo>
                  <a:pt x="12764" y="3850671"/>
                  <a:pt x="30991" y="3848318"/>
                  <a:pt x="46324" y="3841825"/>
                </a:cubicBezTo>
                <a:cubicBezTo>
                  <a:pt x="58082" y="3837972"/>
                  <a:pt x="63210" y="3829828"/>
                  <a:pt x="74119" y="3826080"/>
                </a:cubicBezTo>
                <a:cubicBezTo>
                  <a:pt x="84502" y="3823108"/>
                  <a:pt x="98494" y="3822666"/>
                  <a:pt x="111179" y="3818208"/>
                </a:cubicBezTo>
                <a:cubicBezTo>
                  <a:pt x="134261" y="3800801"/>
                  <a:pt x="155210" y="3787697"/>
                  <a:pt x="185298" y="3778845"/>
                </a:cubicBezTo>
                <a:cubicBezTo>
                  <a:pt x="202242" y="3774851"/>
                  <a:pt x="216768" y="3772391"/>
                  <a:pt x="231623" y="3770972"/>
                </a:cubicBezTo>
                <a:cubicBezTo>
                  <a:pt x="306717" y="3773272"/>
                  <a:pt x="380831" y="3778349"/>
                  <a:pt x="463247" y="3778845"/>
                </a:cubicBezTo>
                <a:cubicBezTo>
                  <a:pt x="476618" y="3779426"/>
                  <a:pt x="621655" y="3806939"/>
                  <a:pt x="639281" y="3810335"/>
                </a:cubicBezTo>
                <a:cubicBezTo>
                  <a:pt x="687580" y="3823478"/>
                  <a:pt x="721137" y="3836806"/>
                  <a:pt x="759725" y="3841825"/>
                </a:cubicBezTo>
                <a:cubicBezTo>
                  <a:pt x="801753" y="3847574"/>
                  <a:pt x="867016" y="3854193"/>
                  <a:pt x="917229" y="3857571"/>
                </a:cubicBezTo>
                <a:cubicBezTo>
                  <a:pt x="954864" y="3866299"/>
                  <a:pt x="990698" y="3877241"/>
                  <a:pt x="1028408" y="3881188"/>
                </a:cubicBezTo>
                <a:cubicBezTo>
                  <a:pt x="1067794" y="3887247"/>
                  <a:pt x="1352688" y="3897411"/>
                  <a:pt x="1361946" y="3896934"/>
                </a:cubicBezTo>
                <a:cubicBezTo>
                  <a:pt x="1478524" y="3872259"/>
                  <a:pt x="1689812" y="3875166"/>
                  <a:pt x="1751074" y="3865443"/>
                </a:cubicBezTo>
                <a:cubicBezTo>
                  <a:pt x="1769632" y="3863978"/>
                  <a:pt x="1842541" y="3855132"/>
                  <a:pt x="1871518" y="3849698"/>
                </a:cubicBezTo>
                <a:cubicBezTo>
                  <a:pt x="1899265" y="3840056"/>
                  <a:pt x="1938007" y="3825806"/>
                  <a:pt x="1973432" y="3818208"/>
                </a:cubicBezTo>
                <a:cubicBezTo>
                  <a:pt x="2011194" y="3800719"/>
                  <a:pt x="2038198" y="3786414"/>
                  <a:pt x="2084612" y="3778845"/>
                </a:cubicBezTo>
                <a:cubicBezTo>
                  <a:pt x="2136226" y="3776993"/>
                  <a:pt x="2232604" y="3767107"/>
                  <a:pt x="2279175" y="3763099"/>
                </a:cubicBezTo>
                <a:cubicBezTo>
                  <a:pt x="2423962" y="3766394"/>
                  <a:pt x="2590733" y="3745242"/>
                  <a:pt x="2714628" y="3755227"/>
                </a:cubicBezTo>
                <a:cubicBezTo>
                  <a:pt x="2736383" y="3748422"/>
                  <a:pt x="2775854" y="3748720"/>
                  <a:pt x="2798012" y="3747354"/>
                </a:cubicBezTo>
                <a:cubicBezTo>
                  <a:pt x="2823114" y="3745623"/>
                  <a:pt x="2843161" y="3743694"/>
                  <a:pt x="2872132" y="3739482"/>
                </a:cubicBezTo>
                <a:cubicBezTo>
                  <a:pt x="2913048" y="3731488"/>
                  <a:pt x="2948688" y="3734021"/>
                  <a:pt x="2992576" y="3731609"/>
                </a:cubicBezTo>
                <a:cubicBezTo>
                  <a:pt x="3058606" y="3740563"/>
                  <a:pt x="3107106" y="3744464"/>
                  <a:pt x="3168610" y="3739482"/>
                </a:cubicBezTo>
                <a:cubicBezTo>
                  <a:pt x="3202725" y="3748415"/>
                  <a:pt x="3242491" y="3748152"/>
                  <a:pt x="3279789" y="3755227"/>
                </a:cubicBezTo>
                <a:cubicBezTo>
                  <a:pt x="3395815" y="3804146"/>
                  <a:pt x="3301685" y="3768597"/>
                  <a:pt x="3511413" y="3786717"/>
                </a:cubicBezTo>
                <a:cubicBezTo>
                  <a:pt x="3530570" y="3788262"/>
                  <a:pt x="3546172" y="3792201"/>
                  <a:pt x="3567003" y="3794590"/>
                </a:cubicBezTo>
                <a:cubicBezTo>
                  <a:pt x="3631480" y="3806175"/>
                  <a:pt x="3694446" y="3816002"/>
                  <a:pt x="3761566" y="3826080"/>
                </a:cubicBezTo>
                <a:cubicBezTo>
                  <a:pt x="3891326" y="3834804"/>
                  <a:pt x="3827526" y="3822556"/>
                  <a:pt x="3956130" y="3849698"/>
                </a:cubicBezTo>
                <a:cubicBezTo>
                  <a:pt x="4096336" y="3845178"/>
                  <a:pt x="4259218" y="3836024"/>
                  <a:pt x="4391582" y="3841825"/>
                </a:cubicBezTo>
                <a:cubicBezTo>
                  <a:pt x="4417237" y="3842089"/>
                  <a:pt x="4448362" y="3834071"/>
                  <a:pt x="4474967" y="3826080"/>
                </a:cubicBezTo>
                <a:cubicBezTo>
                  <a:pt x="4503439" y="3821997"/>
                  <a:pt x="4529654" y="3824212"/>
                  <a:pt x="4558351" y="3818208"/>
                </a:cubicBezTo>
                <a:cubicBezTo>
                  <a:pt x="4667830" y="3798380"/>
                  <a:pt x="4728352" y="3772704"/>
                  <a:pt x="4827035" y="3747354"/>
                </a:cubicBezTo>
                <a:cubicBezTo>
                  <a:pt x="4856368" y="3739531"/>
                  <a:pt x="4884920" y="3734408"/>
                  <a:pt x="4910419" y="3723736"/>
                </a:cubicBezTo>
                <a:cubicBezTo>
                  <a:pt x="4942285" y="3714591"/>
                  <a:pt x="4972326" y="3703168"/>
                  <a:pt x="5003069" y="3692246"/>
                </a:cubicBezTo>
                <a:cubicBezTo>
                  <a:pt x="5172787" y="3650347"/>
                  <a:pt x="5106655" y="3666864"/>
                  <a:pt x="5308812" y="3582030"/>
                </a:cubicBezTo>
                <a:cubicBezTo>
                  <a:pt x="5338421" y="3570615"/>
                  <a:pt x="5384147" y="3553299"/>
                  <a:pt x="5410726" y="3534794"/>
                </a:cubicBezTo>
                <a:cubicBezTo>
                  <a:pt x="5486371" y="3492093"/>
                  <a:pt x="5532733" y="3437001"/>
                  <a:pt x="5614555" y="3424578"/>
                </a:cubicBezTo>
                <a:cubicBezTo>
                  <a:pt x="5655372" y="3412838"/>
                  <a:pt x="5797196" y="3373505"/>
                  <a:pt x="5836914" y="3353725"/>
                </a:cubicBezTo>
                <a:cubicBezTo>
                  <a:pt x="5864268" y="3342725"/>
                  <a:pt x="5892777" y="3330272"/>
                  <a:pt x="5920298" y="3322234"/>
                </a:cubicBezTo>
                <a:cubicBezTo>
                  <a:pt x="5943404" y="3318051"/>
                  <a:pt x="5965229" y="3313911"/>
                  <a:pt x="5985153" y="3306489"/>
                </a:cubicBezTo>
                <a:cubicBezTo>
                  <a:pt x="6016651" y="3295475"/>
                  <a:pt x="6045785" y="3276162"/>
                  <a:pt x="6077802" y="3267126"/>
                </a:cubicBezTo>
                <a:cubicBezTo>
                  <a:pt x="6114120" y="3252924"/>
                  <a:pt x="6153690" y="3243488"/>
                  <a:pt x="6188981" y="3235636"/>
                </a:cubicBezTo>
                <a:cubicBezTo>
                  <a:pt x="6359370" y="3174219"/>
                  <a:pt x="6229741" y="3205578"/>
                  <a:pt x="6383545" y="3156910"/>
                </a:cubicBezTo>
                <a:cubicBezTo>
                  <a:pt x="6425346" y="3137872"/>
                  <a:pt x="6464148" y="3132989"/>
                  <a:pt x="6494725" y="3117547"/>
                </a:cubicBezTo>
                <a:cubicBezTo>
                  <a:pt x="6525685" y="3099076"/>
                  <a:pt x="6549690" y="3083300"/>
                  <a:pt x="6578109" y="3070311"/>
                </a:cubicBezTo>
                <a:cubicBezTo>
                  <a:pt x="6670578" y="3030344"/>
                  <a:pt x="6642910" y="3051150"/>
                  <a:pt x="6744878" y="2991585"/>
                </a:cubicBezTo>
                <a:cubicBezTo>
                  <a:pt x="6815968" y="2962813"/>
                  <a:pt x="6859875" y="2912303"/>
                  <a:pt x="6920912" y="2873496"/>
                </a:cubicBezTo>
                <a:cubicBezTo>
                  <a:pt x="6945165" y="2856163"/>
                  <a:pt x="6982833" y="2834340"/>
                  <a:pt x="7013561" y="2818388"/>
                </a:cubicBezTo>
                <a:cubicBezTo>
                  <a:pt x="7040895" y="2800182"/>
                  <a:pt x="7081163" y="2780218"/>
                  <a:pt x="7115476" y="2755407"/>
                </a:cubicBezTo>
                <a:cubicBezTo>
                  <a:pt x="7144577" y="2733450"/>
                  <a:pt x="7157263" y="2733502"/>
                  <a:pt x="7180330" y="2716044"/>
                </a:cubicBezTo>
                <a:cubicBezTo>
                  <a:pt x="7201562" y="2700175"/>
                  <a:pt x="7223621" y="2683003"/>
                  <a:pt x="7254450" y="2668809"/>
                </a:cubicBezTo>
                <a:cubicBezTo>
                  <a:pt x="7405668" y="2580443"/>
                  <a:pt x="7299756" y="2643001"/>
                  <a:pt x="7439749" y="2566465"/>
                </a:cubicBezTo>
                <a:cubicBezTo>
                  <a:pt x="7505533" y="2527933"/>
                  <a:pt x="7484062" y="2551185"/>
                  <a:pt x="7550928" y="2495612"/>
                </a:cubicBezTo>
                <a:cubicBezTo>
                  <a:pt x="7642402" y="2415411"/>
                  <a:pt x="7599170" y="2473499"/>
                  <a:pt x="7652842" y="2401141"/>
                </a:cubicBezTo>
                <a:cubicBezTo>
                  <a:pt x="7667538" y="2381837"/>
                  <a:pt x="7691574" y="2362721"/>
                  <a:pt x="7708432" y="2346032"/>
                </a:cubicBezTo>
                <a:cubicBezTo>
                  <a:pt x="7742021" y="2306160"/>
                  <a:pt x="7771081" y="2258418"/>
                  <a:pt x="7801082" y="2227944"/>
                </a:cubicBezTo>
                <a:cubicBezTo>
                  <a:pt x="7833677" y="2195274"/>
                  <a:pt x="7863986" y="2158764"/>
                  <a:pt x="7893731" y="2133472"/>
                </a:cubicBezTo>
                <a:cubicBezTo>
                  <a:pt x="7928172" y="2107257"/>
                  <a:pt x="7970714" y="2073995"/>
                  <a:pt x="7995645" y="2046874"/>
                </a:cubicBezTo>
                <a:cubicBezTo>
                  <a:pt x="8011137" y="2033946"/>
                  <a:pt x="8020829" y="2018059"/>
                  <a:pt x="8032705" y="2007511"/>
                </a:cubicBezTo>
                <a:cubicBezTo>
                  <a:pt x="8120901" y="1896144"/>
                  <a:pt x="8018358" y="2026629"/>
                  <a:pt x="8106825" y="1920912"/>
                </a:cubicBezTo>
                <a:cubicBezTo>
                  <a:pt x="8121182" y="1868924"/>
                  <a:pt x="8108656" y="1912240"/>
                  <a:pt x="8162414" y="1842186"/>
                </a:cubicBezTo>
                <a:cubicBezTo>
                  <a:pt x="8224552" y="1765963"/>
                  <a:pt x="8139813" y="1862512"/>
                  <a:pt x="8218004" y="1779206"/>
                </a:cubicBezTo>
                <a:cubicBezTo>
                  <a:pt x="8224945" y="1764885"/>
                  <a:pt x="8228236" y="1751738"/>
                  <a:pt x="8236534" y="1739843"/>
                </a:cubicBezTo>
                <a:cubicBezTo>
                  <a:pt x="8253290" y="1717595"/>
                  <a:pt x="8280937" y="1704844"/>
                  <a:pt x="8292124" y="1676862"/>
                </a:cubicBezTo>
                <a:cubicBezTo>
                  <a:pt x="8309442" y="1638975"/>
                  <a:pt x="8311157" y="1632391"/>
                  <a:pt x="8338448" y="1598136"/>
                </a:cubicBezTo>
                <a:cubicBezTo>
                  <a:pt x="8387597" y="1535505"/>
                  <a:pt x="8399454" y="1554192"/>
                  <a:pt x="8440363" y="1464302"/>
                </a:cubicBezTo>
                <a:cubicBezTo>
                  <a:pt x="8505975" y="1331852"/>
                  <a:pt x="8423615" y="1536954"/>
                  <a:pt x="8486687" y="1377703"/>
                </a:cubicBezTo>
                <a:cubicBezTo>
                  <a:pt x="8503226" y="1348521"/>
                  <a:pt x="8510648" y="1320100"/>
                  <a:pt x="8523747" y="1298978"/>
                </a:cubicBezTo>
                <a:cubicBezTo>
                  <a:pt x="8536945" y="1283517"/>
                  <a:pt x="8551996" y="1267672"/>
                  <a:pt x="8560807" y="1251742"/>
                </a:cubicBezTo>
                <a:cubicBezTo>
                  <a:pt x="8576225" y="1226654"/>
                  <a:pt x="8584514" y="1193779"/>
                  <a:pt x="8597867" y="1173016"/>
                </a:cubicBezTo>
                <a:cubicBezTo>
                  <a:pt x="8606944" y="1150508"/>
                  <a:pt x="8624160" y="1139604"/>
                  <a:pt x="8634926" y="1117908"/>
                </a:cubicBezTo>
                <a:cubicBezTo>
                  <a:pt x="8650090" y="1083198"/>
                  <a:pt x="8670537" y="1043607"/>
                  <a:pt x="8690516" y="1015564"/>
                </a:cubicBezTo>
                <a:cubicBezTo>
                  <a:pt x="8699555" y="994823"/>
                  <a:pt x="8714266" y="981109"/>
                  <a:pt x="8727576" y="960456"/>
                </a:cubicBezTo>
                <a:cubicBezTo>
                  <a:pt x="8743733" y="934527"/>
                  <a:pt x="8773901" y="881730"/>
                  <a:pt x="8773901" y="881730"/>
                </a:cubicBezTo>
                <a:cubicBezTo>
                  <a:pt x="8790347" y="827909"/>
                  <a:pt x="8791250" y="812972"/>
                  <a:pt x="8810960" y="763641"/>
                </a:cubicBezTo>
                <a:cubicBezTo>
                  <a:pt x="8839956" y="699767"/>
                  <a:pt x="8845704" y="709739"/>
                  <a:pt x="8866550" y="637680"/>
                </a:cubicBezTo>
                <a:cubicBezTo>
                  <a:pt x="8870643" y="609960"/>
                  <a:pt x="8874661" y="581582"/>
                  <a:pt x="8885080" y="558954"/>
                </a:cubicBezTo>
                <a:cubicBezTo>
                  <a:pt x="8891701" y="540605"/>
                  <a:pt x="8906457" y="518520"/>
                  <a:pt x="8912875" y="495973"/>
                </a:cubicBezTo>
                <a:cubicBezTo>
                  <a:pt x="8979783" y="306599"/>
                  <a:pt x="8934621" y="395570"/>
                  <a:pt x="8977729" y="322776"/>
                </a:cubicBezTo>
                <a:cubicBezTo>
                  <a:pt x="9040490" y="155844"/>
                  <a:pt x="8952139" y="399076"/>
                  <a:pt x="8996259" y="125961"/>
                </a:cubicBezTo>
                <a:cubicBezTo>
                  <a:pt x="8996572" y="107984"/>
                  <a:pt x="9005549" y="84593"/>
                  <a:pt x="9005524" y="62980"/>
                </a:cubicBezTo>
                <a:cubicBezTo>
                  <a:pt x="9020397" y="-50"/>
                  <a:pt x="9010293" y="38744"/>
                  <a:pt x="9014789" y="0"/>
                </a:cubicBezTo>
              </a:path>
            </a:pathLst>
          </a:custGeom>
          <a:noFill/>
          <a:ln w="76200" cmpd="dbl">
            <a:solidFill>
              <a:srgbClr val="00B050"/>
            </a:solidFill>
            <a:extLst>
              <a:ext uri="{C807C97D-BFC1-408E-A445-0C87EB9F89A2}">
                <ask:lineSketchStyleProps xmlns:ask="http://schemas.microsoft.com/office/drawing/2018/sketchyshapes" sd="1219033472">
                  <a:custGeom>
                    <a:avLst/>
                    <a:gdLst>
                      <a:gd name="connsiteX0" fmla="*/ 0 w 8897221"/>
                      <a:gd name="connsiteY0" fmla="*/ 4480560 h 4526280"/>
                      <a:gd name="connsiteX1" fmla="*/ 45720 w 8897221"/>
                      <a:gd name="connsiteY1" fmla="*/ 4462272 h 4526280"/>
                      <a:gd name="connsiteX2" fmla="*/ 73152 w 8897221"/>
                      <a:gd name="connsiteY2" fmla="*/ 4443984 h 4526280"/>
                      <a:gd name="connsiteX3" fmla="*/ 109728 w 8897221"/>
                      <a:gd name="connsiteY3" fmla="*/ 4434840 h 4526280"/>
                      <a:gd name="connsiteX4" fmla="*/ 182880 w 8897221"/>
                      <a:gd name="connsiteY4" fmla="*/ 4389120 h 4526280"/>
                      <a:gd name="connsiteX5" fmla="*/ 228600 w 8897221"/>
                      <a:gd name="connsiteY5" fmla="*/ 4379976 h 4526280"/>
                      <a:gd name="connsiteX6" fmla="*/ 457200 w 8897221"/>
                      <a:gd name="connsiteY6" fmla="*/ 4389120 h 4526280"/>
                      <a:gd name="connsiteX7" fmla="*/ 630936 w 8897221"/>
                      <a:gd name="connsiteY7" fmla="*/ 4425696 h 4526280"/>
                      <a:gd name="connsiteX8" fmla="*/ 749808 w 8897221"/>
                      <a:gd name="connsiteY8" fmla="*/ 4462272 h 4526280"/>
                      <a:gd name="connsiteX9" fmla="*/ 905256 w 8897221"/>
                      <a:gd name="connsiteY9" fmla="*/ 4480560 h 4526280"/>
                      <a:gd name="connsiteX10" fmla="*/ 1014984 w 8897221"/>
                      <a:gd name="connsiteY10" fmla="*/ 4507992 h 4526280"/>
                      <a:gd name="connsiteX11" fmla="*/ 1344168 w 8897221"/>
                      <a:gd name="connsiteY11" fmla="*/ 4526280 h 4526280"/>
                      <a:gd name="connsiteX12" fmla="*/ 1728216 w 8897221"/>
                      <a:gd name="connsiteY12" fmla="*/ 4489704 h 4526280"/>
                      <a:gd name="connsiteX13" fmla="*/ 1847088 w 8897221"/>
                      <a:gd name="connsiteY13" fmla="*/ 4471416 h 4526280"/>
                      <a:gd name="connsiteX14" fmla="*/ 1947672 w 8897221"/>
                      <a:gd name="connsiteY14" fmla="*/ 4434840 h 4526280"/>
                      <a:gd name="connsiteX15" fmla="*/ 2057400 w 8897221"/>
                      <a:gd name="connsiteY15" fmla="*/ 4389120 h 4526280"/>
                      <a:gd name="connsiteX16" fmla="*/ 2249424 w 8897221"/>
                      <a:gd name="connsiteY16" fmla="*/ 4370832 h 4526280"/>
                      <a:gd name="connsiteX17" fmla="*/ 2679192 w 8897221"/>
                      <a:gd name="connsiteY17" fmla="*/ 4361688 h 4526280"/>
                      <a:gd name="connsiteX18" fmla="*/ 2761488 w 8897221"/>
                      <a:gd name="connsiteY18" fmla="*/ 4352544 h 4526280"/>
                      <a:gd name="connsiteX19" fmla="*/ 2834640 w 8897221"/>
                      <a:gd name="connsiteY19" fmla="*/ 4343400 h 4526280"/>
                      <a:gd name="connsiteX20" fmla="*/ 2953512 w 8897221"/>
                      <a:gd name="connsiteY20" fmla="*/ 4334256 h 4526280"/>
                      <a:gd name="connsiteX21" fmla="*/ 3127248 w 8897221"/>
                      <a:gd name="connsiteY21" fmla="*/ 4343400 h 4526280"/>
                      <a:gd name="connsiteX22" fmla="*/ 3236976 w 8897221"/>
                      <a:gd name="connsiteY22" fmla="*/ 4361688 h 4526280"/>
                      <a:gd name="connsiteX23" fmla="*/ 3465576 w 8897221"/>
                      <a:gd name="connsiteY23" fmla="*/ 4398264 h 4526280"/>
                      <a:gd name="connsiteX24" fmla="*/ 3520440 w 8897221"/>
                      <a:gd name="connsiteY24" fmla="*/ 4407408 h 4526280"/>
                      <a:gd name="connsiteX25" fmla="*/ 3712464 w 8897221"/>
                      <a:gd name="connsiteY25" fmla="*/ 4443984 h 4526280"/>
                      <a:gd name="connsiteX26" fmla="*/ 3904488 w 8897221"/>
                      <a:gd name="connsiteY26" fmla="*/ 4471416 h 4526280"/>
                      <a:gd name="connsiteX27" fmla="*/ 4334256 w 8897221"/>
                      <a:gd name="connsiteY27" fmla="*/ 4462272 h 4526280"/>
                      <a:gd name="connsiteX28" fmla="*/ 4416552 w 8897221"/>
                      <a:gd name="connsiteY28" fmla="*/ 4443984 h 4526280"/>
                      <a:gd name="connsiteX29" fmla="*/ 4498848 w 8897221"/>
                      <a:gd name="connsiteY29" fmla="*/ 4434840 h 4526280"/>
                      <a:gd name="connsiteX30" fmla="*/ 4764024 w 8897221"/>
                      <a:gd name="connsiteY30" fmla="*/ 4352544 h 4526280"/>
                      <a:gd name="connsiteX31" fmla="*/ 4846320 w 8897221"/>
                      <a:gd name="connsiteY31" fmla="*/ 4325112 h 4526280"/>
                      <a:gd name="connsiteX32" fmla="*/ 4937760 w 8897221"/>
                      <a:gd name="connsiteY32" fmla="*/ 4288536 h 4526280"/>
                      <a:gd name="connsiteX33" fmla="*/ 5239512 w 8897221"/>
                      <a:gd name="connsiteY33" fmla="*/ 4160520 h 4526280"/>
                      <a:gd name="connsiteX34" fmla="*/ 5340096 w 8897221"/>
                      <a:gd name="connsiteY34" fmla="*/ 4105656 h 4526280"/>
                      <a:gd name="connsiteX35" fmla="*/ 5541264 w 8897221"/>
                      <a:gd name="connsiteY35" fmla="*/ 3977640 h 4526280"/>
                      <a:gd name="connsiteX36" fmla="*/ 5760720 w 8897221"/>
                      <a:gd name="connsiteY36" fmla="*/ 3895344 h 4526280"/>
                      <a:gd name="connsiteX37" fmla="*/ 5843016 w 8897221"/>
                      <a:gd name="connsiteY37" fmla="*/ 3858768 h 4526280"/>
                      <a:gd name="connsiteX38" fmla="*/ 5907024 w 8897221"/>
                      <a:gd name="connsiteY38" fmla="*/ 3840480 h 4526280"/>
                      <a:gd name="connsiteX39" fmla="*/ 5998464 w 8897221"/>
                      <a:gd name="connsiteY39" fmla="*/ 3794760 h 4526280"/>
                      <a:gd name="connsiteX40" fmla="*/ 6108192 w 8897221"/>
                      <a:gd name="connsiteY40" fmla="*/ 3758184 h 4526280"/>
                      <a:gd name="connsiteX41" fmla="*/ 6300216 w 8897221"/>
                      <a:gd name="connsiteY41" fmla="*/ 3666744 h 4526280"/>
                      <a:gd name="connsiteX42" fmla="*/ 6409944 w 8897221"/>
                      <a:gd name="connsiteY42" fmla="*/ 3621024 h 4526280"/>
                      <a:gd name="connsiteX43" fmla="*/ 6492240 w 8897221"/>
                      <a:gd name="connsiteY43" fmla="*/ 3566160 h 4526280"/>
                      <a:gd name="connsiteX44" fmla="*/ 6656832 w 8897221"/>
                      <a:gd name="connsiteY44" fmla="*/ 3474720 h 4526280"/>
                      <a:gd name="connsiteX45" fmla="*/ 6830568 w 8897221"/>
                      <a:gd name="connsiteY45" fmla="*/ 3337560 h 4526280"/>
                      <a:gd name="connsiteX46" fmla="*/ 6922008 w 8897221"/>
                      <a:gd name="connsiteY46" fmla="*/ 3273552 h 4526280"/>
                      <a:gd name="connsiteX47" fmla="*/ 7022592 w 8897221"/>
                      <a:gd name="connsiteY47" fmla="*/ 3200400 h 4526280"/>
                      <a:gd name="connsiteX48" fmla="*/ 7086600 w 8897221"/>
                      <a:gd name="connsiteY48" fmla="*/ 3154680 h 4526280"/>
                      <a:gd name="connsiteX49" fmla="*/ 7159752 w 8897221"/>
                      <a:gd name="connsiteY49" fmla="*/ 3099816 h 4526280"/>
                      <a:gd name="connsiteX50" fmla="*/ 7342632 w 8897221"/>
                      <a:gd name="connsiteY50" fmla="*/ 2980944 h 4526280"/>
                      <a:gd name="connsiteX51" fmla="*/ 7452360 w 8897221"/>
                      <a:gd name="connsiteY51" fmla="*/ 2898648 h 4526280"/>
                      <a:gd name="connsiteX52" fmla="*/ 7552944 w 8897221"/>
                      <a:gd name="connsiteY52" fmla="*/ 2788920 h 4526280"/>
                      <a:gd name="connsiteX53" fmla="*/ 7607808 w 8897221"/>
                      <a:gd name="connsiteY53" fmla="*/ 2724912 h 4526280"/>
                      <a:gd name="connsiteX54" fmla="*/ 7699248 w 8897221"/>
                      <a:gd name="connsiteY54" fmla="*/ 2587752 h 4526280"/>
                      <a:gd name="connsiteX55" fmla="*/ 7790688 w 8897221"/>
                      <a:gd name="connsiteY55" fmla="*/ 2478024 h 4526280"/>
                      <a:gd name="connsiteX56" fmla="*/ 7891272 w 8897221"/>
                      <a:gd name="connsiteY56" fmla="*/ 2377440 h 4526280"/>
                      <a:gd name="connsiteX57" fmla="*/ 7927848 w 8897221"/>
                      <a:gd name="connsiteY57" fmla="*/ 2331720 h 4526280"/>
                      <a:gd name="connsiteX58" fmla="*/ 8001000 w 8897221"/>
                      <a:gd name="connsiteY58" fmla="*/ 2231136 h 4526280"/>
                      <a:gd name="connsiteX59" fmla="*/ 8055864 w 8897221"/>
                      <a:gd name="connsiteY59" fmla="*/ 2139696 h 4526280"/>
                      <a:gd name="connsiteX60" fmla="*/ 8110728 w 8897221"/>
                      <a:gd name="connsiteY60" fmla="*/ 2066544 h 4526280"/>
                      <a:gd name="connsiteX61" fmla="*/ 8129016 w 8897221"/>
                      <a:gd name="connsiteY61" fmla="*/ 2020824 h 4526280"/>
                      <a:gd name="connsiteX62" fmla="*/ 8183880 w 8897221"/>
                      <a:gd name="connsiteY62" fmla="*/ 1947672 h 4526280"/>
                      <a:gd name="connsiteX63" fmla="*/ 8229600 w 8897221"/>
                      <a:gd name="connsiteY63" fmla="*/ 1856232 h 4526280"/>
                      <a:gd name="connsiteX64" fmla="*/ 8330184 w 8897221"/>
                      <a:gd name="connsiteY64" fmla="*/ 1700784 h 4526280"/>
                      <a:gd name="connsiteX65" fmla="*/ 8375904 w 8897221"/>
                      <a:gd name="connsiteY65" fmla="*/ 1600200 h 4526280"/>
                      <a:gd name="connsiteX66" fmla="*/ 8412480 w 8897221"/>
                      <a:gd name="connsiteY66" fmla="*/ 1508760 h 4526280"/>
                      <a:gd name="connsiteX67" fmla="*/ 8449056 w 8897221"/>
                      <a:gd name="connsiteY67" fmla="*/ 1453896 h 4526280"/>
                      <a:gd name="connsiteX68" fmla="*/ 8485632 w 8897221"/>
                      <a:gd name="connsiteY68" fmla="*/ 1362456 h 4526280"/>
                      <a:gd name="connsiteX69" fmla="*/ 8522208 w 8897221"/>
                      <a:gd name="connsiteY69" fmla="*/ 1298448 h 4526280"/>
                      <a:gd name="connsiteX70" fmla="*/ 8577072 w 8897221"/>
                      <a:gd name="connsiteY70" fmla="*/ 1179576 h 4526280"/>
                      <a:gd name="connsiteX71" fmla="*/ 8613648 w 8897221"/>
                      <a:gd name="connsiteY71" fmla="*/ 1115568 h 4526280"/>
                      <a:gd name="connsiteX72" fmla="*/ 8659368 w 8897221"/>
                      <a:gd name="connsiteY72" fmla="*/ 1024128 h 4526280"/>
                      <a:gd name="connsiteX73" fmla="*/ 8695944 w 8897221"/>
                      <a:gd name="connsiteY73" fmla="*/ 886968 h 4526280"/>
                      <a:gd name="connsiteX74" fmla="*/ 8750808 w 8897221"/>
                      <a:gd name="connsiteY74" fmla="*/ 740664 h 4526280"/>
                      <a:gd name="connsiteX75" fmla="*/ 8769096 w 8897221"/>
                      <a:gd name="connsiteY75" fmla="*/ 649224 h 4526280"/>
                      <a:gd name="connsiteX76" fmla="*/ 8796528 w 8897221"/>
                      <a:gd name="connsiteY76" fmla="*/ 576072 h 4526280"/>
                      <a:gd name="connsiteX77" fmla="*/ 8860536 w 8897221"/>
                      <a:gd name="connsiteY77" fmla="*/ 374904 h 4526280"/>
                      <a:gd name="connsiteX78" fmla="*/ 8878824 w 8897221"/>
                      <a:gd name="connsiteY78" fmla="*/ 146304 h 4526280"/>
                      <a:gd name="connsiteX79" fmla="*/ 8887968 w 8897221"/>
                      <a:gd name="connsiteY79" fmla="*/ 73152 h 4526280"/>
                      <a:gd name="connsiteX80" fmla="*/ 8897112 w 8897221"/>
                      <a:gd name="connsiteY80" fmla="*/ 0 h 452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897221" h="4526280">
                        <a:moveTo>
                          <a:pt x="0" y="4480560"/>
                        </a:moveTo>
                        <a:cubicBezTo>
                          <a:pt x="15240" y="4474464"/>
                          <a:pt x="31039" y="4469613"/>
                          <a:pt x="45720" y="4462272"/>
                        </a:cubicBezTo>
                        <a:cubicBezTo>
                          <a:pt x="55550" y="4457357"/>
                          <a:pt x="63051" y="4448313"/>
                          <a:pt x="73152" y="4443984"/>
                        </a:cubicBezTo>
                        <a:cubicBezTo>
                          <a:pt x="84703" y="4439034"/>
                          <a:pt x="97536" y="4437888"/>
                          <a:pt x="109728" y="4434840"/>
                        </a:cubicBezTo>
                        <a:cubicBezTo>
                          <a:pt x="134756" y="4416069"/>
                          <a:pt x="152756" y="4399161"/>
                          <a:pt x="182880" y="4389120"/>
                        </a:cubicBezTo>
                        <a:cubicBezTo>
                          <a:pt x="197624" y="4384205"/>
                          <a:pt x="213360" y="4383024"/>
                          <a:pt x="228600" y="4379976"/>
                        </a:cubicBezTo>
                        <a:cubicBezTo>
                          <a:pt x="304800" y="4383024"/>
                          <a:pt x="381218" y="4382607"/>
                          <a:pt x="457200" y="4389120"/>
                        </a:cubicBezTo>
                        <a:cubicBezTo>
                          <a:pt x="470438" y="4390255"/>
                          <a:pt x="613906" y="4421155"/>
                          <a:pt x="630936" y="4425696"/>
                        </a:cubicBezTo>
                        <a:cubicBezTo>
                          <a:pt x="672093" y="4436671"/>
                          <a:pt x="707274" y="4455183"/>
                          <a:pt x="749808" y="4462272"/>
                        </a:cubicBezTo>
                        <a:cubicBezTo>
                          <a:pt x="801271" y="4470849"/>
                          <a:pt x="853440" y="4474464"/>
                          <a:pt x="905256" y="4480560"/>
                        </a:cubicBezTo>
                        <a:cubicBezTo>
                          <a:pt x="941832" y="4489704"/>
                          <a:pt x="977689" y="4502467"/>
                          <a:pt x="1014984" y="4507992"/>
                        </a:cubicBezTo>
                        <a:cubicBezTo>
                          <a:pt x="1053087" y="4513637"/>
                          <a:pt x="1334321" y="4525811"/>
                          <a:pt x="1344168" y="4526280"/>
                        </a:cubicBezTo>
                        <a:lnTo>
                          <a:pt x="1728216" y="4489704"/>
                        </a:lnTo>
                        <a:cubicBezTo>
                          <a:pt x="1747928" y="4487733"/>
                          <a:pt x="1820824" y="4479624"/>
                          <a:pt x="1847088" y="4471416"/>
                        </a:cubicBezTo>
                        <a:cubicBezTo>
                          <a:pt x="1881140" y="4460775"/>
                          <a:pt x="1914449" y="4447840"/>
                          <a:pt x="1947672" y="4434840"/>
                        </a:cubicBezTo>
                        <a:cubicBezTo>
                          <a:pt x="1984572" y="4420401"/>
                          <a:pt x="2018018" y="4393496"/>
                          <a:pt x="2057400" y="4389120"/>
                        </a:cubicBezTo>
                        <a:cubicBezTo>
                          <a:pt x="2110101" y="4383264"/>
                          <a:pt x="2200053" y="4372506"/>
                          <a:pt x="2249424" y="4370832"/>
                        </a:cubicBezTo>
                        <a:cubicBezTo>
                          <a:pt x="2392630" y="4365978"/>
                          <a:pt x="2535936" y="4364736"/>
                          <a:pt x="2679192" y="4361688"/>
                        </a:cubicBezTo>
                        <a:lnTo>
                          <a:pt x="2761488" y="4352544"/>
                        </a:lnTo>
                        <a:cubicBezTo>
                          <a:pt x="2785893" y="4349673"/>
                          <a:pt x="2810177" y="4345730"/>
                          <a:pt x="2834640" y="4343400"/>
                        </a:cubicBezTo>
                        <a:cubicBezTo>
                          <a:pt x="2874202" y="4339632"/>
                          <a:pt x="2913888" y="4337304"/>
                          <a:pt x="2953512" y="4334256"/>
                        </a:cubicBezTo>
                        <a:cubicBezTo>
                          <a:pt x="3011424" y="4337304"/>
                          <a:pt x="3069427" y="4338952"/>
                          <a:pt x="3127248" y="4343400"/>
                        </a:cubicBezTo>
                        <a:cubicBezTo>
                          <a:pt x="3164109" y="4346235"/>
                          <a:pt x="3200792" y="4354451"/>
                          <a:pt x="3236976" y="4361688"/>
                        </a:cubicBezTo>
                        <a:cubicBezTo>
                          <a:pt x="3348170" y="4417285"/>
                          <a:pt x="3258770" y="4381720"/>
                          <a:pt x="3465576" y="4398264"/>
                        </a:cubicBezTo>
                        <a:cubicBezTo>
                          <a:pt x="3484057" y="4399742"/>
                          <a:pt x="3502210" y="4404032"/>
                          <a:pt x="3520440" y="4407408"/>
                        </a:cubicBezTo>
                        <a:cubicBezTo>
                          <a:pt x="3584509" y="4419273"/>
                          <a:pt x="3647629" y="4437500"/>
                          <a:pt x="3712464" y="4443984"/>
                        </a:cubicBezTo>
                        <a:cubicBezTo>
                          <a:pt x="3837813" y="4456519"/>
                          <a:pt x="3773766" y="4447648"/>
                          <a:pt x="3904488" y="4471416"/>
                        </a:cubicBezTo>
                        <a:cubicBezTo>
                          <a:pt x="4047744" y="4468368"/>
                          <a:pt x="4191173" y="4469937"/>
                          <a:pt x="4334256" y="4462272"/>
                        </a:cubicBezTo>
                        <a:cubicBezTo>
                          <a:pt x="4362317" y="4460769"/>
                          <a:pt x="4388833" y="4448604"/>
                          <a:pt x="4416552" y="4443984"/>
                        </a:cubicBezTo>
                        <a:cubicBezTo>
                          <a:pt x="4443777" y="4439446"/>
                          <a:pt x="4471416" y="4437888"/>
                          <a:pt x="4498848" y="4434840"/>
                        </a:cubicBezTo>
                        <a:cubicBezTo>
                          <a:pt x="4592176" y="4406842"/>
                          <a:pt x="4667354" y="4384767"/>
                          <a:pt x="4764024" y="4352544"/>
                        </a:cubicBezTo>
                        <a:cubicBezTo>
                          <a:pt x="4791456" y="4343400"/>
                          <a:pt x="4819187" y="4335108"/>
                          <a:pt x="4846320" y="4325112"/>
                        </a:cubicBezTo>
                        <a:cubicBezTo>
                          <a:pt x="4877124" y="4313763"/>
                          <a:pt x="4906908" y="4299755"/>
                          <a:pt x="4937760" y="4288536"/>
                        </a:cubicBezTo>
                        <a:cubicBezTo>
                          <a:pt x="5097248" y="4230540"/>
                          <a:pt x="5044851" y="4266699"/>
                          <a:pt x="5239512" y="4160520"/>
                        </a:cubicBezTo>
                        <a:cubicBezTo>
                          <a:pt x="5273040" y="4142232"/>
                          <a:pt x="5307435" y="4125451"/>
                          <a:pt x="5340096" y="4105656"/>
                        </a:cubicBezTo>
                        <a:cubicBezTo>
                          <a:pt x="5408069" y="4064460"/>
                          <a:pt x="5466567" y="4004802"/>
                          <a:pt x="5541264" y="3977640"/>
                        </a:cubicBezTo>
                        <a:cubicBezTo>
                          <a:pt x="5587068" y="3960984"/>
                          <a:pt x="5721214" y="3912902"/>
                          <a:pt x="5760720" y="3895344"/>
                        </a:cubicBezTo>
                        <a:cubicBezTo>
                          <a:pt x="5788152" y="3883152"/>
                          <a:pt x="5814908" y="3869308"/>
                          <a:pt x="5843016" y="3858768"/>
                        </a:cubicBezTo>
                        <a:cubicBezTo>
                          <a:pt x="5863793" y="3850977"/>
                          <a:pt x="5886506" y="3848929"/>
                          <a:pt x="5907024" y="3840480"/>
                        </a:cubicBezTo>
                        <a:cubicBezTo>
                          <a:pt x="5938535" y="3827505"/>
                          <a:pt x="5966924" y="3807663"/>
                          <a:pt x="5998464" y="3794760"/>
                        </a:cubicBezTo>
                        <a:cubicBezTo>
                          <a:pt x="6034148" y="3780162"/>
                          <a:pt x="6072092" y="3771721"/>
                          <a:pt x="6108192" y="3758184"/>
                        </a:cubicBezTo>
                        <a:cubicBezTo>
                          <a:pt x="6305580" y="3684163"/>
                          <a:pt x="6136799" y="3744562"/>
                          <a:pt x="6300216" y="3666744"/>
                        </a:cubicBezTo>
                        <a:cubicBezTo>
                          <a:pt x="6335991" y="3649708"/>
                          <a:pt x="6374844" y="3639410"/>
                          <a:pt x="6409944" y="3621024"/>
                        </a:cubicBezTo>
                        <a:cubicBezTo>
                          <a:pt x="6439149" y="3605726"/>
                          <a:pt x="6463823" y="3582876"/>
                          <a:pt x="6492240" y="3566160"/>
                        </a:cubicBezTo>
                        <a:cubicBezTo>
                          <a:pt x="6584883" y="3511664"/>
                          <a:pt x="6558054" y="3546249"/>
                          <a:pt x="6656832" y="3474720"/>
                        </a:cubicBezTo>
                        <a:cubicBezTo>
                          <a:pt x="6716593" y="3431445"/>
                          <a:pt x="6771785" y="3382154"/>
                          <a:pt x="6830568" y="3337560"/>
                        </a:cubicBezTo>
                        <a:cubicBezTo>
                          <a:pt x="6860209" y="3315073"/>
                          <a:pt x="6891733" y="3295177"/>
                          <a:pt x="6922008" y="3273552"/>
                        </a:cubicBezTo>
                        <a:cubicBezTo>
                          <a:pt x="6955743" y="3249455"/>
                          <a:pt x="6988983" y="3224673"/>
                          <a:pt x="7022592" y="3200400"/>
                        </a:cubicBezTo>
                        <a:lnTo>
                          <a:pt x="7086600" y="3154680"/>
                        </a:lnTo>
                        <a:cubicBezTo>
                          <a:pt x="7111179" y="3136655"/>
                          <a:pt x="7132994" y="3114411"/>
                          <a:pt x="7159752" y="3099816"/>
                        </a:cubicBezTo>
                        <a:cubicBezTo>
                          <a:pt x="7320076" y="3012366"/>
                          <a:pt x="7203590" y="3082908"/>
                          <a:pt x="7342632" y="2980944"/>
                        </a:cubicBezTo>
                        <a:cubicBezTo>
                          <a:pt x="7410486" y="2931184"/>
                          <a:pt x="7387994" y="2958416"/>
                          <a:pt x="7452360" y="2898648"/>
                        </a:cubicBezTo>
                        <a:cubicBezTo>
                          <a:pt x="7557074" y="2801413"/>
                          <a:pt x="7495635" y="2858964"/>
                          <a:pt x="7552944" y="2788920"/>
                        </a:cubicBezTo>
                        <a:cubicBezTo>
                          <a:pt x="7570739" y="2767171"/>
                          <a:pt x="7591280" y="2747638"/>
                          <a:pt x="7607808" y="2724912"/>
                        </a:cubicBezTo>
                        <a:cubicBezTo>
                          <a:pt x="7640127" y="2680473"/>
                          <a:pt x="7664071" y="2629965"/>
                          <a:pt x="7699248" y="2587752"/>
                        </a:cubicBezTo>
                        <a:cubicBezTo>
                          <a:pt x="7729728" y="2551176"/>
                          <a:pt x="7757022" y="2511690"/>
                          <a:pt x="7790688" y="2478024"/>
                        </a:cubicBezTo>
                        <a:cubicBezTo>
                          <a:pt x="7824216" y="2444496"/>
                          <a:pt x="7861652" y="2414465"/>
                          <a:pt x="7891272" y="2377440"/>
                        </a:cubicBezTo>
                        <a:cubicBezTo>
                          <a:pt x="7903464" y="2362200"/>
                          <a:pt x="7916369" y="2347504"/>
                          <a:pt x="7927848" y="2331720"/>
                        </a:cubicBezTo>
                        <a:cubicBezTo>
                          <a:pt x="8022652" y="2201365"/>
                          <a:pt x="7908603" y="2346632"/>
                          <a:pt x="8001000" y="2231136"/>
                        </a:cubicBezTo>
                        <a:cubicBezTo>
                          <a:pt x="8018441" y="2161373"/>
                          <a:pt x="7997320" y="2223331"/>
                          <a:pt x="8055864" y="2139696"/>
                        </a:cubicBezTo>
                        <a:cubicBezTo>
                          <a:pt x="8116528" y="2053033"/>
                          <a:pt x="8020665" y="2156607"/>
                          <a:pt x="8110728" y="2066544"/>
                        </a:cubicBezTo>
                        <a:cubicBezTo>
                          <a:pt x="8116824" y="2051304"/>
                          <a:pt x="8120413" y="2034803"/>
                          <a:pt x="8129016" y="2020824"/>
                        </a:cubicBezTo>
                        <a:cubicBezTo>
                          <a:pt x="8144990" y="1994865"/>
                          <a:pt x="8172560" y="1975972"/>
                          <a:pt x="8183880" y="1947672"/>
                        </a:cubicBezTo>
                        <a:cubicBezTo>
                          <a:pt x="8201406" y="1903858"/>
                          <a:pt x="8201696" y="1896095"/>
                          <a:pt x="8229600" y="1856232"/>
                        </a:cubicBezTo>
                        <a:cubicBezTo>
                          <a:pt x="8278174" y="1786840"/>
                          <a:pt x="8287701" y="1806990"/>
                          <a:pt x="8330184" y="1700784"/>
                        </a:cubicBezTo>
                        <a:cubicBezTo>
                          <a:pt x="8393285" y="1543032"/>
                          <a:pt x="8294768" y="1785654"/>
                          <a:pt x="8375904" y="1600200"/>
                        </a:cubicBezTo>
                        <a:cubicBezTo>
                          <a:pt x="8389062" y="1570124"/>
                          <a:pt x="8397799" y="1538122"/>
                          <a:pt x="8412480" y="1508760"/>
                        </a:cubicBezTo>
                        <a:cubicBezTo>
                          <a:pt x="8422310" y="1489101"/>
                          <a:pt x="8439226" y="1473555"/>
                          <a:pt x="8449056" y="1453896"/>
                        </a:cubicBezTo>
                        <a:cubicBezTo>
                          <a:pt x="8463737" y="1424534"/>
                          <a:pt x="8471654" y="1392159"/>
                          <a:pt x="8485632" y="1362456"/>
                        </a:cubicBezTo>
                        <a:cubicBezTo>
                          <a:pt x="8496095" y="1340221"/>
                          <a:pt x="8511218" y="1320427"/>
                          <a:pt x="8522208" y="1298448"/>
                        </a:cubicBezTo>
                        <a:cubicBezTo>
                          <a:pt x="8541725" y="1259415"/>
                          <a:pt x="8557555" y="1218609"/>
                          <a:pt x="8577072" y="1179576"/>
                        </a:cubicBezTo>
                        <a:cubicBezTo>
                          <a:pt x="8588062" y="1157597"/>
                          <a:pt x="8602150" y="1137286"/>
                          <a:pt x="8613648" y="1115568"/>
                        </a:cubicBezTo>
                        <a:cubicBezTo>
                          <a:pt x="8629593" y="1085451"/>
                          <a:pt x="8659368" y="1024128"/>
                          <a:pt x="8659368" y="1024128"/>
                        </a:cubicBezTo>
                        <a:cubicBezTo>
                          <a:pt x="8673498" y="960542"/>
                          <a:pt x="8674491" y="942747"/>
                          <a:pt x="8695944" y="886968"/>
                        </a:cubicBezTo>
                        <a:cubicBezTo>
                          <a:pt x="8724784" y="811984"/>
                          <a:pt x="8728470" y="825547"/>
                          <a:pt x="8750808" y="740664"/>
                        </a:cubicBezTo>
                        <a:cubicBezTo>
                          <a:pt x="8758719" y="710604"/>
                          <a:pt x="8760777" y="679174"/>
                          <a:pt x="8769096" y="649224"/>
                        </a:cubicBezTo>
                        <a:cubicBezTo>
                          <a:pt x="8776066" y="624132"/>
                          <a:pt x="8788869" y="600963"/>
                          <a:pt x="8796528" y="576072"/>
                        </a:cubicBezTo>
                        <a:cubicBezTo>
                          <a:pt x="8859719" y="370700"/>
                          <a:pt x="8813474" y="469028"/>
                          <a:pt x="8860536" y="374904"/>
                        </a:cubicBezTo>
                        <a:cubicBezTo>
                          <a:pt x="8883259" y="170393"/>
                          <a:pt x="8853471" y="450543"/>
                          <a:pt x="8878824" y="146304"/>
                        </a:cubicBezTo>
                        <a:cubicBezTo>
                          <a:pt x="8880865" y="121815"/>
                          <a:pt x="8884231" y="97440"/>
                          <a:pt x="8887968" y="73152"/>
                        </a:cubicBezTo>
                        <a:cubicBezTo>
                          <a:pt x="8898905" y="2060"/>
                          <a:pt x="8897112" y="52626"/>
                          <a:pt x="8897112" y="0"/>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B53CF4B1-EA62-4477-8EDC-CDF5C5B4DD55}"/>
              </a:ext>
            </a:extLst>
          </p:cNvPr>
          <p:cNvSpPr/>
          <p:nvPr/>
        </p:nvSpPr>
        <p:spPr>
          <a:xfrm>
            <a:off x="2077278" y="954157"/>
            <a:ext cx="8543602" cy="4403034"/>
          </a:xfrm>
          <a:custGeom>
            <a:avLst/>
            <a:gdLst>
              <a:gd name="connsiteX0" fmla="*/ 0 w 8543602"/>
              <a:gd name="connsiteY0" fmla="*/ 646043 h 4403034"/>
              <a:gd name="connsiteX1" fmla="*/ 19879 w 8543602"/>
              <a:gd name="connsiteY1" fmla="*/ 795130 h 4403034"/>
              <a:gd name="connsiteX2" fmla="*/ 59635 w 8543602"/>
              <a:gd name="connsiteY2" fmla="*/ 914400 h 4403034"/>
              <a:gd name="connsiteX3" fmla="*/ 69574 w 8543602"/>
              <a:gd name="connsiteY3" fmla="*/ 944217 h 4403034"/>
              <a:gd name="connsiteX4" fmla="*/ 79513 w 8543602"/>
              <a:gd name="connsiteY4" fmla="*/ 983973 h 4403034"/>
              <a:gd name="connsiteX5" fmla="*/ 109331 w 8543602"/>
              <a:gd name="connsiteY5" fmla="*/ 1043608 h 4403034"/>
              <a:gd name="connsiteX6" fmla="*/ 139148 w 8543602"/>
              <a:gd name="connsiteY6" fmla="*/ 1113182 h 4403034"/>
              <a:gd name="connsiteX7" fmla="*/ 188844 w 8543602"/>
              <a:gd name="connsiteY7" fmla="*/ 1182756 h 4403034"/>
              <a:gd name="connsiteX8" fmla="*/ 218661 w 8543602"/>
              <a:gd name="connsiteY8" fmla="*/ 1252330 h 4403034"/>
              <a:gd name="connsiteX9" fmla="*/ 268357 w 8543602"/>
              <a:gd name="connsiteY9" fmla="*/ 1321904 h 4403034"/>
              <a:gd name="connsiteX10" fmla="*/ 377687 w 8543602"/>
              <a:gd name="connsiteY10" fmla="*/ 1500808 h 4403034"/>
              <a:gd name="connsiteX11" fmla="*/ 447261 w 8543602"/>
              <a:gd name="connsiteY11" fmla="*/ 1580321 h 4403034"/>
              <a:gd name="connsiteX12" fmla="*/ 546652 w 8543602"/>
              <a:gd name="connsiteY12" fmla="*/ 1679713 h 4403034"/>
              <a:gd name="connsiteX13" fmla="*/ 655983 w 8543602"/>
              <a:gd name="connsiteY13" fmla="*/ 1798982 h 4403034"/>
              <a:gd name="connsiteX14" fmla="*/ 745435 w 8543602"/>
              <a:gd name="connsiteY14" fmla="*/ 1898373 h 4403034"/>
              <a:gd name="connsiteX15" fmla="*/ 795131 w 8543602"/>
              <a:gd name="connsiteY15" fmla="*/ 1958008 h 4403034"/>
              <a:gd name="connsiteX16" fmla="*/ 874644 w 8543602"/>
              <a:gd name="connsiteY16" fmla="*/ 2037521 h 4403034"/>
              <a:gd name="connsiteX17" fmla="*/ 894522 w 8543602"/>
              <a:gd name="connsiteY17" fmla="*/ 2057400 h 4403034"/>
              <a:gd name="connsiteX18" fmla="*/ 954157 w 8543602"/>
              <a:gd name="connsiteY18" fmla="*/ 2146852 h 4403034"/>
              <a:gd name="connsiteX19" fmla="*/ 974035 w 8543602"/>
              <a:gd name="connsiteY19" fmla="*/ 2176669 h 4403034"/>
              <a:gd name="connsiteX20" fmla="*/ 993913 w 8543602"/>
              <a:gd name="connsiteY20" fmla="*/ 2206486 h 4403034"/>
              <a:gd name="connsiteX21" fmla="*/ 1023731 w 8543602"/>
              <a:gd name="connsiteY21" fmla="*/ 2246243 h 4403034"/>
              <a:gd name="connsiteX22" fmla="*/ 1053548 w 8543602"/>
              <a:gd name="connsiteY22" fmla="*/ 2295939 h 4403034"/>
              <a:gd name="connsiteX23" fmla="*/ 1093305 w 8543602"/>
              <a:gd name="connsiteY23" fmla="*/ 2355573 h 4403034"/>
              <a:gd name="connsiteX24" fmla="*/ 1133061 w 8543602"/>
              <a:gd name="connsiteY24" fmla="*/ 2425147 h 4403034"/>
              <a:gd name="connsiteX25" fmla="*/ 1182757 w 8543602"/>
              <a:gd name="connsiteY25" fmla="*/ 2484782 h 4403034"/>
              <a:gd name="connsiteX26" fmla="*/ 1202635 w 8543602"/>
              <a:gd name="connsiteY26" fmla="*/ 2544417 h 4403034"/>
              <a:gd name="connsiteX27" fmla="*/ 1302026 w 8543602"/>
              <a:gd name="connsiteY27" fmla="*/ 2673626 h 4403034"/>
              <a:gd name="connsiteX28" fmla="*/ 1381539 w 8543602"/>
              <a:gd name="connsiteY28" fmla="*/ 2802834 h 4403034"/>
              <a:gd name="connsiteX29" fmla="*/ 1411357 w 8543602"/>
              <a:gd name="connsiteY29" fmla="*/ 2832652 h 4403034"/>
              <a:gd name="connsiteX30" fmla="*/ 1431235 w 8543602"/>
              <a:gd name="connsiteY30" fmla="*/ 2862469 h 4403034"/>
              <a:gd name="connsiteX31" fmla="*/ 1461052 w 8543602"/>
              <a:gd name="connsiteY31" fmla="*/ 2882347 h 4403034"/>
              <a:gd name="connsiteX32" fmla="*/ 1490870 w 8543602"/>
              <a:gd name="connsiteY32" fmla="*/ 2922104 h 4403034"/>
              <a:gd name="connsiteX33" fmla="*/ 1630018 w 8543602"/>
              <a:gd name="connsiteY33" fmla="*/ 3061252 h 4403034"/>
              <a:gd name="connsiteX34" fmla="*/ 1709531 w 8543602"/>
              <a:gd name="connsiteY34" fmla="*/ 3140765 h 4403034"/>
              <a:gd name="connsiteX35" fmla="*/ 1749287 w 8543602"/>
              <a:gd name="connsiteY35" fmla="*/ 3190460 h 4403034"/>
              <a:gd name="connsiteX36" fmla="*/ 1789044 w 8543602"/>
              <a:gd name="connsiteY36" fmla="*/ 3220278 h 4403034"/>
              <a:gd name="connsiteX37" fmla="*/ 1818861 w 8543602"/>
              <a:gd name="connsiteY37" fmla="*/ 3250095 h 4403034"/>
              <a:gd name="connsiteX38" fmla="*/ 1868557 w 8543602"/>
              <a:gd name="connsiteY38" fmla="*/ 3289852 h 4403034"/>
              <a:gd name="connsiteX39" fmla="*/ 1888435 w 8543602"/>
              <a:gd name="connsiteY39" fmla="*/ 3319669 h 4403034"/>
              <a:gd name="connsiteX40" fmla="*/ 1928192 w 8543602"/>
              <a:gd name="connsiteY40" fmla="*/ 3349486 h 4403034"/>
              <a:gd name="connsiteX41" fmla="*/ 1958009 w 8543602"/>
              <a:gd name="connsiteY41" fmla="*/ 3379304 h 4403034"/>
              <a:gd name="connsiteX42" fmla="*/ 2027583 w 8543602"/>
              <a:gd name="connsiteY42" fmla="*/ 3429000 h 4403034"/>
              <a:gd name="connsiteX43" fmla="*/ 2126974 w 8543602"/>
              <a:gd name="connsiteY43" fmla="*/ 3508513 h 4403034"/>
              <a:gd name="connsiteX44" fmla="*/ 2325757 w 8543602"/>
              <a:gd name="connsiteY44" fmla="*/ 3647660 h 4403034"/>
              <a:gd name="connsiteX45" fmla="*/ 2385392 w 8543602"/>
              <a:gd name="connsiteY45" fmla="*/ 3667539 h 4403034"/>
              <a:gd name="connsiteX46" fmla="*/ 2435087 w 8543602"/>
              <a:gd name="connsiteY46" fmla="*/ 3687417 h 4403034"/>
              <a:gd name="connsiteX47" fmla="*/ 2524539 w 8543602"/>
              <a:gd name="connsiteY47" fmla="*/ 3756991 h 4403034"/>
              <a:gd name="connsiteX48" fmla="*/ 2574235 w 8543602"/>
              <a:gd name="connsiteY48" fmla="*/ 3796747 h 4403034"/>
              <a:gd name="connsiteX49" fmla="*/ 2633870 w 8543602"/>
              <a:gd name="connsiteY49" fmla="*/ 3826565 h 4403034"/>
              <a:gd name="connsiteX50" fmla="*/ 2703444 w 8543602"/>
              <a:gd name="connsiteY50" fmla="*/ 3856382 h 4403034"/>
              <a:gd name="connsiteX51" fmla="*/ 2782957 w 8543602"/>
              <a:gd name="connsiteY51" fmla="*/ 3906078 h 4403034"/>
              <a:gd name="connsiteX52" fmla="*/ 2822713 w 8543602"/>
              <a:gd name="connsiteY52" fmla="*/ 3916017 h 4403034"/>
              <a:gd name="connsiteX53" fmla="*/ 2922105 w 8543602"/>
              <a:gd name="connsiteY53" fmla="*/ 3975652 h 4403034"/>
              <a:gd name="connsiteX54" fmla="*/ 3021496 w 8543602"/>
              <a:gd name="connsiteY54" fmla="*/ 4035286 h 4403034"/>
              <a:gd name="connsiteX55" fmla="*/ 3071192 w 8543602"/>
              <a:gd name="connsiteY55" fmla="*/ 4055165 h 4403034"/>
              <a:gd name="connsiteX56" fmla="*/ 3120887 w 8543602"/>
              <a:gd name="connsiteY56" fmla="*/ 4094921 h 4403034"/>
              <a:gd name="connsiteX57" fmla="*/ 3240157 w 8543602"/>
              <a:gd name="connsiteY57" fmla="*/ 4134678 h 4403034"/>
              <a:gd name="connsiteX58" fmla="*/ 3409122 w 8543602"/>
              <a:gd name="connsiteY58" fmla="*/ 4194313 h 4403034"/>
              <a:gd name="connsiteX59" fmla="*/ 3448879 w 8543602"/>
              <a:gd name="connsiteY59" fmla="*/ 4214191 h 4403034"/>
              <a:gd name="connsiteX60" fmla="*/ 3548270 w 8543602"/>
              <a:gd name="connsiteY60" fmla="*/ 4283765 h 4403034"/>
              <a:gd name="connsiteX61" fmla="*/ 3667539 w 8543602"/>
              <a:gd name="connsiteY61" fmla="*/ 4333460 h 4403034"/>
              <a:gd name="connsiteX62" fmla="*/ 3727174 w 8543602"/>
              <a:gd name="connsiteY62" fmla="*/ 4343400 h 4403034"/>
              <a:gd name="connsiteX63" fmla="*/ 3796748 w 8543602"/>
              <a:gd name="connsiteY63" fmla="*/ 4373217 h 4403034"/>
              <a:gd name="connsiteX64" fmla="*/ 3995531 w 8543602"/>
              <a:gd name="connsiteY64" fmla="*/ 4393095 h 4403034"/>
              <a:gd name="connsiteX65" fmla="*/ 4412974 w 8543602"/>
              <a:gd name="connsiteY65" fmla="*/ 4383156 h 4403034"/>
              <a:gd name="connsiteX66" fmla="*/ 4591879 w 8543602"/>
              <a:gd name="connsiteY66" fmla="*/ 4363278 h 4403034"/>
              <a:gd name="connsiteX67" fmla="*/ 4681331 w 8543602"/>
              <a:gd name="connsiteY67" fmla="*/ 4353339 h 4403034"/>
              <a:gd name="connsiteX68" fmla="*/ 4989444 w 8543602"/>
              <a:gd name="connsiteY68" fmla="*/ 4363278 h 4403034"/>
              <a:gd name="connsiteX69" fmla="*/ 5178287 w 8543602"/>
              <a:gd name="connsiteY69" fmla="*/ 4393095 h 4403034"/>
              <a:gd name="connsiteX70" fmla="*/ 5257800 w 8543602"/>
              <a:gd name="connsiteY70" fmla="*/ 4403034 h 4403034"/>
              <a:gd name="connsiteX71" fmla="*/ 5546035 w 8543602"/>
              <a:gd name="connsiteY71" fmla="*/ 4383156 h 4403034"/>
              <a:gd name="connsiteX72" fmla="*/ 5595731 w 8543602"/>
              <a:gd name="connsiteY72" fmla="*/ 4363278 h 4403034"/>
              <a:gd name="connsiteX73" fmla="*/ 5685183 w 8543602"/>
              <a:gd name="connsiteY73" fmla="*/ 4293704 h 4403034"/>
              <a:gd name="connsiteX74" fmla="*/ 5834270 w 8543602"/>
              <a:gd name="connsiteY74" fmla="*/ 4204252 h 4403034"/>
              <a:gd name="connsiteX75" fmla="*/ 5923722 w 8543602"/>
              <a:gd name="connsiteY75" fmla="*/ 4134678 h 4403034"/>
              <a:gd name="connsiteX76" fmla="*/ 6003235 w 8543602"/>
              <a:gd name="connsiteY76" fmla="*/ 4114800 h 4403034"/>
              <a:gd name="connsiteX77" fmla="*/ 6082748 w 8543602"/>
              <a:gd name="connsiteY77" fmla="*/ 4084982 h 4403034"/>
              <a:gd name="connsiteX78" fmla="*/ 6221896 w 8543602"/>
              <a:gd name="connsiteY78" fmla="*/ 4045226 h 4403034"/>
              <a:gd name="connsiteX79" fmla="*/ 6351105 w 8543602"/>
              <a:gd name="connsiteY79" fmla="*/ 3995530 h 4403034"/>
              <a:gd name="connsiteX80" fmla="*/ 6430618 w 8543602"/>
              <a:gd name="connsiteY80" fmla="*/ 3955773 h 4403034"/>
              <a:gd name="connsiteX81" fmla="*/ 6480313 w 8543602"/>
              <a:gd name="connsiteY81" fmla="*/ 3925956 h 4403034"/>
              <a:gd name="connsiteX82" fmla="*/ 6539948 w 8543602"/>
              <a:gd name="connsiteY82" fmla="*/ 3916017 h 4403034"/>
              <a:gd name="connsiteX83" fmla="*/ 6669157 w 8543602"/>
              <a:gd name="connsiteY83" fmla="*/ 3846443 h 4403034"/>
              <a:gd name="connsiteX84" fmla="*/ 6708913 w 8543602"/>
              <a:gd name="connsiteY84" fmla="*/ 3836504 h 4403034"/>
              <a:gd name="connsiteX85" fmla="*/ 6778487 w 8543602"/>
              <a:gd name="connsiteY85" fmla="*/ 3786808 h 4403034"/>
              <a:gd name="connsiteX86" fmla="*/ 6848061 w 8543602"/>
              <a:gd name="connsiteY86" fmla="*/ 3756991 h 4403034"/>
              <a:gd name="connsiteX87" fmla="*/ 7076661 w 8543602"/>
              <a:gd name="connsiteY87" fmla="*/ 3488634 h 4403034"/>
              <a:gd name="connsiteX88" fmla="*/ 7116418 w 8543602"/>
              <a:gd name="connsiteY88" fmla="*/ 3429000 h 4403034"/>
              <a:gd name="connsiteX89" fmla="*/ 7156174 w 8543602"/>
              <a:gd name="connsiteY89" fmla="*/ 3339547 h 4403034"/>
              <a:gd name="connsiteX90" fmla="*/ 7195931 w 8543602"/>
              <a:gd name="connsiteY90" fmla="*/ 3240156 h 4403034"/>
              <a:gd name="connsiteX91" fmla="*/ 7235687 w 8543602"/>
              <a:gd name="connsiteY91" fmla="*/ 3190460 h 4403034"/>
              <a:gd name="connsiteX92" fmla="*/ 7315200 w 8543602"/>
              <a:gd name="connsiteY92" fmla="*/ 3031434 h 4403034"/>
              <a:gd name="connsiteX93" fmla="*/ 7364896 w 8543602"/>
              <a:gd name="connsiteY93" fmla="*/ 2941982 h 4403034"/>
              <a:gd name="connsiteX94" fmla="*/ 7454348 w 8543602"/>
              <a:gd name="connsiteY94" fmla="*/ 2693504 h 4403034"/>
              <a:gd name="connsiteX95" fmla="*/ 7504044 w 8543602"/>
              <a:gd name="connsiteY95" fmla="*/ 2574234 h 4403034"/>
              <a:gd name="connsiteX96" fmla="*/ 7523922 w 8543602"/>
              <a:gd name="connsiteY96" fmla="*/ 2524539 h 4403034"/>
              <a:gd name="connsiteX97" fmla="*/ 7533861 w 8543602"/>
              <a:gd name="connsiteY97" fmla="*/ 2484782 h 4403034"/>
              <a:gd name="connsiteX98" fmla="*/ 7573618 w 8543602"/>
              <a:gd name="connsiteY98" fmla="*/ 2395330 h 4403034"/>
              <a:gd name="connsiteX99" fmla="*/ 7603435 w 8543602"/>
              <a:gd name="connsiteY99" fmla="*/ 2295939 h 4403034"/>
              <a:gd name="connsiteX100" fmla="*/ 7643192 w 8543602"/>
              <a:gd name="connsiteY100" fmla="*/ 2186608 h 4403034"/>
              <a:gd name="connsiteX101" fmla="*/ 7673009 w 8543602"/>
              <a:gd name="connsiteY101" fmla="*/ 2117034 h 4403034"/>
              <a:gd name="connsiteX102" fmla="*/ 7702826 w 8543602"/>
              <a:gd name="connsiteY102" fmla="*/ 1977886 h 4403034"/>
              <a:gd name="connsiteX103" fmla="*/ 7742583 w 8543602"/>
              <a:gd name="connsiteY103" fmla="*/ 1868556 h 4403034"/>
              <a:gd name="connsiteX104" fmla="*/ 7851913 w 8543602"/>
              <a:gd name="connsiteY104" fmla="*/ 1620078 h 4403034"/>
              <a:gd name="connsiteX105" fmla="*/ 7891670 w 8543602"/>
              <a:gd name="connsiteY105" fmla="*/ 1490869 h 4403034"/>
              <a:gd name="connsiteX106" fmla="*/ 7911548 w 8543602"/>
              <a:gd name="connsiteY106" fmla="*/ 1411356 h 4403034"/>
              <a:gd name="connsiteX107" fmla="*/ 7941365 w 8543602"/>
              <a:gd name="connsiteY107" fmla="*/ 1331843 h 4403034"/>
              <a:gd name="connsiteX108" fmla="*/ 7961244 w 8543602"/>
              <a:gd name="connsiteY108" fmla="*/ 1252330 h 4403034"/>
              <a:gd name="connsiteX109" fmla="*/ 8020879 w 8543602"/>
              <a:gd name="connsiteY109" fmla="*/ 1093304 h 4403034"/>
              <a:gd name="connsiteX110" fmla="*/ 8070574 w 8543602"/>
              <a:gd name="connsiteY110" fmla="*/ 934278 h 4403034"/>
              <a:gd name="connsiteX111" fmla="*/ 8110331 w 8543602"/>
              <a:gd name="connsiteY111" fmla="*/ 844826 h 4403034"/>
              <a:gd name="connsiteX112" fmla="*/ 8150087 w 8543602"/>
              <a:gd name="connsiteY112" fmla="*/ 765313 h 4403034"/>
              <a:gd name="connsiteX113" fmla="*/ 8199783 w 8543602"/>
              <a:gd name="connsiteY113" fmla="*/ 636104 h 4403034"/>
              <a:gd name="connsiteX114" fmla="*/ 8209722 w 8543602"/>
              <a:gd name="connsiteY114" fmla="*/ 586408 h 4403034"/>
              <a:gd name="connsiteX115" fmla="*/ 8229600 w 8543602"/>
              <a:gd name="connsiteY115" fmla="*/ 556591 h 4403034"/>
              <a:gd name="connsiteX116" fmla="*/ 8239539 w 8543602"/>
              <a:gd name="connsiteY116" fmla="*/ 496956 h 4403034"/>
              <a:gd name="connsiteX117" fmla="*/ 8279296 w 8543602"/>
              <a:gd name="connsiteY117" fmla="*/ 427382 h 4403034"/>
              <a:gd name="connsiteX118" fmla="*/ 8289235 w 8543602"/>
              <a:gd name="connsiteY118" fmla="*/ 377686 h 4403034"/>
              <a:gd name="connsiteX119" fmla="*/ 8338931 w 8543602"/>
              <a:gd name="connsiteY119" fmla="*/ 318052 h 4403034"/>
              <a:gd name="connsiteX120" fmla="*/ 8378687 w 8543602"/>
              <a:gd name="connsiteY120" fmla="*/ 268356 h 4403034"/>
              <a:gd name="connsiteX121" fmla="*/ 8438322 w 8543602"/>
              <a:gd name="connsiteY121" fmla="*/ 188843 h 4403034"/>
              <a:gd name="connsiteX122" fmla="*/ 8458200 w 8543602"/>
              <a:gd name="connsiteY122" fmla="*/ 149086 h 4403034"/>
              <a:gd name="connsiteX123" fmla="*/ 8517835 w 8543602"/>
              <a:gd name="connsiteY123" fmla="*/ 69573 h 4403034"/>
              <a:gd name="connsiteX124" fmla="*/ 8527774 w 8543602"/>
              <a:gd name="connsiteY124" fmla="*/ 39756 h 4403034"/>
              <a:gd name="connsiteX125" fmla="*/ 8537713 w 8543602"/>
              <a:gd name="connsiteY125" fmla="*/ 0 h 4403034"/>
              <a:gd name="connsiteX126" fmla="*/ 8537713 w 8543602"/>
              <a:gd name="connsiteY126" fmla="*/ 39756 h 440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8543602" h="4403034" extrusionOk="0">
                <a:moveTo>
                  <a:pt x="0" y="646043"/>
                </a:moveTo>
                <a:cubicBezTo>
                  <a:pt x="-1857" y="690506"/>
                  <a:pt x="4354" y="747933"/>
                  <a:pt x="19879" y="795130"/>
                </a:cubicBezTo>
                <a:cubicBezTo>
                  <a:pt x="32839" y="836854"/>
                  <a:pt x="41011" y="874814"/>
                  <a:pt x="59635" y="914400"/>
                </a:cubicBezTo>
                <a:cubicBezTo>
                  <a:pt x="62386" y="924888"/>
                  <a:pt x="66849" y="935072"/>
                  <a:pt x="69574" y="944217"/>
                </a:cubicBezTo>
                <a:cubicBezTo>
                  <a:pt x="72099" y="957038"/>
                  <a:pt x="76133" y="972099"/>
                  <a:pt x="79513" y="983973"/>
                </a:cubicBezTo>
                <a:cubicBezTo>
                  <a:pt x="90452" y="1004927"/>
                  <a:pt x="100836" y="1021745"/>
                  <a:pt x="109331" y="1043608"/>
                </a:cubicBezTo>
                <a:cubicBezTo>
                  <a:pt x="116599" y="1066011"/>
                  <a:pt x="126684" y="1091725"/>
                  <a:pt x="139148" y="1113182"/>
                </a:cubicBezTo>
                <a:cubicBezTo>
                  <a:pt x="160796" y="1154666"/>
                  <a:pt x="161362" y="1133823"/>
                  <a:pt x="188844" y="1182756"/>
                </a:cubicBezTo>
                <a:cubicBezTo>
                  <a:pt x="201414" y="1205179"/>
                  <a:pt x="208496" y="1230989"/>
                  <a:pt x="218661" y="1252330"/>
                </a:cubicBezTo>
                <a:cubicBezTo>
                  <a:pt x="231956" y="1276938"/>
                  <a:pt x="256292" y="1297858"/>
                  <a:pt x="268357" y="1321904"/>
                </a:cubicBezTo>
                <a:cubicBezTo>
                  <a:pt x="335800" y="1448051"/>
                  <a:pt x="249639" y="1391645"/>
                  <a:pt x="377687" y="1500808"/>
                </a:cubicBezTo>
                <a:cubicBezTo>
                  <a:pt x="516941" y="1647650"/>
                  <a:pt x="286561" y="1409547"/>
                  <a:pt x="447261" y="1580321"/>
                </a:cubicBezTo>
                <a:cubicBezTo>
                  <a:pt x="480470" y="1613488"/>
                  <a:pt x="515246" y="1641375"/>
                  <a:pt x="546652" y="1679713"/>
                </a:cubicBezTo>
                <a:cubicBezTo>
                  <a:pt x="576629" y="1719918"/>
                  <a:pt x="617291" y="1757410"/>
                  <a:pt x="655983" y="1798982"/>
                </a:cubicBezTo>
                <a:cubicBezTo>
                  <a:pt x="685310" y="1831916"/>
                  <a:pt x="712199" y="1856910"/>
                  <a:pt x="745435" y="1898373"/>
                </a:cubicBezTo>
                <a:cubicBezTo>
                  <a:pt x="762577" y="1916451"/>
                  <a:pt x="776490" y="1939912"/>
                  <a:pt x="795131" y="1958008"/>
                </a:cubicBezTo>
                <a:cubicBezTo>
                  <a:pt x="816191" y="1967961"/>
                  <a:pt x="834439" y="1998580"/>
                  <a:pt x="874644" y="2037521"/>
                </a:cubicBezTo>
                <a:cubicBezTo>
                  <a:pt x="881231" y="2045077"/>
                  <a:pt x="890357" y="2048990"/>
                  <a:pt x="894522" y="2057400"/>
                </a:cubicBezTo>
                <a:cubicBezTo>
                  <a:pt x="927281" y="2098713"/>
                  <a:pt x="923351" y="2104738"/>
                  <a:pt x="954157" y="2146852"/>
                </a:cubicBezTo>
                <a:cubicBezTo>
                  <a:pt x="960887" y="2152806"/>
                  <a:pt x="969072" y="2170716"/>
                  <a:pt x="974035" y="2176669"/>
                </a:cubicBezTo>
                <a:cubicBezTo>
                  <a:pt x="980997" y="2184689"/>
                  <a:pt x="985328" y="2196850"/>
                  <a:pt x="993913" y="2206486"/>
                </a:cubicBezTo>
                <a:cubicBezTo>
                  <a:pt x="1004878" y="2220622"/>
                  <a:pt x="1013938" y="2234283"/>
                  <a:pt x="1023731" y="2246243"/>
                </a:cubicBezTo>
                <a:cubicBezTo>
                  <a:pt x="1034241" y="2262730"/>
                  <a:pt x="1042779" y="2279114"/>
                  <a:pt x="1053548" y="2295939"/>
                </a:cubicBezTo>
                <a:cubicBezTo>
                  <a:pt x="1069010" y="2316921"/>
                  <a:pt x="1080678" y="2333019"/>
                  <a:pt x="1093305" y="2355573"/>
                </a:cubicBezTo>
                <a:cubicBezTo>
                  <a:pt x="1109484" y="2379694"/>
                  <a:pt x="1115396" y="2403726"/>
                  <a:pt x="1133061" y="2425147"/>
                </a:cubicBezTo>
                <a:cubicBezTo>
                  <a:pt x="1147578" y="2447084"/>
                  <a:pt x="1165223" y="2461852"/>
                  <a:pt x="1182757" y="2484782"/>
                </a:cubicBezTo>
                <a:cubicBezTo>
                  <a:pt x="1192127" y="2502599"/>
                  <a:pt x="1192918" y="2525592"/>
                  <a:pt x="1202635" y="2544417"/>
                </a:cubicBezTo>
                <a:cubicBezTo>
                  <a:pt x="1218087" y="2587255"/>
                  <a:pt x="1274383" y="2627956"/>
                  <a:pt x="1302026" y="2673626"/>
                </a:cubicBezTo>
                <a:cubicBezTo>
                  <a:pt x="1461222" y="2896545"/>
                  <a:pt x="1258271" y="2619505"/>
                  <a:pt x="1381539" y="2802834"/>
                </a:cubicBezTo>
                <a:cubicBezTo>
                  <a:pt x="1391520" y="2814097"/>
                  <a:pt x="1401857" y="2823730"/>
                  <a:pt x="1411357" y="2832652"/>
                </a:cubicBezTo>
                <a:cubicBezTo>
                  <a:pt x="1420788" y="2842341"/>
                  <a:pt x="1422571" y="2853315"/>
                  <a:pt x="1431235" y="2862469"/>
                </a:cubicBezTo>
                <a:cubicBezTo>
                  <a:pt x="1441152" y="2870963"/>
                  <a:pt x="1453294" y="2874614"/>
                  <a:pt x="1461052" y="2882347"/>
                </a:cubicBezTo>
                <a:cubicBezTo>
                  <a:pt x="1473078" y="2894360"/>
                  <a:pt x="1479758" y="2910356"/>
                  <a:pt x="1490870" y="2922104"/>
                </a:cubicBezTo>
                <a:cubicBezTo>
                  <a:pt x="1547349" y="2963813"/>
                  <a:pt x="1565037" y="2987154"/>
                  <a:pt x="1630018" y="3061252"/>
                </a:cubicBezTo>
                <a:cubicBezTo>
                  <a:pt x="1647385" y="3086846"/>
                  <a:pt x="1679886" y="3121416"/>
                  <a:pt x="1709531" y="3140765"/>
                </a:cubicBezTo>
                <a:cubicBezTo>
                  <a:pt x="1724730" y="3155251"/>
                  <a:pt x="1733568" y="3174176"/>
                  <a:pt x="1749287" y="3190460"/>
                </a:cubicBezTo>
                <a:cubicBezTo>
                  <a:pt x="1760544" y="3202386"/>
                  <a:pt x="1776563" y="3210939"/>
                  <a:pt x="1789044" y="3220278"/>
                </a:cubicBezTo>
                <a:cubicBezTo>
                  <a:pt x="1797990" y="3227451"/>
                  <a:pt x="1809715" y="3239289"/>
                  <a:pt x="1818861" y="3250095"/>
                </a:cubicBezTo>
                <a:cubicBezTo>
                  <a:pt x="1837203" y="3266987"/>
                  <a:pt x="1855380" y="3275164"/>
                  <a:pt x="1868557" y="3289852"/>
                </a:cubicBezTo>
                <a:cubicBezTo>
                  <a:pt x="1876357" y="3298536"/>
                  <a:pt x="1879975" y="3310786"/>
                  <a:pt x="1888435" y="3319669"/>
                </a:cubicBezTo>
                <a:cubicBezTo>
                  <a:pt x="1900335" y="3329505"/>
                  <a:pt x="1915712" y="3338418"/>
                  <a:pt x="1928192" y="3349486"/>
                </a:cubicBezTo>
                <a:cubicBezTo>
                  <a:pt x="1937594" y="3358733"/>
                  <a:pt x="1947625" y="3369660"/>
                  <a:pt x="1958009" y="3379304"/>
                </a:cubicBezTo>
                <a:cubicBezTo>
                  <a:pt x="2053583" y="3442701"/>
                  <a:pt x="1934952" y="3332309"/>
                  <a:pt x="2027583" y="3429000"/>
                </a:cubicBezTo>
                <a:cubicBezTo>
                  <a:pt x="2201497" y="3553753"/>
                  <a:pt x="1976496" y="3376080"/>
                  <a:pt x="2126974" y="3508513"/>
                </a:cubicBezTo>
                <a:cubicBezTo>
                  <a:pt x="2203887" y="3566721"/>
                  <a:pt x="2241801" y="3607027"/>
                  <a:pt x="2325757" y="3647660"/>
                </a:cubicBezTo>
                <a:cubicBezTo>
                  <a:pt x="2345566" y="3657073"/>
                  <a:pt x="2361676" y="3661503"/>
                  <a:pt x="2385392" y="3667539"/>
                </a:cubicBezTo>
                <a:cubicBezTo>
                  <a:pt x="2401243" y="3673957"/>
                  <a:pt x="2418475" y="3678451"/>
                  <a:pt x="2435087" y="3687417"/>
                </a:cubicBezTo>
                <a:cubicBezTo>
                  <a:pt x="2486629" y="3760343"/>
                  <a:pt x="2434846" y="3710580"/>
                  <a:pt x="2524539" y="3756991"/>
                </a:cubicBezTo>
                <a:cubicBezTo>
                  <a:pt x="2541481" y="3767543"/>
                  <a:pt x="2557490" y="3785462"/>
                  <a:pt x="2574235" y="3796747"/>
                </a:cubicBezTo>
                <a:cubicBezTo>
                  <a:pt x="2588653" y="3808265"/>
                  <a:pt x="2612668" y="3816549"/>
                  <a:pt x="2633870" y="3826565"/>
                </a:cubicBezTo>
                <a:cubicBezTo>
                  <a:pt x="2686114" y="3853206"/>
                  <a:pt x="2635279" y="3835402"/>
                  <a:pt x="2703444" y="3856382"/>
                </a:cubicBezTo>
                <a:cubicBezTo>
                  <a:pt x="2733091" y="3882201"/>
                  <a:pt x="2746212" y="3893333"/>
                  <a:pt x="2782957" y="3906078"/>
                </a:cubicBezTo>
                <a:cubicBezTo>
                  <a:pt x="2793556" y="3911400"/>
                  <a:pt x="2809879" y="3913850"/>
                  <a:pt x="2822713" y="3916017"/>
                </a:cubicBezTo>
                <a:cubicBezTo>
                  <a:pt x="2882160" y="3970162"/>
                  <a:pt x="2822349" y="3907140"/>
                  <a:pt x="2922105" y="3975652"/>
                </a:cubicBezTo>
                <a:cubicBezTo>
                  <a:pt x="2958276" y="3989815"/>
                  <a:pt x="2987002" y="4019502"/>
                  <a:pt x="3021496" y="4035286"/>
                </a:cubicBezTo>
                <a:cubicBezTo>
                  <a:pt x="3038270" y="4041768"/>
                  <a:pt x="3057444" y="4044674"/>
                  <a:pt x="3071192" y="4055165"/>
                </a:cubicBezTo>
                <a:cubicBezTo>
                  <a:pt x="3089619" y="4067418"/>
                  <a:pt x="3102352" y="4085271"/>
                  <a:pt x="3120887" y="4094921"/>
                </a:cubicBezTo>
                <a:cubicBezTo>
                  <a:pt x="3160505" y="4112870"/>
                  <a:pt x="3202077" y="4108532"/>
                  <a:pt x="3240157" y="4134678"/>
                </a:cubicBezTo>
                <a:cubicBezTo>
                  <a:pt x="3356555" y="4195283"/>
                  <a:pt x="3308150" y="4185557"/>
                  <a:pt x="3409122" y="4194313"/>
                </a:cubicBezTo>
                <a:cubicBezTo>
                  <a:pt x="3421852" y="4202211"/>
                  <a:pt x="3439132" y="4205225"/>
                  <a:pt x="3448879" y="4214191"/>
                </a:cubicBezTo>
                <a:cubicBezTo>
                  <a:pt x="3485585" y="4229611"/>
                  <a:pt x="3514708" y="4264137"/>
                  <a:pt x="3548270" y="4283765"/>
                </a:cubicBezTo>
                <a:cubicBezTo>
                  <a:pt x="3553476" y="4281468"/>
                  <a:pt x="3638547" y="4326537"/>
                  <a:pt x="3667539" y="4333460"/>
                </a:cubicBezTo>
                <a:cubicBezTo>
                  <a:pt x="3690345" y="4338393"/>
                  <a:pt x="3707594" y="4343889"/>
                  <a:pt x="3727174" y="4343400"/>
                </a:cubicBezTo>
                <a:cubicBezTo>
                  <a:pt x="3748329" y="4352574"/>
                  <a:pt x="3776507" y="4366021"/>
                  <a:pt x="3796748" y="4373217"/>
                </a:cubicBezTo>
                <a:cubicBezTo>
                  <a:pt x="3832204" y="4382544"/>
                  <a:pt x="3986178" y="4391183"/>
                  <a:pt x="3995531" y="4393095"/>
                </a:cubicBezTo>
                <a:cubicBezTo>
                  <a:pt x="4067283" y="4410066"/>
                  <a:pt x="4355759" y="4402122"/>
                  <a:pt x="4412974" y="4383156"/>
                </a:cubicBezTo>
                <a:cubicBezTo>
                  <a:pt x="4500907" y="4377578"/>
                  <a:pt x="4517126" y="4370522"/>
                  <a:pt x="4591879" y="4363278"/>
                </a:cubicBezTo>
                <a:cubicBezTo>
                  <a:pt x="4626413" y="4361712"/>
                  <a:pt x="4654374" y="4354176"/>
                  <a:pt x="4681331" y="4353339"/>
                </a:cubicBezTo>
                <a:cubicBezTo>
                  <a:pt x="4812146" y="4383430"/>
                  <a:pt x="4854719" y="4351546"/>
                  <a:pt x="4989444" y="4363278"/>
                </a:cubicBezTo>
                <a:cubicBezTo>
                  <a:pt x="5121936" y="4359827"/>
                  <a:pt x="5035009" y="4385832"/>
                  <a:pt x="5178287" y="4393095"/>
                </a:cubicBezTo>
                <a:cubicBezTo>
                  <a:pt x="5214737" y="4397348"/>
                  <a:pt x="5221303" y="4397639"/>
                  <a:pt x="5257800" y="4403034"/>
                </a:cubicBezTo>
                <a:cubicBezTo>
                  <a:pt x="5350381" y="4393376"/>
                  <a:pt x="5443931" y="4402010"/>
                  <a:pt x="5546035" y="4383156"/>
                </a:cubicBezTo>
                <a:cubicBezTo>
                  <a:pt x="5564883" y="4381748"/>
                  <a:pt x="5582459" y="4372676"/>
                  <a:pt x="5595731" y="4363278"/>
                </a:cubicBezTo>
                <a:cubicBezTo>
                  <a:pt x="5631602" y="4344627"/>
                  <a:pt x="5656588" y="4313949"/>
                  <a:pt x="5685183" y="4293704"/>
                </a:cubicBezTo>
                <a:cubicBezTo>
                  <a:pt x="5769605" y="4253253"/>
                  <a:pt x="5761036" y="4260849"/>
                  <a:pt x="5834270" y="4204252"/>
                </a:cubicBezTo>
                <a:cubicBezTo>
                  <a:pt x="5846455" y="4189734"/>
                  <a:pt x="5893955" y="4144047"/>
                  <a:pt x="5923722" y="4134678"/>
                </a:cubicBezTo>
                <a:cubicBezTo>
                  <a:pt x="5943841" y="4126378"/>
                  <a:pt x="5986201" y="4120133"/>
                  <a:pt x="6003235" y="4114800"/>
                </a:cubicBezTo>
                <a:cubicBezTo>
                  <a:pt x="6071680" y="4073656"/>
                  <a:pt x="6019963" y="4096497"/>
                  <a:pt x="6082748" y="4084982"/>
                </a:cubicBezTo>
                <a:cubicBezTo>
                  <a:pt x="6242814" y="4046229"/>
                  <a:pt x="6037987" y="4094663"/>
                  <a:pt x="6221896" y="4045226"/>
                </a:cubicBezTo>
                <a:cubicBezTo>
                  <a:pt x="6381791" y="3986977"/>
                  <a:pt x="6182884" y="4078392"/>
                  <a:pt x="6351105" y="3995530"/>
                </a:cubicBezTo>
                <a:cubicBezTo>
                  <a:pt x="6382022" y="3982888"/>
                  <a:pt x="6402518" y="3966888"/>
                  <a:pt x="6430618" y="3955773"/>
                </a:cubicBezTo>
                <a:cubicBezTo>
                  <a:pt x="6446273" y="3949918"/>
                  <a:pt x="6464521" y="3935548"/>
                  <a:pt x="6480313" y="3925956"/>
                </a:cubicBezTo>
                <a:cubicBezTo>
                  <a:pt x="6495944" y="3919504"/>
                  <a:pt x="6520159" y="3920405"/>
                  <a:pt x="6539948" y="3916017"/>
                </a:cubicBezTo>
                <a:cubicBezTo>
                  <a:pt x="6569474" y="3898831"/>
                  <a:pt x="6632844" y="3866585"/>
                  <a:pt x="6669157" y="3846443"/>
                </a:cubicBezTo>
                <a:cubicBezTo>
                  <a:pt x="6679556" y="3840827"/>
                  <a:pt x="6694654" y="3840386"/>
                  <a:pt x="6708913" y="3836504"/>
                </a:cubicBezTo>
                <a:cubicBezTo>
                  <a:pt x="6733095" y="3816597"/>
                  <a:pt x="6750166" y="3798844"/>
                  <a:pt x="6778487" y="3786808"/>
                </a:cubicBezTo>
                <a:cubicBezTo>
                  <a:pt x="6801101" y="3777371"/>
                  <a:pt x="6829700" y="3774752"/>
                  <a:pt x="6848061" y="3756991"/>
                </a:cubicBezTo>
                <a:cubicBezTo>
                  <a:pt x="6914475" y="3701482"/>
                  <a:pt x="7018365" y="3580182"/>
                  <a:pt x="7076661" y="3488634"/>
                </a:cubicBezTo>
                <a:cubicBezTo>
                  <a:pt x="7093256" y="3472863"/>
                  <a:pt x="7106409" y="3448868"/>
                  <a:pt x="7116418" y="3429000"/>
                </a:cubicBezTo>
                <a:cubicBezTo>
                  <a:pt x="7130246" y="3400759"/>
                  <a:pt x="7148394" y="3370633"/>
                  <a:pt x="7156174" y="3339547"/>
                </a:cubicBezTo>
                <a:cubicBezTo>
                  <a:pt x="7171516" y="3307717"/>
                  <a:pt x="7181433" y="3269730"/>
                  <a:pt x="7195931" y="3240156"/>
                </a:cubicBezTo>
                <a:cubicBezTo>
                  <a:pt x="7206588" y="3223011"/>
                  <a:pt x="7225788" y="3208974"/>
                  <a:pt x="7235687" y="3190460"/>
                </a:cubicBezTo>
                <a:cubicBezTo>
                  <a:pt x="7273111" y="3144013"/>
                  <a:pt x="7290646" y="3080131"/>
                  <a:pt x="7315200" y="3031434"/>
                </a:cubicBezTo>
                <a:cubicBezTo>
                  <a:pt x="7336867" y="3001347"/>
                  <a:pt x="7351075" y="2969074"/>
                  <a:pt x="7364896" y="2941982"/>
                </a:cubicBezTo>
                <a:cubicBezTo>
                  <a:pt x="7417998" y="2840546"/>
                  <a:pt x="7398842" y="2830101"/>
                  <a:pt x="7454348" y="2693504"/>
                </a:cubicBezTo>
                <a:cubicBezTo>
                  <a:pt x="7472066" y="2653602"/>
                  <a:pt x="7491595" y="2607609"/>
                  <a:pt x="7504044" y="2574234"/>
                </a:cubicBezTo>
                <a:cubicBezTo>
                  <a:pt x="7510379" y="2556099"/>
                  <a:pt x="7517913" y="2539253"/>
                  <a:pt x="7523922" y="2524539"/>
                </a:cubicBezTo>
                <a:cubicBezTo>
                  <a:pt x="7529850" y="2511313"/>
                  <a:pt x="7530722" y="2495613"/>
                  <a:pt x="7533861" y="2484782"/>
                </a:cubicBezTo>
                <a:cubicBezTo>
                  <a:pt x="7542415" y="2455111"/>
                  <a:pt x="7558200" y="2424427"/>
                  <a:pt x="7573618" y="2395330"/>
                </a:cubicBezTo>
                <a:cubicBezTo>
                  <a:pt x="7585301" y="2361925"/>
                  <a:pt x="7594191" y="2331746"/>
                  <a:pt x="7603435" y="2295939"/>
                </a:cubicBezTo>
                <a:cubicBezTo>
                  <a:pt x="7613554" y="2261240"/>
                  <a:pt x="7628948" y="2225058"/>
                  <a:pt x="7643192" y="2186608"/>
                </a:cubicBezTo>
                <a:cubicBezTo>
                  <a:pt x="7648384" y="2162490"/>
                  <a:pt x="7665237" y="2136111"/>
                  <a:pt x="7673009" y="2117034"/>
                </a:cubicBezTo>
                <a:cubicBezTo>
                  <a:pt x="7737113" y="1868344"/>
                  <a:pt x="7619962" y="2201218"/>
                  <a:pt x="7702826" y="1977886"/>
                </a:cubicBezTo>
                <a:cubicBezTo>
                  <a:pt x="7713988" y="1941285"/>
                  <a:pt x="7734241" y="1902301"/>
                  <a:pt x="7742583" y="1868556"/>
                </a:cubicBezTo>
                <a:cubicBezTo>
                  <a:pt x="7811643" y="1700113"/>
                  <a:pt x="7800847" y="1726168"/>
                  <a:pt x="7851913" y="1620078"/>
                </a:cubicBezTo>
                <a:cubicBezTo>
                  <a:pt x="7870536" y="1484279"/>
                  <a:pt x="7852537" y="1627014"/>
                  <a:pt x="7891670" y="1490869"/>
                </a:cubicBezTo>
                <a:cubicBezTo>
                  <a:pt x="7895908" y="1465311"/>
                  <a:pt x="7902910" y="1437105"/>
                  <a:pt x="7911548" y="1411356"/>
                </a:cubicBezTo>
                <a:cubicBezTo>
                  <a:pt x="7922811" y="1383216"/>
                  <a:pt x="7932889" y="1357356"/>
                  <a:pt x="7941365" y="1331843"/>
                </a:cubicBezTo>
                <a:cubicBezTo>
                  <a:pt x="7950174" y="1305988"/>
                  <a:pt x="7956898" y="1277578"/>
                  <a:pt x="7961244" y="1252330"/>
                </a:cubicBezTo>
                <a:cubicBezTo>
                  <a:pt x="7977556" y="1205864"/>
                  <a:pt x="7995980" y="1152624"/>
                  <a:pt x="8020879" y="1093304"/>
                </a:cubicBezTo>
                <a:cubicBezTo>
                  <a:pt x="8034085" y="1034986"/>
                  <a:pt x="8050928" y="985598"/>
                  <a:pt x="8070574" y="934278"/>
                </a:cubicBezTo>
                <a:cubicBezTo>
                  <a:pt x="8078388" y="900696"/>
                  <a:pt x="8097980" y="874093"/>
                  <a:pt x="8110331" y="844826"/>
                </a:cubicBezTo>
                <a:cubicBezTo>
                  <a:pt x="8123510" y="817320"/>
                  <a:pt x="8140200" y="791336"/>
                  <a:pt x="8150087" y="765313"/>
                </a:cubicBezTo>
                <a:cubicBezTo>
                  <a:pt x="8212366" y="606872"/>
                  <a:pt x="8117796" y="742583"/>
                  <a:pt x="8199783" y="636104"/>
                </a:cubicBezTo>
                <a:cubicBezTo>
                  <a:pt x="8201397" y="618037"/>
                  <a:pt x="8205800" y="601555"/>
                  <a:pt x="8209722" y="586408"/>
                </a:cubicBezTo>
                <a:cubicBezTo>
                  <a:pt x="8214776" y="575456"/>
                  <a:pt x="8225960" y="569189"/>
                  <a:pt x="8229600" y="556591"/>
                </a:cubicBezTo>
                <a:cubicBezTo>
                  <a:pt x="8236314" y="541042"/>
                  <a:pt x="8234976" y="515003"/>
                  <a:pt x="8239539" y="496956"/>
                </a:cubicBezTo>
                <a:cubicBezTo>
                  <a:pt x="8245358" y="474774"/>
                  <a:pt x="8261503" y="446919"/>
                  <a:pt x="8279296" y="427382"/>
                </a:cubicBezTo>
                <a:cubicBezTo>
                  <a:pt x="8284522" y="412894"/>
                  <a:pt x="8284480" y="393401"/>
                  <a:pt x="8289235" y="377686"/>
                </a:cubicBezTo>
                <a:cubicBezTo>
                  <a:pt x="8298692" y="350093"/>
                  <a:pt x="8319675" y="339996"/>
                  <a:pt x="8338931" y="318052"/>
                </a:cubicBezTo>
                <a:cubicBezTo>
                  <a:pt x="8353359" y="302088"/>
                  <a:pt x="8366916" y="286363"/>
                  <a:pt x="8378687" y="268356"/>
                </a:cubicBezTo>
                <a:cubicBezTo>
                  <a:pt x="8433526" y="188359"/>
                  <a:pt x="8380944" y="246798"/>
                  <a:pt x="8438322" y="188843"/>
                </a:cubicBezTo>
                <a:cubicBezTo>
                  <a:pt x="8444705" y="175515"/>
                  <a:pt x="8449530" y="160630"/>
                  <a:pt x="8458200" y="149086"/>
                </a:cubicBezTo>
                <a:cubicBezTo>
                  <a:pt x="8476577" y="121519"/>
                  <a:pt x="8517836" y="69573"/>
                  <a:pt x="8517835" y="69573"/>
                </a:cubicBezTo>
                <a:cubicBezTo>
                  <a:pt x="8520756" y="60389"/>
                  <a:pt x="8525194" y="50578"/>
                  <a:pt x="8527774" y="39756"/>
                </a:cubicBezTo>
                <a:cubicBezTo>
                  <a:pt x="8530821" y="29168"/>
                  <a:pt x="8525264" y="-1973"/>
                  <a:pt x="8537713" y="0"/>
                </a:cubicBezTo>
                <a:cubicBezTo>
                  <a:pt x="8550694" y="-529"/>
                  <a:pt x="8538865" y="26126"/>
                  <a:pt x="8537713" y="39756"/>
                </a:cubicBezTo>
              </a:path>
            </a:pathLst>
          </a:custGeom>
          <a:noFill/>
          <a:ln w="63500" cmpd="tri">
            <a:solidFill>
              <a:srgbClr val="0070C0"/>
            </a:solidFill>
            <a:extLst>
              <a:ext uri="{C807C97D-BFC1-408E-A445-0C87EB9F89A2}">
                <ask:lineSketchStyleProps xmlns:ask="http://schemas.microsoft.com/office/drawing/2018/sketchyshapes" sd="1219033472">
                  <a:custGeom>
                    <a:avLst/>
                    <a:gdLst>
                      <a:gd name="connsiteX0" fmla="*/ 0 w 8543602"/>
                      <a:gd name="connsiteY0" fmla="*/ 646043 h 4403034"/>
                      <a:gd name="connsiteX1" fmla="*/ 19879 w 8543602"/>
                      <a:gd name="connsiteY1" fmla="*/ 795130 h 4403034"/>
                      <a:gd name="connsiteX2" fmla="*/ 59635 w 8543602"/>
                      <a:gd name="connsiteY2" fmla="*/ 914400 h 4403034"/>
                      <a:gd name="connsiteX3" fmla="*/ 69574 w 8543602"/>
                      <a:gd name="connsiteY3" fmla="*/ 944217 h 4403034"/>
                      <a:gd name="connsiteX4" fmla="*/ 79513 w 8543602"/>
                      <a:gd name="connsiteY4" fmla="*/ 983973 h 4403034"/>
                      <a:gd name="connsiteX5" fmla="*/ 109331 w 8543602"/>
                      <a:gd name="connsiteY5" fmla="*/ 1043608 h 4403034"/>
                      <a:gd name="connsiteX6" fmla="*/ 139148 w 8543602"/>
                      <a:gd name="connsiteY6" fmla="*/ 1113182 h 4403034"/>
                      <a:gd name="connsiteX7" fmla="*/ 188844 w 8543602"/>
                      <a:gd name="connsiteY7" fmla="*/ 1182756 h 4403034"/>
                      <a:gd name="connsiteX8" fmla="*/ 218661 w 8543602"/>
                      <a:gd name="connsiteY8" fmla="*/ 1252330 h 4403034"/>
                      <a:gd name="connsiteX9" fmla="*/ 268357 w 8543602"/>
                      <a:gd name="connsiteY9" fmla="*/ 1321904 h 4403034"/>
                      <a:gd name="connsiteX10" fmla="*/ 377687 w 8543602"/>
                      <a:gd name="connsiteY10" fmla="*/ 1500808 h 4403034"/>
                      <a:gd name="connsiteX11" fmla="*/ 447261 w 8543602"/>
                      <a:gd name="connsiteY11" fmla="*/ 1580321 h 4403034"/>
                      <a:gd name="connsiteX12" fmla="*/ 546652 w 8543602"/>
                      <a:gd name="connsiteY12" fmla="*/ 1679713 h 4403034"/>
                      <a:gd name="connsiteX13" fmla="*/ 655983 w 8543602"/>
                      <a:gd name="connsiteY13" fmla="*/ 1798982 h 4403034"/>
                      <a:gd name="connsiteX14" fmla="*/ 745435 w 8543602"/>
                      <a:gd name="connsiteY14" fmla="*/ 1898373 h 4403034"/>
                      <a:gd name="connsiteX15" fmla="*/ 795131 w 8543602"/>
                      <a:gd name="connsiteY15" fmla="*/ 1958008 h 4403034"/>
                      <a:gd name="connsiteX16" fmla="*/ 874644 w 8543602"/>
                      <a:gd name="connsiteY16" fmla="*/ 2037521 h 4403034"/>
                      <a:gd name="connsiteX17" fmla="*/ 894522 w 8543602"/>
                      <a:gd name="connsiteY17" fmla="*/ 2057400 h 4403034"/>
                      <a:gd name="connsiteX18" fmla="*/ 954157 w 8543602"/>
                      <a:gd name="connsiteY18" fmla="*/ 2146852 h 4403034"/>
                      <a:gd name="connsiteX19" fmla="*/ 974035 w 8543602"/>
                      <a:gd name="connsiteY19" fmla="*/ 2176669 h 4403034"/>
                      <a:gd name="connsiteX20" fmla="*/ 993913 w 8543602"/>
                      <a:gd name="connsiteY20" fmla="*/ 2206486 h 4403034"/>
                      <a:gd name="connsiteX21" fmla="*/ 1023731 w 8543602"/>
                      <a:gd name="connsiteY21" fmla="*/ 2246243 h 4403034"/>
                      <a:gd name="connsiteX22" fmla="*/ 1053548 w 8543602"/>
                      <a:gd name="connsiteY22" fmla="*/ 2295939 h 4403034"/>
                      <a:gd name="connsiteX23" fmla="*/ 1093305 w 8543602"/>
                      <a:gd name="connsiteY23" fmla="*/ 2355573 h 4403034"/>
                      <a:gd name="connsiteX24" fmla="*/ 1133061 w 8543602"/>
                      <a:gd name="connsiteY24" fmla="*/ 2425147 h 4403034"/>
                      <a:gd name="connsiteX25" fmla="*/ 1182757 w 8543602"/>
                      <a:gd name="connsiteY25" fmla="*/ 2484782 h 4403034"/>
                      <a:gd name="connsiteX26" fmla="*/ 1202635 w 8543602"/>
                      <a:gd name="connsiteY26" fmla="*/ 2544417 h 4403034"/>
                      <a:gd name="connsiteX27" fmla="*/ 1302026 w 8543602"/>
                      <a:gd name="connsiteY27" fmla="*/ 2673626 h 4403034"/>
                      <a:gd name="connsiteX28" fmla="*/ 1381539 w 8543602"/>
                      <a:gd name="connsiteY28" fmla="*/ 2802834 h 4403034"/>
                      <a:gd name="connsiteX29" fmla="*/ 1411357 w 8543602"/>
                      <a:gd name="connsiteY29" fmla="*/ 2832652 h 4403034"/>
                      <a:gd name="connsiteX30" fmla="*/ 1431235 w 8543602"/>
                      <a:gd name="connsiteY30" fmla="*/ 2862469 h 4403034"/>
                      <a:gd name="connsiteX31" fmla="*/ 1461052 w 8543602"/>
                      <a:gd name="connsiteY31" fmla="*/ 2882347 h 4403034"/>
                      <a:gd name="connsiteX32" fmla="*/ 1490870 w 8543602"/>
                      <a:gd name="connsiteY32" fmla="*/ 2922104 h 4403034"/>
                      <a:gd name="connsiteX33" fmla="*/ 1630018 w 8543602"/>
                      <a:gd name="connsiteY33" fmla="*/ 3061252 h 4403034"/>
                      <a:gd name="connsiteX34" fmla="*/ 1709531 w 8543602"/>
                      <a:gd name="connsiteY34" fmla="*/ 3140765 h 4403034"/>
                      <a:gd name="connsiteX35" fmla="*/ 1749287 w 8543602"/>
                      <a:gd name="connsiteY35" fmla="*/ 3190460 h 4403034"/>
                      <a:gd name="connsiteX36" fmla="*/ 1789044 w 8543602"/>
                      <a:gd name="connsiteY36" fmla="*/ 3220278 h 4403034"/>
                      <a:gd name="connsiteX37" fmla="*/ 1818861 w 8543602"/>
                      <a:gd name="connsiteY37" fmla="*/ 3250095 h 4403034"/>
                      <a:gd name="connsiteX38" fmla="*/ 1868557 w 8543602"/>
                      <a:gd name="connsiteY38" fmla="*/ 3289852 h 4403034"/>
                      <a:gd name="connsiteX39" fmla="*/ 1888435 w 8543602"/>
                      <a:gd name="connsiteY39" fmla="*/ 3319669 h 4403034"/>
                      <a:gd name="connsiteX40" fmla="*/ 1928192 w 8543602"/>
                      <a:gd name="connsiteY40" fmla="*/ 3349486 h 4403034"/>
                      <a:gd name="connsiteX41" fmla="*/ 1958009 w 8543602"/>
                      <a:gd name="connsiteY41" fmla="*/ 3379304 h 4403034"/>
                      <a:gd name="connsiteX42" fmla="*/ 2027583 w 8543602"/>
                      <a:gd name="connsiteY42" fmla="*/ 3429000 h 4403034"/>
                      <a:gd name="connsiteX43" fmla="*/ 2126974 w 8543602"/>
                      <a:gd name="connsiteY43" fmla="*/ 3508513 h 4403034"/>
                      <a:gd name="connsiteX44" fmla="*/ 2325757 w 8543602"/>
                      <a:gd name="connsiteY44" fmla="*/ 3647660 h 4403034"/>
                      <a:gd name="connsiteX45" fmla="*/ 2385392 w 8543602"/>
                      <a:gd name="connsiteY45" fmla="*/ 3667539 h 4403034"/>
                      <a:gd name="connsiteX46" fmla="*/ 2435087 w 8543602"/>
                      <a:gd name="connsiteY46" fmla="*/ 3687417 h 4403034"/>
                      <a:gd name="connsiteX47" fmla="*/ 2524539 w 8543602"/>
                      <a:gd name="connsiteY47" fmla="*/ 3756991 h 4403034"/>
                      <a:gd name="connsiteX48" fmla="*/ 2574235 w 8543602"/>
                      <a:gd name="connsiteY48" fmla="*/ 3796747 h 4403034"/>
                      <a:gd name="connsiteX49" fmla="*/ 2633870 w 8543602"/>
                      <a:gd name="connsiteY49" fmla="*/ 3826565 h 4403034"/>
                      <a:gd name="connsiteX50" fmla="*/ 2703444 w 8543602"/>
                      <a:gd name="connsiteY50" fmla="*/ 3856382 h 4403034"/>
                      <a:gd name="connsiteX51" fmla="*/ 2782957 w 8543602"/>
                      <a:gd name="connsiteY51" fmla="*/ 3906078 h 4403034"/>
                      <a:gd name="connsiteX52" fmla="*/ 2822713 w 8543602"/>
                      <a:gd name="connsiteY52" fmla="*/ 3916017 h 4403034"/>
                      <a:gd name="connsiteX53" fmla="*/ 2922105 w 8543602"/>
                      <a:gd name="connsiteY53" fmla="*/ 3975652 h 4403034"/>
                      <a:gd name="connsiteX54" fmla="*/ 3021496 w 8543602"/>
                      <a:gd name="connsiteY54" fmla="*/ 4035286 h 4403034"/>
                      <a:gd name="connsiteX55" fmla="*/ 3071192 w 8543602"/>
                      <a:gd name="connsiteY55" fmla="*/ 4055165 h 4403034"/>
                      <a:gd name="connsiteX56" fmla="*/ 3120887 w 8543602"/>
                      <a:gd name="connsiteY56" fmla="*/ 4094921 h 4403034"/>
                      <a:gd name="connsiteX57" fmla="*/ 3240157 w 8543602"/>
                      <a:gd name="connsiteY57" fmla="*/ 4134678 h 4403034"/>
                      <a:gd name="connsiteX58" fmla="*/ 3409122 w 8543602"/>
                      <a:gd name="connsiteY58" fmla="*/ 4194313 h 4403034"/>
                      <a:gd name="connsiteX59" fmla="*/ 3448879 w 8543602"/>
                      <a:gd name="connsiteY59" fmla="*/ 4214191 h 4403034"/>
                      <a:gd name="connsiteX60" fmla="*/ 3548270 w 8543602"/>
                      <a:gd name="connsiteY60" fmla="*/ 4283765 h 4403034"/>
                      <a:gd name="connsiteX61" fmla="*/ 3667539 w 8543602"/>
                      <a:gd name="connsiteY61" fmla="*/ 4333460 h 4403034"/>
                      <a:gd name="connsiteX62" fmla="*/ 3727174 w 8543602"/>
                      <a:gd name="connsiteY62" fmla="*/ 4343400 h 4403034"/>
                      <a:gd name="connsiteX63" fmla="*/ 3796748 w 8543602"/>
                      <a:gd name="connsiteY63" fmla="*/ 4373217 h 4403034"/>
                      <a:gd name="connsiteX64" fmla="*/ 3995531 w 8543602"/>
                      <a:gd name="connsiteY64" fmla="*/ 4393095 h 4403034"/>
                      <a:gd name="connsiteX65" fmla="*/ 4412974 w 8543602"/>
                      <a:gd name="connsiteY65" fmla="*/ 4383156 h 4403034"/>
                      <a:gd name="connsiteX66" fmla="*/ 4591879 w 8543602"/>
                      <a:gd name="connsiteY66" fmla="*/ 4363278 h 4403034"/>
                      <a:gd name="connsiteX67" fmla="*/ 4681331 w 8543602"/>
                      <a:gd name="connsiteY67" fmla="*/ 4353339 h 4403034"/>
                      <a:gd name="connsiteX68" fmla="*/ 4989444 w 8543602"/>
                      <a:gd name="connsiteY68" fmla="*/ 4363278 h 4403034"/>
                      <a:gd name="connsiteX69" fmla="*/ 5178287 w 8543602"/>
                      <a:gd name="connsiteY69" fmla="*/ 4393095 h 4403034"/>
                      <a:gd name="connsiteX70" fmla="*/ 5257800 w 8543602"/>
                      <a:gd name="connsiteY70" fmla="*/ 4403034 h 4403034"/>
                      <a:gd name="connsiteX71" fmla="*/ 5546035 w 8543602"/>
                      <a:gd name="connsiteY71" fmla="*/ 4383156 h 4403034"/>
                      <a:gd name="connsiteX72" fmla="*/ 5595731 w 8543602"/>
                      <a:gd name="connsiteY72" fmla="*/ 4363278 h 4403034"/>
                      <a:gd name="connsiteX73" fmla="*/ 5685183 w 8543602"/>
                      <a:gd name="connsiteY73" fmla="*/ 4293704 h 4403034"/>
                      <a:gd name="connsiteX74" fmla="*/ 5834270 w 8543602"/>
                      <a:gd name="connsiteY74" fmla="*/ 4204252 h 4403034"/>
                      <a:gd name="connsiteX75" fmla="*/ 5923722 w 8543602"/>
                      <a:gd name="connsiteY75" fmla="*/ 4134678 h 4403034"/>
                      <a:gd name="connsiteX76" fmla="*/ 6003235 w 8543602"/>
                      <a:gd name="connsiteY76" fmla="*/ 4114800 h 4403034"/>
                      <a:gd name="connsiteX77" fmla="*/ 6082748 w 8543602"/>
                      <a:gd name="connsiteY77" fmla="*/ 4084982 h 4403034"/>
                      <a:gd name="connsiteX78" fmla="*/ 6221896 w 8543602"/>
                      <a:gd name="connsiteY78" fmla="*/ 4045226 h 4403034"/>
                      <a:gd name="connsiteX79" fmla="*/ 6351105 w 8543602"/>
                      <a:gd name="connsiteY79" fmla="*/ 3995530 h 4403034"/>
                      <a:gd name="connsiteX80" fmla="*/ 6430618 w 8543602"/>
                      <a:gd name="connsiteY80" fmla="*/ 3955773 h 4403034"/>
                      <a:gd name="connsiteX81" fmla="*/ 6480313 w 8543602"/>
                      <a:gd name="connsiteY81" fmla="*/ 3925956 h 4403034"/>
                      <a:gd name="connsiteX82" fmla="*/ 6539948 w 8543602"/>
                      <a:gd name="connsiteY82" fmla="*/ 3916017 h 4403034"/>
                      <a:gd name="connsiteX83" fmla="*/ 6669157 w 8543602"/>
                      <a:gd name="connsiteY83" fmla="*/ 3846443 h 4403034"/>
                      <a:gd name="connsiteX84" fmla="*/ 6708913 w 8543602"/>
                      <a:gd name="connsiteY84" fmla="*/ 3836504 h 4403034"/>
                      <a:gd name="connsiteX85" fmla="*/ 6778487 w 8543602"/>
                      <a:gd name="connsiteY85" fmla="*/ 3786808 h 4403034"/>
                      <a:gd name="connsiteX86" fmla="*/ 6848061 w 8543602"/>
                      <a:gd name="connsiteY86" fmla="*/ 3756991 h 4403034"/>
                      <a:gd name="connsiteX87" fmla="*/ 7076661 w 8543602"/>
                      <a:gd name="connsiteY87" fmla="*/ 3488634 h 4403034"/>
                      <a:gd name="connsiteX88" fmla="*/ 7116418 w 8543602"/>
                      <a:gd name="connsiteY88" fmla="*/ 3429000 h 4403034"/>
                      <a:gd name="connsiteX89" fmla="*/ 7156174 w 8543602"/>
                      <a:gd name="connsiteY89" fmla="*/ 3339547 h 4403034"/>
                      <a:gd name="connsiteX90" fmla="*/ 7195931 w 8543602"/>
                      <a:gd name="connsiteY90" fmla="*/ 3240156 h 4403034"/>
                      <a:gd name="connsiteX91" fmla="*/ 7235687 w 8543602"/>
                      <a:gd name="connsiteY91" fmla="*/ 3190460 h 4403034"/>
                      <a:gd name="connsiteX92" fmla="*/ 7315200 w 8543602"/>
                      <a:gd name="connsiteY92" fmla="*/ 3031434 h 4403034"/>
                      <a:gd name="connsiteX93" fmla="*/ 7364896 w 8543602"/>
                      <a:gd name="connsiteY93" fmla="*/ 2941982 h 4403034"/>
                      <a:gd name="connsiteX94" fmla="*/ 7454348 w 8543602"/>
                      <a:gd name="connsiteY94" fmla="*/ 2693504 h 4403034"/>
                      <a:gd name="connsiteX95" fmla="*/ 7504044 w 8543602"/>
                      <a:gd name="connsiteY95" fmla="*/ 2574234 h 4403034"/>
                      <a:gd name="connsiteX96" fmla="*/ 7523922 w 8543602"/>
                      <a:gd name="connsiteY96" fmla="*/ 2524539 h 4403034"/>
                      <a:gd name="connsiteX97" fmla="*/ 7533861 w 8543602"/>
                      <a:gd name="connsiteY97" fmla="*/ 2484782 h 4403034"/>
                      <a:gd name="connsiteX98" fmla="*/ 7573618 w 8543602"/>
                      <a:gd name="connsiteY98" fmla="*/ 2395330 h 4403034"/>
                      <a:gd name="connsiteX99" fmla="*/ 7603435 w 8543602"/>
                      <a:gd name="connsiteY99" fmla="*/ 2295939 h 4403034"/>
                      <a:gd name="connsiteX100" fmla="*/ 7643192 w 8543602"/>
                      <a:gd name="connsiteY100" fmla="*/ 2186608 h 4403034"/>
                      <a:gd name="connsiteX101" fmla="*/ 7673009 w 8543602"/>
                      <a:gd name="connsiteY101" fmla="*/ 2117034 h 4403034"/>
                      <a:gd name="connsiteX102" fmla="*/ 7702826 w 8543602"/>
                      <a:gd name="connsiteY102" fmla="*/ 1977886 h 4403034"/>
                      <a:gd name="connsiteX103" fmla="*/ 7742583 w 8543602"/>
                      <a:gd name="connsiteY103" fmla="*/ 1868556 h 4403034"/>
                      <a:gd name="connsiteX104" fmla="*/ 7851913 w 8543602"/>
                      <a:gd name="connsiteY104" fmla="*/ 1620078 h 4403034"/>
                      <a:gd name="connsiteX105" fmla="*/ 7891670 w 8543602"/>
                      <a:gd name="connsiteY105" fmla="*/ 1490869 h 4403034"/>
                      <a:gd name="connsiteX106" fmla="*/ 7911548 w 8543602"/>
                      <a:gd name="connsiteY106" fmla="*/ 1411356 h 4403034"/>
                      <a:gd name="connsiteX107" fmla="*/ 7941365 w 8543602"/>
                      <a:gd name="connsiteY107" fmla="*/ 1331843 h 4403034"/>
                      <a:gd name="connsiteX108" fmla="*/ 7961244 w 8543602"/>
                      <a:gd name="connsiteY108" fmla="*/ 1252330 h 4403034"/>
                      <a:gd name="connsiteX109" fmla="*/ 8020879 w 8543602"/>
                      <a:gd name="connsiteY109" fmla="*/ 1093304 h 4403034"/>
                      <a:gd name="connsiteX110" fmla="*/ 8070574 w 8543602"/>
                      <a:gd name="connsiteY110" fmla="*/ 934278 h 4403034"/>
                      <a:gd name="connsiteX111" fmla="*/ 8110331 w 8543602"/>
                      <a:gd name="connsiteY111" fmla="*/ 844826 h 4403034"/>
                      <a:gd name="connsiteX112" fmla="*/ 8150087 w 8543602"/>
                      <a:gd name="connsiteY112" fmla="*/ 765313 h 4403034"/>
                      <a:gd name="connsiteX113" fmla="*/ 8199783 w 8543602"/>
                      <a:gd name="connsiteY113" fmla="*/ 636104 h 4403034"/>
                      <a:gd name="connsiteX114" fmla="*/ 8209722 w 8543602"/>
                      <a:gd name="connsiteY114" fmla="*/ 586408 h 4403034"/>
                      <a:gd name="connsiteX115" fmla="*/ 8229600 w 8543602"/>
                      <a:gd name="connsiteY115" fmla="*/ 556591 h 4403034"/>
                      <a:gd name="connsiteX116" fmla="*/ 8239539 w 8543602"/>
                      <a:gd name="connsiteY116" fmla="*/ 496956 h 4403034"/>
                      <a:gd name="connsiteX117" fmla="*/ 8279296 w 8543602"/>
                      <a:gd name="connsiteY117" fmla="*/ 427382 h 4403034"/>
                      <a:gd name="connsiteX118" fmla="*/ 8289235 w 8543602"/>
                      <a:gd name="connsiteY118" fmla="*/ 377686 h 4403034"/>
                      <a:gd name="connsiteX119" fmla="*/ 8338931 w 8543602"/>
                      <a:gd name="connsiteY119" fmla="*/ 318052 h 4403034"/>
                      <a:gd name="connsiteX120" fmla="*/ 8378687 w 8543602"/>
                      <a:gd name="connsiteY120" fmla="*/ 268356 h 4403034"/>
                      <a:gd name="connsiteX121" fmla="*/ 8438322 w 8543602"/>
                      <a:gd name="connsiteY121" fmla="*/ 188843 h 4403034"/>
                      <a:gd name="connsiteX122" fmla="*/ 8458200 w 8543602"/>
                      <a:gd name="connsiteY122" fmla="*/ 149086 h 4403034"/>
                      <a:gd name="connsiteX123" fmla="*/ 8517835 w 8543602"/>
                      <a:gd name="connsiteY123" fmla="*/ 69573 h 4403034"/>
                      <a:gd name="connsiteX124" fmla="*/ 8527774 w 8543602"/>
                      <a:gd name="connsiteY124" fmla="*/ 39756 h 4403034"/>
                      <a:gd name="connsiteX125" fmla="*/ 8537713 w 8543602"/>
                      <a:gd name="connsiteY125" fmla="*/ 0 h 4403034"/>
                      <a:gd name="connsiteX126" fmla="*/ 8537713 w 8543602"/>
                      <a:gd name="connsiteY126" fmla="*/ 39756 h 440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8543602" h="4403034">
                        <a:moveTo>
                          <a:pt x="0" y="646043"/>
                        </a:moveTo>
                        <a:cubicBezTo>
                          <a:pt x="6626" y="695739"/>
                          <a:pt x="9003" y="746188"/>
                          <a:pt x="19879" y="795130"/>
                        </a:cubicBezTo>
                        <a:cubicBezTo>
                          <a:pt x="28970" y="836039"/>
                          <a:pt x="46383" y="874643"/>
                          <a:pt x="59635" y="914400"/>
                        </a:cubicBezTo>
                        <a:cubicBezTo>
                          <a:pt x="62948" y="924339"/>
                          <a:pt x="67033" y="934053"/>
                          <a:pt x="69574" y="944217"/>
                        </a:cubicBezTo>
                        <a:cubicBezTo>
                          <a:pt x="72887" y="957469"/>
                          <a:pt x="74440" y="971290"/>
                          <a:pt x="79513" y="983973"/>
                        </a:cubicBezTo>
                        <a:cubicBezTo>
                          <a:pt x="87767" y="1004608"/>
                          <a:pt x="100018" y="1023429"/>
                          <a:pt x="109331" y="1043608"/>
                        </a:cubicBezTo>
                        <a:cubicBezTo>
                          <a:pt x="119904" y="1066517"/>
                          <a:pt x="127864" y="1090614"/>
                          <a:pt x="139148" y="1113182"/>
                        </a:cubicBezTo>
                        <a:cubicBezTo>
                          <a:pt x="161037" y="1156960"/>
                          <a:pt x="161812" y="1133198"/>
                          <a:pt x="188844" y="1182756"/>
                        </a:cubicBezTo>
                        <a:cubicBezTo>
                          <a:pt x="200926" y="1204906"/>
                          <a:pt x="206143" y="1230423"/>
                          <a:pt x="218661" y="1252330"/>
                        </a:cubicBezTo>
                        <a:cubicBezTo>
                          <a:pt x="232801" y="1277075"/>
                          <a:pt x="254945" y="1296757"/>
                          <a:pt x="268357" y="1321904"/>
                        </a:cubicBezTo>
                        <a:cubicBezTo>
                          <a:pt x="335001" y="1446862"/>
                          <a:pt x="247621" y="1370742"/>
                          <a:pt x="377687" y="1500808"/>
                        </a:cubicBezTo>
                        <a:cubicBezTo>
                          <a:pt x="502898" y="1626019"/>
                          <a:pt x="277398" y="1398323"/>
                          <a:pt x="447261" y="1580321"/>
                        </a:cubicBezTo>
                        <a:cubicBezTo>
                          <a:pt x="479230" y="1614574"/>
                          <a:pt x="514301" y="1645821"/>
                          <a:pt x="546652" y="1679713"/>
                        </a:cubicBezTo>
                        <a:cubicBezTo>
                          <a:pt x="583891" y="1718725"/>
                          <a:pt x="619704" y="1759075"/>
                          <a:pt x="655983" y="1798982"/>
                        </a:cubicBezTo>
                        <a:cubicBezTo>
                          <a:pt x="685966" y="1831963"/>
                          <a:pt x="716084" y="1864829"/>
                          <a:pt x="745435" y="1898373"/>
                        </a:cubicBezTo>
                        <a:cubicBezTo>
                          <a:pt x="762474" y="1917847"/>
                          <a:pt x="776834" y="1939711"/>
                          <a:pt x="795131" y="1958008"/>
                        </a:cubicBezTo>
                        <a:lnTo>
                          <a:pt x="874644" y="2037521"/>
                        </a:lnTo>
                        <a:cubicBezTo>
                          <a:pt x="881270" y="2044147"/>
                          <a:pt x="889324" y="2049603"/>
                          <a:pt x="894522" y="2057400"/>
                        </a:cubicBezTo>
                        <a:lnTo>
                          <a:pt x="954157" y="2146852"/>
                        </a:lnTo>
                        <a:lnTo>
                          <a:pt x="974035" y="2176669"/>
                        </a:lnTo>
                        <a:cubicBezTo>
                          <a:pt x="980661" y="2186608"/>
                          <a:pt x="986746" y="2196930"/>
                          <a:pt x="993913" y="2206486"/>
                        </a:cubicBezTo>
                        <a:cubicBezTo>
                          <a:pt x="1003852" y="2219738"/>
                          <a:pt x="1014542" y="2232460"/>
                          <a:pt x="1023731" y="2246243"/>
                        </a:cubicBezTo>
                        <a:cubicBezTo>
                          <a:pt x="1034447" y="2262317"/>
                          <a:pt x="1043176" y="2279641"/>
                          <a:pt x="1053548" y="2295939"/>
                        </a:cubicBezTo>
                        <a:cubicBezTo>
                          <a:pt x="1066374" y="2316095"/>
                          <a:pt x="1080784" y="2335226"/>
                          <a:pt x="1093305" y="2355573"/>
                        </a:cubicBezTo>
                        <a:cubicBezTo>
                          <a:pt x="1107304" y="2378321"/>
                          <a:pt x="1117857" y="2403186"/>
                          <a:pt x="1133061" y="2425147"/>
                        </a:cubicBezTo>
                        <a:cubicBezTo>
                          <a:pt x="1147790" y="2446422"/>
                          <a:pt x="1166192" y="2464904"/>
                          <a:pt x="1182757" y="2484782"/>
                        </a:cubicBezTo>
                        <a:cubicBezTo>
                          <a:pt x="1189383" y="2504660"/>
                          <a:pt x="1192701" y="2525968"/>
                          <a:pt x="1202635" y="2544417"/>
                        </a:cubicBezTo>
                        <a:cubicBezTo>
                          <a:pt x="1227682" y="2590933"/>
                          <a:pt x="1270120" y="2632148"/>
                          <a:pt x="1302026" y="2673626"/>
                        </a:cubicBezTo>
                        <a:cubicBezTo>
                          <a:pt x="1469801" y="2891735"/>
                          <a:pt x="1256971" y="2615983"/>
                          <a:pt x="1381539" y="2802834"/>
                        </a:cubicBezTo>
                        <a:cubicBezTo>
                          <a:pt x="1389336" y="2814530"/>
                          <a:pt x="1402358" y="2821854"/>
                          <a:pt x="1411357" y="2832652"/>
                        </a:cubicBezTo>
                        <a:cubicBezTo>
                          <a:pt x="1419004" y="2841829"/>
                          <a:pt x="1422788" y="2854022"/>
                          <a:pt x="1431235" y="2862469"/>
                        </a:cubicBezTo>
                        <a:cubicBezTo>
                          <a:pt x="1439682" y="2870916"/>
                          <a:pt x="1452605" y="2873900"/>
                          <a:pt x="1461052" y="2882347"/>
                        </a:cubicBezTo>
                        <a:cubicBezTo>
                          <a:pt x="1472766" y="2894061"/>
                          <a:pt x="1479598" y="2909965"/>
                          <a:pt x="1490870" y="2922104"/>
                        </a:cubicBezTo>
                        <a:lnTo>
                          <a:pt x="1630018" y="3061252"/>
                        </a:lnTo>
                        <a:lnTo>
                          <a:pt x="1709531" y="3140765"/>
                        </a:lnTo>
                        <a:cubicBezTo>
                          <a:pt x="1722783" y="3157330"/>
                          <a:pt x="1734287" y="3175460"/>
                          <a:pt x="1749287" y="3190460"/>
                        </a:cubicBezTo>
                        <a:cubicBezTo>
                          <a:pt x="1761001" y="3202174"/>
                          <a:pt x="1776467" y="3209497"/>
                          <a:pt x="1789044" y="3220278"/>
                        </a:cubicBezTo>
                        <a:cubicBezTo>
                          <a:pt x="1799716" y="3229425"/>
                          <a:pt x="1808283" y="3240839"/>
                          <a:pt x="1818861" y="3250095"/>
                        </a:cubicBezTo>
                        <a:cubicBezTo>
                          <a:pt x="1834826" y="3264065"/>
                          <a:pt x="1853556" y="3274851"/>
                          <a:pt x="1868557" y="3289852"/>
                        </a:cubicBezTo>
                        <a:cubicBezTo>
                          <a:pt x="1877004" y="3298299"/>
                          <a:pt x="1879988" y="3311223"/>
                          <a:pt x="1888435" y="3319669"/>
                        </a:cubicBezTo>
                        <a:cubicBezTo>
                          <a:pt x="1900149" y="3331382"/>
                          <a:pt x="1915615" y="3338705"/>
                          <a:pt x="1928192" y="3349486"/>
                        </a:cubicBezTo>
                        <a:cubicBezTo>
                          <a:pt x="1938864" y="3358634"/>
                          <a:pt x="1947211" y="3370305"/>
                          <a:pt x="1958009" y="3379304"/>
                        </a:cubicBezTo>
                        <a:cubicBezTo>
                          <a:pt x="2043554" y="3450593"/>
                          <a:pt x="1920101" y="3333462"/>
                          <a:pt x="2027583" y="3429000"/>
                        </a:cubicBezTo>
                        <a:cubicBezTo>
                          <a:pt x="2195229" y="3578017"/>
                          <a:pt x="1971192" y="3396003"/>
                          <a:pt x="2126974" y="3508513"/>
                        </a:cubicBezTo>
                        <a:cubicBezTo>
                          <a:pt x="2204354" y="3564399"/>
                          <a:pt x="2244889" y="3610336"/>
                          <a:pt x="2325757" y="3647660"/>
                        </a:cubicBezTo>
                        <a:cubicBezTo>
                          <a:pt x="2344782" y="3656441"/>
                          <a:pt x="2365700" y="3660378"/>
                          <a:pt x="2385392" y="3667539"/>
                        </a:cubicBezTo>
                        <a:cubicBezTo>
                          <a:pt x="2402159" y="3673636"/>
                          <a:pt x="2418522" y="3680791"/>
                          <a:pt x="2435087" y="3687417"/>
                        </a:cubicBezTo>
                        <a:cubicBezTo>
                          <a:pt x="2489097" y="3759428"/>
                          <a:pt x="2435523" y="3700344"/>
                          <a:pt x="2524539" y="3756991"/>
                        </a:cubicBezTo>
                        <a:cubicBezTo>
                          <a:pt x="2542436" y="3768380"/>
                          <a:pt x="2556338" y="3785358"/>
                          <a:pt x="2574235" y="3796747"/>
                        </a:cubicBezTo>
                        <a:cubicBezTo>
                          <a:pt x="2592985" y="3808679"/>
                          <a:pt x="2614442" y="3815772"/>
                          <a:pt x="2633870" y="3826565"/>
                        </a:cubicBezTo>
                        <a:cubicBezTo>
                          <a:pt x="2690027" y="3857764"/>
                          <a:pt x="2634974" y="3839265"/>
                          <a:pt x="2703444" y="3856382"/>
                        </a:cubicBezTo>
                        <a:cubicBezTo>
                          <a:pt x="2734718" y="3879838"/>
                          <a:pt x="2746572" y="3892434"/>
                          <a:pt x="2782957" y="3906078"/>
                        </a:cubicBezTo>
                        <a:cubicBezTo>
                          <a:pt x="2795747" y="3910874"/>
                          <a:pt x="2809461" y="3912704"/>
                          <a:pt x="2822713" y="3916017"/>
                        </a:cubicBezTo>
                        <a:cubicBezTo>
                          <a:pt x="2898747" y="3973041"/>
                          <a:pt x="2822838" y="3919814"/>
                          <a:pt x="2922105" y="3975652"/>
                        </a:cubicBezTo>
                        <a:cubicBezTo>
                          <a:pt x="2955779" y="3994594"/>
                          <a:pt x="2985623" y="4020937"/>
                          <a:pt x="3021496" y="4035286"/>
                        </a:cubicBezTo>
                        <a:cubicBezTo>
                          <a:pt x="3038061" y="4041912"/>
                          <a:pt x="3055893" y="4045986"/>
                          <a:pt x="3071192" y="4055165"/>
                        </a:cubicBezTo>
                        <a:cubicBezTo>
                          <a:pt x="3089382" y="4066079"/>
                          <a:pt x="3101693" y="4085888"/>
                          <a:pt x="3120887" y="4094921"/>
                        </a:cubicBezTo>
                        <a:cubicBezTo>
                          <a:pt x="3158805" y="4112765"/>
                          <a:pt x="3202674" y="4115937"/>
                          <a:pt x="3240157" y="4134678"/>
                        </a:cubicBezTo>
                        <a:cubicBezTo>
                          <a:pt x="3360502" y="4194850"/>
                          <a:pt x="3302880" y="4179134"/>
                          <a:pt x="3409122" y="4194313"/>
                        </a:cubicBezTo>
                        <a:cubicBezTo>
                          <a:pt x="3422374" y="4200939"/>
                          <a:pt x="3436416" y="4206179"/>
                          <a:pt x="3448879" y="4214191"/>
                        </a:cubicBezTo>
                        <a:cubicBezTo>
                          <a:pt x="3482897" y="4236060"/>
                          <a:pt x="3513271" y="4263503"/>
                          <a:pt x="3548270" y="4283765"/>
                        </a:cubicBezTo>
                        <a:cubicBezTo>
                          <a:pt x="3551004" y="4285348"/>
                          <a:pt x="3637684" y="4326825"/>
                          <a:pt x="3667539" y="4333460"/>
                        </a:cubicBezTo>
                        <a:cubicBezTo>
                          <a:pt x="3687212" y="4337832"/>
                          <a:pt x="3707296" y="4340087"/>
                          <a:pt x="3727174" y="4343400"/>
                        </a:cubicBezTo>
                        <a:cubicBezTo>
                          <a:pt x="3750365" y="4353339"/>
                          <a:pt x="3772487" y="4366286"/>
                          <a:pt x="3796748" y="4373217"/>
                        </a:cubicBezTo>
                        <a:cubicBezTo>
                          <a:pt x="3832223" y="4383353"/>
                          <a:pt x="3984691" y="4392261"/>
                          <a:pt x="3995531" y="4393095"/>
                        </a:cubicBezTo>
                        <a:lnTo>
                          <a:pt x="4412974" y="4383156"/>
                        </a:lnTo>
                        <a:cubicBezTo>
                          <a:pt x="4498619" y="4379924"/>
                          <a:pt x="4516178" y="4372741"/>
                          <a:pt x="4591879" y="4363278"/>
                        </a:cubicBezTo>
                        <a:cubicBezTo>
                          <a:pt x="4621648" y="4359557"/>
                          <a:pt x="4651514" y="4356652"/>
                          <a:pt x="4681331" y="4353339"/>
                        </a:cubicBezTo>
                        <a:lnTo>
                          <a:pt x="4989444" y="4363278"/>
                        </a:lnTo>
                        <a:cubicBezTo>
                          <a:pt x="5126605" y="4370136"/>
                          <a:pt x="5033566" y="4375005"/>
                          <a:pt x="5178287" y="4393095"/>
                        </a:cubicBezTo>
                        <a:lnTo>
                          <a:pt x="5257800" y="4403034"/>
                        </a:lnTo>
                        <a:cubicBezTo>
                          <a:pt x="5353878" y="4396408"/>
                          <a:pt x="5450388" y="4394408"/>
                          <a:pt x="5546035" y="4383156"/>
                        </a:cubicBezTo>
                        <a:cubicBezTo>
                          <a:pt x="5563754" y="4381071"/>
                          <a:pt x="5580723" y="4372926"/>
                          <a:pt x="5595731" y="4363278"/>
                        </a:cubicBezTo>
                        <a:cubicBezTo>
                          <a:pt x="5627506" y="4342851"/>
                          <a:pt x="5651397" y="4310597"/>
                          <a:pt x="5685183" y="4293704"/>
                        </a:cubicBezTo>
                        <a:cubicBezTo>
                          <a:pt x="5770304" y="4251143"/>
                          <a:pt x="5759705" y="4261609"/>
                          <a:pt x="5834270" y="4204252"/>
                        </a:cubicBezTo>
                        <a:cubicBezTo>
                          <a:pt x="5850610" y="4191682"/>
                          <a:pt x="5896598" y="4148240"/>
                          <a:pt x="5923722" y="4134678"/>
                        </a:cubicBezTo>
                        <a:cubicBezTo>
                          <a:pt x="5944097" y="4124490"/>
                          <a:pt x="5984333" y="4118580"/>
                          <a:pt x="6003235" y="4114800"/>
                        </a:cubicBezTo>
                        <a:cubicBezTo>
                          <a:pt x="6069886" y="4081474"/>
                          <a:pt x="6015087" y="4105280"/>
                          <a:pt x="6082748" y="4084982"/>
                        </a:cubicBezTo>
                        <a:cubicBezTo>
                          <a:pt x="6225332" y="4042207"/>
                          <a:pt x="6047696" y="4088775"/>
                          <a:pt x="6221896" y="4045226"/>
                        </a:cubicBezTo>
                        <a:cubicBezTo>
                          <a:pt x="6398873" y="3956736"/>
                          <a:pt x="6156228" y="4073481"/>
                          <a:pt x="6351105" y="3995530"/>
                        </a:cubicBezTo>
                        <a:cubicBezTo>
                          <a:pt x="6378618" y="3984525"/>
                          <a:pt x="6404527" y="3969822"/>
                          <a:pt x="6430618" y="3955773"/>
                        </a:cubicBezTo>
                        <a:cubicBezTo>
                          <a:pt x="6447627" y="3946614"/>
                          <a:pt x="6462158" y="3932558"/>
                          <a:pt x="6480313" y="3925956"/>
                        </a:cubicBezTo>
                        <a:cubicBezTo>
                          <a:pt x="6499252" y="3919069"/>
                          <a:pt x="6520070" y="3919330"/>
                          <a:pt x="6539948" y="3916017"/>
                        </a:cubicBezTo>
                        <a:cubicBezTo>
                          <a:pt x="6570266" y="3898692"/>
                          <a:pt x="6634350" y="3860366"/>
                          <a:pt x="6669157" y="3846443"/>
                        </a:cubicBezTo>
                        <a:cubicBezTo>
                          <a:pt x="6681840" y="3841370"/>
                          <a:pt x="6695661" y="3839817"/>
                          <a:pt x="6708913" y="3836504"/>
                        </a:cubicBezTo>
                        <a:cubicBezTo>
                          <a:pt x="6732104" y="3819939"/>
                          <a:pt x="6753742" y="3800948"/>
                          <a:pt x="6778487" y="3786808"/>
                        </a:cubicBezTo>
                        <a:cubicBezTo>
                          <a:pt x="6800394" y="3774290"/>
                          <a:pt x="6829428" y="3774004"/>
                          <a:pt x="6848061" y="3756991"/>
                        </a:cubicBezTo>
                        <a:cubicBezTo>
                          <a:pt x="6902266" y="3707499"/>
                          <a:pt x="7019608" y="3566433"/>
                          <a:pt x="7076661" y="3488634"/>
                        </a:cubicBezTo>
                        <a:cubicBezTo>
                          <a:pt x="7090789" y="3469369"/>
                          <a:pt x="7105175" y="3450080"/>
                          <a:pt x="7116418" y="3429000"/>
                        </a:cubicBezTo>
                        <a:cubicBezTo>
                          <a:pt x="7131773" y="3400209"/>
                          <a:pt x="7143512" y="3369620"/>
                          <a:pt x="7156174" y="3339547"/>
                        </a:cubicBezTo>
                        <a:cubicBezTo>
                          <a:pt x="7170021" y="3306661"/>
                          <a:pt x="7179139" y="3271641"/>
                          <a:pt x="7195931" y="3240156"/>
                        </a:cubicBezTo>
                        <a:cubicBezTo>
                          <a:pt x="7205914" y="3221438"/>
                          <a:pt x="7225162" y="3208879"/>
                          <a:pt x="7235687" y="3190460"/>
                        </a:cubicBezTo>
                        <a:cubicBezTo>
                          <a:pt x="7265091" y="3139003"/>
                          <a:pt x="7286418" y="3083241"/>
                          <a:pt x="7315200" y="3031434"/>
                        </a:cubicBezTo>
                        <a:cubicBezTo>
                          <a:pt x="7331765" y="3001617"/>
                          <a:pt x="7349642" y="2972491"/>
                          <a:pt x="7364896" y="2941982"/>
                        </a:cubicBezTo>
                        <a:cubicBezTo>
                          <a:pt x="7414696" y="2842382"/>
                          <a:pt x="7398639" y="2827205"/>
                          <a:pt x="7454348" y="2693504"/>
                        </a:cubicBezTo>
                        <a:cubicBezTo>
                          <a:pt x="7470913" y="2653747"/>
                          <a:pt x="7487645" y="2614060"/>
                          <a:pt x="7504044" y="2574234"/>
                        </a:cubicBezTo>
                        <a:cubicBezTo>
                          <a:pt x="7510837" y="2557737"/>
                          <a:pt x="7519595" y="2541847"/>
                          <a:pt x="7523922" y="2524539"/>
                        </a:cubicBezTo>
                        <a:cubicBezTo>
                          <a:pt x="7527235" y="2511287"/>
                          <a:pt x="7528957" y="2497532"/>
                          <a:pt x="7533861" y="2484782"/>
                        </a:cubicBezTo>
                        <a:cubicBezTo>
                          <a:pt x="7545574" y="2454327"/>
                          <a:pt x="7562338" y="2425948"/>
                          <a:pt x="7573618" y="2395330"/>
                        </a:cubicBezTo>
                        <a:cubicBezTo>
                          <a:pt x="7585576" y="2362874"/>
                          <a:pt x="7592497" y="2328753"/>
                          <a:pt x="7603435" y="2295939"/>
                        </a:cubicBezTo>
                        <a:cubicBezTo>
                          <a:pt x="7615698" y="2259151"/>
                          <a:pt x="7629137" y="2222750"/>
                          <a:pt x="7643192" y="2186608"/>
                        </a:cubicBezTo>
                        <a:cubicBezTo>
                          <a:pt x="7652337" y="2163092"/>
                          <a:pt x="7665030" y="2140971"/>
                          <a:pt x="7673009" y="2117034"/>
                        </a:cubicBezTo>
                        <a:cubicBezTo>
                          <a:pt x="7763034" y="1846954"/>
                          <a:pt x="7640257" y="2190619"/>
                          <a:pt x="7702826" y="1977886"/>
                        </a:cubicBezTo>
                        <a:cubicBezTo>
                          <a:pt x="7713768" y="1940684"/>
                          <a:pt x="7728181" y="1904561"/>
                          <a:pt x="7742583" y="1868556"/>
                        </a:cubicBezTo>
                        <a:cubicBezTo>
                          <a:pt x="7808686" y="1703300"/>
                          <a:pt x="7798722" y="1726462"/>
                          <a:pt x="7851913" y="1620078"/>
                        </a:cubicBezTo>
                        <a:cubicBezTo>
                          <a:pt x="7873085" y="1471870"/>
                          <a:pt x="7843700" y="1625184"/>
                          <a:pt x="7891670" y="1490869"/>
                        </a:cubicBezTo>
                        <a:cubicBezTo>
                          <a:pt x="7900859" y="1465141"/>
                          <a:pt x="7903399" y="1437432"/>
                          <a:pt x="7911548" y="1411356"/>
                        </a:cubicBezTo>
                        <a:cubicBezTo>
                          <a:pt x="7919991" y="1384338"/>
                          <a:pt x="7932922" y="1358861"/>
                          <a:pt x="7941365" y="1331843"/>
                        </a:cubicBezTo>
                        <a:cubicBezTo>
                          <a:pt x="7949514" y="1305767"/>
                          <a:pt x="7952605" y="1278248"/>
                          <a:pt x="7961244" y="1252330"/>
                        </a:cubicBezTo>
                        <a:cubicBezTo>
                          <a:pt x="7979147" y="1198622"/>
                          <a:pt x="8005326" y="1147739"/>
                          <a:pt x="8020879" y="1093304"/>
                        </a:cubicBezTo>
                        <a:cubicBezTo>
                          <a:pt x="8036129" y="1039928"/>
                          <a:pt x="8050412" y="986122"/>
                          <a:pt x="8070574" y="934278"/>
                        </a:cubicBezTo>
                        <a:cubicBezTo>
                          <a:pt x="8082401" y="903867"/>
                          <a:pt x="8096437" y="874350"/>
                          <a:pt x="8110331" y="844826"/>
                        </a:cubicBezTo>
                        <a:cubicBezTo>
                          <a:pt x="8122949" y="818014"/>
                          <a:pt x="8139682" y="793059"/>
                          <a:pt x="8150087" y="765313"/>
                        </a:cubicBezTo>
                        <a:cubicBezTo>
                          <a:pt x="8207400" y="612476"/>
                          <a:pt x="8132751" y="747822"/>
                          <a:pt x="8199783" y="636104"/>
                        </a:cubicBezTo>
                        <a:cubicBezTo>
                          <a:pt x="8203096" y="619539"/>
                          <a:pt x="8203790" y="602226"/>
                          <a:pt x="8209722" y="586408"/>
                        </a:cubicBezTo>
                        <a:cubicBezTo>
                          <a:pt x="8213916" y="575223"/>
                          <a:pt x="8225823" y="567923"/>
                          <a:pt x="8229600" y="556591"/>
                        </a:cubicBezTo>
                        <a:cubicBezTo>
                          <a:pt x="8235973" y="537473"/>
                          <a:pt x="8233748" y="516259"/>
                          <a:pt x="8239539" y="496956"/>
                        </a:cubicBezTo>
                        <a:cubicBezTo>
                          <a:pt x="8246416" y="474033"/>
                          <a:pt x="8265990" y="447342"/>
                          <a:pt x="8279296" y="427382"/>
                        </a:cubicBezTo>
                        <a:cubicBezTo>
                          <a:pt x="8282609" y="410817"/>
                          <a:pt x="8283303" y="393504"/>
                          <a:pt x="8289235" y="377686"/>
                        </a:cubicBezTo>
                        <a:cubicBezTo>
                          <a:pt x="8298770" y="352258"/>
                          <a:pt x="8322011" y="337389"/>
                          <a:pt x="8338931" y="318052"/>
                        </a:cubicBezTo>
                        <a:cubicBezTo>
                          <a:pt x="8352900" y="302087"/>
                          <a:pt x="8366522" y="285735"/>
                          <a:pt x="8378687" y="268356"/>
                        </a:cubicBezTo>
                        <a:cubicBezTo>
                          <a:pt x="8436317" y="186027"/>
                          <a:pt x="8379871" y="247294"/>
                          <a:pt x="8438322" y="188843"/>
                        </a:cubicBezTo>
                        <a:cubicBezTo>
                          <a:pt x="8444948" y="175591"/>
                          <a:pt x="8449981" y="161414"/>
                          <a:pt x="8458200" y="149086"/>
                        </a:cubicBezTo>
                        <a:cubicBezTo>
                          <a:pt x="8476577" y="121520"/>
                          <a:pt x="8517835" y="69573"/>
                          <a:pt x="8517835" y="69573"/>
                        </a:cubicBezTo>
                        <a:cubicBezTo>
                          <a:pt x="8521148" y="59634"/>
                          <a:pt x="8524896" y="49830"/>
                          <a:pt x="8527774" y="39756"/>
                        </a:cubicBezTo>
                        <a:cubicBezTo>
                          <a:pt x="8531527" y="26622"/>
                          <a:pt x="8524053" y="0"/>
                          <a:pt x="8537713" y="0"/>
                        </a:cubicBezTo>
                        <a:cubicBezTo>
                          <a:pt x="8550965" y="0"/>
                          <a:pt x="8537713" y="26504"/>
                          <a:pt x="8537713" y="39756"/>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DCBBEF8-FDB4-44F6-BAD2-0F86048322B0}"/>
              </a:ext>
            </a:extLst>
          </p:cNvPr>
          <p:cNvSpPr txBox="1"/>
          <p:nvPr/>
        </p:nvSpPr>
        <p:spPr>
          <a:xfrm>
            <a:off x="4045226" y="1798983"/>
            <a:ext cx="4880113" cy="646331"/>
          </a:xfrm>
          <a:prstGeom prst="rect">
            <a:avLst/>
          </a:prstGeom>
          <a:noFill/>
        </p:spPr>
        <p:txBody>
          <a:bodyPr wrap="square" rtlCol="0">
            <a:spAutoFit/>
          </a:bodyPr>
          <a:lstStyle/>
          <a:p>
            <a:r>
              <a:rPr lang="en-US" dirty="0"/>
              <a:t>Green line – the availability of information</a:t>
            </a:r>
          </a:p>
          <a:p>
            <a:r>
              <a:rPr lang="en-US" dirty="0"/>
              <a:t>Blue line – the need for assistance</a:t>
            </a:r>
          </a:p>
        </p:txBody>
      </p:sp>
    </p:spTree>
    <p:extLst>
      <p:ext uri="{BB962C8B-B14F-4D97-AF65-F5344CB8AC3E}">
        <p14:creationId xmlns:p14="http://schemas.microsoft.com/office/powerpoint/2010/main" val="3908511106"/>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sz="3200" dirty="0"/>
              <a:t>Kresge Library and Change - Reference</a:t>
            </a:r>
          </a:p>
        </p:txBody>
      </p:sp>
      <p:sp>
        <p:nvSpPr>
          <p:cNvPr id="3" name="Content Placeholder 2"/>
          <p:cNvSpPr>
            <a:spLocks noGrp="1"/>
          </p:cNvSpPr>
          <p:nvPr>
            <p:ph idx="1"/>
          </p:nvPr>
        </p:nvSpPr>
        <p:spPr>
          <a:xfrm>
            <a:off x="1701460" y="1152907"/>
            <a:ext cx="4594565" cy="5081638"/>
          </a:xfrm>
        </p:spPr>
        <p:txBody>
          <a:bodyPr>
            <a:normAutofit lnSpcReduction="10000"/>
          </a:bodyPr>
          <a:lstStyle/>
          <a:p>
            <a:r>
              <a:rPr lang="en-US" dirty="0"/>
              <a:t>In addition to </a:t>
            </a:r>
            <a:r>
              <a:rPr lang="en-US" b="1" dirty="0"/>
              <a:t>clarity</a:t>
            </a:r>
            <a:r>
              <a:rPr lang="en-US" dirty="0"/>
              <a:t>, our reference work really is driven by the appetite of our users &amp; the scope of their research.</a:t>
            </a:r>
          </a:p>
          <a:p>
            <a:r>
              <a:rPr lang="en-US" dirty="0"/>
              <a:t>For many of us, there is not a great deal of information on our topic.</a:t>
            </a:r>
          </a:p>
          <a:p>
            <a:r>
              <a:rPr lang="en-US" dirty="0"/>
              <a:t>That is still an important part of the process.</a:t>
            </a:r>
          </a:p>
          <a:p>
            <a:endParaRPr lang="en-US" dirty="0"/>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27</a:t>
            </a:fld>
            <a:endParaRPr lang="en-US" dirty="0"/>
          </a:p>
        </p:txBody>
      </p:sp>
      <p:pic>
        <p:nvPicPr>
          <p:cNvPr id="1026" name="Picture 2">
            <a:extLst>
              <a:ext uri="{FF2B5EF4-FFF2-40B4-BE49-F238E27FC236}">
                <a16:creationId xmlns:a16="http://schemas.microsoft.com/office/drawing/2014/main" id="{823EF475-002E-4133-B9ED-1DB341D90B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771" r="6473"/>
          <a:stretch/>
        </p:blipFill>
        <p:spPr bwMode="auto">
          <a:xfrm>
            <a:off x="6491287" y="1465317"/>
            <a:ext cx="4400550" cy="3927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48328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sz="3200" dirty="0"/>
              <a:t>Kresge Library and Change - Reference</a:t>
            </a:r>
          </a:p>
        </p:txBody>
      </p:sp>
      <p:sp>
        <p:nvSpPr>
          <p:cNvPr id="3" name="Content Placeholder 2"/>
          <p:cNvSpPr>
            <a:spLocks noGrp="1"/>
          </p:cNvSpPr>
          <p:nvPr>
            <p:ph idx="1"/>
          </p:nvPr>
        </p:nvSpPr>
        <p:spPr>
          <a:xfrm>
            <a:off x="1701460" y="1152907"/>
            <a:ext cx="2756673" cy="5081638"/>
          </a:xfrm>
        </p:spPr>
        <p:txBody>
          <a:bodyPr>
            <a:normAutofit fontScale="62500" lnSpcReduction="20000"/>
          </a:bodyPr>
          <a:lstStyle/>
          <a:p>
            <a:r>
              <a:rPr lang="en-US" dirty="0"/>
              <a:t>Action learning support at Kresge Library is widely accepted as our biggest contribution.</a:t>
            </a:r>
          </a:p>
          <a:p>
            <a:r>
              <a:rPr lang="en-US" dirty="0"/>
              <a:t>We need to teach students how to manage through Ambiguity and Complexity.</a:t>
            </a:r>
          </a:p>
          <a:p>
            <a:r>
              <a:rPr lang="en-US" dirty="0"/>
              <a:t>We do this through experiential learning programs.</a:t>
            </a:r>
          </a:p>
          <a:p>
            <a:r>
              <a:rPr lang="en-US" dirty="0"/>
              <a:t>This is a great opportunity for the Kresge Library.</a:t>
            </a:r>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28</a:t>
            </a:fld>
            <a:endParaRPr lang="en-US" dirty="0"/>
          </a:p>
        </p:txBody>
      </p:sp>
      <p:pic>
        <p:nvPicPr>
          <p:cNvPr id="7" name="Picture 6" descr="Chart, bar chart&#10;&#10;Description automatically generated">
            <a:extLst>
              <a:ext uri="{FF2B5EF4-FFF2-40B4-BE49-F238E27FC236}">
                <a16:creationId xmlns:a16="http://schemas.microsoft.com/office/drawing/2014/main" id="{1B3596A9-36D8-4A49-A54F-2D8AEF052E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8133" y="1441400"/>
            <a:ext cx="6431540" cy="3975200"/>
          </a:xfrm>
          <a:prstGeom prst="rect">
            <a:avLst/>
          </a:prstGeom>
        </p:spPr>
      </p:pic>
    </p:spTree>
    <p:extLst>
      <p:ext uri="{BB962C8B-B14F-4D97-AF65-F5344CB8AC3E}">
        <p14:creationId xmlns:p14="http://schemas.microsoft.com/office/powerpoint/2010/main" val="197342266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F5E6-BF66-4E95-92BD-14F9992450DB}"/>
              </a:ext>
            </a:extLst>
          </p:cNvPr>
          <p:cNvSpPr>
            <a:spLocks noGrp="1"/>
          </p:cNvSpPr>
          <p:nvPr>
            <p:ph type="title"/>
          </p:nvPr>
        </p:nvSpPr>
        <p:spPr/>
        <p:txBody>
          <a:bodyPr/>
          <a:lstStyle/>
          <a:p>
            <a:r>
              <a:rPr lang="en-US" sz="3600" dirty="0"/>
              <a:t>Kresge Library and Change - Services</a:t>
            </a:r>
            <a:endParaRPr lang="en-US" dirty="0"/>
          </a:p>
        </p:txBody>
      </p:sp>
      <p:sp>
        <p:nvSpPr>
          <p:cNvPr id="3" name="Content Placeholder 2">
            <a:extLst>
              <a:ext uri="{FF2B5EF4-FFF2-40B4-BE49-F238E27FC236}">
                <a16:creationId xmlns:a16="http://schemas.microsoft.com/office/drawing/2014/main" id="{6107764C-6119-49FA-A22F-2C0A7DF73C9B}"/>
              </a:ext>
            </a:extLst>
          </p:cNvPr>
          <p:cNvSpPr>
            <a:spLocks noGrp="1"/>
          </p:cNvSpPr>
          <p:nvPr>
            <p:ph idx="1"/>
          </p:nvPr>
        </p:nvSpPr>
        <p:spPr>
          <a:xfrm>
            <a:off x="2407640" y="2133600"/>
            <a:ext cx="3688360" cy="4002208"/>
          </a:xfrm>
        </p:spPr>
        <p:txBody>
          <a:bodyPr>
            <a:normAutofit fontScale="62500" lnSpcReduction="20000"/>
          </a:bodyPr>
          <a:lstStyle/>
          <a:p>
            <a:r>
              <a:rPr lang="en-US" dirty="0"/>
              <a:t>We staff the desk Monday through Thursday from 10am to 2pm.</a:t>
            </a:r>
          </a:p>
          <a:p>
            <a:r>
              <a:rPr lang="en-US" dirty="0"/>
              <a:t>ONE Library Question</a:t>
            </a:r>
          </a:p>
          <a:p>
            <a:r>
              <a:rPr lang="en-US" dirty="0"/>
              <a:t>Some </a:t>
            </a:r>
            <a:r>
              <a:rPr lang="en-US" dirty="0" err="1"/>
              <a:t>Textpack</a:t>
            </a:r>
            <a:r>
              <a:rPr lang="en-US" dirty="0"/>
              <a:t> Questions</a:t>
            </a:r>
          </a:p>
          <a:p>
            <a:r>
              <a:rPr lang="en-US" dirty="0"/>
              <a:t>Majority of Questions – Printing, Room Reservations, Supplies, General Help.</a:t>
            </a:r>
          </a:p>
          <a:p>
            <a:r>
              <a:rPr lang="en-US" dirty="0"/>
              <a:t>Metrics that mattered – we were available.</a:t>
            </a:r>
          </a:p>
          <a:p>
            <a:r>
              <a:rPr lang="en-US" dirty="0"/>
              <a:t>We cancelled the service before the end of the term.</a:t>
            </a:r>
          </a:p>
        </p:txBody>
      </p:sp>
      <p:sp>
        <p:nvSpPr>
          <p:cNvPr id="4" name="Footer Placeholder 3">
            <a:extLst>
              <a:ext uri="{FF2B5EF4-FFF2-40B4-BE49-F238E27FC236}">
                <a16:creationId xmlns:a16="http://schemas.microsoft.com/office/drawing/2014/main" id="{2B65F345-0B29-45C7-8C80-CF06AEF10207}"/>
              </a:ext>
            </a:extLst>
          </p:cNvPr>
          <p:cNvSpPr>
            <a:spLocks noGrp="1"/>
          </p:cNvSpPr>
          <p:nvPr>
            <p:ph type="ftr" sz="quarter" idx="11"/>
          </p:nvPr>
        </p:nvSpPr>
        <p:spPr/>
        <p:txBody>
          <a:bodyPr/>
          <a:lstStyle/>
          <a:p>
            <a:r>
              <a:rPr lang="en-US"/>
              <a:t>Rules &amp; Regs and Reality - Seeman (Library of Congress Reference Forum 2021)</a:t>
            </a:r>
          </a:p>
        </p:txBody>
      </p:sp>
      <p:sp>
        <p:nvSpPr>
          <p:cNvPr id="5" name="Slide Number Placeholder 4">
            <a:extLst>
              <a:ext uri="{FF2B5EF4-FFF2-40B4-BE49-F238E27FC236}">
                <a16:creationId xmlns:a16="http://schemas.microsoft.com/office/drawing/2014/main" id="{BFDF6C13-AF96-484C-91D1-E6F083052023}"/>
              </a:ext>
            </a:extLst>
          </p:cNvPr>
          <p:cNvSpPr>
            <a:spLocks noGrp="1"/>
          </p:cNvSpPr>
          <p:nvPr>
            <p:ph type="sldNum" sz="quarter" idx="12"/>
          </p:nvPr>
        </p:nvSpPr>
        <p:spPr/>
        <p:txBody>
          <a:bodyPr/>
          <a:lstStyle/>
          <a:p>
            <a:fld id="{8B765554-6F07-4590-A23F-A31E5C939DF7}" type="slidenum">
              <a:rPr lang="en-US" smtClean="0"/>
              <a:t>29</a:t>
            </a:fld>
            <a:endParaRPr lang="en-US"/>
          </a:p>
        </p:txBody>
      </p:sp>
      <p:pic>
        <p:nvPicPr>
          <p:cNvPr id="1026" name="Picture 2">
            <a:extLst>
              <a:ext uri="{FF2B5EF4-FFF2-40B4-BE49-F238E27FC236}">
                <a16:creationId xmlns:a16="http://schemas.microsoft.com/office/drawing/2014/main" id="{2E28D740-51E6-449E-8FFA-B5751CB75F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2276609"/>
            <a:ext cx="4760639" cy="2943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3825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sz="3600" dirty="0"/>
              <a:t>Kresge Library and Change - Services</a:t>
            </a:r>
          </a:p>
        </p:txBody>
      </p:sp>
      <p:sp>
        <p:nvSpPr>
          <p:cNvPr id="3" name="Content Placeholder 2"/>
          <p:cNvSpPr>
            <a:spLocks noGrp="1"/>
          </p:cNvSpPr>
          <p:nvPr>
            <p:ph idx="1"/>
          </p:nvPr>
        </p:nvSpPr>
        <p:spPr>
          <a:xfrm>
            <a:off x="1607127" y="1378226"/>
            <a:ext cx="6059055" cy="4856319"/>
          </a:xfrm>
        </p:spPr>
        <p:txBody>
          <a:bodyPr>
            <a:normAutofit fontScale="77500" lnSpcReduction="20000"/>
          </a:bodyPr>
          <a:lstStyle/>
          <a:p>
            <a:r>
              <a:rPr lang="en-US" dirty="0"/>
              <a:t>Embrace the Change.</a:t>
            </a:r>
          </a:p>
          <a:p>
            <a:r>
              <a:rPr lang="en-US" dirty="0"/>
              <a:t>You need to be flexible and deal with change as it comes.</a:t>
            </a:r>
          </a:p>
          <a:p>
            <a:r>
              <a:rPr lang="en-US" dirty="0"/>
              <a:t>“A completely re-thought Kresge Library Services, transitions from a collection of physical reference materials to a full suite of information resources and research services, guided by expert staff.” – </a:t>
            </a:r>
            <a:r>
              <a:rPr lang="en-US" i="1" dirty="0"/>
              <a:t>Ross Dividend, Fall 2016 (Ross Alumni Magazine)</a:t>
            </a:r>
          </a:p>
          <a:p>
            <a:r>
              <a:rPr lang="en-US" dirty="0"/>
              <a:t>The library did not close, but become virtually unrecognizable.  </a:t>
            </a:r>
          </a:p>
          <a:p>
            <a:r>
              <a:rPr lang="en-US" dirty="0"/>
              <a:t>You do not always choose your path, but how you respond to the challenges.</a:t>
            </a:r>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30</a:t>
            </a:fld>
            <a:endParaRPr lang="en-US"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2083" t="5118" r="32945" b="1145"/>
          <a:stretch/>
        </p:blipFill>
        <p:spPr>
          <a:xfrm>
            <a:off x="7666181" y="1152907"/>
            <a:ext cx="3364187" cy="4673600"/>
          </a:xfrm>
          <a:prstGeom prst="rect">
            <a:avLst/>
          </a:prstGeom>
        </p:spPr>
      </p:pic>
    </p:spTree>
    <p:extLst>
      <p:ext uri="{BB962C8B-B14F-4D97-AF65-F5344CB8AC3E}">
        <p14:creationId xmlns:p14="http://schemas.microsoft.com/office/powerpoint/2010/main" val="294185563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F92D4-1711-47E1-A957-D46BCCFDDF45}"/>
              </a:ext>
            </a:extLst>
          </p:cNvPr>
          <p:cNvSpPr>
            <a:spLocks noGrp="1"/>
          </p:cNvSpPr>
          <p:nvPr>
            <p:ph type="title"/>
          </p:nvPr>
        </p:nvSpPr>
        <p:spPr/>
        <p:txBody>
          <a:bodyPr>
            <a:normAutofit fontScale="90000"/>
          </a:bodyPr>
          <a:lstStyle/>
          <a:p>
            <a:r>
              <a:rPr lang="en-US" dirty="0"/>
              <a:t>Zoom Poll #3 - How do questions arrive at your "desk?" (click all that apply)</a:t>
            </a:r>
          </a:p>
        </p:txBody>
      </p:sp>
      <p:sp>
        <p:nvSpPr>
          <p:cNvPr id="3" name="Content Placeholder 2">
            <a:extLst>
              <a:ext uri="{FF2B5EF4-FFF2-40B4-BE49-F238E27FC236}">
                <a16:creationId xmlns:a16="http://schemas.microsoft.com/office/drawing/2014/main" id="{6E1611D9-7FFB-4680-A211-397BAB316A71}"/>
              </a:ext>
            </a:extLst>
          </p:cNvPr>
          <p:cNvSpPr>
            <a:spLocks noGrp="1"/>
          </p:cNvSpPr>
          <p:nvPr>
            <p:ph idx="1"/>
          </p:nvPr>
        </p:nvSpPr>
        <p:spPr/>
        <p:txBody>
          <a:bodyPr>
            <a:normAutofit fontScale="85000" lnSpcReduction="20000"/>
          </a:bodyPr>
          <a:lstStyle/>
          <a:p>
            <a:r>
              <a:rPr lang="en-US" dirty="0"/>
              <a:t>Phone call</a:t>
            </a:r>
          </a:p>
          <a:p>
            <a:r>
              <a:rPr lang="en-US" dirty="0"/>
              <a:t>Email</a:t>
            </a:r>
          </a:p>
          <a:p>
            <a:r>
              <a:rPr lang="en-US" dirty="0"/>
              <a:t>Reference desk</a:t>
            </a:r>
          </a:p>
          <a:p>
            <a:r>
              <a:rPr lang="en-US" dirty="0"/>
              <a:t>Carrier pigeon	</a:t>
            </a:r>
          </a:p>
          <a:p>
            <a:r>
              <a:rPr lang="en-US" dirty="0"/>
              <a:t>Message in a bottle</a:t>
            </a:r>
          </a:p>
          <a:p>
            <a:r>
              <a:rPr lang="en-US" dirty="0"/>
              <a:t>Attached to a brick &amp; thrown through your window</a:t>
            </a:r>
          </a:p>
          <a:p>
            <a:r>
              <a:rPr lang="en-US" dirty="0"/>
              <a:t>None of the above</a:t>
            </a:r>
          </a:p>
          <a:p>
            <a:r>
              <a:rPr lang="en-US" dirty="0"/>
              <a:t>All of the above</a:t>
            </a:r>
          </a:p>
          <a:p>
            <a:r>
              <a:rPr lang="en-US"/>
              <a:t>What's Reference?</a:t>
            </a:r>
          </a:p>
          <a:p>
            <a:endParaRPr lang="en-US"/>
          </a:p>
        </p:txBody>
      </p:sp>
      <p:sp>
        <p:nvSpPr>
          <p:cNvPr id="4" name="Footer Placeholder 3">
            <a:extLst>
              <a:ext uri="{FF2B5EF4-FFF2-40B4-BE49-F238E27FC236}">
                <a16:creationId xmlns:a16="http://schemas.microsoft.com/office/drawing/2014/main" id="{341510DC-C366-42D9-90FC-FC6AA827E5DB}"/>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07E42F40-5645-400B-9AB2-4E7371BE4C84}"/>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418155981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dirty="0"/>
              <a:t>New Library Rules &amp; Laws</a:t>
            </a:r>
            <a:endParaRPr lang="en-US" altLang="en-US" dirty="0"/>
          </a:p>
        </p:txBody>
      </p:sp>
      <p:sp>
        <p:nvSpPr>
          <p:cNvPr id="22531" name="Footer Placeholder 3"/>
          <p:cNvSpPr>
            <a:spLocks noGrp="1"/>
          </p:cNvSpPr>
          <p:nvPr>
            <p:ph type="ftr" sz="quarter" idx="10"/>
          </p:nvPr>
        </p:nvSpPr>
        <p:spPr bwMode="auto">
          <a:xfrm>
            <a:off x="1128713" y="6251575"/>
            <a:ext cx="6976600" cy="473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ctr" rtl="0" eaLnBrk="1" fontAlgn="base" hangingPunct="1">
              <a:spcBef>
                <a:spcPct val="0"/>
              </a:spcBef>
              <a:spcAft>
                <a:spcPct val="0"/>
              </a:spcAft>
              <a:defRPr sz="1200" b="1" i="1" kern="1200">
                <a:solidFill>
                  <a:srgbClr val="002060"/>
                </a:solidFill>
                <a:latin typeface="+mn-lt"/>
                <a:ea typeface="+mn-ea"/>
                <a:cs typeface="Arial" panose="020B0604020202020204" pitchFamily="34" charset="0"/>
              </a:defRPr>
            </a:lvl1pPr>
            <a:lvl2pPr marL="4572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2pPr>
            <a:lvl3pPr marL="9144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3pPr>
            <a:lvl4pPr marL="13716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4pPr>
            <a:lvl5pPr marL="1828800" algn="l" rtl="0" eaLnBrk="0" fontAlgn="base" hangingPunct="0">
              <a:spcBef>
                <a:spcPct val="0"/>
              </a:spcBef>
              <a:spcAft>
                <a:spcPct val="0"/>
              </a:spcAft>
              <a:defRPr sz="3200" kern="1200">
                <a:solidFill>
                  <a:srgbClr val="081F5B"/>
                </a:solidFill>
                <a:latin typeface="NewsGoth BT" panose="020B0503020203020204" pitchFamily="34" charset="0"/>
                <a:ea typeface="+mn-ea"/>
                <a:cs typeface="Arial" panose="020B0604020202020204" pitchFamily="34" charset="0"/>
              </a:defRPr>
            </a:lvl5pPr>
            <a:lvl6pPr marL="22860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6pPr>
            <a:lvl7pPr marL="27432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7pPr>
            <a:lvl8pPr marL="32004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8pPr>
            <a:lvl9pPr marL="3657600" algn="l" defTabSz="914400" rtl="0" eaLnBrk="1" latinLnBrk="0" hangingPunct="1">
              <a:defRPr sz="3200" kern="1200">
                <a:solidFill>
                  <a:srgbClr val="081F5B"/>
                </a:solidFill>
                <a:latin typeface="NewsGoth BT" panose="020B0503020203020204" pitchFamily="34" charset="0"/>
                <a:ea typeface="+mn-ea"/>
                <a:cs typeface="Arial" panose="020B0604020202020204" pitchFamily="34" charset="0"/>
              </a:defRPr>
            </a:lvl9pPr>
          </a:lstStyle>
          <a:p>
            <a:r>
              <a:rPr lang="en-US" dirty="0"/>
              <a:t>Rules &amp; Regs and Reality - Seeman (Library of Congress Reference Forum 2021)</a:t>
            </a:r>
            <a:endParaRPr altLang="en-US" sz="1200" dirty="0">
              <a:solidFill>
                <a:schemeClr val="tx1"/>
              </a:solidFill>
              <a:latin typeface="Arial" panose="020B0604020202020204" pitchFamily="34" charset="0"/>
            </a:endParaRPr>
          </a:p>
        </p:txBody>
      </p:sp>
      <p:sp>
        <p:nvSpPr>
          <p:cNvPr id="6" name="TextBox 5"/>
          <p:cNvSpPr txBox="1"/>
          <p:nvPr/>
        </p:nvSpPr>
        <p:spPr>
          <a:xfrm>
            <a:off x="2409702" y="5605333"/>
            <a:ext cx="5784387" cy="461665"/>
          </a:xfrm>
          <a:prstGeom prst="rect">
            <a:avLst/>
          </a:prstGeom>
          <a:noFill/>
        </p:spPr>
        <p:txBody>
          <a:bodyPr wrap="square">
            <a:spAutoFit/>
          </a:bodyPr>
          <a:lstStyle/>
          <a:p>
            <a:pPr>
              <a:defRPr/>
            </a:pPr>
            <a:r>
              <a:rPr lang="en-US" altLang="en-US" sz="2400" dirty="0"/>
              <a:t>Lawrence of Arabia, 1962</a:t>
            </a:r>
          </a:p>
        </p:txBody>
      </p:sp>
      <p:sp>
        <p:nvSpPr>
          <p:cNvPr id="3" name="Slide Number Placeholder 2">
            <a:extLst>
              <a:ext uri="{FF2B5EF4-FFF2-40B4-BE49-F238E27FC236}">
                <a16:creationId xmlns:a16="http://schemas.microsoft.com/office/drawing/2014/main" id="{C8827350-4ACE-4743-BF8D-2AB0A3718F53}"/>
              </a:ext>
            </a:extLst>
          </p:cNvPr>
          <p:cNvSpPr>
            <a:spLocks noGrp="1"/>
          </p:cNvSpPr>
          <p:nvPr>
            <p:ph type="sldNum" sz="quarter" idx="12"/>
          </p:nvPr>
        </p:nvSpPr>
        <p:spPr/>
        <p:txBody>
          <a:bodyPr/>
          <a:lstStyle/>
          <a:p>
            <a:fld id="{D57F1E4F-1CFF-5643-939E-217C01CDF565}" type="slidenum">
              <a:rPr lang="en-US" smtClean="0"/>
              <a:pPr/>
              <a:t>32</a:t>
            </a:fld>
            <a:endParaRPr lang="en-US" dirty="0"/>
          </a:p>
        </p:txBody>
      </p:sp>
      <p:pic>
        <p:nvPicPr>
          <p:cNvPr id="2" name="Online Media 1" title="Lawrence of Arabia   Trick is not minding that it hurts">
            <a:hlinkClick r:id="" action="ppaction://media"/>
            <a:extLst>
              <a:ext uri="{FF2B5EF4-FFF2-40B4-BE49-F238E27FC236}">
                <a16:creationId xmlns:a16="http://schemas.microsoft.com/office/drawing/2014/main" id="{28399604-2063-405B-A449-63C5705A886A}"/>
              </a:ext>
            </a:extLst>
          </p:cNvPr>
          <p:cNvPicPr>
            <a:picLocks noRot="1" noChangeAspect="1"/>
          </p:cNvPicPr>
          <p:nvPr>
            <a:videoFile r:link="rId1"/>
          </p:nvPr>
        </p:nvPicPr>
        <p:blipFill>
          <a:blip r:embed="rId3"/>
          <a:stretch>
            <a:fillRect/>
          </a:stretch>
        </p:blipFill>
        <p:spPr>
          <a:xfrm>
            <a:off x="2490305" y="1461803"/>
            <a:ext cx="6892234" cy="3894112"/>
          </a:xfrm>
          <a:prstGeom prst="rect">
            <a:avLst/>
          </a:prstGeom>
        </p:spPr>
      </p:pic>
    </p:spTree>
    <p:extLst>
      <p:ext uri="{BB962C8B-B14F-4D97-AF65-F5344CB8AC3E}">
        <p14:creationId xmlns:p14="http://schemas.microsoft.com/office/powerpoint/2010/main" val="1204441571"/>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Library Rules &amp; Laws</a:t>
            </a:r>
          </a:p>
        </p:txBody>
      </p:sp>
      <p:sp>
        <p:nvSpPr>
          <p:cNvPr id="3" name="Content Placeholder 2"/>
          <p:cNvSpPr>
            <a:spLocks noGrp="1"/>
          </p:cNvSpPr>
          <p:nvPr>
            <p:ph idx="1"/>
          </p:nvPr>
        </p:nvSpPr>
        <p:spPr>
          <a:xfrm>
            <a:off x="2589211" y="1353312"/>
            <a:ext cx="4467571" cy="4557910"/>
          </a:xfrm>
        </p:spPr>
        <p:txBody>
          <a:bodyPr>
            <a:normAutofit lnSpcReduction="10000"/>
          </a:bodyPr>
          <a:lstStyle/>
          <a:p>
            <a:r>
              <a:rPr lang="en-US" dirty="0"/>
              <a:t>Librarianship is a rule bound profession</a:t>
            </a:r>
          </a:p>
          <a:p>
            <a:r>
              <a:rPr lang="en-US" dirty="0"/>
              <a:t>Important for people to explore different libraries and interoperability.</a:t>
            </a:r>
          </a:p>
          <a:p>
            <a:r>
              <a:rPr lang="en-US" dirty="0"/>
              <a:t>Could be a way that we drive a wedge between us and our users.</a:t>
            </a:r>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33</a:t>
            </a:fld>
            <a:endParaRPr lang="en-US" dirty="0"/>
          </a:p>
        </p:txBody>
      </p:sp>
      <p:pic>
        <p:nvPicPr>
          <p:cNvPr id="5122" name="Picture 2">
            <a:extLst>
              <a:ext uri="{FF2B5EF4-FFF2-40B4-BE49-F238E27FC236}">
                <a16:creationId xmlns:a16="http://schemas.microsoft.com/office/drawing/2014/main" id="{6B3775A5-6D60-47D4-8228-09913CB59B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816" r="25108"/>
          <a:stretch/>
        </p:blipFill>
        <p:spPr bwMode="auto">
          <a:xfrm>
            <a:off x="7295322" y="1464987"/>
            <a:ext cx="2991677" cy="4067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344980"/>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Library Rules &amp; Laws</a:t>
            </a:r>
          </a:p>
        </p:txBody>
      </p:sp>
      <p:sp>
        <p:nvSpPr>
          <p:cNvPr id="3" name="Content Placeholder 2"/>
          <p:cNvSpPr>
            <a:spLocks noGrp="1"/>
          </p:cNvSpPr>
          <p:nvPr>
            <p:ph idx="1"/>
          </p:nvPr>
        </p:nvSpPr>
        <p:spPr>
          <a:xfrm>
            <a:off x="1893472" y="1636642"/>
            <a:ext cx="6147284" cy="4499165"/>
          </a:xfrm>
        </p:spPr>
        <p:txBody>
          <a:bodyPr>
            <a:normAutofit/>
          </a:bodyPr>
          <a:lstStyle/>
          <a:p>
            <a:r>
              <a:rPr lang="en-US" dirty="0"/>
              <a:t>Librarians fear failure</a:t>
            </a:r>
          </a:p>
          <a:p>
            <a:r>
              <a:rPr lang="en-US" dirty="0"/>
              <a:t>Even more, librarians fear success</a:t>
            </a:r>
          </a:p>
          <a:p>
            <a:r>
              <a:rPr lang="en-US" dirty="0"/>
              <a:t>Capacity and Bandwidth can be an issue.</a:t>
            </a:r>
          </a:p>
          <a:p>
            <a:r>
              <a:rPr lang="en-US" dirty="0"/>
              <a:t>Relevancy is huge in this modern age (you know – because all the books are online)….</a:t>
            </a:r>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34</a:t>
            </a:fld>
            <a:endParaRPr lang="en-US" dirty="0"/>
          </a:p>
        </p:txBody>
      </p:sp>
      <p:pic>
        <p:nvPicPr>
          <p:cNvPr id="6146" name="Picture 2">
            <a:extLst>
              <a:ext uri="{FF2B5EF4-FFF2-40B4-BE49-F238E27FC236}">
                <a16:creationId xmlns:a16="http://schemas.microsoft.com/office/drawing/2014/main" id="{B31A5207-828D-4841-A31B-F8D0FD33AB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456" r="24131"/>
          <a:stretch/>
        </p:blipFill>
        <p:spPr bwMode="auto">
          <a:xfrm>
            <a:off x="7861853" y="1395412"/>
            <a:ext cx="2524539" cy="4067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60327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Library Rules &amp; Laws</a:t>
            </a:r>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35</a:t>
            </a:fld>
            <a:endParaRPr lang="en-US" dirty="0"/>
          </a:p>
        </p:txBody>
      </p:sp>
      <p:sp>
        <p:nvSpPr>
          <p:cNvPr id="7" name="Content Placeholder 2">
            <a:extLst>
              <a:ext uri="{FF2B5EF4-FFF2-40B4-BE49-F238E27FC236}">
                <a16:creationId xmlns:a16="http://schemas.microsoft.com/office/drawing/2014/main" id="{62FDB7D7-4D6C-4FB5-A382-3CFDE88F61BD}"/>
              </a:ext>
            </a:extLst>
          </p:cNvPr>
          <p:cNvSpPr txBox="1">
            <a:spLocks/>
          </p:cNvSpPr>
          <p:nvPr/>
        </p:nvSpPr>
        <p:spPr>
          <a:xfrm>
            <a:off x="2649585" y="1506029"/>
            <a:ext cx="3931921" cy="4351338"/>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2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20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a:t>Understand the difference between a known item search and an unknown item search.</a:t>
            </a:r>
          </a:p>
          <a:p>
            <a:r>
              <a:rPr lang="en-US" dirty="0"/>
              <a:t>Squirrels at the Met (NYC)</a:t>
            </a:r>
          </a:p>
          <a:p>
            <a:r>
              <a:rPr lang="en-US" dirty="0"/>
              <a:t>Bottle from Salem, NC - ca. 1790–1805.</a:t>
            </a:r>
          </a:p>
          <a:p>
            <a:r>
              <a:rPr lang="en-US" dirty="0"/>
              <a:t>Snuffbox from Germany (</a:t>
            </a:r>
            <a:r>
              <a:rPr lang="en-US" dirty="0" err="1"/>
              <a:t>Schrezheim</a:t>
            </a:r>
            <a:r>
              <a:rPr lang="en-US" dirty="0"/>
              <a:t> manufactory), ca. 1761-1770.  In Gallery 538 – closed the day I went.</a:t>
            </a:r>
          </a:p>
          <a:p>
            <a:pPr marL="0" indent="0">
              <a:buFont typeface="Wingdings 3" charset="2"/>
              <a:buNone/>
            </a:pPr>
            <a:endParaRPr lang="en-US" dirty="0"/>
          </a:p>
        </p:txBody>
      </p:sp>
      <p:pic>
        <p:nvPicPr>
          <p:cNvPr id="8" name="Picture 7">
            <a:extLst>
              <a:ext uri="{FF2B5EF4-FFF2-40B4-BE49-F238E27FC236}">
                <a16:creationId xmlns:a16="http://schemas.microsoft.com/office/drawing/2014/main" id="{D0383FE4-586A-4C2D-9D56-8FC6B23DC1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0007" y="1312203"/>
            <a:ext cx="2280934" cy="3422236"/>
          </a:xfrm>
          <a:prstGeom prst="rect">
            <a:avLst/>
          </a:prstGeom>
        </p:spPr>
      </p:pic>
      <p:pic>
        <p:nvPicPr>
          <p:cNvPr id="9" name="Picture 2" descr="http://images.metmuseum.org/CRDImages/es/web-large/DP160833.jpg">
            <a:extLst>
              <a:ext uri="{FF2B5EF4-FFF2-40B4-BE49-F238E27FC236}">
                <a16:creationId xmlns:a16="http://schemas.microsoft.com/office/drawing/2014/main" id="{A558E8FC-257F-48C3-8640-A60ED3A857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855" t="28601" r="23165" b="19448"/>
          <a:stretch/>
        </p:blipFill>
        <p:spPr bwMode="auto">
          <a:xfrm>
            <a:off x="8605849" y="2790388"/>
            <a:ext cx="2091743" cy="178261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77056F8-A024-4589-A7EC-0674D99B95A8}"/>
              </a:ext>
            </a:extLst>
          </p:cNvPr>
          <p:cNvSpPr txBox="1"/>
          <p:nvPr/>
        </p:nvSpPr>
        <p:spPr>
          <a:xfrm>
            <a:off x="6638166" y="5012880"/>
            <a:ext cx="4059426" cy="923330"/>
          </a:xfrm>
          <a:prstGeom prst="rect">
            <a:avLst/>
          </a:prstGeom>
          <a:noFill/>
        </p:spPr>
        <p:txBody>
          <a:bodyPr wrap="square" rtlCol="0">
            <a:spAutoFit/>
          </a:bodyPr>
          <a:lstStyle/>
          <a:p>
            <a:r>
              <a:rPr lang="en-US" i="1" dirty="0"/>
              <a:t>Two decorative squirrels in the collection of the Metropolitan Museum of Art, New York City</a:t>
            </a:r>
          </a:p>
        </p:txBody>
      </p:sp>
    </p:spTree>
    <p:extLst>
      <p:ext uri="{BB962C8B-B14F-4D97-AF65-F5344CB8AC3E}">
        <p14:creationId xmlns:p14="http://schemas.microsoft.com/office/powerpoint/2010/main" val="2061086353"/>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2" y="1447800"/>
            <a:ext cx="5702532" cy="4463422"/>
          </a:xfrm>
        </p:spPr>
        <p:txBody>
          <a:bodyPr>
            <a:normAutofit fontScale="70000" lnSpcReduction="20000"/>
          </a:bodyPr>
          <a:lstStyle/>
          <a:p>
            <a:r>
              <a:rPr lang="en-US" sz="4000" dirty="0"/>
              <a:t>Dr. Ranganathan’s Five Laws (1931)</a:t>
            </a:r>
          </a:p>
          <a:p>
            <a:pPr lvl="1"/>
            <a:r>
              <a:rPr lang="en-US" sz="3600" dirty="0"/>
              <a:t>First Law: Books are for use</a:t>
            </a:r>
          </a:p>
          <a:p>
            <a:pPr lvl="1"/>
            <a:r>
              <a:rPr lang="en-US" sz="3600" dirty="0"/>
              <a:t>Second Law: Every reader his / her book</a:t>
            </a:r>
          </a:p>
          <a:p>
            <a:pPr lvl="1"/>
            <a:r>
              <a:rPr lang="en-US" sz="3600" dirty="0"/>
              <a:t>Third Law: Every book its reader</a:t>
            </a:r>
          </a:p>
          <a:p>
            <a:pPr lvl="1"/>
            <a:r>
              <a:rPr lang="en-US" sz="3600" b="1" dirty="0"/>
              <a:t>Fourth Law: Save the time of the reader</a:t>
            </a:r>
          </a:p>
          <a:p>
            <a:pPr lvl="1"/>
            <a:r>
              <a:rPr lang="en-US" sz="3600" dirty="0"/>
              <a:t>Fifth Law: The library is a growing organism</a:t>
            </a:r>
          </a:p>
          <a:p>
            <a:endParaRPr lang="en-US" dirty="0"/>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36</a:t>
            </a:fld>
            <a:endParaRPr lang="en-US" dirty="0"/>
          </a:p>
        </p:txBody>
      </p:sp>
      <p:pic>
        <p:nvPicPr>
          <p:cNvPr id="6" name="Picture 2" descr="Image result for Dr. Ranganathan creative commons">
            <a:extLst>
              <a:ext uri="{FF2B5EF4-FFF2-40B4-BE49-F238E27FC236}">
                <a16:creationId xmlns:a16="http://schemas.microsoft.com/office/drawing/2014/main" id="{3B8B9182-BD37-4E62-9F02-05F3CC3CF1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0930" y="1264555"/>
            <a:ext cx="2354801" cy="17644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C0E9357-EC4A-4C23-8106-9F3AFBB91A44}"/>
              </a:ext>
            </a:extLst>
          </p:cNvPr>
          <p:cNvSpPr txBox="1"/>
          <p:nvPr/>
        </p:nvSpPr>
        <p:spPr>
          <a:xfrm>
            <a:off x="8540930" y="3253545"/>
            <a:ext cx="2354801" cy="1231106"/>
          </a:xfrm>
          <a:prstGeom prst="rect">
            <a:avLst/>
          </a:prstGeom>
          <a:noFill/>
        </p:spPr>
        <p:txBody>
          <a:bodyPr wrap="square" rtlCol="0">
            <a:spAutoFit/>
          </a:bodyPr>
          <a:lstStyle/>
          <a:p>
            <a:r>
              <a:rPr lang="en-US" sz="1400" dirty="0"/>
              <a:t>Image - </a:t>
            </a:r>
            <a:r>
              <a:rPr lang="en-US" sz="1400" dirty="0">
                <a:hlinkClick r:id="rId3"/>
              </a:rPr>
              <a:t>http://www.stampsathi.in/php/public/stamps-gallery.php?page=171</a:t>
            </a:r>
            <a:endParaRPr lang="en-US" sz="1400" dirty="0"/>
          </a:p>
          <a:p>
            <a:endParaRPr lang="en-US" dirty="0"/>
          </a:p>
        </p:txBody>
      </p:sp>
    </p:spTree>
    <p:extLst>
      <p:ext uri="{BB962C8B-B14F-4D97-AF65-F5344CB8AC3E}">
        <p14:creationId xmlns:p14="http://schemas.microsoft.com/office/powerpoint/2010/main" val="3305831870"/>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2" y="1447800"/>
            <a:ext cx="5702532" cy="4463422"/>
          </a:xfrm>
        </p:spPr>
        <p:txBody>
          <a:bodyPr>
            <a:normAutofit fontScale="85000" lnSpcReduction="10000"/>
          </a:bodyPr>
          <a:lstStyle/>
          <a:p>
            <a:r>
              <a:rPr lang="en-US" dirty="0"/>
              <a:t>Dr. Ranganathan’s Fourth Law - </a:t>
            </a:r>
            <a:r>
              <a:rPr lang="en-US" b="1" dirty="0"/>
              <a:t>Save the time of the reader</a:t>
            </a:r>
          </a:p>
          <a:p>
            <a:r>
              <a:rPr lang="en-US" dirty="0"/>
              <a:t>This is the “technical services” law about cataloging in a closed stack environment.</a:t>
            </a:r>
          </a:p>
          <a:p>
            <a:r>
              <a:rPr lang="en-US" dirty="0"/>
              <a:t>Today, it can be a way we help </a:t>
            </a:r>
            <a:r>
              <a:rPr lang="en-US" b="1" dirty="0"/>
              <a:t>provide clarity </a:t>
            </a:r>
            <a:r>
              <a:rPr lang="en-US" dirty="0"/>
              <a:t>for people who are not as familiar with information resources like librarians. </a:t>
            </a:r>
          </a:p>
          <a:p>
            <a:r>
              <a:rPr lang="en-US" dirty="0"/>
              <a:t>Our work with Action Learning Teams is to support their research needs.</a:t>
            </a:r>
          </a:p>
          <a:p>
            <a:pPr marL="0" indent="0">
              <a:buNone/>
            </a:pPr>
            <a:endParaRPr lang="en-US" dirty="0"/>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37</a:t>
            </a:fld>
            <a:endParaRPr lang="en-US" dirty="0"/>
          </a:p>
        </p:txBody>
      </p:sp>
      <p:pic>
        <p:nvPicPr>
          <p:cNvPr id="8" name="Picture 4">
            <a:extLst>
              <a:ext uri="{FF2B5EF4-FFF2-40B4-BE49-F238E27FC236}">
                <a16:creationId xmlns:a16="http://schemas.microsoft.com/office/drawing/2014/main" id="{722CDB59-6733-4441-89D4-47889A8A0F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99680" y="1339222"/>
            <a:ext cx="262413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915793"/>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2" y="1447800"/>
            <a:ext cx="4978543" cy="4463422"/>
          </a:xfrm>
        </p:spPr>
        <p:txBody>
          <a:bodyPr>
            <a:normAutofit fontScale="85000" lnSpcReduction="20000"/>
          </a:bodyPr>
          <a:lstStyle/>
          <a:p>
            <a:r>
              <a:rPr lang="en-US" dirty="0"/>
              <a:t>One aspect that is challenging is when we are tasked to find resources that answer a specific problem in a specific way.</a:t>
            </a:r>
          </a:p>
          <a:p>
            <a:r>
              <a:rPr lang="en-US" dirty="0"/>
              <a:t>People are not doing research – but seeking to reaffirm what they already believe.</a:t>
            </a:r>
          </a:p>
          <a:p>
            <a:r>
              <a:rPr lang="en-US" dirty="0"/>
              <a:t>This is a huge problem with business research.</a:t>
            </a:r>
          </a:p>
          <a:p>
            <a:r>
              <a:rPr lang="en-US" dirty="0"/>
              <a:t>Sadly, it is also a problem with political research.</a:t>
            </a:r>
          </a:p>
          <a:p>
            <a:pPr marL="0" indent="0">
              <a:buNone/>
            </a:pPr>
            <a:endParaRPr lang="en-US" dirty="0"/>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38</a:t>
            </a:fld>
            <a:endParaRPr lang="en-US" dirty="0"/>
          </a:p>
        </p:txBody>
      </p:sp>
      <p:pic>
        <p:nvPicPr>
          <p:cNvPr id="2050" name="Picture 2">
            <a:extLst>
              <a:ext uri="{FF2B5EF4-FFF2-40B4-BE49-F238E27FC236}">
                <a16:creationId xmlns:a16="http://schemas.microsoft.com/office/drawing/2014/main" id="{7E85F0DD-023C-4CD8-8F0B-F5AC799593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70" r="23717" b="21295"/>
          <a:stretch/>
        </p:blipFill>
        <p:spPr bwMode="auto">
          <a:xfrm>
            <a:off x="7722956" y="1852390"/>
            <a:ext cx="3202219" cy="3282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754303"/>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2" y="1367161"/>
            <a:ext cx="8491164" cy="4544061"/>
          </a:xfrm>
        </p:spPr>
        <p:txBody>
          <a:bodyPr/>
          <a:lstStyle/>
          <a:p>
            <a:r>
              <a:rPr lang="en-US" dirty="0"/>
              <a:t>Zombieland Rule #32 – Enjoy the Little Things</a:t>
            </a:r>
          </a:p>
          <a:p>
            <a:r>
              <a:rPr lang="en-US" dirty="0"/>
              <a:t>What I want to focus on is the simplicity of tagging as a means of findability.</a:t>
            </a:r>
          </a:p>
          <a:p>
            <a:r>
              <a:rPr lang="en-US" dirty="0"/>
              <a:t>If you are a creator of content, you will see and understand how information flows and how items are found.</a:t>
            </a:r>
          </a:p>
          <a:p>
            <a:r>
              <a:rPr lang="en-US" dirty="0"/>
              <a:t>This can be illustrated with my work in tagging on </a:t>
            </a:r>
            <a:r>
              <a:rPr lang="en-US" dirty="0" err="1"/>
              <a:t>flickr</a:t>
            </a:r>
            <a:r>
              <a:rPr lang="en-US" dirty="0"/>
              <a:t>.</a:t>
            </a:r>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2701639964"/>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0EFE-3AF1-46C2-9A8D-FFF690239CB3}"/>
              </a:ext>
            </a:extLst>
          </p:cNvPr>
          <p:cNvSpPr>
            <a:spLocks noGrp="1"/>
          </p:cNvSpPr>
          <p:nvPr>
            <p:ph type="title"/>
          </p:nvPr>
        </p:nvSpPr>
        <p:spPr/>
        <p:txBody>
          <a:bodyPr/>
          <a:lstStyle/>
          <a:p>
            <a:r>
              <a:rPr lang="en-US" dirty="0"/>
              <a:t>New Library Rules &amp; Laws</a:t>
            </a:r>
          </a:p>
        </p:txBody>
      </p:sp>
      <p:sp>
        <p:nvSpPr>
          <p:cNvPr id="4" name="Footer Placeholder 3">
            <a:extLst>
              <a:ext uri="{FF2B5EF4-FFF2-40B4-BE49-F238E27FC236}">
                <a16:creationId xmlns:a16="http://schemas.microsoft.com/office/drawing/2014/main" id="{04B12B19-611F-471C-AEA7-08E767FA7C3D}"/>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26B456A9-D918-4C8F-ADF7-9B9B08347F9E}"/>
              </a:ext>
            </a:extLst>
          </p:cNvPr>
          <p:cNvSpPr>
            <a:spLocks noGrp="1"/>
          </p:cNvSpPr>
          <p:nvPr>
            <p:ph type="sldNum" sz="quarter" idx="12"/>
          </p:nvPr>
        </p:nvSpPr>
        <p:spPr/>
        <p:txBody>
          <a:bodyPr/>
          <a:lstStyle/>
          <a:p>
            <a:fld id="{D57F1E4F-1CFF-5643-939E-217C01CDF565}" type="slidenum">
              <a:rPr lang="en-US" smtClean="0"/>
              <a:pPr/>
              <a:t>40</a:t>
            </a:fld>
            <a:endParaRPr lang="en-US" dirty="0"/>
          </a:p>
        </p:txBody>
      </p:sp>
      <p:pic>
        <p:nvPicPr>
          <p:cNvPr id="6" name="Content Placeholder 5">
            <a:extLst>
              <a:ext uri="{FF2B5EF4-FFF2-40B4-BE49-F238E27FC236}">
                <a16:creationId xmlns:a16="http://schemas.microsoft.com/office/drawing/2014/main" id="{946033EF-01AD-4AB7-B33B-C09F9CE8B94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26014" y="1490980"/>
            <a:ext cx="2610196" cy="2834640"/>
          </a:xfrm>
          <a:prstGeom prst="rect">
            <a:avLst/>
          </a:prstGeom>
        </p:spPr>
      </p:pic>
      <p:pic>
        <p:nvPicPr>
          <p:cNvPr id="7" name="Picture 6">
            <a:extLst>
              <a:ext uri="{FF2B5EF4-FFF2-40B4-BE49-F238E27FC236}">
                <a16:creationId xmlns:a16="http://schemas.microsoft.com/office/drawing/2014/main" id="{F8FD765C-FC76-4016-927B-E948190DF7AE}"/>
              </a:ext>
            </a:extLst>
          </p:cNvPr>
          <p:cNvPicPr>
            <a:picLocks noChangeAspect="1"/>
          </p:cNvPicPr>
          <p:nvPr/>
        </p:nvPicPr>
        <p:blipFill>
          <a:blip r:embed="rId3"/>
          <a:stretch>
            <a:fillRect/>
          </a:stretch>
        </p:blipFill>
        <p:spPr>
          <a:xfrm>
            <a:off x="6176883" y="1358232"/>
            <a:ext cx="4335084" cy="4559164"/>
          </a:xfrm>
          <a:prstGeom prst="rect">
            <a:avLst/>
          </a:prstGeom>
        </p:spPr>
      </p:pic>
      <p:pic>
        <p:nvPicPr>
          <p:cNvPr id="8" name="Picture 7">
            <a:extLst>
              <a:ext uri="{FF2B5EF4-FFF2-40B4-BE49-F238E27FC236}">
                <a16:creationId xmlns:a16="http://schemas.microsoft.com/office/drawing/2014/main" id="{AE88E424-16CC-4F1D-8341-C546CD1A79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0565" y="3823683"/>
            <a:ext cx="3952687" cy="2093713"/>
          </a:xfrm>
          <a:prstGeom prst="rect">
            <a:avLst/>
          </a:prstGeom>
          <a:noFill/>
          <a:ln w="15875" cmpd="dbl">
            <a:solidFill>
              <a:schemeClr val="tx1"/>
            </a:solidFill>
          </a:ln>
        </p:spPr>
      </p:pic>
    </p:spTree>
    <p:extLst>
      <p:ext uri="{BB962C8B-B14F-4D97-AF65-F5344CB8AC3E}">
        <p14:creationId xmlns:p14="http://schemas.microsoft.com/office/powerpoint/2010/main" val="3479919302"/>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1" y="1367161"/>
            <a:ext cx="4297363" cy="4544061"/>
          </a:xfrm>
        </p:spPr>
        <p:txBody>
          <a:bodyPr>
            <a:normAutofit fontScale="92500" lnSpcReduction="20000"/>
          </a:bodyPr>
          <a:lstStyle/>
          <a:p>
            <a:r>
              <a:rPr lang="en-US" dirty="0"/>
              <a:t>While tagging can be sloppy, it is findable and very simple to manage.</a:t>
            </a:r>
          </a:p>
          <a:p>
            <a:r>
              <a:rPr lang="en-US" dirty="0"/>
              <a:t>Found by the US Fish and Wildlife Service and then by news services.</a:t>
            </a:r>
          </a:p>
          <a:p>
            <a:r>
              <a:rPr lang="en-US" dirty="0"/>
              <a:t>https://www.kansascity.com/news/nation-world/national/article248744280.html</a:t>
            </a:r>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41</a:t>
            </a:fld>
            <a:endParaRPr lang="en-US" dirty="0"/>
          </a:p>
        </p:txBody>
      </p:sp>
      <p:pic>
        <p:nvPicPr>
          <p:cNvPr id="7" name="Picture 6">
            <a:extLst>
              <a:ext uri="{FF2B5EF4-FFF2-40B4-BE49-F238E27FC236}">
                <a16:creationId xmlns:a16="http://schemas.microsoft.com/office/drawing/2014/main" id="{F55A37D1-E0B0-48DA-8A19-1AC9E8DBABF5}"/>
              </a:ext>
            </a:extLst>
          </p:cNvPr>
          <p:cNvPicPr>
            <a:picLocks noChangeAspect="1"/>
          </p:cNvPicPr>
          <p:nvPr/>
        </p:nvPicPr>
        <p:blipFill>
          <a:blip r:embed="rId2"/>
          <a:stretch>
            <a:fillRect/>
          </a:stretch>
        </p:blipFill>
        <p:spPr>
          <a:xfrm>
            <a:off x="6957231" y="1264555"/>
            <a:ext cx="3807304" cy="3619500"/>
          </a:xfrm>
          <a:prstGeom prst="rect">
            <a:avLst/>
          </a:prstGeom>
        </p:spPr>
      </p:pic>
    </p:spTree>
    <p:extLst>
      <p:ext uri="{BB962C8B-B14F-4D97-AF65-F5344CB8AC3E}">
        <p14:creationId xmlns:p14="http://schemas.microsoft.com/office/powerpoint/2010/main" val="182208441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0" y="1376039"/>
            <a:ext cx="6936529" cy="4857851"/>
          </a:xfrm>
        </p:spPr>
        <p:txBody>
          <a:bodyPr>
            <a:normAutofit/>
          </a:bodyPr>
          <a:lstStyle/>
          <a:p>
            <a:r>
              <a:rPr lang="en-US" dirty="0" err="1"/>
              <a:t>Zingerman's</a:t>
            </a:r>
            <a:r>
              <a:rPr lang="en-US" dirty="0"/>
              <a:t> 12 Natural Laws of Business (Ari </a:t>
            </a:r>
            <a:r>
              <a:rPr lang="en-US" dirty="0" err="1"/>
              <a:t>Weinzweig</a:t>
            </a:r>
            <a:r>
              <a:rPr lang="en-US" dirty="0"/>
              <a:t>)</a:t>
            </a:r>
          </a:p>
          <a:p>
            <a:r>
              <a:rPr lang="en-US" b="1" dirty="0"/>
              <a:t>LAW #9 : Success means you get better problems.</a:t>
            </a:r>
          </a:p>
          <a:p>
            <a:r>
              <a:rPr lang="en-US" dirty="0"/>
              <a:t>We find this when we receive direct questions that come from researchers (faculty and students).</a:t>
            </a:r>
          </a:p>
          <a:p>
            <a:r>
              <a:rPr lang="en-US" dirty="0"/>
              <a:t>Success does not mean work goes away – it means you get more questions!</a:t>
            </a:r>
          </a:p>
          <a:p>
            <a:endParaRPr lang="en-US" dirty="0"/>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42</a:t>
            </a:fld>
            <a:endParaRPr lang="en-US" dirty="0"/>
          </a:p>
        </p:txBody>
      </p:sp>
      <p:pic>
        <p:nvPicPr>
          <p:cNvPr id="6" name="Picture 2" descr="http://shop.zingtrain.com/sites/default/files/Leadership%20Book%20Part%201%20Cover.jpg">
            <a:extLst>
              <a:ext uri="{FF2B5EF4-FFF2-40B4-BE49-F238E27FC236}">
                <a16:creationId xmlns:a16="http://schemas.microsoft.com/office/drawing/2014/main" id="{FE8C5E42-7F85-4490-A769-86A5A28A90C3}"/>
              </a:ext>
            </a:extLst>
          </p:cNvPr>
          <p:cNvPicPr>
            <a:picLocks noChangeAspect="1" noChangeArrowheads="1"/>
          </p:cNvPicPr>
          <p:nvPr/>
        </p:nvPicPr>
        <p:blipFill>
          <a:blip r:embed="rId2" cstate="print"/>
          <a:srcRect/>
          <a:stretch>
            <a:fillRect/>
          </a:stretch>
        </p:blipFill>
        <p:spPr bwMode="auto">
          <a:xfrm>
            <a:off x="9339981" y="1376039"/>
            <a:ext cx="1612421" cy="2467992"/>
          </a:xfrm>
          <a:prstGeom prst="rect">
            <a:avLst/>
          </a:prstGeom>
          <a:noFill/>
          <a:ln w="9525">
            <a:noFill/>
            <a:miter lim="800000"/>
            <a:headEnd/>
            <a:tailEnd/>
          </a:ln>
        </p:spPr>
      </p:pic>
    </p:spTree>
    <p:extLst>
      <p:ext uri="{BB962C8B-B14F-4D97-AF65-F5344CB8AC3E}">
        <p14:creationId xmlns:p14="http://schemas.microsoft.com/office/powerpoint/2010/main" val="129891733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0" y="1376039"/>
            <a:ext cx="6936529" cy="4857851"/>
          </a:xfrm>
        </p:spPr>
        <p:txBody>
          <a:bodyPr>
            <a:normAutofit fontScale="62500" lnSpcReduction="20000"/>
          </a:bodyPr>
          <a:lstStyle/>
          <a:p>
            <a:r>
              <a:rPr lang="en-US" dirty="0"/>
              <a:t>“This one is a bit of a mind bend until you accept it. But as soon as you have, it becomes a belated glimpse of the obvious! If I asked you whether you can imagine a world/time/place that is free of all problems, you’d laugh at me, right? And yet, each of us, at least secretly, believes that when we get to that next stage, meet that next goal, life will become magically problem free. The truth is, you’ll just have different problems, and if the next stage or goal is getting you better problems, call it a win! Example : You obsess about customer service and are nationally recognized for it. Good Problem : You have lines out of the door and are getting customer complaints for the wait time. Less Good Problem : You don't obsess about customer service, you have no lines and no one complains about the wait.”</a:t>
            </a:r>
          </a:p>
          <a:p>
            <a:r>
              <a:rPr lang="en-US" dirty="0">
                <a:hlinkClick r:id="rId2"/>
              </a:rPr>
              <a:t>http://info.zingtrain.com/zingermans-12-natural-laws-of-business?_ga=2.237168901.402973041.1632699346-369966816.1632699346</a:t>
            </a:r>
            <a:endParaRPr lang="en-US" dirty="0"/>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2476621590"/>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2" y="1420427"/>
            <a:ext cx="8491164" cy="4490795"/>
          </a:xfrm>
        </p:spPr>
        <p:txBody>
          <a:bodyPr>
            <a:normAutofit/>
          </a:bodyPr>
          <a:lstStyle/>
          <a:p>
            <a:r>
              <a:rPr lang="en-US" dirty="0"/>
              <a:t>Nordstrom’s Only Rule</a:t>
            </a:r>
          </a:p>
          <a:p>
            <a:r>
              <a:rPr lang="en-US" dirty="0"/>
              <a:t>The Employee Handbook is one card</a:t>
            </a:r>
          </a:p>
          <a:p>
            <a:r>
              <a:rPr lang="en-US" dirty="0"/>
              <a:t>“Our number one goal is to provide outstanding customer service”</a:t>
            </a:r>
          </a:p>
          <a:p>
            <a:r>
              <a:rPr lang="en-US" dirty="0"/>
              <a:t>Our only rule: “Use good judgment in all situations”</a:t>
            </a:r>
          </a:p>
          <a:p>
            <a:r>
              <a:rPr lang="en-US" dirty="0"/>
              <a:t>See Spector’s The Nordstrom Way to Customer Service Excellence, 2005</a:t>
            </a:r>
          </a:p>
          <a:p>
            <a:endParaRPr lang="en-US" dirty="0"/>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2959978333"/>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2" y="1420427"/>
            <a:ext cx="3989141" cy="4490795"/>
          </a:xfrm>
        </p:spPr>
        <p:txBody>
          <a:bodyPr>
            <a:normAutofit fontScale="92500" lnSpcReduction="20000"/>
          </a:bodyPr>
          <a:lstStyle/>
          <a:p>
            <a:r>
              <a:rPr lang="en-US" dirty="0"/>
              <a:t>At Kresge, everyone is empowered to make it right. </a:t>
            </a:r>
          </a:p>
          <a:p>
            <a:r>
              <a:rPr lang="en-US" dirty="0"/>
              <a:t>The expectation is to do something special when we can.</a:t>
            </a:r>
          </a:p>
          <a:p>
            <a:r>
              <a:rPr lang="en-US" dirty="0"/>
              <a:t>We can be a better library by looking at examples OUTSIDE other libraries.</a:t>
            </a:r>
          </a:p>
          <a:p>
            <a:r>
              <a:rPr lang="en-US" dirty="0"/>
              <a:t>Picture of a climber back in 2019.</a:t>
            </a:r>
          </a:p>
          <a:p>
            <a:endParaRPr lang="en-US" dirty="0"/>
          </a:p>
          <a:p>
            <a:endParaRPr lang="en-US" dirty="0"/>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45</a:t>
            </a:fld>
            <a:endParaRPr lang="en-US" dirty="0"/>
          </a:p>
        </p:txBody>
      </p:sp>
      <p:pic>
        <p:nvPicPr>
          <p:cNvPr id="1026" name="Picture 2">
            <a:extLst>
              <a:ext uri="{FF2B5EF4-FFF2-40B4-BE49-F238E27FC236}">
                <a16:creationId xmlns:a16="http://schemas.microsoft.com/office/drawing/2014/main" id="{E75654E8-E919-482F-9E92-D42C995BEA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76" r="26825"/>
          <a:stretch/>
        </p:blipFill>
        <p:spPr bwMode="auto">
          <a:xfrm>
            <a:off x="7010401" y="1341647"/>
            <a:ext cx="3886199" cy="4174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194642"/>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5217-4556-4185-8355-F4B185977792}"/>
              </a:ext>
            </a:extLst>
          </p:cNvPr>
          <p:cNvSpPr>
            <a:spLocks noGrp="1"/>
          </p:cNvSpPr>
          <p:nvPr>
            <p:ph type="title"/>
          </p:nvPr>
        </p:nvSpPr>
        <p:spPr/>
        <p:txBody>
          <a:bodyPr/>
          <a:lstStyle/>
          <a:p>
            <a:r>
              <a:rPr lang="en-US" dirty="0"/>
              <a:t>New Library Rules &amp; Laws</a:t>
            </a:r>
          </a:p>
        </p:txBody>
      </p:sp>
      <p:sp>
        <p:nvSpPr>
          <p:cNvPr id="3" name="Content Placeholder 2">
            <a:extLst>
              <a:ext uri="{FF2B5EF4-FFF2-40B4-BE49-F238E27FC236}">
                <a16:creationId xmlns:a16="http://schemas.microsoft.com/office/drawing/2014/main" id="{063BF883-885A-447A-8AA5-D93F283875A3}"/>
              </a:ext>
            </a:extLst>
          </p:cNvPr>
          <p:cNvSpPr>
            <a:spLocks noGrp="1"/>
          </p:cNvSpPr>
          <p:nvPr>
            <p:ph idx="1"/>
          </p:nvPr>
        </p:nvSpPr>
        <p:spPr>
          <a:xfrm>
            <a:off x="2589212" y="1377322"/>
            <a:ext cx="5493907" cy="4533900"/>
          </a:xfrm>
        </p:spPr>
        <p:txBody>
          <a:bodyPr>
            <a:normAutofit fontScale="77500" lnSpcReduction="20000"/>
          </a:bodyPr>
          <a:lstStyle/>
          <a:p>
            <a:r>
              <a:rPr lang="en-US" b="1" dirty="0"/>
              <a:t>Don’t Get Married to the Results</a:t>
            </a:r>
          </a:p>
          <a:p>
            <a:r>
              <a:rPr lang="en-US" dirty="0"/>
              <a:t>Something my father always said – he was a proponent of the importance of failure and risk-taking.</a:t>
            </a:r>
          </a:p>
          <a:p>
            <a:r>
              <a:rPr lang="en-US" dirty="0"/>
              <a:t>Do not start with predetermined measures of success.</a:t>
            </a:r>
          </a:p>
          <a:p>
            <a:r>
              <a:rPr lang="en-US" dirty="0"/>
              <a:t>Having the appearance of success does not mean you actually have it.</a:t>
            </a:r>
          </a:p>
          <a:p>
            <a:r>
              <a:rPr lang="en-US" dirty="0"/>
              <a:t>Attaining metrics might come at the expense of other important elements.</a:t>
            </a:r>
          </a:p>
          <a:p>
            <a:r>
              <a:rPr lang="en-US" dirty="0"/>
              <a:t>Do not let yourself be judged by what we did not accomplish – that is for the “customers”</a:t>
            </a:r>
          </a:p>
          <a:p>
            <a:endParaRPr lang="en-US" dirty="0"/>
          </a:p>
        </p:txBody>
      </p:sp>
      <p:sp>
        <p:nvSpPr>
          <p:cNvPr id="4" name="Footer Placeholder 3">
            <a:extLst>
              <a:ext uri="{FF2B5EF4-FFF2-40B4-BE49-F238E27FC236}">
                <a16:creationId xmlns:a16="http://schemas.microsoft.com/office/drawing/2014/main" id="{5282A277-2CAA-4027-9327-9DC30DEAAA3C}"/>
              </a:ext>
            </a:extLst>
          </p:cNvPr>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a:extLst>
              <a:ext uri="{FF2B5EF4-FFF2-40B4-BE49-F238E27FC236}">
                <a16:creationId xmlns:a16="http://schemas.microsoft.com/office/drawing/2014/main" id="{C3867445-F573-4B6E-9675-B9846E2074E1}"/>
              </a:ext>
            </a:extLst>
          </p:cNvPr>
          <p:cNvSpPr>
            <a:spLocks noGrp="1"/>
          </p:cNvSpPr>
          <p:nvPr>
            <p:ph type="sldNum" sz="quarter" idx="12"/>
          </p:nvPr>
        </p:nvSpPr>
        <p:spPr/>
        <p:txBody>
          <a:bodyPr/>
          <a:lstStyle/>
          <a:p>
            <a:fld id="{D57F1E4F-1CFF-5643-939E-217C01CDF565}" type="slidenum">
              <a:rPr lang="en-US" smtClean="0"/>
              <a:pPr/>
              <a:t>46</a:t>
            </a:fld>
            <a:endParaRPr lang="en-US" dirty="0"/>
          </a:p>
        </p:txBody>
      </p:sp>
      <p:pic>
        <p:nvPicPr>
          <p:cNvPr id="6" name="Picture 5" descr="DadBarryMe.jpg">
            <a:extLst>
              <a:ext uri="{FF2B5EF4-FFF2-40B4-BE49-F238E27FC236}">
                <a16:creationId xmlns:a16="http://schemas.microsoft.com/office/drawing/2014/main" id="{B084EC29-DA7D-4099-B960-724110345160}"/>
              </a:ext>
            </a:extLst>
          </p:cNvPr>
          <p:cNvPicPr>
            <a:picLocks noChangeAspect="1"/>
          </p:cNvPicPr>
          <p:nvPr/>
        </p:nvPicPr>
        <p:blipFill>
          <a:blip r:embed="rId2" cstate="print"/>
          <a:stretch>
            <a:fillRect/>
          </a:stretch>
        </p:blipFill>
        <p:spPr>
          <a:xfrm>
            <a:off x="8083119" y="1264555"/>
            <a:ext cx="2882900" cy="4533900"/>
          </a:xfrm>
          <a:prstGeom prst="rect">
            <a:avLst/>
          </a:prstGeom>
        </p:spPr>
      </p:pic>
    </p:spTree>
    <p:extLst>
      <p:ext uri="{BB962C8B-B14F-4D97-AF65-F5344CB8AC3E}">
        <p14:creationId xmlns:p14="http://schemas.microsoft.com/office/powerpoint/2010/main" val="51705115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209" y="365125"/>
            <a:ext cx="8557591" cy="1325563"/>
          </a:xfrm>
        </p:spPr>
        <p:txBody>
          <a:bodyPr>
            <a:normAutofit/>
          </a:bodyPr>
          <a:lstStyle/>
          <a:p>
            <a:r>
              <a:rPr lang="en-US" dirty="0"/>
              <a:t>Closing Thoughts – Be Flexible</a:t>
            </a:r>
            <a:endParaRPr lang="en-US" sz="3600" dirty="0"/>
          </a:p>
        </p:txBody>
      </p:sp>
      <p:sp>
        <p:nvSpPr>
          <p:cNvPr id="3" name="Content Placeholder 2"/>
          <p:cNvSpPr>
            <a:spLocks noGrp="1"/>
          </p:cNvSpPr>
          <p:nvPr>
            <p:ph idx="1"/>
          </p:nvPr>
        </p:nvSpPr>
        <p:spPr>
          <a:xfrm>
            <a:off x="2690192" y="1378227"/>
            <a:ext cx="5155096" cy="4823790"/>
          </a:xfrm>
        </p:spPr>
        <p:txBody>
          <a:bodyPr>
            <a:normAutofit fontScale="85000" lnSpcReduction="10000"/>
          </a:bodyPr>
          <a:lstStyle/>
          <a:p>
            <a:pPr fontAlgn="auto">
              <a:spcAft>
                <a:spcPts val="0"/>
              </a:spcAft>
              <a:defRPr/>
            </a:pPr>
            <a:r>
              <a:rPr lang="en-US" dirty="0"/>
              <a:t>At Kresge, the “Ethereal Library’s” value proposition is:</a:t>
            </a:r>
          </a:p>
          <a:p>
            <a:pPr lvl="1" fontAlgn="auto">
              <a:spcAft>
                <a:spcPts val="0"/>
              </a:spcAft>
              <a:defRPr/>
            </a:pPr>
            <a:r>
              <a:rPr lang="en-US" sz="2800" dirty="0"/>
              <a:t>Live within the restrictions of virtually no collection space.</a:t>
            </a:r>
          </a:p>
          <a:p>
            <a:pPr lvl="1" fontAlgn="auto">
              <a:spcAft>
                <a:spcPts val="0"/>
              </a:spcAft>
              <a:defRPr/>
            </a:pPr>
            <a:r>
              <a:rPr lang="en-US" sz="2800" dirty="0"/>
              <a:t>Figure out new collaboration mechanisms to serve our community.</a:t>
            </a:r>
          </a:p>
          <a:p>
            <a:pPr lvl="1" fontAlgn="auto">
              <a:spcAft>
                <a:spcPts val="0"/>
              </a:spcAft>
              <a:defRPr/>
            </a:pPr>
            <a:r>
              <a:rPr lang="en-US" sz="2800" b="1" dirty="0"/>
              <a:t>Focus on what we can do vs. what we have done.</a:t>
            </a:r>
          </a:p>
          <a:p>
            <a:pPr lvl="1" fontAlgn="auto">
              <a:spcAft>
                <a:spcPts val="0"/>
              </a:spcAft>
              <a:defRPr/>
            </a:pPr>
            <a:r>
              <a:rPr lang="en-US" sz="2800" b="1" dirty="0"/>
              <a:t>Forget the dead, take care of the living!</a:t>
            </a:r>
          </a:p>
          <a:p>
            <a:endParaRPr lang="en-US" dirty="0"/>
          </a:p>
          <a:p>
            <a:endParaRPr lang="en-US" dirty="0"/>
          </a:p>
        </p:txBody>
      </p:sp>
      <p:sp>
        <p:nvSpPr>
          <p:cNvPr id="4" name="Footer Placeholder 3"/>
          <p:cNvSpPr>
            <a:spLocks noGrp="1"/>
          </p:cNvSpPr>
          <p:nvPr>
            <p:ph type="ftr" sz="quarter" idx="11"/>
          </p:nvPr>
        </p:nvSpPr>
        <p:spPr/>
        <p:txBody>
          <a:bodyPr/>
          <a:lstStyle/>
          <a:p>
            <a:r>
              <a:rPr lang="en-US"/>
              <a:t>Rules &amp; Regs and Reality - Seeman (Library of Congress Reference Forum 2021)</a:t>
            </a:r>
            <a:endParaRPr lang="en-US" dirty="0"/>
          </a:p>
        </p:txBody>
      </p:sp>
      <p:sp>
        <p:nvSpPr>
          <p:cNvPr id="5" name="Slide Number Placeholder 4"/>
          <p:cNvSpPr>
            <a:spLocks noGrp="1"/>
          </p:cNvSpPr>
          <p:nvPr>
            <p:ph type="sldNum" sz="quarter" idx="12"/>
          </p:nvPr>
        </p:nvSpPr>
        <p:spPr/>
        <p:txBody>
          <a:bodyPr/>
          <a:lstStyle/>
          <a:p>
            <a:fld id="{60208D10-32F4-4826-9563-0B7F16C023ED}" type="slidenum">
              <a:rPr lang="en-US" smtClean="0"/>
              <a:pPr/>
              <a:t>47</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4500" y="1378227"/>
            <a:ext cx="2600325"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464500" y="5309687"/>
            <a:ext cx="2554453" cy="646331"/>
          </a:xfrm>
          <a:prstGeom prst="rect">
            <a:avLst/>
          </a:prstGeom>
          <a:noFill/>
        </p:spPr>
        <p:txBody>
          <a:bodyPr wrap="square" rtlCol="0">
            <a:spAutoFit/>
          </a:bodyPr>
          <a:lstStyle/>
          <a:p>
            <a:r>
              <a:rPr lang="en-US" i="1" dirty="0"/>
              <a:t>Squirrel at the University of Michigan, Ann Arbor</a:t>
            </a:r>
          </a:p>
        </p:txBody>
      </p:sp>
    </p:spTree>
    <p:extLst>
      <p:ext uri="{BB962C8B-B14F-4D97-AF65-F5344CB8AC3E}">
        <p14:creationId xmlns:p14="http://schemas.microsoft.com/office/powerpoint/2010/main" val="63222246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E01E6-5DB4-49A6-824D-E68ED2BD7BB9}"/>
              </a:ext>
            </a:extLst>
          </p:cNvPr>
          <p:cNvSpPr>
            <a:spLocks noGrp="1"/>
          </p:cNvSpPr>
          <p:nvPr>
            <p:ph type="title"/>
          </p:nvPr>
        </p:nvSpPr>
        <p:spPr/>
        <p:txBody>
          <a:bodyPr/>
          <a:lstStyle/>
          <a:p>
            <a:r>
              <a:rPr lang="en-US" dirty="0"/>
              <a:t>Closing Thoughts – Be Flexible</a:t>
            </a:r>
          </a:p>
        </p:txBody>
      </p:sp>
      <p:sp>
        <p:nvSpPr>
          <p:cNvPr id="3" name="Content Placeholder 2">
            <a:extLst>
              <a:ext uri="{FF2B5EF4-FFF2-40B4-BE49-F238E27FC236}">
                <a16:creationId xmlns:a16="http://schemas.microsoft.com/office/drawing/2014/main" id="{A2AA157C-2B9A-4A22-B1C7-F7D9A96648C7}"/>
              </a:ext>
            </a:extLst>
          </p:cNvPr>
          <p:cNvSpPr>
            <a:spLocks noGrp="1"/>
          </p:cNvSpPr>
          <p:nvPr>
            <p:ph idx="1"/>
          </p:nvPr>
        </p:nvSpPr>
        <p:spPr>
          <a:xfrm>
            <a:off x="2589212" y="1463047"/>
            <a:ext cx="3136885" cy="4448175"/>
          </a:xfrm>
        </p:spPr>
        <p:txBody>
          <a:bodyPr>
            <a:normAutofit fontScale="62500" lnSpcReduction="20000"/>
          </a:bodyPr>
          <a:lstStyle/>
          <a:p>
            <a:r>
              <a:rPr lang="en-US" dirty="0"/>
              <a:t>When you are at a dog park, you must always be flexible, especially with your knees.</a:t>
            </a:r>
          </a:p>
          <a:p>
            <a:r>
              <a:rPr lang="en-US" dirty="0"/>
              <a:t>That way, the dogs running around will not knock you over!</a:t>
            </a:r>
          </a:p>
          <a:p>
            <a:r>
              <a:rPr lang="en-US" dirty="0"/>
              <a:t>We might be done with COVID-19, but it is not done with us!</a:t>
            </a:r>
          </a:p>
          <a:p>
            <a:r>
              <a:rPr lang="en-US" dirty="0"/>
              <a:t>Don’t jump to conclusions about a picture.</a:t>
            </a:r>
          </a:p>
          <a:p>
            <a:r>
              <a:rPr lang="en-US" dirty="0"/>
              <a:t>Runyon and Rosie at Swift Run Dog Park, October 11</a:t>
            </a:r>
            <a:r>
              <a:rPr lang="en-US" baseline="30000" dirty="0"/>
              <a:t>th</a:t>
            </a:r>
            <a:r>
              <a:rPr lang="en-US" dirty="0"/>
              <a:t>, 2020.</a:t>
            </a:r>
          </a:p>
          <a:p>
            <a:endParaRPr lang="en-US" sz="2400" i="1" dirty="0"/>
          </a:p>
        </p:txBody>
      </p:sp>
      <p:sp>
        <p:nvSpPr>
          <p:cNvPr id="4" name="Footer Placeholder 3">
            <a:extLst>
              <a:ext uri="{FF2B5EF4-FFF2-40B4-BE49-F238E27FC236}">
                <a16:creationId xmlns:a16="http://schemas.microsoft.com/office/drawing/2014/main" id="{3419036F-FE00-40E3-9CE7-9D2DE172B54C}"/>
              </a:ext>
            </a:extLst>
          </p:cNvPr>
          <p:cNvSpPr>
            <a:spLocks noGrp="1"/>
          </p:cNvSpPr>
          <p:nvPr>
            <p:ph type="ftr" sz="quarter" idx="11"/>
          </p:nvPr>
        </p:nvSpPr>
        <p:spPr/>
        <p:txBody>
          <a:bodyPr/>
          <a:lstStyle/>
          <a:p>
            <a:r>
              <a:rPr lang="en-US"/>
              <a:t>Rules &amp; Regs and Reality - Seeman (Library of Congress Reference Forum 2021)</a:t>
            </a:r>
          </a:p>
        </p:txBody>
      </p:sp>
      <p:sp>
        <p:nvSpPr>
          <p:cNvPr id="5" name="Slide Number Placeholder 4">
            <a:extLst>
              <a:ext uri="{FF2B5EF4-FFF2-40B4-BE49-F238E27FC236}">
                <a16:creationId xmlns:a16="http://schemas.microsoft.com/office/drawing/2014/main" id="{E183093B-5BBF-4818-A1CD-058F242B7D2F}"/>
              </a:ext>
            </a:extLst>
          </p:cNvPr>
          <p:cNvSpPr>
            <a:spLocks noGrp="1"/>
          </p:cNvSpPr>
          <p:nvPr>
            <p:ph type="sldNum" sz="quarter" idx="12"/>
          </p:nvPr>
        </p:nvSpPr>
        <p:spPr/>
        <p:txBody>
          <a:bodyPr/>
          <a:lstStyle/>
          <a:p>
            <a:fld id="{8B765554-6F07-4590-A23F-A31E5C939DF7}" type="slidenum">
              <a:rPr lang="en-US" smtClean="0"/>
              <a:t>48</a:t>
            </a:fld>
            <a:endParaRPr lang="en-US"/>
          </a:p>
        </p:txBody>
      </p:sp>
      <p:pic>
        <p:nvPicPr>
          <p:cNvPr id="1026" name="Picture 2">
            <a:extLst>
              <a:ext uri="{FF2B5EF4-FFF2-40B4-BE49-F238E27FC236}">
                <a16:creationId xmlns:a16="http://schemas.microsoft.com/office/drawing/2014/main" id="{1CF1F27C-44EC-4C49-A5AB-4C0CB18F75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088" t="6661" r="-62" b="5722"/>
          <a:stretch/>
        </p:blipFill>
        <p:spPr bwMode="auto">
          <a:xfrm>
            <a:off x="6011094" y="1680752"/>
            <a:ext cx="4784285" cy="3496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241629"/>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E01E6-5DB4-49A6-824D-E68ED2BD7BB9}"/>
              </a:ext>
            </a:extLst>
          </p:cNvPr>
          <p:cNvSpPr>
            <a:spLocks noGrp="1"/>
          </p:cNvSpPr>
          <p:nvPr>
            <p:ph type="title"/>
          </p:nvPr>
        </p:nvSpPr>
        <p:spPr/>
        <p:txBody>
          <a:bodyPr/>
          <a:lstStyle/>
          <a:p>
            <a:r>
              <a:rPr lang="en-US" dirty="0"/>
              <a:t>Closing Thoughts – Beware Dashboard Indicators</a:t>
            </a:r>
          </a:p>
        </p:txBody>
      </p:sp>
      <p:sp>
        <p:nvSpPr>
          <p:cNvPr id="3" name="Content Placeholder 2">
            <a:extLst>
              <a:ext uri="{FF2B5EF4-FFF2-40B4-BE49-F238E27FC236}">
                <a16:creationId xmlns:a16="http://schemas.microsoft.com/office/drawing/2014/main" id="{A2AA157C-2B9A-4A22-B1C7-F7D9A96648C7}"/>
              </a:ext>
            </a:extLst>
          </p:cNvPr>
          <p:cNvSpPr>
            <a:spLocks noGrp="1"/>
          </p:cNvSpPr>
          <p:nvPr>
            <p:ph idx="1"/>
          </p:nvPr>
        </p:nvSpPr>
        <p:spPr>
          <a:xfrm>
            <a:off x="1518407" y="2133600"/>
            <a:ext cx="5394121" cy="3777622"/>
          </a:xfrm>
        </p:spPr>
        <p:txBody>
          <a:bodyPr>
            <a:normAutofit fontScale="70000" lnSpcReduction="20000"/>
          </a:bodyPr>
          <a:lstStyle/>
          <a:p>
            <a:r>
              <a:rPr lang="en-US" dirty="0"/>
              <a:t>They will not tell you about the person behind you!</a:t>
            </a:r>
          </a:p>
          <a:p>
            <a:endParaRPr lang="en-US" dirty="0"/>
          </a:p>
          <a:p>
            <a:pPr marL="0" indent="0" algn="ctr">
              <a:buNone/>
            </a:pPr>
            <a:r>
              <a:rPr lang="en-US" sz="2400" i="1" dirty="0"/>
              <a:t>Thank you</a:t>
            </a:r>
          </a:p>
          <a:p>
            <a:pPr marL="0" indent="0" algn="ctr">
              <a:buNone/>
            </a:pPr>
            <a:r>
              <a:rPr lang="en-US" sz="2400" i="1" dirty="0"/>
              <a:t>Corey Seeman</a:t>
            </a:r>
          </a:p>
          <a:p>
            <a:pPr marL="0" indent="0" algn="ctr">
              <a:buNone/>
            </a:pPr>
            <a:r>
              <a:rPr lang="en-US" sz="2400" i="1" dirty="0">
                <a:hlinkClick r:id="rId2"/>
              </a:rPr>
              <a:t>cseeman@umich.edu</a:t>
            </a:r>
            <a:endParaRPr lang="en-US" sz="2400" i="1" dirty="0"/>
          </a:p>
          <a:p>
            <a:pPr marL="0" indent="0" algn="ctr">
              <a:buNone/>
            </a:pPr>
            <a:r>
              <a:rPr lang="en-US" sz="2400" i="1" dirty="0"/>
              <a:t>Corey - </a:t>
            </a:r>
            <a:r>
              <a:rPr lang="en-US" sz="2400" i="1" dirty="0">
                <a:hlinkClick r:id="rId3"/>
              </a:rPr>
              <a:t>https://sites.google.com/view/squirrelman/home</a:t>
            </a:r>
            <a:endParaRPr lang="en-US" sz="2400" i="1" dirty="0"/>
          </a:p>
          <a:p>
            <a:pPr marL="0" indent="0" algn="ctr">
              <a:buNone/>
            </a:pPr>
            <a:r>
              <a:rPr lang="en-US" sz="2400" i="1" dirty="0"/>
              <a:t>Kresge - https://www.bus.umich.edu/Kresgelibrary/</a:t>
            </a:r>
          </a:p>
          <a:p>
            <a:pPr marL="0" indent="0" algn="ctr">
              <a:buNone/>
            </a:pPr>
            <a:endParaRPr lang="en-US" sz="2400" i="1" dirty="0"/>
          </a:p>
          <a:p>
            <a:pPr marL="0" indent="0" algn="ctr">
              <a:buNone/>
            </a:pPr>
            <a:r>
              <a:rPr lang="en-US" sz="2400" b="1" dirty="0"/>
              <a:t>Slides Link: tinyurl.com</a:t>
            </a:r>
            <a:r>
              <a:rPr lang="en-US" sz="2400" b="1"/>
              <a:t>/SeemanLC21</a:t>
            </a:r>
            <a:endParaRPr lang="en-US" sz="2400" b="1" dirty="0"/>
          </a:p>
          <a:p>
            <a:pPr marL="0" indent="0" algn="ctr">
              <a:buNone/>
            </a:pPr>
            <a:endParaRPr lang="en-US" sz="2400" dirty="0"/>
          </a:p>
          <a:p>
            <a:pPr marL="0" indent="0" algn="ctr">
              <a:buNone/>
            </a:pPr>
            <a:endParaRPr lang="en-US" sz="2400" i="1" dirty="0"/>
          </a:p>
        </p:txBody>
      </p:sp>
      <p:sp>
        <p:nvSpPr>
          <p:cNvPr id="4" name="Footer Placeholder 3">
            <a:extLst>
              <a:ext uri="{FF2B5EF4-FFF2-40B4-BE49-F238E27FC236}">
                <a16:creationId xmlns:a16="http://schemas.microsoft.com/office/drawing/2014/main" id="{3419036F-FE00-40E3-9CE7-9D2DE172B54C}"/>
              </a:ext>
            </a:extLst>
          </p:cNvPr>
          <p:cNvSpPr>
            <a:spLocks noGrp="1"/>
          </p:cNvSpPr>
          <p:nvPr>
            <p:ph type="ftr" sz="quarter" idx="11"/>
          </p:nvPr>
        </p:nvSpPr>
        <p:spPr/>
        <p:txBody>
          <a:bodyPr/>
          <a:lstStyle/>
          <a:p>
            <a:r>
              <a:rPr lang="en-US"/>
              <a:t>Rules &amp; Regs and Reality - Seeman (Library of Congress Reference Forum 2021)</a:t>
            </a:r>
          </a:p>
        </p:txBody>
      </p:sp>
      <p:sp>
        <p:nvSpPr>
          <p:cNvPr id="5" name="Slide Number Placeholder 4">
            <a:extLst>
              <a:ext uri="{FF2B5EF4-FFF2-40B4-BE49-F238E27FC236}">
                <a16:creationId xmlns:a16="http://schemas.microsoft.com/office/drawing/2014/main" id="{E183093B-5BBF-4818-A1CD-058F242B7D2F}"/>
              </a:ext>
            </a:extLst>
          </p:cNvPr>
          <p:cNvSpPr>
            <a:spLocks noGrp="1"/>
          </p:cNvSpPr>
          <p:nvPr>
            <p:ph type="sldNum" sz="quarter" idx="12"/>
          </p:nvPr>
        </p:nvSpPr>
        <p:spPr/>
        <p:txBody>
          <a:bodyPr/>
          <a:lstStyle/>
          <a:p>
            <a:fld id="{8B765554-6F07-4590-A23F-A31E5C939DF7}" type="slidenum">
              <a:rPr lang="en-US" smtClean="0"/>
              <a:t>49</a:t>
            </a:fld>
            <a:endParaRPr lang="en-US"/>
          </a:p>
        </p:txBody>
      </p:sp>
      <p:pic>
        <p:nvPicPr>
          <p:cNvPr id="2050" name="Picture 2">
            <a:extLst>
              <a:ext uri="{FF2B5EF4-FFF2-40B4-BE49-F238E27FC236}">
                <a16:creationId xmlns:a16="http://schemas.microsoft.com/office/drawing/2014/main" id="{A985E61B-16B0-4D61-8944-4B46BEB6BF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9639" y="1953479"/>
            <a:ext cx="4931371" cy="3698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57107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730AF-11F8-436E-9618-431AD692F33C}"/>
              </a:ext>
            </a:extLst>
          </p:cNvPr>
          <p:cNvSpPr>
            <a:spLocks noGrp="1"/>
          </p:cNvSpPr>
          <p:nvPr>
            <p:ph type="title"/>
          </p:nvPr>
        </p:nvSpPr>
        <p:spPr/>
        <p:txBody>
          <a:bodyPr/>
          <a:lstStyle/>
          <a:p>
            <a:r>
              <a:rPr lang="en-US" dirty="0"/>
              <a:t>For More Fun….</a:t>
            </a:r>
          </a:p>
        </p:txBody>
      </p:sp>
      <p:sp>
        <p:nvSpPr>
          <p:cNvPr id="3" name="Content Placeholder 2">
            <a:extLst>
              <a:ext uri="{FF2B5EF4-FFF2-40B4-BE49-F238E27FC236}">
                <a16:creationId xmlns:a16="http://schemas.microsoft.com/office/drawing/2014/main" id="{28A4848F-2CF5-4FBF-9C94-760AF6AA242C}"/>
              </a:ext>
            </a:extLst>
          </p:cNvPr>
          <p:cNvSpPr>
            <a:spLocks noGrp="1"/>
          </p:cNvSpPr>
          <p:nvPr>
            <p:ph idx="1"/>
          </p:nvPr>
        </p:nvSpPr>
        <p:spPr>
          <a:xfrm>
            <a:off x="2589212" y="1313895"/>
            <a:ext cx="8915400" cy="4597327"/>
          </a:xfrm>
        </p:spPr>
        <p:txBody>
          <a:bodyPr>
            <a:normAutofit fontScale="70000" lnSpcReduction="20000"/>
          </a:bodyPr>
          <a:lstStyle/>
          <a:p>
            <a:r>
              <a:rPr lang="en-US" dirty="0"/>
              <a:t>"The Ethereal Library: Our Experience in Library Futures at the Kresge Library."  presentation to be given at the International Conference on Next Generation Libraries (NGL-2019) to be held December 12-14, 2019 at National Institute of Technology, Rourkela, India. Virtual participant at the meeting. </a:t>
            </a:r>
            <a:r>
              <a:rPr lang="en-US" u="sng" dirty="0">
                <a:hlinkClick r:id="rId2"/>
              </a:rPr>
              <a:t>Link</a:t>
            </a:r>
            <a:endParaRPr lang="en-US" u="sng" dirty="0"/>
          </a:p>
          <a:p>
            <a:r>
              <a:rPr lang="en-US" dirty="0"/>
              <a:t>"History Has Its Eyes on You: Lighthouses and Libraries Weathering Storms of Change," Keynote for the Great Lakes Resource Sharing Conference, June 8-9, 2017 at Oak Brook, Illinois. </a:t>
            </a:r>
            <a:r>
              <a:rPr lang="en-US" u="sng" dirty="0">
                <a:hlinkClick r:id="rId3"/>
              </a:rPr>
              <a:t>Link</a:t>
            </a:r>
            <a:endParaRPr lang="en-US" u="sng" dirty="0"/>
          </a:p>
          <a:p>
            <a:r>
              <a:rPr lang="en-US" dirty="0"/>
              <a:t>“Don’t Get Married to the Results: Managing Library Change in the Age of Metrics,” presentation at the 2015 Charleston (SC) Conference, November 2015. </a:t>
            </a:r>
            <a:r>
              <a:rPr lang="en-US" u="sng" dirty="0">
                <a:hlinkClick r:id="rId4"/>
              </a:rPr>
              <a:t>Link</a:t>
            </a:r>
            <a:r>
              <a:rPr lang="en-US" dirty="0"/>
              <a:t> / </a:t>
            </a:r>
            <a:r>
              <a:rPr lang="en-US" u="sng" dirty="0">
                <a:hlinkClick r:id="rId5"/>
              </a:rPr>
              <a:t>Transcription of Talk</a:t>
            </a:r>
            <a:endParaRPr lang="en-US" u="sng" dirty="0"/>
          </a:p>
          <a:p>
            <a:r>
              <a:rPr lang="en-US" dirty="0"/>
              <a:t>“Creating The Ethereal Library: Thinking Creatively When You Have No Space To Think,” presentation at the </a:t>
            </a:r>
            <a:r>
              <a:rPr lang="en-US" dirty="0" err="1"/>
              <a:t>The</a:t>
            </a:r>
            <a:r>
              <a:rPr lang="en-US" dirty="0"/>
              <a:t> 2014 Conference for Entrepreneurial Librarians, Wake Forest University, Winston-Salem, North Carolina on October 17, 2014. </a:t>
            </a:r>
            <a:r>
              <a:rPr lang="en-US" u="sng" dirty="0">
                <a:hlinkClick r:id="rId6"/>
              </a:rPr>
              <a:t>Link</a:t>
            </a:r>
            <a:r>
              <a:rPr lang="en-US" dirty="0"/>
              <a:t> / </a:t>
            </a:r>
            <a:r>
              <a:rPr lang="en-US" u="sng" dirty="0">
                <a:hlinkClick r:id="rId7"/>
              </a:rPr>
              <a:t>Proceedings Link</a:t>
            </a:r>
            <a:endParaRPr lang="en-US" u="sng" dirty="0"/>
          </a:p>
          <a:p>
            <a:r>
              <a:rPr lang="en-US" dirty="0"/>
              <a:t>Also visit - </a:t>
            </a:r>
            <a:r>
              <a:rPr lang="en-US" u="sng" dirty="0">
                <a:hlinkClick r:id="rId8"/>
              </a:rPr>
              <a:t>https://sites.google.com/view/squirrelman</a:t>
            </a:r>
            <a:endParaRPr lang="en-US" dirty="0"/>
          </a:p>
        </p:txBody>
      </p:sp>
      <p:sp>
        <p:nvSpPr>
          <p:cNvPr id="4" name="Footer Placeholder 3">
            <a:extLst>
              <a:ext uri="{FF2B5EF4-FFF2-40B4-BE49-F238E27FC236}">
                <a16:creationId xmlns:a16="http://schemas.microsoft.com/office/drawing/2014/main" id="{A41FB79F-B4AC-4FFA-86D5-CB2A55900EA1}"/>
              </a:ext>
            </a:extLst>
          </p:cNvPr>
          <p:cNvSpPr>
            <a:spLocks noGrp="1"/>
          </p:cNvSpPr>
          <p:nvPr>
            <p:ph type="ftr" sz="quarter" idx="11"/>
          </p:nvPr>
        </p:nvSpPr>
        <p:spPr/>
        <p:txBody>
          <a:bodyPr/>
          <a:lstStyle/>
          <a:p>
            <a:r>
              <a:rPr lang="en-US"/>
              <a:t>Rules &amp; Regs and Reality - Seeman (Library of Congress Reference Forum 2021)</a:t>
            </a:r>
          </a:p>
        </p:txBody>
      </p:sp>
      <p:sp>
        <p:nvSpPr>
          <p:cNvPr id="5" name="Slide Number Placeholder 4">
            <a:extLst>
              <a:ext uri="{FF2B5EF4-FFF2-40B4-BE49-F238E27FC236}">
                <a16:creationId xmlns:a16="http://schemas.microsoft.com/office/drawing/2014/main" id="{EA5BB577-03AB-4A58-95BA-F04AC346D828}"/>
              </a:ext>
            </a:extLst>
          </p:cNvPr>
          <p:cNvSpPr>
            <a:spLocks noGrp="1"/>
          </p:cNvSpPr>
          <p:nvPr>
            <p:ph type="sldNum" sz="quarter" idx="12"/>
          </p:nvPr>
        </p:nvSpPr>
        <p:spPr/>
        <p:txBody>
          <a:bodyPr/>
          <a:lstStyle/>
          <a:p>
            <a:fld id="{8B765554-6F07-4590-A23F-A31E5C939DF7}" type="slidenum">
              <a:rPr lang="en-US" smtClean="0"/>
              <a:t>50</a:t>
            </a:fld>
            <a:endParaRPr lang="en-US"/>
          </a:p>
        </p:txBody>
      </p:sp>
    </p:spTree>
    <p:extLst>
      <p:ext uri="{BB962C8B-B14F-4D97-AF65-F5344CB8AC3E}">
        <p14:creationId xmlns:p14="http://schemas.microsoft.com/office/powerpoint/2010/main" val="3069394040"/>
      </p:ext>
    </p:extLst>
  </p:cSld>
  <p:clrMapOvr>
    <a:masterClrMapping/>
  </p:clrMapOvr>
  <p:transition spd="slow">
    <p:fade/>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1738</TotalTime>
  <Words>3914</Words>
  <Application>Microsoft Office PowerPoint</Application>
  <PresentationFormat>Widescreen</PresentationFormat>
  <Paragraphs>384</Paragraphs>
  <Slides>50</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Century Gothic</vt:lpstr>
      <vt:lpstr>Wingdings</vt:lpstr>
      <vt:lpstr>Wingdings 3</vt:lpstr>
      <vt:lpstr>Wisp</vt:lpstr>
      <vt:lpstr>  Rules &amp; Regulations and Reality: Rethinking Reference Work in the Library of the Future</vt:lpstr>
      <vt:lpstr>Presentation Outline &amp; Objectives</vt:lpstr>
      <vt:lpstr>Presentation Outline &amp; Objectives</vt:lpstr>
      <vt:lpstr>Zoom Poll #1 - What is your SECOND favorite LC? (please choose one) </vt:lpstr>
      <vt:lpstr>About Kresge Library</vt:lpstr>
      <vt:lpstr>About Kresge Library</vt:lpstr>
      <vt:lpstr>About Kresge Library</vt:lpstr>
      <vt:lpstr>About Kresge Library</vt:lpstr>
      <vt:lpstr>About Kresge Library</vt:lpstr>
      <vt:lpstr>About Kresge Library</vt:lpstr>
      <vt:lpstr>About Kresge Library</vt:lpstr>
      <vt:lpstr>About Kresge Library</vt:lpstr>
      <vt:lpstr>About Kresge Library - Philosophy</vt:lpstr>
      <vt:lpstr>About Kresge Library - Philosophy</vt:lpstr>
      <vt:lpstr>Zoom Poll #2 – What Time Period Has the Most Library Change?</vt:lpstr>
      <vt:lpstr>Kresge Library and Change</vt:lpstr>
      <vt:lpstr>Kresge Library and Change</vt:lpstr>
      <vt:lpstr>Kresge Library and Change</vt:lpstr>
      <vt:lpstr>Kresge Library and Change</vt:lpstr>
      <vt:lpstr>Kresge Library and Change</vt:lpstr>
      <vt:lpstr>Kresge Library and Change</vt:lpstr>
      <vt:lpstr>Kresge Library and Change - Collection</vt:lpstr>
      <vt:lpstr>Kresge Library and Change - Collection</vt:lpstr>
      <vt:lpstr>Kresge Library and Change - Reference</vt:lpstr>
      <vt:lpstr>Kresge Library and Change - Reference</vt:lpstr>
      <vt:lpstr>Kresge Library and Change - Reference</vt:lpstr>
      <vt:lpstr>Kresge Library and Change - Reference</vt:lpstr>
      <vt:lpstr>Kresge Library and Change - Reference</vt:lpstr>
      <vt:lpstr>Kresge Library and Change - Services</vt:lpstr>
      <vt:lpstr>Kresge Library and Change - Services</vt:lpstr>
      <vt:lpstr>Zoom Poll #3 - How do questions arrive at your "desk?" (click all that apply)</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New Library Rules &amp; Laws</vt:lpstr>
      <vt:lpstr>Closing Thoughts – Be Flexible</vt:lpstr>
      <vt:lpstr>Closing Thoughts – Be Flexible</vt:lpstr>
      <vt:lpstr>Closing Thoughts – Beware Dashboard Indicators</vt:lpstr>
      <vt:lpstr>For More Fun….</vt:lpstr>
    </vt:vector>
  </TitlesOfParts>
  <Company>Michigan Ross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 School of Business</dc:creator>
  <cp:lastModifiedBy>Corey Seeman</cp:lastModifiedBy>
  <cp:revision>85</cp:revision>
  <cp:lastPrinted>2021-09-28T09:55:20Z</cp:lastPrinted>
  <dcterms:created xsi:type="dcterms:W3CDTF">2018-04-26T15:01:43Z</dcterms:created>
  <dcterms:modified xsi:type="dcterms:W3CDTF">2021-09-28T09:55:54Z</dcterms:modified>
</cp:coreProperties>
</file>