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20" d="100"/>
          <a:sy n="20" d="100"/>
        </p:scale>
        <p:origin x="-675" y="-4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12/17/2020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Evaluating Medical Students Cross-Cultural Care </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Andrew D.P Prince, </a:t>
            </a:r>
            <a:r>
              <a:rPr lang="en-US" sz="4000" dirty="0" smtClean="0">
                <a:solidFill>
                  <a:schemeClr val="accent3">
                    <a:lumMod val="20000"/>
                    <a:lumOff val="80000"/>
                  </a:schemeClr>
                </a:solidFill>
                <a:latin typeface="+mn-lt"/>
              </a:rPr>
              <a:t>BA; </a:t>
            </a:r>
            <a:r>
              <a:rPr lang="en-US" sz="4000" dirty="0">
                <a:solidFill>
                  <a:schemeClr val="accent3">
                    <a:lumMod val="20000"/>
                    <a:lumOff val="80000"/>
                  </a:schemeClr>
                </a:solidFill>
                <a:latin typeface="+mn-lt"/>
              </a:rPr>
              <a:t>Alexander R. Green, </a:t>
            </a:r>
            <a:r>
              <a:rPr lang="en-US" sz="4000" dirty="0" smtClean="0">
                <a:solidFill>
                  <a:schemeClr val="accent3">
                    <a:lumMod val="20000"/>
                    <a:lumOff val="80000"/>
                  </a:schemeClr>
                </a:solidFill>
                <a:latin typeface="+mn-lt"/>
              </a:rPr>
              <a:t>MD; </a:t>
            </a:r>
            <a:r>
              <a:rPr lang="en-US" sz="4000" dirty="0">
                <a:solidFill>
                  <a:schemeClr val="accent3">
                    <a:lumMod val="20000"/>
                    <a:lumOff val="80000"/>
                  </a:schemeClr>
                </a:solidFill>
                <a:latin typeface="+mn-lt"/>
              </a:rPr>
              <a:t>David J. Brown, </a:t>
            </a:r>
            <a:r>
              <a:rPr lang="en-US" sz="4000" dirty="0" smtClean="0">
                <a:solidFill>
                  <a:schemeClr val="accent3">
                    <a:lumMod val="20000"/>
                    <a:lumOff val="80000"/>
                  </a:schemeClr>
                </a:solidFill>
                <a:latin typeface="+mn-lt"/>
              </a:rPr>
              <a:t>MD; </a:t>
            </a:r>
            <a:r>
              <a:rPr lang="en-US" sz="4000" dirty="0">
                <a:solidFill>
                  <a:schemeClr val="accent3">
                    <a:lumMod val="20000"/>
                    <a:lumOff val="80000"/>
                  </a:schemeClr>
                </a:solidFill>
                <a:latin typeface="+mn-lt"/>
              </a:rPr>
              <a:t>Michael J. Brenner, MD, </a:t>
            </a:r>
            <a:r>
              <a:rPr lang="en-US" sz="4000" dirty="0" smtClean="0">
                <a:solidFill>
                  <a:schemeClr val="accent3">
                    <a:lumMod val="20000"/>
                    <a:lumOff val="80000"/>
                  </a:schemeClr>
                </a:solidFill>
                <a:latin typeface="+mn-lt"/>
              </a:rPr>
              <a:t>FACS</a:t>
            </a:r>
            <a:endParaRPr lang="en-US" sz="4000" dirty="0">
              <a:solidFill>
                <a:schemeClr val="accent3">
                  <a:lumMod val="20000"/>
                  <a:lumOff val="80000"/>
                </a:schemeClr>
              </a:solidFill>
              <a:latin typeface="+mn-lt"/>
            </a:endParaRPr>
          </a:p>
        </p:txBody>
      </p:sp>
      <p:sp>
        <p:nvSpPr>
          <p:cNvPr id="24" name="TextBox 23"/>
          <p:cNvSpPr txBox="1"/>
          <p:nvPr/>
        </p:nvSpPr>
        <p:spPr>
          <a:xfrm>
            <a:off x="1778004" y="25031702"/>
            <a:ext cx="3661664"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smtClean="0"/>
              <a:t>Andrew Prince</a:t>
            </a:r>
            <a:endParaRPr lang="en-US" sz="2400" dirty="0"/>
          </a:p>
          <a:p>
            <a:r>
              <a:rPr lang="en-US" sz="2400" dirty="0" smtClean="0"/>
              <a:t>University of Michigan</a:t>
            </a:r>
            <a:endParaRPr lang="en-US" sz="2400" dirty="0"/>
          </a:p>
          <a:p>
            <a:r>
              <a:rPr lang="en-US" sz="2400" dirty="0"/>
              <a:t>Email</a:t>
            </a:r>
            <a:r>
              <a:rPr lang="en-US" sz="2400" dirty="0" smtClean="0"/>
              <a:t>: adprince@umich.edu</a:t>
            </a:r>
            <a:endParaRPr lang="en-US" sz="2400" dirty="0"/>
          </a:p>
        </p:txBody>
      </p:sp>
      <p:sp>
        <p:nvSpPr>
          <p:cNvPr id="25" name="TextBox 24"/>
          <p:cNvSpPr txBox="1"/>
          <p:nvPr/>
        </p:nvSpPr>
        <p:spPr>
          <a:xfrm>
            <a:off x="1778002" y="24190896"/>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31301" y="24765000"/>
            <a:ext cx="20320000" cy="2087911"/>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 </a:t>
            </a:r>
            <a:r>
              <a:rPr lang="en-US" sz="1200" dirty="0"/>
              <a:t>Green A, Chun M, Cervantes M, et al. Measuring medical students’ preparedness and skills to provide cross-cultural care. Health Equity. 2017;1.1:15-22.</a:t>
            </a:r>
            <a:endParaRPr lang="en-US" sz="1200" dirty="0"/>
          </a:p>
          <a:p>
            <a:pPr marL="326442" indent="-326442">
              <a:buFont typeface="+mj-lt"/>
              <a:buAutoNum type="arabicPeriod"/>
            </a:pPr>
            <a:r>
              <a:rPr lang="en-US" sz="1200" dirty="0"/>
              <a:t> </a:t>
            </a:r>
            <a:r>
              <a:rPr lang="en-US" sz="1200" dirty="0" err="1"/>
              <a:t>Weissman</a:t>
            </a:r>
            <a:r>
              <a:rPr lang="en-US" sz="1200" dirty="0"/>
              <a:t> J, Betancourt J, Campbell E, al e. Resident physicians' preparedness to provide cross-cultural care. JAMA. 2005;294:1058-1067.</a:t>
            </a:r>
            <a:endParaRPr lang="en-US" sz="1200" dirty="0"/>
          </a:p>
          <a:p>
            <a:pPr marL="326442" indent="-326442">
              <a:buFont typeface="+mj-lt"/>
              <a:buAutoNum type="arabicPeriod"/>
            </a:pPr>
            <a:r>
              <a:rPr lang="en-US" sz="1200" dirty="0"/>
              <a:t> </a:t>
            </a:r>
            <a:r>
              <a:rPr lang="en-US" sz="1200" dirty="0"/>
              <a:t>Betancourt JR. Cross-cultural medical education: conceptual approaches and frameworks for evaluation. </a:t>
            </a:r>
            <a:r>
              <a:rPr lang="en-US" sz="1200" dirty="0" err="1"/>
              <a:t>Acad</a:t>
            </a:r>
            <a:r>
              <a:rPr lang="en-US" sz="1200" dirty="0"/>
              <a:t> Med. 2003;78(6):560-569.</a:t>
            </a:r>
            <a:endParaRPr lang="en-US" sz="1200" dirty="0"/>
          </a:p>
          <a:p>
            <a:pPr marL="326442" indent="-326442">
              <a:buFont typeface="+mj-lt"/>
              <a:buAutoNum type="arabicPeriod"/>
            </a:pPr>
            <a:r>
              <a:rPr lang="en-US" sz="1200" dirty="0"/>
              <a:t> </a:t>
            </a:r>
            <a:r>
              <a:rPr lang="fr-FR" sz="1200" dirty="0" err="1"/>
              <a:t>Crawshaw</a:t>
            </a:r>
            <a:r>
              <a:rPr lang="fr-FR" sz="1200" dirty="0"/>
              <a:t> R, Rogers DE, Pellegrino ED, et al. Patient-</a:t>
            </a:r>
            <a:r>
              <a:rPr lang="fr-FR" sz="1200" dirty="0" err="1"/>
              <a:t>physician</a:t>
            </a:r>
            <a:r>
              <a:rPr lang="fr-FR" sz="1200" dirty="0"/>
              <a:t> covenant. JAMA. 1995;273(19):1553.</a:t>
            </a:r>
            <a:endParaRPr lang="en-US" sz="1200" dirty="0"/>
          </a:p>
          <a:p>
            <a:pPr marL="326442" indent="-326442">
              <a:buFont typeface="+mj-lt"/>
              <a:buAutoNum type="arabicPeriod"/>
            </a:pPr>
            <a:r>
              <a:rPr lang="en-US" sz="1200" dirty="0"/>
              <a:t> </a:t>
            </a:r>
            <a:r>
              <a:rPr lang="en-US" sz="1200" dirty="0"/>
              <a:t>Rapp D. Integrating cultural competency into the undergraduate medical curriculum. Medical Education. 2006;40:704-710.</a:t>
            </a:r>
            <a:endParaRPr lang="en-US" sz="1200" dirty="0"/>
          </a:p>
          <a:p>
            <a:pPr marL="326442" indent="-326442">
              <a:buFont typeface="+mj-lt"/>
              <a:buAutoNum type="arabicPeriod"/>
            </a:pPr>
            <a:r>
              <a:rPr lang="en-US" sz="1200" dirty="0"/>
              <a:t> </a:t>
            </a:r>
            <a:r>
              <a:rPr lang="en-US" sz="1200" dirty="0"/>
              <a:t>Ferguson W, Keller D, Haley H, al e. Developing Culturally competent community faculty: a model </a:t>
            </a:r>
            <a:r>
              <a:rPr lang="en-US" sz="1200" dirty="0" err="1"/>
              <a:t>programme</a:t>
            </a:r>
            <a:r>
              <a:rPr lang="en-US" sz="1200" dirty="0"/>
              <a:t>. Academic Medicine. 2003;78:1221-1228</a:t>
            </a:r>
            <a:r>
              <a:rPr lang="en-US" sz="1200" dirty="0" smtClean="0"/>
              <a:t>.</a:t>
            </a:r>
          </a:p>
          <a:p>
            <a:pPr marL="326442" indent="-326442">
              <a:buFont typeface="+mj-lt"/>
              <a:buAutoNum type="arabicPeriod"/>
            </a:pPr>
            <a:r>
              <a:rPr lang="en-US" sz="1200" dirty="0" err="1"/>
              <a:t>Goroll</a:t>
            </a:r>
            <a:r>
              <a:rPr lang="en-US" sz="1200" dirty="0"/>
              <a:t> AH, </a:t>
            </a:r>
            <a:r>
              <a:rPr lang="en-US" sz="1200" dirty="0" err="1"/>
              <a:t>Sirio</a:t>
            </a:r>
            <a:r>
              <a:rPr lang="en-US" sz="1200" dirty="0"/>
              <a:t> C, Duffy FD, et al. A new model for accreditation of residency programs in internal medicine. Ann Intern Med. 2004;140(11):902-909.</a:t>
            </a:r>
            <a:endParaRPr lang="en-US" sz="1200" dirty="0"/>
          </a:p>
          <a:p>
            <a:pPr marL="326442" indent="-326442">
              <a:buFont typeface="+mj-lt"/>
              <a:buAutoNum type="arabicPeriod"/>
            </a:pPr>
            <a:r>
              <a:rPr lang="en-US" sz="1200" dirty="0"/>
              <a:t> </a:t>
            </a:r>
            <a:r>
              <a:rPr lang="en-US" sz="1200" dirty="0"/>
              <a:t>Louden R, Anderson P, </a:t>
            </a:r>
            <a:r>
              <a:rPr lang="en-US" sz="1200" dirty="0" err="1"/>
              <a:t>Paranjit</a:t>
            </a:r>
            <a:r>
              <a:rPr lang="en-US" sz="1200" dirty="0"/>
              <a:t> S, Greenfield S. Educating medical students for work in culturally diverse societies. JAMA. 1999;282:875-880.</a:t>
            </a:r>
            <a:endParaRPr lang="en-US" sz="1200" dirty="0"/>
          </a:p>
          <a:p>
            <a:pPr marL="326442" indent="-326442">
              <a:buFont typeface="+mj-lt"/>
              <a:buAutoNum type="arabicPeriod"/>
            </a:pPr>
            <a:r>
              <a:rPr lang="en-US" sz="1200" dirty="0"/>
              <a:t> </a:t>
            </a:r>
            <a:r>
              <a:rPr lang="en-US" sz="1200" dirty="0" err="1"/>
              <a:t>Strasser</a:t>
            </a:r>
            <a:r>
              <a:rPr lang="en-US" sz="1200" dirty="0"/>
              <a:t> R, Worley P, Cristobal F, et al. Putting communities in the driver's seat: the realities of community-engaged medical education. </a:t>
            </a:r>
            <a:r>
              <a:rPr lang="en-US" sz="1200" dirty="0" err="1"/>
              <a:t>Acad</a:t>
            </a:r>
            <a:r>
              <a:rPr lang="en-US" sz="1200" dirty="0"/>
              <a:t> Med. 2015;90(11):1466-1470.</a:t>
            </a:r>
            <a:endParaRPr lang="en-US" sz="1200" dirty="0"/>
          </a:p>
          <a:p>
            <a:pPr marL="326442" indent="-326442">
              <a:buFont typeface="+mj-lt"/>
              <a:buAutoNum type="arabicPeriod"/>
            </a:pPr>
            <a:r>
              <a:rPr lang="en-US" sz="1200" dirty="0"/>
              <a:t> </a:t>
            </a:r>
            <a:r>
              <a:rPr lang="en-US" sz="1200" dirty="0"/>
              <a:t>O'Mara-Eves A, </a:t>
            </a:r>
            <a:r>
              <a:rPr lang="en-US" sz="1200" dirty="0" err="1"/>
              <a:t>Brunton</a:t>
            </a:r>
            <a:r>
              <a:rPr lang="en-US" sz="1200" dirty="0"/>
              <a:t> G, Oliver S, Kavanagh J, Jamal F, Thomas J. The effectiveness of community engagement in public health interventions for disadvantaged groups: a meta-analysis. BMC Public Health. 2015;15:129.</a:t>
            </a:r>
            <a:endParaRPr lang="en-US" sz="1200" dirty="0"/>
          </a:p>
          <a:p>
            <a:pPr marL="326442" indent="-326442">
              <a:buFont typeface="+mj-lt"/>
              <a:buAutoNum type="arabicPeriod"/>
            </a:pPr>
            <a:r>
              <a:rPr lang="en-US" sz="1200" dirty="0"/>
              <a:t>  </a:t>
            </a:r>
            <a:r>
              <a:rPr lang="en-US" sz="1200" dirty="0" err="1"/>
              <a:t>Brottman</a:t>
            </a:r>
            <a:r>
              <a:rPr lang="en-US" sz="1200" dirty="0"/>
              <a:t> M, Char D, Hattori R, </a:t>
            </a:r>
            <a:r>
              <a:rPr lang="en-US" sz="1200" dirty="0" err="1"/>
              <a:t>Heeb</a:t>
            </a:r>
            <a:r>
              <a:rPr lang="en-US" sz="1200" dirty="0"/>
              <a:t> R, </a:t>
            </a:r>
            <a:r>
              <a:rPr lang="en-US" sz="1200" dirty="0" err="1"/>
              <a:t>Taff</a:t>
            </a:r>
            <a:r>
              <a:rPr lang="en-US" sz="1200" dirty="0"/>
              <a:t> S. Toward Cultural Competency in Health Care: A Scoping Review of the Diversity and Inclusion Education Literature. Academic Medicine. 2019</a:t>
            </a:r>
            <a:r>
              <a:rPr lang="en-US" sz="1200" dirty="0" smtClean="0"/>
              <a:t>.</a:t>
            </a:r>
          </a:p>
          <a:p>
            <a:pPr marL="326442" indent="-326442">
              <a:buFont typeface="+mj-lt"/>
              <a:buAutoNum type="arabicPeriod"/>
            </a:pPr>
            <a:r>
              <a:rPr lang="en-US" sz="1200" dirty="0" err="1"/>
              <a:t>Hordijk</a:t>
            </a:r>
            <a:r>
              <a:rPr lang="en-US" sz="1200" dirty="0"/>
              <a:t> R, </a:t>
            </a:r>
            <a:r>
              <a:rPr lang="en-US" sz="1200" dirty="0" err="1"/>
              <a:t>Hendrickx</a:t>
            </a:r>
            <a:r>
              <a:rPr lang="en-US" sz="1200" dirty="0"/>
              <a:t> K, </a:t>
            </a:r>
            <a:r>
              <a:rPr lang="en-US" sz="1200" dirty="0" err="1"/>
              <a:t>Lanting</a:t>
            </a:r>
            <a:r>
              <a:rPr lang="en-US" sz="1200" dirty="0"/>
              <a:t> K, MacFarlane A, </a:t>
            </a:r>
            <a:r>
              <a:rPr lang="en-US" sz="1200" dirty="0" err="1"/>
              <a:t>Muntinga</a:t>
            </a:r>
            <a:r>
              <a:rPr lang="en-US" sz="1200" dirty="0"/>
              <a:t> M, </a:t>
            </a:r>
            <a:r>
              <a:rPr lang="en-US" sz="1200" dirty="0" err="1"/>
              <a:t>Suurmond</a:t>
            </a:r>
            <a:r>
              <a:rPr lang="en-US" sz="1200" dirty="0"/>
              <a:t> J. Defining a framework for medical teachers’ competencies to teach ethnic and cultural diversity: Results of a European Delphi study. Medical Teacher. 2019;41(1):68-74.</a:t>
            </a:r>
            <a:endParaRPr lang="en-US" sz="1200" dirty="0" smtClean="0"/>
          </a:p>
          <a:p>
            <a:pPr marL="326442" indent="-326442">
              <a:buFont typeface="+mj-lt"/>
              <a:buAutoNum type="arabicPeriod"/>
            </a:pPr>
            <a:endParaRPr lang="en-US" sz="1200" dirty="0"/>
          </a:p>
          <a:p>
            <a:pPr marL="326442" indent="-326442">
              <a:buFont typeface="+mj-lt"/>
              <a:buAutoNum type="arabicPeriod"/>
            </a:pPr>
            <a:endParaRPr lang="en-US" sz="1200" dirty="0"/>
          </a:p>
        </p:txBody>
      </p:sp>
      <p:sp>
        <p:nvSpPr>
          <p:cNvPr id="27" name="TextBox 26"/>
          <p:cNvSpPr txBox="1"/>
          <p:nvPr/>
        </p:nvSpPr>
        <p:spPr>
          <a:xfrm>
            <a:off x="22860003" y="24151557"/>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105890" y="4282095"/>
            <a:ext cx="10781310" cy="803296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r>
              <a:rPr lang="en-US" sz="2400" dirty="0">
                <a:solidFill>
                  <a:prstClr val="black"/>
                </a:solidFill>
                <a:latin typeface="Calibri" pitchFamily="34" charset="0"/>
              </a:rPr>
              <a:t>To address medical disparities, the cross-cultural </a:t>
            </a:r>
            <a:r>
              <a:rPr lang="en-US" sz="2400" dirty="0" smtClean="0">
                <a:solidFill>
                  <a:prstClr val="black"/>
                </a:solidFill>
                <a:latin typeface="Calibri" pitchFamily="34" charset="0"/>
              </a:rPr>
              <a:t>care (CCC) </a:t>
            </a:r>
            <a:r>
              <a:rPr lang="en-US" sz="2400" dirty="0">
                <a:solidFill>
                  <a:prstClr val="black"/>
                </a:solidFill>
                <a:latin typeface="Calibri" pitchFamily="34" charset="0"/>
              </a:rPr>
              <a:t>initiative has emerged that aims to teach providers how to deliver quality care to diverse populations. </a:t>
            </a:r>
            <a:r>
              <a:rPr lang="en-US" sz="2400" dirty="0" smtClean="0">
                <a:solidFill>
                  <a:prstClr val="black"/>
                </a:solidFill>
                <a:latin typeface="Calibri" pitchFamily="34" charset="0"/>
              </a:rPr>
              <a:t>CCC education </a:t>
            </a:r>
            <a:r>
              <a:rPr lang="en-US" sz="2400" dirty="0">
                <a:solidFill>
                  <a:prstClr val="black"/>
                </a:solidFill>
                <a:latin typeface="Calibri" pitchFamily="34" charset="0"/>
              </a:rPr>
              <a:t>is difficult to implement but even harder to evaluate. We used a validated survey to evaluate medical students’ perspectives regarding their preparedness and skills to care for culturally diverse patients. The survey lays groundwork for future improvement of deficient areas and longitudinal evaluation of Michigan Medical school curriculum.</a:t>
            </a:r>
          </a:p>
          <a:p>
            <a:pPr lvl="0" eaLnBrk="1" hangingPunct="1"/>
            <a:endParaRPr lang="en-US" sz="1600" dirty="0">
              <a:solidFill>
                <a:prstClr val="black"/>
              </a:solidFill>
              <a:latin typeface="Calibri" pitchFamily="34" charset="0"/>
            </a:endParaRPr>
          </a:p>
          <a:p>
            <a:pPr lvl="0" eaLnBrk="1" hangingPunct="1"/>
            <a:r>
              <a:rPr lang="en-US" sz="2400" dirty="0">
                <a:solidFill>
                  <a:prstClr val="black"/>
                </a:solidFill>
                <a:latin typeface="Calibri" pitchFamily="34" charset="0"/>
              </a:rPr>
              <a:t>We conducted an Internet-based survey with students in all 4 years of training. We used a tool validated with residents, previously modified for medical students, to asses Michigan Medicines medical student’s (1) preparedness, (2) skillfulness, and (3) perspectives on the educational curriculum and learning environment. </a:t>
            </a:r>
          </a:p>
          <a:p>
            <a:pPr lvl="0" eaLnBrk="1" hangingPunct="1"/>
            <a:endParaRPr lang="en-US" sz="1600" dirty="0">
              <a:solidFill>
                <a:prstClr val="black"/>
              </a:solidFill>
              <a:latin typeface="Calibri" pitchFamily="34" charset="0"/>
            </a:endParaRPr>
          </a:p>
          <a:p>
            <a:pPr lvl="0" eaLnBrk="1" hangingPunct="1"/>
            <a:r>
              <a:rPr lang="en-US" sz="2400" dirty="0">
                <a:solidFill>
                  <a:prstClr val="black"/>
                </a:solidFill>
                <a:latin typeface="Calibri" pitchFamily="34" charset="0"/>
              </a:rPr>
              <a:t>We received 260 responses (37% response rate). Fourth-year students had signiﬁcantly higher scores than ﬁrst-year students (p&lt;0.05) for 7 of 12 preparedness items and 4 of 9 skillfulness items. Less than 50% of students felt adequately prepared/skilled by their fourth year on 9 of 12 preparedness items and 6 of 9 skillfulness items. Inadequate cross cultural education was reported as the primary barrier.</a:t>
            </a:r>
            <a:r>
              <a:rPr lang="en-US" sz="2400" dirty="0">
                <a:solidFill>
                  <a:prstClr val="black"/>
                </a:solidFill>
                <a:latin typeface="Calibri"/>
              </a:rPr>
              <a:t> Within the learning environment 51.2 % of all students disagreed that course directors incorporate cross-cultural issues into teaching and 39.3% of students disagreed that clinical faculty incorporate it into teaching.</a:t>
            </a:r>
            <a:endParaRPr lang="en-US" sz="2400" dirty="0">
              <a:solidFill>
                <a:prstClr val="black"/>
              </a:solidFill>
              <a:latin typeface="Calibri"/>
            </a:endParaRPr>
          </a:p>
        </p:txBody>
      </p:sp>
      <p:sp>
        <p:nvSpPr>
          <p:cNvPr id="32" name="Rectangle 31"/>
          <p:cNvSpPr/>
          <p:nvPr/>
        </p:nvSpPr>
        <p:spPr>
          <a:xfrm>
            <a:off x="1093520" y="3710595"/>
            <a:ext cx="1079368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12220911" y="11356692"/>
            <a:ext cx="10923107" cy="5755422"/>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r>
              <a:rPr lang="en-US" sz="2400" i="1" dirty="0">
                <a:solidFill>
                  <a:prstClr val="black"/>
                </a:solidFill>
                <a:latin typeface="Calibri" pitchFamily="34" charset="0"/>
              </a:rPr>
              <a:t>Preparedness </a:t>
            </a:r>
          </a:p>
          <a:p>
            <a:pPr lvl="0" eaLnBrk="1" hangingPunct="1"/>
            <a:r>
              <a:rPr lang="en-US" sz="2400" dirty="0">
                <a:solidFill>
                  <a:prstClr val="black"/>
                </a:solidFill>
                <a:latin typeface="Calibri" pitchFamily="34" charset="0"/>
              </a:rPr>
              <a:t>Fewer than 50% of students felt prepared on 9 out of 12 preparedness items. Statistically signiﬁcant differences (p&lt;0.05) between year 1 and 4 students were found for 7 of 12 preparedness items. The lowest differences included caring for patients who use alternative medicines, religious beliefs that affect treatment, and health beliefs at odds with Western medicine. The top three items that showed the greatest improvement were caring for patients in general, from cultures different from one’s own, and patients who are transgender.</a:t>
            </a:r>
          </a:p>
          <a:p>
            <a:pPr lvl="0" eaLnBrk="1" hangingPunct="1"/>
            <a:endParaRPr lang="en-US" sz="1400" i="1" dirty="0">
              <a:solidFill>
                <a:prstClr val="black"/>
              </a:solidFill>
              <a:latin typeface="Calibri" pitchFamily="34" charset="0"/>
            </a:endParaRPr>
          </a:p>
          <a:p>
            <a:pPr lvl="0" eaLnBrk="1" hangingPunct="1"/>
            <a:r>
              <a:rPr lang="en-US" sz="2400" i="1" dirty="0">
                <a:solidFill>
                  <a:prstClr val="black"/>
                </a:solidFill>
                <a:latin typeface="Calibri" pitchFamily="34" charset="0"/>
              </a:rPr>
              <a:t>Skillfulness</a:t>
            </a:r>
          </a:p>
          <a:p>
            <a:pPr lvl="0" eaLnBrk="1" hangingPunct="1"/>
            <a:r>
              <a:rPr lang="en-US" sz="2400" dirty="0">
                <a:solidFill>
                  <a:prstClr val="black"/>
                </a:solidFill>
                <a:latin typeface="Calibri" pitchFamily="34" charset="0"/>
              </a:rPr>
              <a:t>Fewer than 50% of students reported skillfulness on 6 of 9 items by their fourth year. 4 of 9 items showed statistically signiﬁcant differences (p&lt;0.05) between year 1 and 4. The 3 lowest item differences between year 1 and 4 students included identifying religious beliefs that affect clinical care, counseling on alternative medicine use, and identifying cultural customs that affect clinical care.</a:t>
            </a:r>
            <a:endParaRPr lang="en-US" sz="2400" dirty="0">
              <a:solidFill>
                <a:prstClr val="black"/>
              </a:solidFill>
              <a:latin typeface="Calibri" pitchFamily="34" charset="0"/>
            </a:endParaRPr>
          </a:p>
        </p:txBody>
      </p:sp>
      <p:sp>
        <p:nvSpPr>
          <p:cNvPr id="33" name="Rectangle 32"/>
          <p:cNvSpPr/>
          <p:nvPr/>
        </p:nvSpPr>
        <p:spPr>
          <a:xfrm>
            <a:off x="1125604" y="12438966"/>
            <a:ext cx="1079368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260325" y="4282095"/>
            <a:ext cx="10883693" cy="6401753"/>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r>
              <a:rPr lang="en-US" sz="2400" dirty="0">
                <a:solidFill>
                  <a:prstClr val="black"/>
                </a:solidFill>
                <a:latin typeface="Calibri" pitchFamily="34" charset="0"/>
              </a:rPr>
              <a:t>The survey was conducted in accordance with University of Michigan institutional procedures (IRB number HUM00174766). We inserted the survey into </a:t>
            </a:r>
            <a:r>
              <a:rPr lang="en-US" sz="2400" dirty="0" err="1">
                <a:solidFill>
                  <a:prstClr val="black"/>
                </a:solidFill>
                <a:latin typeface="Calibri" pitchFamily="34" charset="0"/>
              </a:rPr>
              <a:t>QulatricsXM</a:t>
            </a:r>
            <a:r>
              <a:rPr lang="en-US" sz="2400" dirty="0">
                <a:solidFill>
                  <a:prstClr val="black"/>
                </a:solidFill>
                <a:latin typeface="Calibri" pitchFamily="34" charset="0"/>
              </a:rPr>
              <a:t>® and distributed the survey, by email for medical students years 1-4, in early February. </a:t>
            </a:r>
          </a:p>
          <a:p>
            <a:pPr lvl="0" eaLnBrk="1" hangingPunct="1"/>
            <a:endParaRPr lang="en-US" sz="1600" dirty="0">
              <a:solidFill>
                <a:prstClr val="black"/>
              </a:solidFill>
              <a:latin typeface="Calibri" pitchFamily="34" charset="0"/>
            </a:endParaRPr>
          </a:p>
          <a:p>
            <a:pPr lvl="0" eaLnBrk="1" hangingPunct="1"/>
            <a:r>
              <a:rPr lang="en-US" sz="2400" dirty="0">
                <a:solidFill>
                  <a:prstClr val="black"/>
                </a:solidFill>
                <a:latin typeface="Calibri" pitchFamily="34" charset="0"/>
              </a:rPr>
              <a:t>Two constructs related to cross-cultural care were measured: (1) preparedness to care for speciﬁc types of patients and (2) self-assessment of speciﬁc cross-cultural skills. We also included questions assessing the educational curriculum and climate around cross-cultural care.</a:t>
            </a:r>
          </a:p>
          <a:p>
            <a:pPr lvl="0" eaLnBrk="1" hangingPunct="1"/>
            <a:endParaRPr lang="en-US" sz="1600" dirty="0">
              <a:solidFill>
                <a:prstClr val="black"/>
              </a:solidFill>
              <a:latin typeface="Calibri" pitchFamily="34" charset="0"/>
            </a:endParaRPr>
          </a:p>
          <a:p>
            <a:pPr lvl="0" eaLnBrk="1" hangingPunct="1"/>
            <a:r>
              <a:rPr lang="en-US" sz="2400" dirty="0">
                <a:solidFill>
                  <a:prstClr val="black"/>
                </a:solidFill>
                <a:latin typeface="Calibri" pitchFamily="34" charset="0"/>
              </a:rPr>
              <a:t>Chi-square analyses was used to test for differences in preparedness and skillfulness items between years within the curriculum. All preparedness and skillfulness item responses were dichotomized into ‘‘Unprepared/Unskilled’’ (response of ‘‘1,’’ ‘‘2,’’ or ‘‘3’’) and ‘‘Prepared/Skilled’’ (response of ‘‘4’’ or ‘‘5’’) and examined for change between year 1 and 4. Responses about problems during medical training were dichotomized into the categories of ‘‘No Problem’’ (response of ‘‘1’’) and ‘‘Problem’’ (responses of ‘‘2,’’ ‘‘3,’’ and ‘‘4’’) and analyzed with Crosstab analyses. P&lt;.05 was considered statistically significant for all analyses.</a:t>
            </a:r>
            <a:endParaRPr lang="en-US" sz="2400" dirty="0">
              <a:solidFill>
                <a:prstClr val="black"/>
              </a:solidFill>
              <a:latin typeface="Calibri" pitchFamily="34" charset="0"/>
            </a:endParaRPr>
          </a:p>
        </p:txBody>
      </p:sp>
      <p:sp>
        <p:nvSpPr>
          <p:cNvPr id="34" name="Rectangle 33"/>
          <p:cNvSpPr/>
          <p:nvPr/>
        </p:nvSpPr>
        <p:spPr>
          <a:xfrm>
            <a:off x="12260325" y="3710595"/>
            <a:ext cx="10883692"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3941931" y="4251220"/>
            <a:ext cx="10690249" cy="1152218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dirty="0" smtClean="0">
                <a:latin typeface="+mn-lt"/>
              </a:rPr>
              <a:t>Students’ positive attitudes toward CCC were not necessarily paralleled by their sense of preparedness or skillfulness. The degree of students’ exposure to diverse cultural groups, including patients who hold different beliefs, influenced their sense of preparedness to interact with them. During medical training students are socialized into a professional ethos that privileges Western medicine and normalizes institutional health care. This ethos and limited exposure to patients with other beliefs might account for their self-reported low level of preparedness to negotiate with those who use alternative medicine or distrust the health system.</a:t>
            </a:r>
          </a:p>
          <a:p>
            <a:pPr eaLnBrk="1" hangingPunct="1"/>
            <a:endParaRPr lang="en-US" sz="1600" dirty="0">
              <a:latin typeface="+mn-lt"/>
            </a:endParaRPr>
          </a:p>
          <a:p>
            <a:pPr eaLnBrk="1" hangingPunct="1"/>
            <a:r>
              <a:rPr lang="en-US" sz="2400" dirty="0" smtClean="0">
                <a:latin typeface="+mn-lt"/>
              </a:rPr>
              <a:t>An urgent concern to curriculum developers is students’ perceptions of the adequacy of their training in CCC. Medical students are closely split regarding the learning environment, with half of students believing the leadership does not make learning about culturally diverse patients a priority and that course directors don’t incorporate CCC into teaching. It is likely the learning environment and the lack of diverse patient experiences, most students seeing less than 20% of racial diverse patients, contributes significantly to low preparedness and skillfulness scores. </a:t>
            </a:r>
          </a:p>
          <a:p>
            <a:pPr eaLnBrk="1" hangingPunct="1"/>
            <a:endParaRPr lang="en-US" sz="1600" dirty="0">
              <a:latin typeface="+mn-lt"/>
            </a:endParaRPr>
          </a:p>
          <a:p>
            <a:pPr eaLnBrk="1" hangingPunct="1"/>
            <a:r>
              <a:rPr lang="en-US" sz="2400" dirty="0" smtClean="0">
                <a:latin typeface="+mn-lt"/>
              </a:rPr>
              <a:t>Experiential learning is critical to achieving greater CCC training. Formative experiences in diverse communities afford breadth of understanding on the culture, needs, and challenges of cultural groups. Those experiences instill a passion for change, encourage advocacy, and teach physicians the skills to address negative health outcomes imposed by poverty, inequality, and discrimination.</a:t>
            </a:r>
          </a:p>
          <a:p>
            <a:pPr eaLnBrk="1" hangingPunct="1"/>
            <a:endParaRPr lang="en-US" sz="1600" dirty="0">
              <a:latin typeface="+mn-lt"/>
            </a:endParaRPr>
          </a:p>
          <a:p>
            <a:pPr eaLnBrk="1" hangingPunct="1"/>
            <a:r>
              <a:rPr lang="en-US" sz="2400" dirty="0" smtClean="0">
                <a:latin typeface="+mn-lt"/>
              </a:rPr>
              <a:t>Integrating CCC training into early years is critical and can be achieved through greater community experiences, small groups, and simulations. A key component of CCC includes learning skills related to patient-physician dialogue. These skills include trust building, humility, and shared decision making. A few pedagogical approaches to developing these skills have met with success: small-group discussions, personal journals, professional role models from cultural groups, and simulations with feedback. Faculty development and training is also needed to implement the curricular requirements and structured teaching of CCC.</a:t>
            </a:r>
            <a:endParaRPr lang="en-US" sz="2400" dirty="0">
              <a:latin typeface="+mn-lt"/>
            </a:endParaRPr>
          </a:p>
        </p:txBody>
      </p:sp>
      <p:sp>
        <p:nvSpPr>
          <p:cNvPr id="35" name="Rectangle 34"/>
          <p:cNvSpPr/>
          <p:nvPr/>
        </p:nvSpPr>
        <p:spPr>
          <a:xfrm>
            <a:off x="33949814" y="3747352"/>
            <a:ext cx="10682366"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3949814" y="16457563"/>
            <a:ext cx="10711269" cy="738663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latin typeface="+mn-lt"/>
              </a:rPr>
              <a:t>This study is a baseline report of </a:t>
            </a:r>
            <a:r>
              <a:rPr lang="en-US" sz="2400" dirty="0" smtClean="0">
                <a:latin typeface="+mn-lt"/>
              </a:rPr>
              <a:t>Michigan medical </a:t>
            </a:r>
            <a:r>
              <a:rPr lang="en-US" sz="2400" dirty="0">
                <a:latin typeface="+mn-lt"/>
              </a:rPr>
              <a:t>students’ self-perception of their CCC in terms </a:t>
            </a:r>
            <a:r>
              <a:rPr lang="en-US" sz="2400" dirty="0" smtClean="0">
                <a:latin typeface="+mn-lt"/>
              </a:rPr>
              <a:t>of preparedness, skillfulness, and educational environment</a:t>
            </a:r>
            <a:r>
              <a:rPr lang="en-US" sz="2400" dirty="0">
                <a:latin typeface="+mn-lt"/>
              </a:rPr>
              <a:t>. The study of student perceptions </a:t>
            </a:r>
            <a:r>
              <a:rPr lang="en-US" sz="2400" dirty="0" smtClean="0">
                <a:latin typeface="+mn-lt"/>
              </a:rPr>
              <a:t>demonstrated high </a:t>
            </a:r>
            <a:r>
              <a:rPr lang="en-US" sz="2400" dirty="0">
                <a:latin typeface="+mn-lt"/>
              </a:rPr>
              <a:t>awareness of </a:t>
            </a:r>
            <a:r>
              <a:rPr lang="en-US" sz="2400" dirty="0" smtClean="0">
                <a:latin typeface="+mn-lt"/>
              </a:rPr>
              <a:t>disparities and the </a:t>
            </a:r>
            <a:r>
              <a:rPr lang="en-US" sz="2400" dirty="0">
                <a:latin typeface="+mn-lt"/>
              </a:rPr>
              <a:t>needs of diverse </a:t>
            </a:r>
            <a:r>
              <a:rPr lang="en-US" sz="2400" dirty="0" smtClean="0">
                <a:latin typeface="+mn-lt"/>
              </a:rPr>
              <a:t>groups, but </a:t>
            </a:r>
            <a:r>
              <a:rPr lang="en-US" sz="2400" dirty="0">
                <a:latin typeface="+mn-lt"/>
              </a:rPr>
              <a:t>failed to be aligned with a sense of </a:t>
            </a:r>
            <a:r>
              <a:rPr lang="en-US" sz="2400" dirty="0" smtClean="0">
                <a:latin typeface="+mn-lt"/>
              </a:rPr>
              <a:t>preparedness and skillfulness. This </a:t>
            </a:r>
            <a:r>
              <a:rPr lang="en-US" sz="2400" dirty="0">
                <a:latin typeface="+mn-lt"/>
              </a:rPr>
              <a:t>shows that CCC has not been </a:t>
            </a:r>
            <a:r>
              <a:rPr lang="en-US" sz="2400" dirty="0" smtClean="0">
                <a:latin typeface="+mn-lt"/>
              </a:rPr>
              <a:t>sufficiently </a:t>
            </a:r>
            <a:r>
              <a:rPr lang="en-US" sz="2400" dirty="0">
                <a:latin typeface="+mn-lt"/>
              </a:rPr>
              <a:t>addressed in the curriculum, and this </a:t>
            </a:r>
            <a:r>
              <a:rPr lang="en-US" sz="2400" dirty="0" smtClean="0">
                <a:latin typeface="+mn-lt"/>
              </a:rPr>
              <a:t>deficiency </a:t>
            </a:r>
            <a:r>
              <a:rPr lang="en-US" sz="2400" dirty="0">
                <a:latin typeface="+mn-lt"/>
              </a:rPr>
              <a:t>contributed to students’ self-reported lack of readiness for </a:t>
            </a:r>
            <a:r>
              <a:rPr lang="en-US" sz="2400" dirty="0" smtClean="0">
                <a:latin typeface="+mn-lt"/>
              </a:rPr>
              <a:t>CCC. </a:t>
            </a:r>
            <a:r>
              <a:rPr lang="en-US" sz="2400" dirty="0">
                <a:latin typeface="+mn-lt"/>
              </a:rPr>
              <a:t>Exposure to particular cultural groups should be provided systematically</a:t>
            </a:r>
            <a:r>
              <a:rPr lang="en-US" sz="2400" dirty="0" smtClean="0">
                <a:latin typeface="+mn-lt"/>
              </a:rPr>
              <a:t>, </a:t>
            </a:r>
            <a:r>
              <a:rPr lang="en-US" sz="2400" dirty="0">
                <a:latin typeface="+mn-lt"/>
              </a:rPr>
              <a:t>through the formal and/or hidden curriculum such as meaningful experiential learning, </a:t>
            </a:r>
            <a:r>
              <a:rPr lang="en-US" sz="2400" dirty="0" smtClean="0">
                <a:latin typeface="+mn-lt"/>
              </a:rPr>
              <a:t>simulation, discussion</a:t>
            </a:r>
            <a:r>
              <a:rPr lang="en-US" sz="2400" dirty="0">
                <a:latin typeface="+mn-lt"/>
              </a:rPr>
              <a:t>, and practice. In addition, the </a:t>
            </a:r>
            <a:r>
              <a:rPr lang="en-US" sz="2400" dirty="0" smtClean="0">
                <a:latin typeface="+mn-lt"/>
              </a:rPr>
              <a:t>creation </a:t>
            </a:r>
            <a:r>
              <a:rPr lang="en-US" sz="2400" dirty="0">
                <a:latin typeface="+mn-lt"/>
              </a:rPr>
              <a:t>of a </a:t>
            </a:r>
            <a:r>
              <a:rPr lang="en-US" sz="2400" dirty="0" smtClean="0">
                <a:latin typeface="+mn-lt"/>
              </a:rPr>
              <a:t>CCC </a:t>
            </a:r>
            <a:r>
              <a:rPr lang="en-US" sz="2400" dirty="0">
                <a:latin typeface="+mn-lt"/>
              </a:rPr>
              <a:t>training framework for different </a:t>
            </a:r>
            <a:r>
              <a:rPr lang="en-US" sz="2400" dirty="0" smtClean="0">
                <a:latin typeface="+mn-lt"/>
              </a:rPr>
              <a:t>years </a:t>
            </a:r>
            <a:r>
              <a:rPr lang="en-US" sz="2400" dirty="0">
                <a:latin typeface="+mn-lt"/>
              </a:rPr>
              <a:t>in the medical curriculum is pressing, and </a:t>
            </a:r>
            <a:r>
              <a:rPr lang="en-US" sz="2400" dirty="0" smtClean="0">
                <a:latin typeface="+mn-lt"/>
              </a:rPr>
              <a:t>needs </a:t>
            </a:r>
            <a:r>
              <a:rPr lang="en-US" sz="2400" dirty="0">
                <a:latin typeface="+mn-lt"/>
              </a:rPr>
              <a:t>to be re-designed to address </a:t>
            </a:r>
            <a:r>
              <a:rPr lang="en-US" sz="2400" dirty="0" smtClean="0">
                <a:latin typeface="+mn-lt"/>
              </a:rPr>
              <a:t>biases </a:t>
            </a:r>
            <a:r>
              <a:rPr lang="en-US" sz="2400" dirty="0">
                <a:latin typeface="+mn-lt"/>
              </a:rPr>
              <a:t>and develop CCC skills specifically for </a:t>
            </a:r>
            <a:r>
              <a:rPr lang="en-US" sz="2400" dirty="0" smtClean="0">
                <a:latin typeface="+mn-lt"/>
              </a:rPr>
              <a:t>particular patient groups. This training needs </a:t>
            </a:r>
            <a:r>
              <a:rPr lang="en-US" sz="2400" dirty="0">
                <a:latin typeface="+mn-lt"/>
              </a:rPr>
              <a:t>to prepare medical students more effectively for the myriad situations they will face in </a:t>
            </a:r>
            <a:r>
              <a:rPr lang="en-US" sz="2400" dirty="0" smtClean="0">
                <a:latin typeface="+mn-lt"/>
              </a:rPr>
              <a:t>clinical </a:t>
            </a:r>
            <a:r>
              <a:rPr lang="en-US" sz="2400" dirty="0">
                <a:latin typeface="+mn-lt"/>
              </a:rPr>
              <a:t>settings. The formal and hidden </a:t>
            </a:r>
            <a:r>
              <a:rPr lang="en-US" sz="2400" dirty="0" smtClean="0">
                <a:latin typeface="+mn-lt"/>
              </a:rPr>
              <a:t>curricula need </a:t>
            </a:r>
            <a:r>
              <a:rPr lang="en-US" sz="2400" dirty="0">
                <a:latin typeface="+mn-lt"/>
              </a:rPr>
              <a:t>to involve faculty in professional development in order to promote programs that implement CCC effectively. </a:t>
            </a:r>
            <a:r>
              <a:rPr lang="en-US" sz="2400" dirty="0" smtClean="0">
                <a:latin typeface="+mn-lt"/>
              </a:rPr>
              <a:t>The findings of this survey should </a:t>
            </a:r>
            <a:r>
              <a:rPr lang="en-US" sz="2400" dirty="0">
                <a:latin typeface="+mn-lt"/>
              </a:rPr>
              <a:t>be of interest </a:t>
            </a:r>
            <a:r>
              <a:rPr lang="en-US" sz="2400" dirty="0" smtClean="0">
                <a:latin typeface="+mn-lt"/>
              </a:rPr>
              <a:t>at other institutions and the methods easily generalizable. This </a:t>
            </a:r>
            <a:r>
              <a:rPr lang="en-US" sz="2400" dirty="0">
                <a:latin typeface="+mn-lt"/>
              </a:rPr>
              <a:t>study serves a useful point of reference for future curriculum reform and for educational leaders to recognize the critical need for incorporating CCC into medical curricula.</a:t>
            </a:r>
          </a:p>
        </p:txBody>
      </p:sp>
      <p:sp>
        <p:nvSpPr>
          <p:cNvPr id="36" name="Rectangle 35"/>
          <p:cNvSpPr/>
          <p:nvPr/>
        </p:nvSpPr>
        <p:spPr>
          <a:xfrm>
            <a:off x="33928793" y="15886063"/>
            <a:ext cx="10716524"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117583" y="13010466"/>
            <a:ext cx="10793680" cy="1083373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r>
              <a:rPr lang="en-US" sz="2400" dirty="0">
                <a:solidFill>
                  <a:prstClr val="black"/>
                </a:solidFill>
                <a:latin typeface="Calibri"/>
              </a:rPr>
              <a:t>The COVID-19 pandemic has been a defining moment, one that has palpably demonstrated the historic impact of sociocultural factors like race and ethnicity on health and clinical care. The </a:t>
            </a:r>
            <a:r>
              <a:rPr lang="en-US" sz="2400" dirty="0" smtClean="0">
                <a:solidFill>
                  <a:prstClr val="black"/>
                </a:solidFill>
                <a:latin typeface="Calibri"/>
              </a:rPr>
              <a:t>CCC initiative </a:t>
            </a:r>
            <a:r>
              <a:rPr lang="en-US" sz="2400" dirty="0">
                <a:solidFill>
                  <a:prstClr val="black"/>
                </a:solidFill>
                <a:latin typeface="Calibri"/>
              </a:rPr>
              <a:t>is now more important than ever to mitigating the health disparities and inequities plaguing the most vulnerable communities. CCC equips providers with the knowledge and skills to effectively care for diverse communities. Unexplored and under-considered sociocultural factors in patient physician communication can lead to unequitable care, poor adherence, mistrust, and worse health outcomes. To improve health care quality and eliminate persistent racial and ethnic disparities providers need </a:t>
            </a:r>
            <a:r>
              <a:rPr lang="en-US" sz="2400" dirty="0" smtClean="0">
                <a:solidFill>
                  <a:prstClr val="black"/>
                </a:solidFill>
                <a:latin typeface="Calibri"/>
              </a:rPr>
              <a:t>CCC training </a:t>
            </a:r>
            <a:r>
              <a:rPr lang="en-US" sz="2400" dirty="0">
                <a:solidFill>
                  <a:prstClr val="black"/>
                </a:solidFill>
                <a:latin typeface="Calibri"/>
              </a:rPr>
              <a:t>to recognize a patients’ health beliefs, values, preferences, and behaviors. Now is a critical moment for </a:t>
            </a:r>
            <a:r>
              <a:rPr lang="en-US" sz="2400" dirty="0" smtClean="0">
                <a:solidFill>
                  <a:prstClr val="black"/>
                </a:solidFill>
                <a:latin typeface="Calibri"/>
              </a:rPr>
              <a:t>CCC health </a:t>
            </a:r>
            <a:r>
              <a:rPr lang="en-US" sz="2400" dirty="0">
                <a:solidFill>
                  <a:prstClr val="black"/>
                </a:solidFill>
                <a:latin typeface="Calibri"/>
              </a:rPr>
              <a:t>education, with the injustices and disparities of minorities seared into the memories of learners.</a:t>
            </a:r>
          </a:p>
          <a:p>
            <a:pPr lvl="0" eaLnBrk="1" hangingPunct="1"/>
            <a:endParaRPr lang="en-US" sz="1600" dirty="0">
              <a:solidFill>
                <a:prstClr val="black"/>
              </a:solidFill>
              <a:latin typeface="Calibri"/>
            </a:endParaRPr>
          </a:p>
          <a:p>
            <a:pPr lvl="0" eaLnBrk="1" hangingPunct="1"/>
            <a:r>
              <a:rPr lang="en-US" sz="2400" dirty="0">
                <a:solidFill>
                  <a:prstClr val="black"/>
                </a:solidFill>
                <a:latin typeface="Calibri"/>
              </a:rPr>
              <a:t>There is strong consensus on the need for CCC curricula and this training is mandated by the Accreditation Council for Graduate Medical Education-as it possess potential to increase awareness, reduce bias, and provide safe, high quality care to diverse patients. However, there is great variability in content, teaching approaches, timing of training, and evaluations of curricular impact. Despite the dire need, present medical education fails to prepare and teach the necessary skills for medical students to provide patient-centered care in a cross-cultural context. There is a clear need to make </a:t>
            </a:r>
            <a:r>
              <a:rPr lang="en-US" sz="2400" dirty="0" smtClean="0">
                <a:solidFill>
                  <a:prstClr val="black"/>
                </a:solidFill>
                <a:latin typeface="Calibri"/>
              </a:rPr>
              <a:t>CCC a </a:t>
            </a:r>
            <a:r>
              <a:rPr lang="en-US" sz="2400" dirty="0">
                <a:solidFill>
                  <a:prstClr val="black"/>
                </a:solidFill>
                <a:latin typeface="Calibri"/>
              </a:rPr>
              <a:t>greater priority and focus efforts on integration and evaluation. </a:t>
            </a:r>
          </a:p>
          <a:p>
            <a:pPr lvl="0" eaLnBrk="1" hangingPunct="1"/>
            <a:endParaRPr lang="en-US" sz="1600" dirty="0">
              <a:solidFill>
                <a:prstClr val="black"/>
              </a:solidFill>
              <a:latin typeface="Calibri"/>
            </a:endParaRPr>
          </a:p>
          <a:p>
            <a:pPr lvl="0" eaLnBrk="1" hangingPunct="1"/>
            <a:r>
              <a:rPr lang="en-US" sz="2400" dirty="0">
                <a:solidFill>
                  <a:prstClr val="black"/>
                </a:solidFill>
                <a:latin typeface="Calibri"/>
              </a:rPr>
              <a:t>Few validated resources to assess CCC exist. A team at Harvard Medical School developed the Cross-Cultural Care Survey (CCCS) to assess self-perceived skills and preparedness to deliver CCC among resident physicians, now reformatted for medical students, and to assess the cultural climate and learning environment at their institutions. We utilized the CCCS at Michigan to recognize strengths and improve deficient areas within the curriculum</a:t>
            </a:r>
            <a:r>
              <a:rPr lang="en-US" sz="2400" dirty="0" smtClean="0">
                <a:solidFill>
                  <a:prstClr val="black"/>
                </a:solidFill>
                <a:latin typeface="Calibri"/>
              </a:rPr>
              <a:t>.</a:t>
            </a:r>
          </a:p>
          <a:p>
            <a:pPr lvl="0" eaLnBrk="1" hangingPunct="1"/>
            <a:endParaRPr lang="en-US" sz="2400" dirty="0">
              <a:solidFill>
                <a:prstClr val="black"/>
              </a:solidFill>
              <a:latin typeface="Calibri"/>
            </a:endParaRPr>
          </a:p>
        </p:txBody>
      </p:sp>
      <p:sp>
        <p:nvSpPr>
          <p:cNvPr id="45" name="Rectangle 44"/>
          <p:cNvSpPr/>
          <p:nvPr/>
        </p:nvSpPr>
        <p:spPr>
          <a:xfrm>
            <a:off x="12220910" y="10770378"/>
            <a:ext cx="10923107"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7" name="Text Box 180"/>
          <p:cNvSpPr txBox="1">
            <a:spLocks noChangeArrowheads="1"/>
          </p:cNvSpPr>
          <p:nvPr/>
        </p:nvSpPr>
        <p:spPr bwMode="auto">
          <a:xfrm>
            <a:off x="23317200" y="15984187"/>
            <a:ext cx="10352572" cy="61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800" b="1" dirty="0" smtClean="0">
                <a:latin typeface="Calibri" pitchFamily="34" charset="0"/>
              </a:rPr>
              <a:t>Table 3A. </a:t>
            </a:r>
            <a:r>
              <a:rPr lang="en-US" sz="1800" dirty="0" smtClean="0">
                <a:latin typeface="Calibri" pitchFamily="34" charset="0"/>
              </a:rPr>
              <a:t>Percentage </a:t>
            </a:r>
            <a:r>
              <a:rPr lang="en-US" sz="1800" dirty="0">
                <a:latin typeface="Calibri" pitchFamily="34" charset="0"/>
              </a:rPr>
              <a:t>of Students who D</a:t>
            </a:r>
            <a:r>
              <a:rPr lang="en-US" sz="1800" dirty="0" smtClean="0">
                <a:latin typeface="Calibri" pitchFamily="34" charset="0"/>
              </a:rPr>
              <a:t>isagree </a:t>
            </a:r>
            <a:r>
              <a:rPr lang="en-US" sz="1800" dirty="0">
                <a:latin typeface="Calibri" pitchFamily="34" charset="0"/>
              </a:rPr>
              <a:t>with the following Statements. </a:t>
            </a:r>
            <a:r>
              <a:rPr lang="en-US" sz="1800" b="1" dirty="0">
                <a:latin typeface="Calibri" pitchFamily="34" charset="0"/>
              </a:rPr>
              <a:t>Table </a:t>
            </a:r>
            <a:r>
              <a:rPr lang="en-US" sz="1800" b="1" dirty="0" smtClean="0">
                <a:latin typeface="Calibri" pitchFamily="34" charset="0"/>
              </a:rPr>
              <a:t>3B</a:t>
            </a:r>
            <a:r>
              <a:rPr lang="en-US" sz="1800" b="1" dirty="0">
                <a:latin typeface="Calibri" pitchFamily="34" charset="0"/>
              </a:rPr>
              <a:t>. </a:t>
            </a:r>
            <a:r>
              <a:rPr lang="en-US" sz="1800" dirty="0">
                <a:latin typeface="Calibri" pitchFamily="34" charset="0"/>
              </a:rPr>
              <a:t>Percentage of Students Who Believe the following Issues are a Problem</a:t>
            </a:r>
            <a:r>
              <a:rPr lang="en-US" sz="1800" dirty="0" smtClean="0">
                <a:latin typeface="Calibri" pitchFamily="34" charset="0"/>
              </a:rPr>
              <a:t>.</a:t>
            </a:r>
            <a:endParaRPr lang="en-US" sz="1800" dirty="0">
              <a:latin typeface="Calibri" pitchFamily="34" charset="0"/>
            </a:endParaRPr>
          </a:p>
        </p:txBody>
      </p:sp>
      <p:sp>
        <p:nvSpPr>
          <p:cNvPr id="30" name="Text Box 194"/>
          <p:cNvSpPr txBox="1">
            <a:spLocks noChangeArrowheads="1"/>
          </p:cNvSpPr>
          <p:nvPr/>
        </p:nvSpPr>
        <p:spPr bwMode="auto">
          <a:xfrm>
            <a:off x="23415500" y="11207859"/>
            <a:ext cx="10254272" cy="467820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i="1" dirty="0">
                <a:latin typeface="Calibri" pitchFamily="34" charset="0"/>
              </a:rPr>
              <a:t>Learning Environment</a:t>
            </a:r>
          </a:p>
          <a:p>
            <a:pPr eaLnBrk="1" hangingPunct="1"/>
            <a:r>
              <a:rPr lang="en-US" sz="2400" dirty="0">
                <a:latin typeface="Calibri" pitchFamily="34" charset="0"/>
              </a:rPr>
              <a:t>Within the learning environment, only 3 medical courses of 12 were reported as useful for cross cultural education, including doctoring small groups, clinical rotations, and clinical electives. </a:t>
            </a:r>
            <a:r>
              <a:rPr lang="en-US" sz="2400" dirty="0" smtClean="0">
                <a:latin typeface="Calibri" pitchFamily="34" charset="0"/>
              </a:rPr>
              <a:t>Inadequate experience </a:t>
            </a:r>
            <a:r>
              <a:rPr lang="en-US" sz="2400" dirty="0">
                <a:latin typeface="Calibri" pitchFamily="34" charset="0"/>
              </a:rPr>
              <a:t>was reported by medical students as the primary </a:t>
            </a:r>
            <a:r>
              <a:rPr lang="en-US" sz="2400" dirty="0" smtClean="0">
                <a:latin typeface="Calibri" pitchFamily="34" charset="0"/>
              </a:rPr>
              <a:t>barrier to learning cross cultural care.</a:t>
            </a:r>
          </a:p>
          <a:p>
            <a:pPr eaLnBrk="1" hangingPunct="1"/>
            <a:endParaRPr lang="en-US" sz="1600" dirty="0">
              <a:latin typeface="Calibri" pitchFamily="34" charset="0"/>
            </a:endParaRPr>
          </a:p>
          <a:p>
            <a:pPr eaLnBrk="1" hangingPunct="1"/>
            <a:r>
              <a:rPr lang="en-US" sz="2400" dirty="0">
                <a:latin typeface="Calibri" pitchFamily="34" charset="0"/>
              </a:rPr>
              <a:t>51.2 % of all students disagreed that course directors incorporate </a:t>
            </a:r>
            <a:r>
              <a:rPr lang="en-US" sz="2400" dirty="0" smtClean="0">
                <a:latin typeface="Calibri" pitchFamily="34" charset="0"/>
              </a:rPr>
              <a:t>CCC issues </a:t>
            </a:r>
            <a:r>
              <a:rPr lang="en-US" sz="2400" dirty="0">
                <a:latin typeface="Calibri" pitchFamily="34" charset="0"/>
              </a:rPr>
              <a:t>into teaching and 39.3% of students disagreed that clinical faculty incorporate it into </a:t>
            </a:r>
            <a:r>
              <a:rPr lang="en-US" sz="2400" dirty="0" smtClean="0">
                <a:latin typeface="Calibri" pitchFamily="34" charset="0"/>
              </a:rPr>
              <a:t>teaching. Overall</a:t>
            </a:r>
            <a:r>
              <a:rPr lang="en-US" sz="2400" dirty="0">
                <a:latin typeface="Calibri" pitchFamily="34" charset="0"/>
              </a:rPr>
              <a:t>, 43% of students disagreed that University of Michigan makes learning about the care of culturally diverse patients a priority. </a:t>
            </a:r>
            <a:r>
              <a:rPr lang="en-US" sz="2400" dirty="0" smtClean="0">
                <a:latin typeface="Calibri" pitchFamily="34" charset="0"/>
              </a:rPr>
              <a:t>Most </a:t>
            </a:r>
            <a:r>
              <a:rPr lang="en-US" sz="2400" dirty="0">
                <a:latin typeface="Calibri" pitchFamily="34" charset="0"/>
              </a:rPr>
              <a:t>students </a:t>
            </a:r>
            <a:r>
              <a:rPr lang="en-US" sz="2400" dirty="0" smtClean="0">
                <a:latin typeface="Calibri" pitchFamily="34" charset="0"/>
              </a:rPr>
              <a:t>reported seeing </a:t>
            </a:r>
            <a:r>
              <a:rPr lang="en-US" sz="2400" dirty="0">
                <a:latin typeface="Calibri" pitchFamily="34" charset="0"/>
              </a:rPr>
              <a:t>less than 20% of racial diverse patients and less than 10% of patients with limited English speaking </a:t>
            </a:r>
            <a:r>
              <a:rPr lang="en-US" sz="2400" dirty="0" smtClean="0">
                <a:latin typeface="Calibri" pitchFamily="34" charset="0"/>
              </a:rPr>
              <a:t>proficiency.</a:t>
            </a:r>
            <a:endParaRPr lang="en-US" sz="2400" dirty="0">
              <a:latin typeface="Calibri"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81480773"/>
              </p:ext>
            </p:extLst>
          </p:nvPr>
        </p:nvGraphicFramePr>
        <p:xfrm>
          <a:off x="23415502" y="4250565"/>
          <a:ext cx="10254271" cy="6805561"/>
        </p:xfrm>
        <a:graphic>
          <a:graphicData uri="http://schemas.openxmlformats.org/drawingml/2006/table">
            <a:tbl>
              <a:tblPr firstRow="1" lastRow="1">
                <a:tableStyleId>{5C22544A-7EE6-4342-B048-85BDC9FD1C3A}</a:tableStyleId>
              </a:tblPr>
              <a:tblGrid>
                <a:gridCol w="5422928"/>
                <a:gridCol w="788791"/>
                <a:gridCol w="788791"/>
                <a:gridCol w="788791"/>
                <a:gridCol w="788791"/>
                <a:gridCol w="1676179"/>
              </a:tblGrid>
              <a:tr h="385722">
                <a:tc>
                  <a:txBody>
                    <a:bodyPr/>
                    <a:lstStyle/>
                    <a:p>
                      <a:pPr marL="0" marR="0" algn="l">
                        <a:lnSpc>
                          <a:spcPct val="115000"/>
                        </a:lnSpc>
                        <a:spcBef>
                          <a:spcPts val="0"/>
                        </a:spcBef>
                        <a:spcAft>
                          <a:spcPts val="0"/>
                        </a:spcAft>
                      </a:pPr>
                      <a:r>
                        <a:rPr lang="en-US" sz="1800" dirty="0">
                          <a:effectLst/>
                        </a:rPr>
                        <a:t> </a:t>
                      </a:r>
                      <a:endParaRPr lang="en-US" sz="1800" dirty="0">
                        <a:solidFill>
                          <a:srgbClr val="000000"/>
                        </a:solidFill>
                        <a:effectLst/>
                        <a:latin typeface="Calibri"/>
                        <a:ea typeface="Calibri"/>
                        <a:cs typeface="Times New Roman"/>
                      </a:endParaRPr>
                    </a:p>
                  </a:txBody>
                  <a:tcPr marL="68580" marR="68580" marT="0" marB="0"/>
                </a:tc>
                <a:tc gridSpan="4">
                  <a:txBody>
                    <a:bodyPr/>
                    <a:lstStyle/>
                    <a:p>
                      <a:pPr marL="0" marR="0" algn="ctr">
                        <a:lnSpc>
                          <a:spcPct val="115000"/>
                        </a:lnSpc>
                        <a:spcBef>
                          <a:spcPts val="0"/>
                        </a:spcBef>
                        <a:spcAft>
                          <a:spcPts val="0"/>
                        </a:spcAft>
                      </a:pPr>
                      <a:r>
                        <a:rPr lang="en-US" sz="1800" dirty="0">
                          <a:effectLst/>
                        </a:rPr>
                        <a:t>% of Respondents (N=260)</a:t>
                      </a:r>
                      <a:endParaRPr lang="en-US" sz="1800" dirty="0">
                        <a:solidFill>
                          <a:srgbClr val="000000"/>
                        </a:solidFill>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l">
                        <a:lnSpc>
                          <a:spcPct val="115000"/>
                        </a:lnSpc>
                        <a:spcBef>
                          <a:spcPts val="0"/>
                        </a:spcBef>
                        <a:spcAft>
                          <a:spcPts val="0"/>
                        </a:spcAft>
                      </a:pPr>
                      <a:r>
                        <a:rPr lang="en-US" sz="1800">
                          <a:effectLst/>
                        </a:rPr>
                        <a:t> </a:t>
                      </a:r>
                      <a:endParaRPr lang="en-US" sz="1800">
                        <a:solidFill>
                          <a:srgbClr val="000000"/>
                        </a:solidFill>
                        <a:effectLst/>
                        <a:latin typeface="Calibri"/>
                        <a:ea typeface="Calibri"/>
                        <a:cs typeface="Times New Roman"/>
                      </a:endParaRPr>
                    </a:p>
                  </a:txBody>
                  <a:tcPr marL="68580" marR="68580" marT="0" marB="0"/>
                </a:tc>
              </a:tr>
              <a:tr h="944612">
                <a:tc>
                  <a:txBody>
                    <a:bodyPr/>
                    <a:lstStyle/>
                    <a:p>
                      <a:pPr marL="0" marR="0" indent="0" algn="l" defTabSz="3133838" rtl="0" eaLnBrk="1" fontAlgn="auto" latinLnBrk="0" hangingPunct="1">
                        <a:lnSpc>
                          <a:spcPct val="115000"/>
                        </a:lnSpc>
                        <a:spcBef>
                          <a:spcPts val="0"/>
                        </a:spcBef>
                        <a:spcAft>
                          <a:spcPts val="0"/>
                        </a:spcAft>
                        <a:buClrTx/>
                        <a:buSzTx/>
                        <a:buFontTx/>
                        <a:buNone/>
                        <a:tabLst/>
                        <a:defRPr/>
                      </a:pPr>
                      <a:r>
                        <a:rPr lang="en-US" sz="2800" dirty="0">
                          <a:effectLst/>
                        </a:rPr>
                        <a:t> </a:t>
                      </a:r>
                      <a:r>
                        <a:rPr lang="en-US" sz="2800" b="1" dirty="0" smtClean="0">
                          <a:effectLst/>
                        </a:rPr>
                        <a:t>Preparedness</a:t>
                      </a:r>
                      <a:endParaRPr lang="en-US" sz="2800" b="1" dirty="0" smtClean="0">
                        <a:solidFill>
                          <a:srgbClr val="000000"/>
                        </a:solidFill>
                        <a:effectLst/>
                        <a:latin typeface="+mn-lt"/>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800" dirty="0">
                          <a:effectLst/>
                        </a:rPr>
                        <a:t>Year 1</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800" dirty="0">
                          <a:effectLst/>
                        </a:rPr>
                        <a:t>Year 2</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800">
                          <a:effectLst/>
                        </a:rPr>
                        <a:t>Year 3</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800">
                          <a:effectLst/>
                        </a:rPr>
                        <a:t>Year 4</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800">
                          <a:effectLst/>
                        </a:rPr>
                        <a:t>% Difference Between year 1-4</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dirty="0">
                          <a:effectLst/>
                        </a:rPr>
                        <a:t>In general*</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0" algn="l"/>
                        </a:tabLst>
                      </a:pPr>
                      <a:r>
                        <a:rPr lang="en-US" sz="1800">
                          <a:effectLst/>
                        </a:rPr>
                        <a:t>19.7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Lst>
                      </a:pPr>
                      <a:r>
                        <a:rPr lang="en-US" sz="1800" dirty="0">
                          <a:effectLst/>
                        </a:rPr>
                        <a:t>44</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Lst>
                      </a:pPr>
                      <a:r>
                        <a:rPr lang="en-US" sz="1800">
                          <a:effectLst/>
                        </a:rPr>
                        <a:t>65.2</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Lst>
                      </a:pPr>
                      <a:r>
                        <a:rPr lang="en-US" sz="1800">
                          <a:effectLst/>
                        </a:rPr>
                        <a:t>75</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Lst>
                      </a:pPr>
                      <a:r>
                        <a:rPr lang="en-US" sz="1800">
                          <a:effectLst/>
                        </a:rPr>
                        <a:t>55.3</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dirty="0">
                          <a:effectLst/>
                        </a:rPr>
                        <a:t>From cultures different from your own*</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0" algn="dec"/>
                        </a:tabLst>
                      </a:pPr>
                      <a:r>
                        <a:rPr lang="en-US" sz="1800">
                          <a:effectLst/>
                        </a:rPr>
                        <a:t>18.5</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dirty="0">
                          <a:effectLst/>
                        </a:rPr>
                        <a:t>21.5</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44.4</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44.4</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25.9</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a:effectLst/>
                        </a:rPr>
                        <a:t>Who are transgender* </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16.7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21.6</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45.8</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38.9</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22.2</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dirty="0">
                          <a:effectLst/>
                        </a:rPr>
                        <a:t>Who are gay, lesbian, or bisexual*</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36.4</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45.1</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70.8</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58.3</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21.9</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a:effectLst/>
                        </a:rPr>
                        <a:t>With limited English proficiency*</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10.6</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dirty="0">
                          <a:effectLst/>
                        </a:rPr>
                        <a:t>19.6</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38.9</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31.9</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21.3</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a:effectLst/>
                        </a:rPr>
                        <a:t>Who are persons with disabilities*</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16.7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25.5</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41.7</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34.7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18</a:t>
                      </a:r>
                      <a:endParaRPr lang="en-US" sz="1800">
                        <a:solidFill>
                          <a:srgbClr val="000000"/>
                        </a:solidFill>
                        <a:effectLst/>
                        <a:latin typeface="Calibri"/>
                        <a:ea typeface="Calibri"/>
                        <a:cs typeface="Times New Roman"/>
                      </a:endParaRPr>
                    </a:p>
                  </a:txBody>
                  <a:tcPr marL="68580" marR="68580" marT="0" marB="0"/>
                </a:tc>
              </a:tr>
              <a:tr h="602544">
                <a:tc>
                  <a:txBody>
                    <a:bodyPr/>
                    <a:lstStyle/>
                    <a:p>
                      <a:pPr marL="0" marR="0" indent="114300" algn="l">
                        <a:lnSpc>
                          <a:spcPct val="115000"/>
                        </a:lnSpc>
                        <a:spcBef>
                          <a:spcPts val="0"/>
                        </a:spcBef>
                        <a:spcAft>
                          <a:spcPts val="0"/>
                        </a:spcAft>
                      </a:pPr>
                      <a:r>
                        <a:rPr lang="en-US" sz="1800">
                          <a:effectLst/>
                        </a:rPr>
                        <a:t>Who are members of racial and ethnic minorities*</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42.4</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43.1</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65.3</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59.7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17.3</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a:effectLst/>
                        </a:rPr>
                        <a:t>With a distrust of the U.S. health care system</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9.1</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9.8</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11.1</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20.8</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dirty="0">
                          <a:effectLst/>
                        </a:rPr>
                        <a:t>11.7</a:t>
                      </a:r>
                      <a:endParaRPr lang="en-US" sz="1800" dirty="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a:effectLst/>
                        </a:rPr>
                        <a:t>Who are new immigrants</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13.6</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9.8</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dirty="0">
                          <a:effectLst/>
                        </a:rPr>
                        <a:t>20.8</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dirty="0">
                          <a:effectLst/>
                        </a:rPr>
                        <a:t>22.2</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a:effectLst/>
                        </a:rPr>
                        <a:t>8.6</a:t>
                      </a:r>
                      <a:endParaRPr lang="en-US" sz="180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dirty="0">
                          <a:effectLst/>
                        </a:rPr>
                        <a:t>Whose religious beliefs affect treatment</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18.2</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Lst>
                      </a:pPr>
                      <a:r>
                        <a:rPr lang="en-US" sz="1800">
                          <a:effectLst/>
                        </a:rPr>
                        <a:t>13.7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Lst>
                      </a:pPr>
                      <a:r>
                        <a:rPr lang="en-US" sz="1800">
                          <a:effectLst/>
                        </a:rPr>
                        <a:t>23.6</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Lst>
                      </a:pPr>
                      <a:r>
                        <a:rPr lang="en-US" sz="1800" dirty="0">
                          <a:effectLst/>
                        </a:rPr>
                        <a:t>23.6</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Lst>
                      </a:pPr>
                      <a:r>
                        <a:rPr lang="en-US" sz="1800">
                          <a:effectLst/>
                        </a:rPr>
                        <a:t>5.4</a:t>
                      </a:r>
                      <a:endParaRPr lang="en-US" sz="1800">
                        <a:solidFill>
                          <a:srgbClr val="000000"/>
                        </a:solidFill>
                        <a:effectLst/>
                        <a:latin typeface="Calibri"/>
                        <a:ea typeface="Calibri"/>
                        <a:cs typeface="Times New Roman"/>
                      </a:endParaRPr>
                    </a:p>
                  </a:txBody>
                  <a:tcPr marL="68580" marR="68580" marT="0" marB="0"/>
                </a:tc>
              </a:tr>
              <a:tr h="629741">
                <a:tc>
                  <a:txBody>
                    <a:bodyPr/>
                    <a:lstStyle/>
                    <a:p>
                      <a:pPr marL="0" marR="0" indent="114300" algn="l">
                        <a:lnSpc>
                          <a:spcPct val="115000"/>
                        </a:lnSpc>
                        <a:spcBef>
                          <a:spcPts val="0"/>
                        </a:spcBef>
                        <a:spcAft>
                          <a:spcPts val="0"/>
                        </a:spcAft>
                      </a:pPr>
                      <a:r>
                        <a:rPr lang="en-US" sz="1800" dirty="0">
                          <a:effectLst/>
                        </a:rPr>
                        <a:t>With health beliefs or practices at odds with Western medicine</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10.6</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11.8</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a:effectLst/>
                        </a:rPr>
                        <a:t>12.5</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dirty="0">
                          <a:effectLst/>
                        </a:rPr>
                        <a:t>13.9</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dirty="0">
                          <a:effectLst/>
                        </a:rPr>
                        <a:t>3.3</a:t>
                      </a:r>
                      <a:endParaRPr lang="en-US" sz="1800" dirty="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a:effectLst/>
                        </a:rPr>
                        <a:t>Who use complimentary or alternative medicines</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66675" algn="dec"/>
                        </a:tabLst>
                      </a:pPr>
                      <a:r>
                        <a:rPr lang="en-US" sz="1800">
                          <a:effectLst/>
                        </a:rPr>
                        <a:t>15.2</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15.7</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95250" algn="l"/>
                          <a:tab pos="228600" algn="dec"/>
                        </a:tabLst>
                      </a:pPr>
                      <a:r>
                        <a:rPr lang="en-US" sz="1800">
                          <a:effectLst/>
                        </a:rPr>
                        <a:t>22.2</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04775" algn="l"/>
                          <a:tab pos="228600" algn="dec"/>
                        </a:tabLst>
                      </a:pPr>
                      <a:r>
                        <a:rPr lang="en-US" sz="1800">
                          <a:effectLst/>
                        </a:rPr>
                        <a:t>12.5</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190500" algn="l"/>
                          <a:tab pos="228600" algn="dec"/>
                        </a:tabLst>
                      </a:pPr>
                      <a:r>
                        <a:rPr lang="en-US" sz="1800" dirty="0">
                          <a:effectLst/>
                        </a:rPr>
                        <a:t>2.7</a:t>
                      </a:r>
                      <a:endParaRPr lang="en-US" sz="1800" dirty="0">
                        <a:solidFill>
                          <a:srgbClr val="000000"/>
                        </a:solidFill>
                        <a:effectLst/>
                        <a:latin typeface="Calibri"/>
                        <a:ea typeface="Calibri"/>
                        <a:cs typeface="Times New Roman"/>
                      </a:endParaRPr>
                    </a:p>
                  </a:txBody>
                  <a:tcPr marL="68580" marR="68580" marT="0" marB="0"/>
                </a:tc>
              </a:tr>
              <a:tr h="385722">
                <a:tc>
                  <a:txBody>
                    <a:bodyPr/>
                    <a:lstStyle/>
                    <a:p>
                      <a:pPr marL="0" marR="0" indent="114300" algn="l">
                        <a:lnSpc>
                          <a:spcPct val="115000"/>
                        </a:lnSpc>
                        <a:spcBef>
                          <a:spcPts val="0"/>
                        </a:spcBef>
                        <a:spcAft>
                          <a:spcPts val="0"/>
                        </a:spcAft>
                      </a:pPr>
                      <a:r>
                        <a:rPr lang="en-US" sz="1800" dirty="0">
                          <a:effectLst/>
                        </a:rPr>
                        <a:t>*p&lt;.05 based on 1</a:t>
                      </a:r>
                      <a:r>
                        <a:rPr lang="en-US" sz="1800" baseline="30000" dirty="0">
                          <a:effectLst/>
                        </a:rPr>
                        <a:t>st</a:t>
                      </a:r>
                      <a:r>
                        <a:rPr lang="en-US" sz="1800" dirty="0">
                          <a:effectLst/>
                        </a:rPr>
                        <a:t> </a:t>
                      </a:r>
                      <a:r>
                        <a:rPr lang="en-US" sz="1800" dirty="0" smtClean="0">
                          <a:effectLst/>
                        </a:rPr>
                        <a:t> </a:t>
                      </a:r>
                      <a:r>
                        <a:rPr lang="en-US" sz="1800" dirty="0">
                          <a:effectLst/>
                        </a:rPr>
                        <a:t>vs 4</a:t>
                      </a:r>
                      <a:r>
                        <a:rPr lang="en-US" sz="1800" baseline="30000" dirty="0">
                          <a:effectLst/>
                        </a:rPr>
                        <a:t>th</a:t>
                      </a:r>
                      <a:r>
                        <a:rPr lang="en-US" sz="1800" dirty="0">
                          <a:effectLst/>
                        </a:rPr>
                        <a:t> year chi-square analysis</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228600" algn="dec"/>
                        </a:tabLst>
                      </a:pPr>
                      <a:r>
                        <a:rPr lang="en-US" sz="1800">
                          <a:effectLst/>
                        </a:rPr>
                        <a:t> </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228600" algn="dec"/>
                        </a:tabLst>
                      </a:pPr>
                      <a:r>
                        <a:rPr lang="en-US" sz="1800">
                          <a:effectLst/>
                        </a:rPr>
                        <a:t> </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228600" algn="dec"/>
                        </a:tabLst>
                      </a:pPr>
                      <a:r>
                        <a:rPr lang="en-US" sz="1800">
                          <a:effectLst/>
                        </a:rPr>
                        <a:t> </a:t>
                      </a:r>
                      <a:endParaRPr lang="en-US" sz="18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228600" algn="dec"/>
                        </a:tabLst>
                      </a:pPr>
                      <a:r>
                        <a:rPr lang="en-US" sz="1800" dirty="0">
                          <a:effectLst/>
                        </a:rPr>
                        <a:t> </a:t>
                      </a:r>
                      <a:endParaRPr lang="en-US" sz="18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tabLst>
                          <a:tab pos="228600" algn="dec"/>
                        </a:tabLst>
                      </a:pPr>
                      <a:r>
                        <a:rPr lang="en-US" sz="1800" dirty="0">
                          <a:effectLst/>
                        </a:rPr>
                        <a:t> </a:t>
                      </a:r>
                      <a:endParaRPr lang="en-US" sz="1800" dirty="0">
                        <a:solidFill>
                          <a:srgbClr val="000000"/>
                        </a:solidFill>
                        <a:effectLst/>
                        <a:latin typeface="Calibri"/>
                        <a:ea typeface="Calibri"/>
                        <a:cs typeface="Times New Roman"/>
                      </a:endParaRPr>
                    </a:p>
                  </a:txBody>
                  <a:tcPr marL="68580" marR="68580" marT="0" marB="0"/>
                </a:tc>
              </a:tr>
            </a:tbl>
          </a:graphicData>
        </a:graphic>
      </p:graphicFrame>
      <p:sp>
        <p:nvSpPr>
          <p:cNvPr id="39" name="Text Box 180"/>
          <p:cNvSpPr txBox="1">
            <a:spLocks noChangeArrowheads="1"/>
          </p:cNvSpPr>
          <p:nvPr/>
        </p:nvSpPr>
        <p:spPr bwMode="auto">
          <a:xfrm>
            <a:off x="23506269" y="3747352"/>
            <a:ext cx="10163503" cy="342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800" b="1" dirty="0">
                <a:latin typeface="Calibri" pitchFamily="34" charset="0"/>
              </a:rPr>
              <a:t>Table </a:t>
            </a:r>
            <a:r>
              <a:rPr lang="en-US" sz="1800" b="1" dirty="0" smtClean="0">
                <a:latin typeface="Calibri" pitchFamily="34" charset="0"/>
              </a:rPr>
              <a:t>2.</a:t>
            </a:r>
            <a:r>
              <a:rPr lang="en-US" sz="1800" dirty="0">
                <a:latin typeface="Calibri" pitchFamily="34" charset="0"/>
              </a:rPr>
              <a:t> Percentage of Medical Students’ Reporting Being Well or Very Well Prepared to </a:t>
            </a:r>
            <a:r>
              <a:rPr lang="en-US" sz="1800" dirty="0" smtClean="0">
                <a:latin typeface="Calibri" pitchFamily="34" charset="0"/>
              </a:rPr>
              <a:t>Provide CCC</a:t>
            </a:r>
            <a:endParaRPr lang="en-US" sz="1800" dirty="0">
              <a:latin typeface="Calibri"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843171068"/>
              </p:ext>
            </p:extLst>
          </p:nvPr>
        </p:nvGraphicFramePr>
        <p:xfrm>
          <a:off x="12260325" y="17455042"/>
          <a:ext cx="10894203" cy="6427089"/>
        </p:xfrm>
        <a:graphic>
          <a:graphicData uri="http://schemas.openxmlformats.org/drawingml/2006/table">
            <a:tbl>
              <a:tblPr firstRow="1" lastRow="1">
                <a:tableStyleId>{5C22544A-7EE6-4342-B048-85BDC9FD1C3A}</a:tableStyleId>
              </a:tblPr>
              <a:tblGrid>
                <a:gridCol w="6652214"/>
                <a:gridCol w="606304"/>
                <a:gridCol w="701643"/>
                <a:gridCol w="606304"/>
                <a:gridCol w="606304"/>
                <a:gridCol w="1721434"/>
              </a:tblGrid>
              <a:tr h="576591">
                <a:tc>
                  <a:txBody>
                    <a:bodyPr/>
                    <a:lstStyle/>
                    <a:p>
                      <a:pPr marL="0" marR="0">
                        <a:lnSpc>
                          <a:spcPct val="115000"/>
                        </a:lnSpc>
                        <a:spcBef>
                          <a:spcPts val="0"/>
                        </a:spcBef>
                        <a:spcAft>
                          <a:spcPts val="0"/>
                        </a:spcAft>
                      </a:pPr>
                      <a:r>
                        <a:rPr lang="en-US" sz="1800" dirty="0">
                          <a:effectLst/>
                        </a:rPr>
                        <a:t> </a:t>
                      </a:r>
                      <a:endParaRPr lang="en-US" sz="2800" dirty="0">
                        <a:solidFill>
                          <a:srgbClr val="000000"/>
                        </a:solidFill>
                        <a:effectLst/>
                        <a:latin typeface="Calibri"/>
                        <a:ea typeface="Calibri"/>
                        <a:cs typeface="Times New Roman"/>
                      </a:endParaRPr>
                    </a:p>
                  </a:txBody>
                  <a:tcPr marL="68580" marR="68580" marT="0" marB="0"/>
                </a:tc>
                <a:tc gridSpan="4">
                  <a:txBody>
                    <a:bodyPr/>
                    <a:lstStyle/>
                    <a:p>
                      <a:pPr marL="0" marR="0" algn="ctr">
                        <a:lnSpc>
                          <a:spcPct val="115000"/>
                        </a:lnSpc>
                        <a:spcBef>
                          <a:spcPts val="0"/>
                        </a:spcBef>
                        <a:spcAft>
                          <a:spcPts val="0"/>
                        </a:spcAft>
                      </a:pPr>
                      <a:r>
                        <a:rPr lang="en-US" sz="1800" dirty="0">
                          <a:effectLst/>
                        </a:rPr>
                        <a:t>% of Respondents (N=260)</a:t>
                      </a:r>
                      <a:endParaRPr lang="en-US" sz="2800" dirty="0">
                        <a:solidFill>
                          <a:srgbClr val="000000"/>
                        </a:solidFill>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800" dirty="0">
                          <a:effectLst/>
                        </a:rPr>
                        <a:t> </a:t>
                      </a:r>
                      <a:endParaRPr lang="en-US" sz="2800" dirty="0">
                        <a:solidFill>
                          <a:srgbClr val="000000"/>
                        </a:solidFill>
                        <a:effectLst/>
                        <a:latin typeface="Calibri"/>
                        <a:ea typeface="Calibri"/>
                        <a:cs typeface="Times New Roman"/>
                      </a:endParaRPr>
                    </a:p>
                  </a:txBody>
                  <a:tcPr marL="68580" marR="68580" marT="0" marB="0"/>
                </a:tc>
              </a:tr>
              <a:tr h="896932">
                <a:tc>
                  <a:txBody>
                    <a:bodyPr/>
                    <a:lstStyle/>
                    <a:p>
                      <a:pPr marL="0" marR="0" indent="0" algn="l" defTabSz="3133838" rtl="0" eaLnBrk="1" fontAlgn="auto" latinLnBrk="0" hangingPunct="1">
                        <a:lnSpc>
                          <a:spcPct val="115000"/>
                        </a:lnSpc>
                        <a:spcBef>
                          <a:spcPts val="0"/>
                        </a:spcBef>
                        <a:spcAft>
                          <a:spcPts val="0"/>
                        </a:spcAft>
                        <a:buClrTx/>
                        <a:buSzTx/>
                        <a:buFontTx/>
                        <a:buNone/>
                        <a:tabLst/>
                        <a:defRPr/>
                      </a:pPr>
                      <a:r>
                        <a:rPr lang="en-US" sz="1800" b="1" dirty="0">
                          <a:effectLst/>
                        </a:rPr>
                        <a:t> </a:t>
                      </a:r>
                      <a:r>
                        <a:rPr lang="en-US" sz="2800" b="1" dirty="0" smtClean="0">
                          <a:effectLst/>
                        </a:rPr>
                        <a:t>Skillfulness</a:t>
                      </a:r>
                      <a:endParaRPr lang="en-US" sz="4000" b="1" dirty="0" smtClean="0">
                        <a:solidFill>
                          <a:srgbClr val="000000"/>
                        </a:solidFill>
                        <a:effectLst/>
                        <a:latin typeface="+mn-lt"/>
                        <a:ea typeface="Calibri"/>
                        <a:cs typeface="Times New Roman"/>
                      </a:endParaRPr>
                    </a:p>
                    <a:p>
                      <a:pPr marL="0" marR="0">
                        <a:lnSpc>
                          <a:spcPct val="115000"/>
                        </a:lnSpc>
                        <a:spcBef>
                          <a:spcPts val="0"/>
                        </a:spcBef>
                        <a:spcAft>
                          <a:spcPts val="0"/>
                        </a:spcAft>
                      </a:pPr>
                      <a:endParaRPr lang="en-US" sz="2800" b="1"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Year 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Year 2</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Year 3</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Year 4</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 Difference Between year 1-4</a:t>
                      </a:r>
                      <a:endParaRPr lang="en-US" sz="2800" dirty="0">
                        <a:solidFill>
                          <a:srgbClr val="000000"/>
                        </a:solidFill>
                        <a:effectLst/>
                        <a:latin typeface="Calibri"/>
                        <a:ea typeface="Calibri"/>
                        <a:cs typeface="Times New Roman"/>
                      </a:endParaRPr>
                    </a:p>
                  </a:txBody>
                  <a:tcPr marL="68580" marR="68580" marT="0" marB="0"/>
                </a:tc>
              </a:tr>
              <a:tr h="576591">
                <a:tc>
                  <a:txBody>
                    <a:bodyPr/>
                    <a:lstStyle/>
                    <a:p>
                      <a:pPr marL="0" marR="0" indent="114300">
                        <a:lnSpc>
                          <a:spcPct val="115000"/>
                        </a:lnSpc>
                        <a:spcBef>
                          <a:spcPts val="0"/>
                        </a:spcBef>
                        <a:spcAft>
                          <a:spcPts val="0"/>
                        </a:spcAft>
                      </a:pPr>
                      <a:r>
                        <a:rPr lang="en-US" sz="1800" dirty="0">
                          <a:effectLst/>
                        </a:rPr>
                        <a:t>Assessing the patient’s understanding of the cause of his or her illness*</a:t>
                      </a:r>
                      <a:endParaRPr lang="en-US" sz="28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33.3</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dirty="0">
                          <a:effectLst/>
                        </a:rPr>
                        <a:t>43.1</a:t>
                      </a:r>
                      <a:endParaRPr lang="en-US" sz="28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65.3</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66.7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dirty="0">
                          <a:effectLst/>
                        </a:rPr>
                        <a:t>33.4</a:t>
                      </a:r>
                      <a:endParaRPr lang="en-US" sz="2800" dirty="0">
                        <a:solidFill>
                          <a:srgbClr val="000000"/>
                        </a:solidFill>
                        <a:effectLst/>
                        <a:latin typeface="Calibri"/>
                        <a:ea typeface="Calibri"/>
                        <a:cs typeface="Times New Roman"/>
                      </a:endParaRPr>
                    </a:p>
                  </a:txBody>
                  <a:tcPr marL="68580" marR="68580" marT="0" marB="0"/>
                </a:tc>
              </a:tr>
              <a:tr h="576591">
                <a:tc>
                  <a:txBody>
                    <a:bodyPr/>
                    <a:lstStyle/>
                    <a:p>
                      <a:pPr marL="0" marR="0" indent="114300">
                        <a:lnSpc>
                          <a:spcPct val="115000"/>
                        </a:lnSpc>
                        <a:spcBef>
                          <a:spcPts val="0"/>
                        </a:spcBef>
                        <a:spcAft>
                          <a:spcPts val="0"/>
                        </a:spcAft>
                      </a:pPr>
                      <a:r>
                        <a:rPr lang="en-US" sz="1800" dirty="0">
                          <a:effectLst/>
                        </a:rPr>
                        <a:t>Negotiating with the patient about key aspects of the treatment plan*</a:t>
                      </a:r>
                      <a:endParaRPr lang="en-US" sz="28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12.1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25.5</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40.3</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43.1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dirty="0">
                          <a:effectLst/>
                        </a:rPr>
                        <a:t>31</a:t>
                      </a:r>
                      <a:endParaRPr lang="en-US" sz="2800" dirty="0">
                        <a:solidFill>
                          <a:srgbClr val="000000"/>
                        </a:solidFill>
                        <a:effectLst/>
                        <a:latin typeface="Calibri"/>
                        <a:ea typeface="Calibri"/>
                        <a:cs typeface="Times New Roman"/>
                      </a:endParaRPr>
                    </a:p>
                  </a:txBody>
                  <a:tcPr marL="68580" marR="68580" marT="0" marB="0"/>
                </a:tc>
              </a:tr>
              <a:tr h="279566">
                <a:tc>
                  <a:txBody>
                    <a:bodyPr/>
                    <a:lstStyle/>
                    <a:p>
                      <a:pPr marL="0" marR="0" indent="114300">
                        <a:lnSpc>
                          <a:spcPct val="115000"/>
                        </a:lnSpc>
                        <a:spcBef>
                          <a:spcPts val="0"/>
                        </a:spcBef>
                        <a:spcAft>
                          <a:spcPts val="0"/>
                        </a:spcAft>
                      </a:pPr>
                      <a:r>
                        <a:rPr lang="en-US" sz="1800" dirty="0">
                          <a:effectLst/>
                        </a:rPr>
                        <a:t>Working effectively with a medical interpreter*</a:t>
                      </a:r>
                      <a:endParaRPr lang="en-US" sz="28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16.7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29.4</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61.1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47.2</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30.5</a:t>
                      </a:r>
                      <a:endParaRPr lang="en-US" sz="2800">
                        <a:solidFill>
                          <a:srgbClr val="000000"/>
                        </a:solidFill>
                        <a:effectLst/>
                        <a:latin typeface="Calibri"/>
                        <a:ea typeface="Calibri"/>
                        <a:cs typeface="Times New Roman"/>
                      </a:endParaRPr>
                    </a:p>
                  </a:txBody>
                  <a:tcPr marL="68580" marR="68580" marT="0" marB="0"/>
                </a:tc>
              </a:tr>
              <a:tr h="279566">
                <a:tc>
                  <a:txBody>
                    <a:bodyPr/>
                    <a:lstStyle/>
                    <a:p>
                      <a:pPr marL="0" marR="0" indent="114300">
                        <a:lnSpc>
                          <a:spcPct val="115000"/>
                        </a:lnSpc>
                        <a:spcBef>
                          <a:spcPts val="0"/>
                        </a:spcBef>
                        <a:spcAft>
                          <a:spcPts val="0"/>
                        </a:spcAft>
                      </a:pPr>
                      <a:r>
                        <a:rPr lang="en-US" sz="1800">
                          <a:effectLst/>
                        </a:rPr>
                        <a:t>Taking a social history*</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38.5</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54.9</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69.4</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66.7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28.2</a:t>
                      </a:r>
                      <a:endParaRPr lang="en-US" sz="2800">
                        <a:solidFill>
                          <a:srgbClr val="000000"/>
                        </a:solidFill>
                        <a:effectLst/>
                        <a:latin typeface="Calibri"/>
                        <a:ea typeface="Calibri"/>
                        <a:cs typeface="Times New Roman"/>
                      </a:endParaRPr>
                    </a:p>
                  </a:txBody>
                  <a:tcPr marL="68580" marR="68580" marT="0" marB="0"/>
                </a:tc>
              </a:tr>
              <a:tr h="576591">
                <a:tc>
                  <a:txBody>
                    <a:bodyPr/>
                    <a:lstStyle/>
                    <a:p>
                      <a:pPr marL="0" marR="0" indent="114300">
                        <a:lnSpc>
                          <a:spcPct val="115000"/>
                        </a:lnSpc>
                        <a:spcBef>
                          <a:spcPts val="0"/>
                        </a:spcBef>
                        <a:spcAft>
                          <a:spcPts val="0"/>
                        </a:spcAft>
                      </a:pPr>
                      <a:r>
                        <a:rPr lang="en-US" sz="1800">
                          <a:effectLst/>
                        </a:rPr>
                        <a:t>Identifying whether a patient is mistrustful of the healthcare system or physician</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15.2</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19.6</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23.6</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27.8</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12.6</a:t>
                      </a:r>
                      <a:endParaRPr lang="en-US" sz="2800">
                        <a:solidFill>
                          <a:srgbClr val="000000"/>
                        </a:solidFill>
                        <a:effectLst/>
                        <a:latin typeface="Calibri"/>
                        <a:ea typeface="Calibri"/>
                        <a:cs typeface="Times New Roman"/>
                      </a:endParaRPr>
                    </a:p>
                  </a:txBody>
                  <a:tcPr marL="68580" marR="68580" marT="0" marB="0"/>
                </a:tc>
              </a:tr>
              <a:tr h="576591">
                <a:tc>
                  <a:txBody>
                    <a:bodyPr/>
                    <a:lstStyle/>
                    <a:p>
                      <a:pPr marL="0" marR="0" indent="114300">
                        <a:lnSpc>
                          <a:spcPct val="115000"/>
                        </a:lnSpc>
                        <a:spcBef>
                          <a:spcPts val="0"/>
                        </a:spcBef>
                        <a:spcAft>
                          <a:spcPts val="0"/>
                        </a:spcAft>
                      </a:pPr>
                      <a:r>
                        <a:rPr lang="en-US" sz="1800">
                          <a:effectLst/>
                        </a:rPr>
                        <a:t>Determining how a patient wants to be addressed and interacted with</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51.5</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47.1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66.7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63.9</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12.4</a:t>
                      </a:r>
                      <a:endParaRPr lang="en-US" sz="2800">
                        <a:solidFill>
                          <a:srgbClr val="000000"/>
                        </a:solidFill>
                        <a:effectLst/>
                        <a:latin typeface="Calibri"/>
                        <a:ea typeface="Calibri"/>
                        <a:cs typeface="Times New Roman"/>
                      </a:endParaRPr>
                    </a:p>
                  </a:txBody>
                  <a:tcPr marL="68580" marR="68580" marT="0" marB="0"/>
                </a:tc>
              </a:tr>
              <a:tr h="576591">
                <a:tc>
                  <a:txBody>
                    <a:bodyPr/>
                    <a:lstStyle/>
                    <a:p>
                      <a:pPr marL="0" marR="0" indent="114300">
                        <a:lnSpc>
                          <a:spcPct val="115000"/>
                        </a:lnSpc>
                        <a:spcBef>
                          <a:spcPts val="0"/>
                        </a:spcBef>
                        <a:spcAft>
                          <a:spcPts val="0"/>
                        </a:spcAft>
                      </a:pPr>
                      <a:r>
                        <a:rPr lang="en-US" sz="1800">
                          <a:effectLst/>
                        </a:rPr>
                        <a:t>Identifying cultural (nonreligious) customs that might affect clinical care</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7.7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13.7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12.5</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18.1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10.4</a:t>
                      </a:r>
                      <a:endParaRPr lang="en-US" sz="2800">
                        <a:solidFill>
                          <a:srgbClr val="000000"/>
                        </a:solidFill>
                        <a:effectLst/>
                        <a:latin typeface="Calibri"/>
                        <a:ea typeface="Calibri"/>
                        <a:cs typeface="Times New Roman"/>
                      </a:endParaRPr>
                    </a:p>
                  </a:txBody>
                  <a:tcPr marL="68580" marR="68580" marT="0" marB="0"/>
                </a:tc>
              </a:tr>
              <a:tr h="576591">
                <a:tc>
                  <a:txBody>
                    <a:bodyPr/>
                    <a:lstStyle/>
                    <a:p>
                      <a:pPr marL="0" marR="0" indent="114300">
                        <a:lnSpc>
                          <a:spcPct val="115000"/>
                        </a:lnSpc>
                        <a:spcBef>
                          <a:spcPts val="0"/>
                        </a:spcBef>
                        <a:spcAft>
                          <a:spcPts val="0"/>
                        </a:spcAft>
                      </a:pPr>
                      <a:r>
                        <a:rPr lang="en-US" sz="1800">
                          <a:effectLst/>
                        </a:rPr>
                        <a:t>Counseling patients about their use of complimentary or alternative medicine</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10.6</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13.7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13.9</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20.8</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10.2</a:t>
                      </a:r>
                      <a:endParaRPr lang="en-US" sz="2800">
                        <a:solidFill>
                          <a:srgbClr val="000000"/>
                        </a:solidFill>
                        <a:effectLst/>
                        <a:latin typeface="Calibri"/>
                        <a:ea typeface="Calibri"/>
                        <a:cs typeface="Times New Roman"/>
                      </a:endParaRPr>
                    </a:p>
                  </a:txBody>
                  <a:tcPr marL="68580" marR="68580" marT="0" marB="0"/>
                </a:tc>
              </a:tr>
              <a:tr h="279566">
                <a:tc>
                  <a:txBody>
                    <a:bodyPr/>
                    <a:lstStyle/>
                    <a:p>
                      <a:pPr marL="0" marR="0" indent="114300">
                        <a:lnSpc>
                          <a:spcPct val="115000"/>
                        </a:lnSpc>
                        <a:spcBef>
                          <a:spcPts val="0"/>
                        </a:spcBef>
                        <a:spcAft>
                          <a:spcPts val="0"/>
                        </a:spcAft>
                      </a:pPr>
                      <a:r>
                        <a:rPr lang="en-US" sz="1800">
                          <a:effectLst/>
                        </a:rPr>
                        <a:t>Identifying religious beliefs that might affect clinical care</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66675" algn="dec"/>
                        </a:tabLst>
                      </a:pPr>
                      <a:r>
                        <a:rPr lang="en-US" sz="1800">
                          <a:effectLst/>
                        </a:rPr>
                        <a:t>9.1</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19.6</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95250" algn="l"/>
                          <a:tab pos="228600" algn="dec"/>
                        </a:tabLst>
                      </a:pPr>
                      <a:r>
                        <a:rPr lang="en-US" sz="1800">
                          <a:effectLst/>
                        </a:rPr>
                        <a:t>15.3</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04775" algn="l"/>
                          <a:tab pos="228600" algn="dec"/>
                        </a:tabLst>
                      </a:pPr>
                      <a:r>
                        <a:rPr lang="en-US" sz="1800">
                          <a:effectLst/>
                        </a:rPr>
                        <a:t>16.7</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190500" algn="l"/>
                          <a:tab pos="228600" algn="dec"/>
                        </a:tabLst>
                      </a:pPr>
                      <a:r>
                        <a:rPr lang="en-US" sz="1800">
                          <a:effectLst/>
                        </a:rPr>
                        <a:t>7.6</a:t>
                      </a:r>
                      <a:endParaRPr lang="en-US" sz="2800">
                        <a:solidFill>
                          <a:srgbClr val="000000"/>
                        </a:solidFill>
                        <a:effectLst/>
                        <a:latin typeface="Calibri"/>
                        <a:ea typeface="Calibri"/>
                        <a:cs typeface="Times New Roman"/>
                      </a:endParaRPr>
                    </a:p>
                  </a:txBody>
                  <a:tcPr marL="68580" marR="68580" marT="0" marB="0"/>
                </a:tc>
              </a:tr>
              <a:tr h="279566">
                <a:tc>
                  <a:txBody>
                    <a:bodyPr/>
                    <a:lstStyle/>
                    <a:p>
                      <a:pPr marL="0" marR="0" indent="114300">
                        <a:lnSpc>
                          <a:spcPct val="115000"/>
                        </a:lnSpc>
                        <a:spcBef>
                          <a:spcPts val="0"/>
                        </a:spcBef>
                        <a:spcAft>
                          <a:spcPts val="0"/>
                        </a:spcAft>
                      </a:pPr>
                      <a:r>
                        <a:rPr lang="en-US" sz="1800" dirty="0">
                          <a:effectLst/>
                        </a:rPr>
                        <a:t>*p&lt;.05 based on 1</a:t>
                      </a:r>
                      <a:r>
                        <a:rPr lang="en-US" sz="1800" baseline="30000" dirty="0">
                          <a:effectLst/>
                        </a:rPr>
                        <a:t>st</a:t>
                      </a:r>
                      <a:r>
                        <a:rPr lang="en-US" sz="1800" dirty="0">
                          <a:effectLst/>
                        </a:rPr>
                        <a:t> year vs 4</a:t>
                      </a:r>
                      <a:r>
                        <a:rPr lang="en-US" sz="1800" baseline="30000" dirty="0">
                          <a:effectLst/>
                        </a:rPr>
                        <a:t>th</a:t>
                      </a:r>
                      <a:r>
                        <a:rPr lang="en-US" sz="1800" dirty="0">
                          <a:effectLst/>
                        </a:rPr>
                        <a:t> year chi-square analysis</a:t>
                      </a:r>
                      <a:endParaRPr lang="en-US" sz="28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228600" algn="dec"/>
                        </a:tabLst>
                      </a:pPr>
                      <a:r>
                        <a:rPr lang="en-US" sz="1800">
                          <a:effectLst/>
                        </a:rPr>
                        <a:t> </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228600" algn="dec"/>
                        </a:tabLst>
                      </a:pPr>
                      <a:r>
                        <a:rPr lang="en-US" sz="1800">
                          <a:effectLst/>
                        </a:rPr>
                        <a:t> </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228600" algn="dec"/>
                        </a:tabLst>
                      </a:pPr>
                      <a:r>
                        <a:rPr lang="en-US" sz="1800">
                          <a:effectLst/>
                        </a:rPr>
                        <a:t> </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228600" algn="dec"/>
                        </a:tabLst>
                      </a:pPr>
                      <a:r>
                        <a:rPr lang="en-US" sz="1800">
                          <a:effectLst/>
                        </a:rPr>
                        <a:t> </a:t>
                      </a:r>
                      <a:endParaRPr lang="en-US" sz="28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tabLst>
                          <a:tab pos="228600" algn="dec"/>
                        </a:tabLst>
                      </a:pPr>
                      <a:r>
                        <a:rPr lang="en-US" sz="1800" dirty="0">
                          <a:effectLst/>
                        </a:rPr>
                        <a:t> </a:t>
                      </a:r>
                      <a:endParaRPr lang="en-US" sz="2800" dirty="0">
                        <a:solidFill>
                          <a:srgbClr val="000000"/>
                        </a:solidFill>
                        <a:effectLst/>
                        <a:latin typeface="Calibri"/>
                        <a:ea typeface="Calibri"/>
                        <a:cs typeface="Times New Roman"/>
                      </a:endParaRPr>
                    </a:p>
                  </a:txBody>
                  <a:tcPr marL="68580" marR="68580" marT="0" marB="0"/>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152639443"/>
              </p:ext>
            </p:extLst>
          </p:nvPr>
        </p:nvGraphicFramePr>
        <p:xfrm>
          <a:off x="23352792" y="16569369"/>
          <a:ext cx="10403809" cy="7283224"/>
        </p:xfrm>
        <a:graphic>
          <a:graphicData uri="http://schemas.openxmlformats.org/drawingml/2006/table">
            <a:tbl>
              <a:tblPr firstRow="1" lastRow="1">
                <a:tableStyleId>{5C22544A-7EE6-4342-B048-85BDC9FD1C3A}</a:tableStyleId>
              </a:tblPr>
              <a:tblGrid>
                <a:gridCol w="6598095"/>
                <a:gridCol w="753236"/>
                <a:gridCol w="753236"/>
                <a:gridCol w="755316"/>
                <a:gridCol w="771963"/>
                <a:gridCol w="771963"/>
              </a:tblGrid>
              <a:tr h="635335">
                <a:tc>
                  <a:txBody>
                    <a:bodyPr/>
                    <a:lstStyle/>
                    <a:p>
                      <a:pPr marL="0" marR="0">
                        <a:lnSpc>
                          <a:spcPct val="115000"/>
                        </a:lnSpc>
                        <a:spcBef>
                          <a:spcPts val="0"/>
                        </a:spcBef>
                        <a:spcAft>
                          <a:spcPts val="0"/>
                        </a:spcAft>
                      </a:pPr>
                      <a:endParaRPr lang="en-US" sz="1800" b="1" dirty="0">
                        <a:solidFill>
                          <a:srgbClr val="5F497A"/>
                        </a:solidFill>
                        <a:effectLst/>
                        <a:latin typeface="Calibri"/>
                        <a:ea typeface="Calibri"/>
                        <a:cs typeface="Times New Roman"/>
                      </a:endParaRPr>
                    </a:p>
                  </a:txBody>
                  <a:tcPr marL="64698" marR="64698" marT="0" marB="0"/>
                </a:tc>
                <a:tc gridSpan="5">
                  <a:txBody>
                    <a:bodyPr/>
                    <a:lstStyle/>
                    <a:p>
                      <a:pPr marL="0" marR="0">
                        <a:lnSpc>
                          <a:spcPct val="115000"/>
                        </a:lnSpc>
                        <a:spcBef>
                          <a:spcPts val="0"/>
                        </a:spcBef>
                        <a:spcAft>
                          <a:spcPts val="0"/>
                        </a:spcAft>
                        <a:tabLst>
                          <a:tab pos="0" algn="l"/>
                          <a:tab pos="33020" algn="l"/>
                          <a:tab pos="100965" algn="l"/>
                          <a:tab pos="228600" algn="dec"/>
                        </a:tabLst>
                      </a:pPr>
                      <a:r>
                        <a:rPr lang="en-US" sz="1800">
                          <a:effectLst/>
                        </a:rPr>
                        <a:t>% of Respondents that Disagree (N=260)</a:t>
                      </a:r>
                      <a:endParaRPr lang="en-US" sz="1800">
                        <a:solidFill>
                          <a:srgbClr val="5F497A"/>
                        </a:solidFill>
                        <a:effectLst/>
                        <a:latin typeface="Calibri"/>
                        <a:ea typeface="Calibri"/>
                        <a:cs typeface="Times New Roman"/>
                      </a:endParaRPr>
                    </a:p>
                  </a:txBody>
                  <a:tcPr marL="64698" marR="6469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7787">
                <a:tc>
                  <a:txBody>
                    <a:bodyPr/>
                    <a:lstStyle/>
                    <a:p>
                      <a:pPr marL="0" marR="0" indent="0" algn="l" defTabSz="3133838" rtl="0" eaLnBrk="1" fontAlgn="auto" latinLnBrk="0" hangingPunct="1">
                        <a:lnSpc>
                          <a:spcPct val="115000"/>
                        </a:lnSpc>
                        <a:spcBef>
                          <a:spcPts val="0"/>
                        </a:spcBef>
                        <a:spcAft>
                          <a:spcPts val="0"/>
                        </a:spcAft>
                        <a:buClrTx/>
                        <a:buSzTx/>
                        <a:buFontTx/>
                        <a:buNone/>
                        <a:tabLst/>
                        <a:defRPr/>
                      </a:pPr>
                      <a:r>
                        <a:rPr lang="en-US" sz="2800" b="1" dirty="0" smtClean="0">
                          <a:effectLst/>
                        </a:rPr>
                        <a:t>Table 3 A</a:t>
                      </a:r>
                      <a:endParaRPr lang="en-US" sz="2800" b="1" dirty="0" smtClean="0">
                        <a:solidFill>
                          <a:srgbClr val="5F497A"/>
                        </a:solidFill>
                        <a:effectLst/>
                        <a:latin typeface="+mn-lt"/>
                        <a:ea typeface="Calibri"/>
                        <a:cs typeface="Times New Roman"/>
                      </a:endParaRPr>
                    </a:p>
                    <a:p>
                      <a:pPr marL="0" marR="0">
                        <a:lnSpc>
                          <a:spcPct val="115000"/>
                        </a:lnSpc>
                        <a:spcBef>
                          <a:spcPts val="0"/>
                        </a:spcBef>
                        <a:spcAft>
                          <a:spcPts val="0"/>
                        </a:spcAft>
                      </a:pPr>
                      <a:endParaRPr lang="en-US" sz="18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47625" algn="l"/>
                          <a:tab pos="228600" algn="dec"/>
                        </a:tabLst>
                      </a:pPr>
                      <a:r>
                        <a:rPr lang="en-US" sz="1800" dirty="0" smtClean="0">
                          <a:solidFill>
                            <a:srgbClr val="5F497A"/>
                          </a:solidFill>
                          <a:effectLst/>
                          <a:latin typeface="Calibri"/>
                          <a:ea typeface="Calibri"/>
                          <a:cs typeface="Times New Roman"/>
                        </a:rPr>
                        <a:t>Year 1</a:t>
                      </a:r>
                      <a:endParaRPr lang="en-US" sz="18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dirty="0" smtClean="0">
                          <a:solidFill>
                            <a:srgbClr val="5F497A"/>
                          </a:solidFill>
                          <a:effectLst/>
                          <a:latin typeface="Calibri"/>
                          <a:ea typeface="Calibri"/>
                          <a:cs typeface="Times New Roman"/>
                        </a:rPr>
                        <a:t>Year 2</a:t>
                      </a:r>
                      <a:endParaRPr lang="en-US" sz="18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dirty="0" smtClean="0">
                          <a:solidFill>
                            <a:srgbClr val="5F497A"/>
                          </a:solidFill>
                          <a:effectLst/>
                          <a:latin typeface="Calibri"/>
                          <a:ea typeface="Calibri"/>
                          <a:cs typeface="Times New Roman"/>
                        </a:rPr>
                        <a:t>Year3</a:t>
                      </a:r>
                      <a:endParaRPr lang="en-US" sz="18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dirty="0" smtClean="0">
                          <a:solidFill>
                            <a:srgbClr val="5F497A"/>
                          </a:solidFill>
                          <a:effectLst/>
                          <a:latin typeface="Calibri"/>
                          <a:ea typeface="Calibri"/>
                          <a:cs typeface="Times New Roman"/>
                        </a:rPr>
                        <a:t>Year 4</a:t>
                      </a:r>
                      <a:endParaRPr lang="en-US" sz="18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dirty="0" smtClean="0">
                          <a:solidFill>
                            <a:srgbClr val="5F497A"/>
                          </a:solidFill>
                          <a:effectLst/>
                          <a:latin typeface="Calibri"/>
                          <a:ea typeface="Calibri"/>
                          <a:cs typeface="Times New Roman"/>
                        </a:rPr>
                        <a:t>All Years</a:t>
                      </a:r>
                      <a:endParaRPr lang="en-US" sz="1800" dirty="0">
                        <a:solidFill>
                          <a:srgbClr val="5F497A"/>
                        </a:solidFill>
                        <a:effectLst/>
                        <a:latin typeface="Calibri"/>
                        <a:ea typeface="Calibri"/>
                        <a:cs typeface="Times New Roman"/>
                      </a:endParaRPr>
                    </a:p>
                  </a:txBody>
                  <a:tcPr marL="64698" marR="64698" marT="0" marB="0"/>
                </a:tc>
              </a:tr>
              <a:tr h="635335">
                <a:tc>
                  <a:txBody>
                    <a:bodyPr/>
                    <a:lstStyle/>
                    <a:p>
                      <a:pPr marL="0" marR="0">
                        <a:lnSpc>
                          <a:spcPct val="115000"/>
                        </a:lnSpc>
                        <a:spcBef>
                          <a:spcPts val="0"/>
                        </a:spcBef>
                        <a:spcAft>
                          <a:spcPts val="0"/>
                        </a:spcAft>
                      </a:pPr>
                      <a:r>
                        <a:rPr lang="en-US" sz="1800" dirty="0">
                          <a:effectLst/>
                        </a:rPr>
                        <a:t>The course directors at U of M incorporate cross-cultural issues into teaching</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47625" algn="l"/>
                          <a:tab pos="228600" algn="dec"/>
                        </a:tabLst>
                      </a:pPr>
                      <a:r>
                        <a:rPr lang="en-US" sz="1800">
                          <a:effectLst/>
                        </a:rPr>
                        <a:t>61.5</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62.7</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47.2</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dirty="0">
                          <a:effectLst/>
                        </a:rPr>
                        <a:t>37.5</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a:effectLst/>
                        </a:rPr>
                        <a:t>51.2</a:t>
                      </a:r>
                      <a:endParaRPr lang="en-US" sz="2400">
                        <a:solidFill>
                          <a:srgbClr val="5F497A"/>
                        </a:solidFill>
                        <a:effectLst/>
                        <a:latin typeface="Calibri"/>
                        <a:ea typeface="Calibri"/>
                        <a:cs typeface="Times New Roman"/>
                      </a:endParaRPr>
                    </a:p>
                  </a:txBody>
                  <a:tcPr marL="64698" marR="64698" marT="0" marB="0"/>
                </a:tc>
              </a:tr>
              <a:tr h="635335">
                <a:tc>
                  <a:txBody>
                    <a:bodyPr/>
                    <a:lstStyle/>
                    <a:p>
                      <a:pPr marL="0" marR="0">
                        <a:lnSpc>
                          <a:spcPct val="115000"/>
                        </a:lnSpc>
                        <a:spcBef>
                          <a:spcPts val="0"/>
                        </a:spcBef>
                        <a:spcAft>
                          <a:spcPts val="0"/>
                        </a:spcAft>
                      </a:pPr>
                      <a:r>
                        <a:rPr lang="en-US" sz="1800" dirty="0">
                          <a:effectLst/>
                        </a:rPr>
                        <a:t>The clinical faculty at U of M incorporate cross-cultural issues into teaching</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47625" algn="l"/>
                          <a:tab pos="228600" algn="dec"/>
                        </a:tabLst>
                      </a:pPr>
                      <a:r>
                        <a:rPr lang="en-US" sz="1800">
                          <a:effectLst/>
                        </a:rPr>
                        <a:t>53.3</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49</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27.8</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a:effectLst/>
                        </a:rPr>
                        <a:t>31.9</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a:effectLst/>
                        </a:rPr>
                        <a:t>39.2</a:t>
                      </a:r>
                      <a:endParaRPr lang="en-US" sz="2400">
                        <a:solidFill>
                          <a:srgbClr val="5F497A"/>
                        </a:solidFill>
                        <a:effectLst/>
                        <a:latin typeface="Calibri"/>
                        <a:ea typeface="Calibri"/>
                        <a:cs typeface="Times New Roman"/>
                      </a:endParaRPr>
                    </a:p>
                  </a:txBody>
                  <a:tcPr marL="64698" marR="64698" marT="0" marB="0"/>
                </a:tc>
              </a:tr>
              <a:tr h="635335">
                <a:tc>
                  <a:txBody>
                    <a:bodyPr/>
                    <a:lstStyle/>
                    <a:p>
                      <a:pPr marL="0" marR="0">
                        <a:lnSpc>
                          <a:spcPct val="115000"/>
                        </a:lnSpc>
                        <a:spcBef>
                          <a:spcPts val="0"/>
                        </a:spcBef>
                        <a:spcAft>
                          <a:spcPts val="0"/>
                        </a:spcAft>
                      </a:pPr>
                      <a:r>
                        <a:rPr lang="en-US" sz="1800" dirty="0">
                          <a:effectLst/>
                        </a:rPr>
                        <a:t>The leadership at U of M medical school makes learning about the care of culturally diverse patients a priority</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47625" algn="l"/>
                          <a:tab pos="228600" algn="dec"/>
                        </a:tabLst>
                      </a:pPr>
                      <a:r>
                        <a:rPr lang="en-US" sz="1800">
                          <a:effectLst/>
                        </a:rPr>
                        <a:t>49.2</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54.9</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38.9</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a:effectLst/>
                        </a:rPr>
                        <a:t>33.3</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a:effectLst/>
                        </a:rPr>
                        <a:t>43.1</a:t>
                      </a:r>
                      <a:endParaRPr lang="en-US" sz="2400">
                        <a:solidFill>
                          <a:srgbClr val="5F497A"/>
                        </a:solidFill>
                        <a:effectLst/>
                        <a:latin typeface="Calibri"/>
                        <a:ea typeface="Calibri"/>
                        <a:cs typeface="Times New Roman"/>
                      </a:endParaRPr>
                    </a:p>
                  </a:txBody>
                  <a:tcPr marL="64698" marR="64698" marT="0" marB="0"/>
                </a:tc>
              </a:tr>
              <a:tr h="436381">
                <a:tc>
                  <a:txBody>
                    <a:bodyPr/>
                    <a:lstStyle/>
                    <a:p>
                      <a:pPr marL="0" marR="0">
                        <a:lnSpc>
                          <a:spcPct val="115000"/>
                        </a:lnSpc>
                        <a:spcBef>
                          <a:spcPts val="0"/>
                        </a:spcBef>
                        <a:spcAft>
                          <a:spcPts val="0"/>
                        </a:spcAft>
                      </a:pPr>
                      <a:endParaRPr lang="en-US" sz="2400" b="1" dirty="0">
                        <a:solidFill>
                          <a:srgbClr val="5F497A"/>
                        </a:solidFill>
                        <a:effectLst/>
                        <a:latin typeface="Calibri"/>
                        <a:ea typeface="Calibri"/>
                        <a:cs typeface="Times New Roman"/>
                      </a:endParaRPr>
                    </a:p>
                  </a:txBody>
                  <a:tcPr marL="64698" marR="64698" marT="0" marB="0">
                    <a:solidFill>
                      <a:schemeClr val="accent1"/>
                    </a:solidFill>
                  </a:tcPr>
                </a:tc>
                <a:tc gridSpan="5">
                  <a:txBody>
                    <a:bodyPr/>
                    <a:lstStyle/>
                    <a:p>
                      <a:pPr marL="0" marR="0">
                        <a:lnSpc>
                          <a:spcPct val="115000"/>
                        </a:lnSpc>
                        <a:spcBef>
                          <a:spcPts val="0"/>
                        </a:spcBef>
                        <a:spcAft>
                          <a:spcPts val="0"/>
                        </a:spcAft>
                      </a:pPr>
                      <a:r>
                        <a:rPr lang="en-US" sz="1800" b="1" dirty="0">
                          <a:solidFill>
                            <a:schemeClr val="bg1"/>
                          </a:solidFill>
                          <a:effectLst/>
                        </a:rPr>
                        <a:t>% of Respondents (N=260)</a:t>
                      </a:r>
                      <a:endParaRPr lang="en-US" sz="2400" b="1" dirty="0">
                        <a:solidFill>
                          <a:schemeClr val="bg1"/>
                        </a:solidFill>
                        <a:effectLst/>
                        <a:latin typeface="Calibri"/>
                        <a:ea typeface="Calibri"/>
                        <a:cs typeface="Times New Roman"/>
                      </a:endParaRPr>
                    </a:p>
                  </a:txBody>
                  <a:tcPr marL="64698" marR="64698" marT="0" marB="0">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64287">
                <a:tc>
                  <a:txBody>
                    <a:bodyPr/>
                    <a:lstStyle/>
                    <a:p>
                      <a:pPr marL="0" marR="0" indent="0" algn="l" defTabSz="3133838" rtl="0" eaLnBrk="1" fontAlgn="auto" latinLnBrk="0" hangingPunct="1">
                        <a:lnSpc>
                          <a:spcPct val="115000"/>
                        </a:lnSpc>
                        <a:spcBef>
                          <a:spcPts val="0"/>
                        </a:spcBef>
                        <a:spcAft>
                          <a:spcPts val="0"/>
                        </a:spcAft>
                        <a:buClrTx/>
                        <a:buSzTx/>
                        <a:buFontTx/>
                        <a:buNone/>
                        <a:tabLst/>
                        <a:defRPr/>
                      </a:pPr>
                      <a:r>
                        <a:rPr lang="en-US" sz="2800" dirty="0">
                          <a:effectLst/>
                        </a:rPr>
                        <a:t> </a:t>
                      </a:r>
                      <a:r>
                        <a:rPr lang="en-US" sz="2800" b="1" dirty="0" smtClean="0">
                          <a:effectLst/>
                        </a:rPr>
                        <a:t>Table 3 B</a:t>
                      </a:r>
                      <a:endParaRPr lang="en-US" sz="2800" b="1" dirty="0" smtClean="0">
                        <a:solidFill>
                          <a:srgbClr val="5F497A"/>
                        </a:solidFill>
                        <a:effectLst/>
                        <a:latin typeface="+mn-lt"/>
                        <a:ea typeface="Calibri"/>
                        <a:cs typeface="Times New Roman"/>
                      </a:endParaRPr>
                    </a:p>
                    <a:p>
                      <a:pPr marL="0" marR="0">
                        <a:lnSpc>
                          <a:spcPct val="115000"/>
                        </a:lnSpc>
                        <a:spcBef>
                          <a:spcPts val="0"/>
                        </a:spcBef>
                        <a:spcAft>
                          <a:spcPts val="0"/>
                        </a:spcAft>
                      </a:pP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pPr>
                      <a:r>
                        <a:rPr lang="en-US" sz="1800">
                          <a:effectLst/>
                        </a:rPr>
                        <a:t>Year 1</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pPr>
                      <a:r>
                        <a:rPr lang="en-US" sz="1800">
                          <a:effectLst/>
                        </a:rPr>
                        <a:t>Year 2</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pPr>
                      <a:r>
                        <a:rPr lang="en-US" sz="1800">
                          <a:effectLst/>
                        </a:rPr>
                        <a:t>Year 3</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pPr>
                      <a:r>
                        <a:rPr lang="en-US" sz="1800">
                          <a:effectLst/>
                        </a:rPr>
                        <a:t>Year 4</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pPr>
                      <a:r>
                        <a:rPr lang="en-US" sz="1800">
                          <a:effectLst/>
                        </a:rPr>
                        <a:t>All years</a:t>
                      </a:r>
                      <a:endParaRPr lang="en-US" sz="2400">
                        <a:solidFill>
                          <a:srgbClr val="5F497A"/>
                        </a:solidFill>
                        <a:effectLst/>
                        <a:latin typeface="Calibri"/>
                        <a:ea typeface="Calibri"/>
                        <a:cs typeface="Times New Roman"/>
                      </a:endParaRPr>
                    </a:p>
                  </a:txBody>
                  <a:tcPr marL="64698" marR="64698" marT="0" marB="0"/>
                </a:tc>
              </a:tr>
              <a:tr h="308049">
                <a:tc>
                  <a:txBody>
                    <a:bodyPr/>
                    <a:lstStyle/>
                    <a:p>
                      <a:pPr marL="0" marR="0">
                        <a:lnSpc>
                          <a:spcPct val="115000"/>
                        </a:lnSpc>
                        <a:spcBef>
                          <a:spcPts val="0"/>
                        </a:spcBef>
                        <a:spcAft>
                          <a:spcPts val="0"/>
                        </a:spcAft>
                      </a:pPr>
                      <a:r>
                        <a:rPr lang="en-US" sz="1800" dirty="0">
                          <a:effectLst/>
                        </a:rPr>
                        <a:t>Inadequate cross cultural training during medical school</a:t>
                      </a:r>
                      <a:endParaRPr lang="en-US" sz="2400" dirty="0">
                        <a:solidFill>
                          <a:srgbClr val="5F497A"/>
                        </a:solidFill>
                        <a:effectLst/>
                        <a:latin typeface="Calibri"/>
                        <a:ea typeface="Calibri"/>
                        <a:cs typeface="Times New Roman"/>
                      </a:endParaRPr>
                    </a:p>
                  </a:txBody>
                  <a:tcPr marL="64698" marR="64698" marT="0" marB="0"/>
                </a:tc>
                <a:tc>
                  <a:txBody>
                    <a:bodyPr/>
                    <a:lstStyle/>
                    <a:p>
                      <a:pPr marL="0" marR="0" indent="5080">
                        <a:lnSpc>
                          <a:spcPct val="115000"/>
                        </a:lnSpc>
                        <a:spcBef>
                          <a:spcPts val="0"/>
                        </a:spcBef>
                        <a:spcAft>
                          <a:spcPts val="0"/>
                        </a:spcAft>
                        <a:tabLst>
                          <a:tab pos="104775" algn="l"/>
                        </a:tabLst>
                      </a:pPr>
                      <a:r>
                        <a:rPr lang="en-US" sz="1800">
                          <a:effectLst/>
                        </a:rPr>
                        <a:t>90.9</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Lst>
                      </a:pPr>
                      <a:r>
                        <a:rPr lang="en-US" sz="1800">
                          <a:effectLst/>
                        </a:rPr>
                        <a:t>86.3</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Lst>
                      </a:pPr>
                      <a:r>
                        <a:rPr lang="en-US" sz="1800">
                          <a:effectLst/>
                        </a:rPr>
                        <a:t>87.5</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Lst>
                      </a:pPr>
                      <a:r>
                        <a:rPr lang="en-US" sz="1800">
                          <a:effectLst/>
                        </a:rPr>
                        <a:t>84.7</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Lst>
                      </a:pPr>
                      <a:r>
                        <a:rPr lang="en-US" sz="1800">
                          <a:effectLst/>
                        </a:rPr>
                        <a:t>87.4</a:t>
                      </a:r>
                      <a:endParaRPr lang="en-US" sz="2400">
                        <a:solidFill>
                          <a:srgbClr val="5F497A"/>
                        </a:solidFill>
                        <a:effectLst/>
                        <a:latin typeface="Calibri"/>
                        <a:ea typeface="Calibri"/>
                        <a:cs typeface="Times New Roman"/>
                      </a:endParaRPr>
                    </a:p>
                  </a:txBody>
                  <a:tcPr marL="64698" marR="64698" marT="0" marB="0"/>
                </a:tc>
              </a:tr>
              <a:tr h="308049">
                <a:tc>
                  <a:txBody>
                    <a:bodyPr/>
                    <a:lstStyle/>
                    <a:p>
                      <a:pPr marL="0" marR="0">
                        <a:lnSpc>
                          <a:spcPct val="115000"/>
                        </a:lnSpc>
                        <a:spcBef>
                          <a:spcPts val="0"/>
                        </a:spcBef>
                        <a:spcAft>
                          <a:spcPts val="0"/>
                        </a:spcAft>
                      </a:pPr>
                      <a:r>
                        <a:rPr lang="en-US" sz="1800">
                          <a:effectLst/>
                        </a:rPr>
                        <a:t>Lack of practical experience caring for diverse patient populations</a:t>
                      </a:r>
                      <a:endParaRPr lang="en-US" sz="2400">
                        <a:solidFill>
                          <a:srgbClr val="5F497A"/>
                        </a:solidFill>
                        <a:effectLst/>
                        <a:latin typeface="Calibri"/>
                        <a:ea typeface="Calibri"/>
                        <a:cs typeface="Times New Roman"/>
                      </a:endParaRPr>
                    </a:p>
                  </a:txBody>
                  <a:tcPr marL="64698" marR="64698" marT="0" marB="0"/>
                </a:tc>
                <a:tc>
                  <a:txBody>
                    <a:bodyPr/>
                    <a:lstStyle/>
                    <a:p>
                      <a:pPr marL="0" marR="0" indent="-9525">
                        <a:lnSpc>
                          <a:spcPct val="115000"/>
                        </a:lnSpc>
                        <a:spcBef>
                          <a:spcPts val="0"/>
                        </a:spcBef>
                        <a:spcAft>
                          <a:spcPts val="0"/>
                        </a:spcAft>
                        <a:tabLst>
                          <a:tab pos="0" algn="dec"/>
                          <a:tab pos="47625" algn="l"/>
                        </a:tabLst>
                      </a:pPr>
                      <a:r>
                        <a:rPr lang="en-US" sz="1800">
                          <a:effectLst/>
                        </a:rPr>
                        <a:t>92.3</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80.4</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87.5</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a:effectLst/>
                        </a:rPr>
                        <a:t>83</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a:effectLst/>
                        </a:rPr>
                        <a:t>86.2</a:t>
                      </a:r>
                      <a:endParaRPr lang="en-US" sz="2400">
                        <a:solidFill>
                          <a:srgbClr val="5F497A"/>
                        </a:solidFill>
                        <a:effectLst/>
                        <a:latin typeface="Calibri"/>
                        <a:ea typeface="Calibri"/>
                        <a:cs typeface="Times New Roman"/>
                      </a:endParaRPr>
                    </a:p>
                  </a:txBody>
                  <a:tcPr marL="64698" marR="64698" marT="0" marB="0"/>
                </a:tc>
              </a:tr>
              <a:tr h="635335">
                <a:tc>
                  <a:txBody>
                    <a:bodyPr/>
                    <a:lstStyle/>
                    <a:p>
                      <a:pPr marL="0" marR="0">
                        <a:lnSpc>
                          <a:spcPct val="115000"/>
                        </a:lnSpc>
                        <a:spcBef>
                          <a:spcPts val="0"/>
                        </a:spcBef>
                        <a:spcAft>
                          <a:spcPts val="0"/>
                        </a:spcAft>
                      </a:pPr>
                      <a:r>
                        <a:rPr lang="en-US" sz="1800" dirty="0">
                          <a:effectLst/>
                        </a:rPr>
                        <a:t>Absence of good role models or mentors for cross-cultural care among faculty</a:t>
                      </a:r>
                      <a:endParaRPr lang="en-US" sz="2400" dirty="0">
                        <a:solidFill>
                          <a:srgbClr val="5F497A"/>
                        </a:solidFill>
                        <a:effectLst/>
                        <a:latin typeface="Calibri"/>
                        <a:ea typeface="Calibri"/>
                        <a:cs typeface="Times New Roman"/>
                      </a:endParaRPr>
                    </a:p>
                  </a:txBody>
                  <a:tcPr marL="64698" marR="64698" marT="0" marB="0"/>
                </a:tc>
                <a:tc>
                  <a:txBody>
                    <a:bodyPr/>
                    <a:lstStyle/>
                    <a:p>
                      <a:pPr marL="0" marR="0" indent="-9525">
                        <a:lnSpc>
                          <a:spcPct val="115000"/>
                        </a:lnSpc>
                        <a:spcBef>
                          <a:spcPts val="0"/>
                        </a:spcBef>
                        <a:spcAft>
                          <a:spcPts val="0"/>
                        </a:spcAft>
                        <a:tabLst>
                          <a:tab pos="47625" algn="l"/>
                          <a:tab pos="228600" algn="dec"/>
                        </a:tabLst>
                      </a:pPr>
                      <a:r>
                        <a:rPr lang="en-US" sz="1800">
                          <a:effectLst/>
                        </a:rPr>
                        <a:t>66.7</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62</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68.1</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a:effectLst/>
                        </a:rPr>
                        <a:t>66.7</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a:effectLst/>
                        </a:rPr>
                        <a:t>66.2</a:t>
                      </a:r>
                      <a:endParaRPr lang="en-US" sz="2400">
                        <a:solidFill>
                          <a:srgbClr val="5F497A"/>
                        </a:solidFill>
                        <a:effectLst/>
                        <a:latin typeface="Calibri"/>
                        <a:ea typeface="Calibri"/>
                        <a:cs typeface="Times New Roman"/>
                      </a:endParaRPr>
                    </a:p>
                  </a:txBody>
                  <a:tcPr marL="64698" marR="64698" marT="0" marB="0"/>
                </a:tc>
              </a:tr>
              <a:tr h="635335">
                <a:tc>
                  <a:txBody>
                    <a:bodyPr/>
                    <a:lstStyle/>
                    <a:p>
                      <a:pPr marL="0" marR="0">
                        <a:lnSpc>
                          <a:spcPct val="115000"/>
                        </a:lnSpc>
                        <a:spcBef>
                          <a:spcPts val="0"/>
                        </a:spcBef>
                        <a:spcAft>
                          <a:spcPts val="0"/>
                        </a:spcAft>
                      </a:pPr>
                      <a:r>
                        <a:rPr lang="en-US" sz="1800">
                          <a:effectLst/>
                        </a:rPr>
                        <a:t>Dismissive attitudes about cross cultural care among attending physicians</a:t>
                      </a:r>
                      <a:endParaRPr lang="en-US" sz="2400">
                        <a:solidFill>
                          <a:srgbClr val="5F497A"/>
                        </a:solidFill>
                        <a:effectLst/>
                        <a:latin typeface="Calibri"/>
                        <a:ea typeface="Calibri"/>
                        <a:cs typeface="Times New Roman"/>
                      </a:endParaRPr>
                    </a:p>
                  </a:txBody>
                  <a:tcPr marL="64698" marR="64698" marT="0" marB="0"/>
                </a:tc>
                <a:tc>
                  <a:txBody>
                    <a:bodyPr/>
                    <a:lstStyle/>
                    <a:p>
                      <a:pPr marL="0" marR="0" indent="-9525">
                        <a:lnSpc>
                          <a:spcPct val="115000"/>
                        </a:lnSpc>
                        <a:spcBef>
                          <a:spcPts val="0"/>
                        </a:spcBef>
                        <a:spcAft>
                          <a:spcPts val="0"/>
                        </a:spcAft>
                        <a:tabLst>
                          <a:tab pos="47625" algn="l"/>
                          <a:tab pos="228600" algn="dec"/>
                        </a:tabLst>
                      </a:pPr>
                      <a:r>
                        <a:rPr lang="en-US" sz="1800">
                          <a:effectLst/>
                        </a:rPr>
                        <a:t>46.9</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62</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a:effectLst/>
                        </a:rPr>
                        <a:t>54.2</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a:effectLst/>
                        </a:rPr>
                        <a:t>48.6</a:t>
                      </a:r>
                      <a:endParaRPr lang="en-US" sz="240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a:effectLst/>
                        </a:rPr>
                        <a:t>52.3</a:t>
                      </a:r>
                      <a:endParaRPr lang="en-US" sz="2400">
                        <a:solidFill>
                          <a:srgbClr val="5F497A"/>
                        </a:solidFill>
                        <a:effectLst/>
                        <a:latin typeface="Calibri"/>
                        <a:ea typeface="Calibri"/>
                        <a:cs typeface="Times New Roman"/>
                      </a:endParaRPr>
                    </a:p>
                  </a:txBody>
                  <a:tcPr marL="64698" marR="64698" marT="0" marB="0"/>
                </a:tc>
              </a:tr>
              <a:tr h="308049">
                <a:tc>
                  <a:txBody>
                    <a:bodyPr/>
                    <a:lstStyle/>
                    <a:p>
                      <a:pPr marL="0" marR="0">
                        <a:lnSpc>
                          <a:spcPct val="115000"/>
                        </a:lnSpc>
                        <a:spcBef>
                          <a:spcPts val="0"/>
                        </a:spcBef>
                        <a:spcAft>
                          <a:spcPts val="0"/>
                        </a:spcAft>
                      </a:pPr>
                      <a:r>
                        <a:rPr lang="en-US" sz="1800" dirty="0">
                          <a:effectLst/>
                        </a:rPr>
                        <a:t>Dismissive attitudes about cross-cultural care among fellow students</a:t>
                      </a:r>
                      <a:endParaRPr lang="en-US" sz="2400" dirty="0">
                        <a:solidFill>
                          <a:srgbClr val="5F497A"/>
                        </a:solidFill>
                        <a:effectLst/>
                        <a:latin typeface="Calibri"/>
                        <a:ea typeface="Calibri"/>
                        <a:cs typeface="Times New Roman"/>
                      </a:endParaRPr>
                    </a:p>
                  </a:txBody>
                  <a:tcPr marL="64698" marR="64698" marT="0" marB="0"/>
                </a:tc>
                <a:tc>
                  <a:txBody>
                    <a:bodyPr/>
                    <a:lstStyle/>
                    <a:p>
                      <a:pPr marL="0" marR="0" indent="-9525">
                        <a:lnSpc>
                          <a:spcPct val="115000"/>
                        </a:lnSpc>
                        <a:spcBef>
                          <a:spcPts val="0"/>
                        </a:spcBef>
                        <a:spcAft>
                          <a:spcPts val="0"/>
                        </a:spcAft>
                        <a:tabLst>
                          <a:tab pos="47625" algn="l"/>
                          <a:tab pos="228600" algn="dec"/>
                        </a:tabLst>
                      </a:pPr>
                      <a:r>
                        <a:rPr lang="en-US" sz="1800" dirty="0">
                          <a:effectLst/>
                        </a:rPr>
                        <a:t>44.6</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dirty="0">
                          <a:effectLst/>
                        </a:rPr>
                        <a:t>47.1</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r>
                        <a:rPr lang="en-US" sz="1800" dirty="0">
                          <a:effectLst/>
                        </a:rPr>
                        <a:t>51.4</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r>
                        <a:rPr lang="en-US" sz="1800" dirty="0">
                          <a:effectLst/>
                        </a:rPr>
                        <a:t>41.7</a:t>
                      </a: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r>
                        <a:rPr lang="en-US" sz="1800" dirty="0">
                          <a:effectLst/>
                        </a:rPr>
                        <a:t>46.2</a:t>
                      </a:r>
                      <a:endParaRPr lang="en-US" sz="2400" dirty="0">
                        <a:solidFill>
                          <a:srgbClr val="5F497A"/>
                        </a:solidFill>
                        <a:effectLst/>
                        <a:latin typeface="Calibri"/>
                        <a:ea typeface="Calibri"/>
                        <a:cs typeface="Times New Roman"/>
                      </a:endParaRPr>
                    </a:p>
                  </a:txBody>
                  <a:tcPr marL="64698" marR="64698" marT="0" marB="0"/>
                </a:tc>
              </a:tr>
              <a:tr h="436381">
                <a:tc>
                  <a:txBody>
                    <a:bodyPr/>
                    <a:lstStyle/>
                    <a:p>
                      <a:pPr marL="0" marR="0">
                        <a:lnSpc>
                          <a:spcPct val="115000"/>
                        </a:lnSpc>
                        <a:spcBef>
                          <a:spcPts val="0"/>
                        </a:spcBef>
                        <a:spcAft>
                          <a:spcPts val="0"/>
                        </a:spcAft>
                      </a:pPr>
                      <a:endParaRPr lang="en-US" sz="2400" dirty="0">
                        <a:solidFill>
                          <a:srgbClr val="5F497A"/>
                        </a:solidFill>
                        <a:effectLst/>
                        <a:latin typeface="Calibri"/>
                        <a:ea typeface="Calibri"/>
                        <a:cs typeface="Times New Roman"/>
                      </a:endParaRPr>
                    </a:p>
                  </a:txBody>
                  <a:tcPr marL="64698" marR="64698" marT="0" marB="0"/>
                </a:tc>
                <a:tc>
                  <a:txBody>
                    <a:bodyPr/>
                    <a:lstStyle/>
                    <a:p>
                      <a:pPr marL="0" marR="0" indent="-9525">
                        <a:lnSpc>
                          <a:spcPct val="115000"/>
                        </a:lnSpc>
                        <a:spcBef>
                          <a:spcPts val="0"/>
                        </a:spcBef>
                        <a:spcAft>
                          <a:spcPts val="0"/>
                        </a:spcAft>
                        <a:tabLst>
                          <a:tab pos="47625" algn="l"/>
                          <a:tab pos="228600" algn="dec"/>
                        </a:tabLst>
                      </a:pP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0" algn="l"/>
                          <a:tab pos="228600" algn="dec"/>
                        </a:tabLst>
                      </a:pP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100965" algn="l"/>
                          <a:tab pos="228600" algn="dec"/>
                        </a:tabLst>
                      </a:pPr>
                      <a:endParaRPr lang="en-US" sz="2400" dirty="0">
                        <a:solidFill>
                          <a:srgbClr val="5F497A"/>
                        </a:solidFill>
                        <a:effectLst/>
                        <a:latin typeface="Calibri"/>
                        <a:ea typeface="Calibri"/>
                        <a:cs typeface="Times New Roman"/>
                      </a:endParaRPr>
                    </a:p>
                  </a:txBody>
                  <a:tcPr marL="64698" marR="64698" marT="0" marB="0"/>
                </a:tc>
                <a:tc>
                  <a:txBody>
                    <a:bodyPr/>
                    <a:lstStyle/>
                    <a:p>
                      <a:pPr marL="0" marR="0">
                        <a:lnSpc>
                          <a:spcPct val="115000"/>
                        </a:lnSpc>
                        <a:spcBef>
                          <a:spcPts val="0"/>
                        </a:spcBef>
                        <a:spcAft>
                          <a:spcPts val="0"/>
                        </a:spcAft>
                        <a:tabLst>
                          <a:tab pos="33020" algn="l"/>
                          <a:tab pos="228600" algn="dec"/>
                        </a:tabLst>
                      </a:pPr>
                      <a:endParaRPr lang="en-US" sz="2400" dirty="0">
                        <a:solidFill>
                          <a:srgbClr val="5F497A"/>
                        </a:solidFill>
                        <a:effectLst/>
                        <a:latin typeface="Calibri"/>
                        <a:ea typeface="Calibri"/>
                        <a:cs typeface="Times New Roman"/>
                      </a:endParaRPr>
                    </a:p>
                  </a:txBody>
                  <a:tcPr marL="64698" marR="64698" marT="0" marB="0"/>
                </a:tc>
              </a:tr>
            </a:tbl>
          </a:graphicData>
        </a:graphic>
      </p:graphicFrame>
      <p:sp>
        <p:nvSpPr>
          <p:cNvPr id="40" name="Text Box 180"/>
          <p:cNvSpPr txBox="1">
            <a:spLocks noChangeArrowheads="1"/>
          </p:cNvSpPr>
          <p:nvPr/>
        </p:nvSpPr>
        <p:spPr bwMode="auto">
          <a:xfrm>
            <a:off x="12260325" y="17112114"/>
            <a:ext cx="10823258" cy="342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800" b="1" dirty="0">
                <a:latin typeface="Calibri" pitchFamily="34" charset="0"/>
              </a:rPr>
              <a:t>Table </a:t>
            </a:r>
            <a:r>
              <a:rPr lang="en-US" sz="1800" b="1" dirty="0">
                <a:latin typeface="Calibri" pitchFamily="34" charset="0"/>
              </a:rPr>
              <a:t>1</a:t>
            </a:r>
            <a:r>
              <a:rPr lang="en-US" sz="1800" b="1" dirty="0" smtClean="0">
                <a:latin typeface="Calibri" pitchFamily="34" charset="0"/>
              </a:rPr>
              <a:t>.</a:t>
            </a:r>
            <a:r>
              <a:rPr lang="en-US" sz="1800" dirty="0" smtClean="0">
                <a:latin typeface="Calibri" pitchFamily="34" charset="0"/>
              </a:rPr>
              <a:t> </a:t>
            </a:r>
            <a:r>
              <a:rPr lang="en-US" sz="1800" dirty="0">
                <a:latin typeface="Calibri" pitchFamily="34" charset="0"/>
              </a:rPr>
              <a:t>Percentage of Medical Students’ Reporting Being Skilled or Very Skilled at performing Cross-Cultural Care </a:t>
            </a:r>
            <a:endParaRPr lang="en-US" sz="1800" dirty="0">
              <a:latin typeface="Calibri" pitchFamily="34" charset="0"/>
            </a:endParaRPr>
          </a:p>
        </p:txBody>
      </p:sp>
    </p:spTree>
    <p:extLst>
      <p:ext uri="{BB962C8B-B14F-4D97-AF65-F5344CB8AC3E}">
        <p14:creationId xmlns:p14="http://schemas.microsoft.com/office/powerpoint/2010/main" val="2251251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5482</TotalTime>
  <Words>2642</Words>
  <Application>Microsoft Office PowerPoint</Application>
  <PresentationFormat>Custom</PresentationFormat>
  <Paragraphs>278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Genigraphics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Andrew Prince</cp:lastModifiedBy>
  <cp:revision>127</cp:revision>
  <cp:lastPrinted>2013-02-12T02:21:55Z</cp:lastPrinted>
  <dcterms:created xsi:type="dcterms:W3CDTF">2013-02-10T21:14:48Z</dcterms:created>
  <dcterms:modified xsi:type="dcterms:W3CDTF">2020-12-19T18:55:17Z</dcterms:modified>
</cp:coreProperties>
</file>