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p:scale>
          <a:sx n="50" d="100"/>
          <a:sy n="50" d="100"/>
        </p:scale>
        <p:origin x="3012" y="-2724"/>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800" b="1" u="none" baseline="0" dirty="0" smtClean="0">
                <a:latin typeface="Calibri" panose="020F0502020204030204" pitchFamily="34" charset="0"/>
                <a:cs typeface="Calibri" panose="020F0502020204030204" pitchFamily="34" charset="0"/>
              </a:rPr>
              <a:t> </a:t>
            </a:r>
            <a:r>
              <a:rPr lang="en-US" sz="2800" b="1" u="none" dirty="0" smtClean="0">
                <a:latin typeface="Calibri" panose="020F0502020204030204" pitchFamily="34" charset="0"/>
                <a:cs typeface="Calibri" panose="020F0502020204030204" pitchFamily="34" charset="0"/>
              </a:rPr>
              <a:t>Why </a:t>
            </a:r>
            <a:r>
              <a:rPr lang="en-US" sz="2800" b="1" u="none" dirty="0">
                <a:latin typeface="Calibri" panose="020F0502020204030204" pitchFamily="34" charset="0"/>
                <a:cs typeface="Calibri" panose="020F0502020204030204" pitchFamily="34" charset="0"/>
              </a:rPr>
              <a:t>do you think people your age use stimulants that are NOT prescribed to them? </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Why do you think people your age use stimulants that are NOT prescribed to them? </c:v>
                </c:pt>
              </c:strCache>
            </c:strRef>
          </c:tx>
          <c:spPr>
            <a:solidFill>
              <a:schemeClr val="accent2"/>
            </a:solidFill>
            <a:ln>
              <a:noFill/>
            </a:ln>
            <a:effectLst/>
          </c:spPr>
          <c:invertIfNegative val="0"/>
          <c:cat>
            <c:strRef>
              <c:f>Sheet1!$A$2:$A$7</c:f>
              <c:strCache>
                <c:ptCount val="6"/>
                <c:pt idx="0">
                  <c:v>Recreation</c:v>
                </c:pt>
                <c:pt idx="1">
                  <c:v>Performance</c:v>
                </c:pt>
                <c:pt idx="2">
                  <c:v>Peer pressure</c:v>
                </c:pt>
                <c:pt idx="3">
                  <c:v>To cope</c:v>
                </c:pt>
                <c:pt idx="4">
                  <c:v>I don't know</c:v>
                </c:pt>
                <c:pt idx="5">
                  <c:v>Cost/access</c:v>
                </c:pt>
              </c:strCache>
            </c:strRef>
          </c:cat>
          <c:val>
            <c:numRef>
              <c:f>Sheet1!$B$2:$B$7</c:f>
              <c:numCache>
                <c:formatCode>General</c:formatCode>
                <c:ptCount val="6"/>
                <c:pt idx="0">
                  <c:v>34</c:v>
                </c:pt>
                <c:pt idx="1">
                  <c:v>25</c:v>
                </c:pt>
                <c:pt idx="2">
                  <c:v>17</c:v>
                </c:pt>
                <c:pt idx="3">
                  <c:v>15</c:v>
                </c:pt>
                <c:pt idx="4">
                  <c:v>6</c:v>
                </c:pt>
                <c:pt idx="5">
                  <c:v>5</c:v>
                </c:pt>
              </c:numCache>
            </c:numRef>
          </c:val>
          <c:extLst>
            <c:ext xmlns:c16="http://schemas.microsoft.com/office/drawing/2014/chart" uri="{C3380CC4-5D6E-409C-BE32-E72D297353CC}">
              <c16:uniqueId val="{00000000-3084-4AF7-8150-B8764B79E5FA}"/>
            </c:ext>
          </c:extLst>
        </c:ser>
        <c:dLbls>
          <c:showLegendKey val="0"/>
          <c:showVal val="0"/>
          <c:showCatName val="0"/>
          <c:showSerName val="0"/>
          <c:showPercent val="0"/>
          <c:showBubbleSize val="0"/>
        </c:dLbls>
        <c:gapWidth val="130"/>
        <c:axId val="645606440"/>
        <c:axId val="645612344"/>
      </c:barChart>
      <c:catAx>
        <c:axId val="64560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lumMod val="65000"/>
                    <a:lumOff val="35000"/>
                  </a:schemeClr>
                </a:solidFill>
                <a:latin typeface="+mn-lt"/>
                <a:ea typeface="+mn-ea"/>
                <a:cs typeface="+mn-cs"/>
              </a:defRPr>
            </a:pPr>
            <a:endParaRPr lang="en-US"/>
          </a:p>
        </c:txPr>
        <c:crossAx val="645612344"/>
        <c:crosses val="autoZero"/>
        <c:auto val="1"/>
        <c:lblAlgn val="ctr"/>
        <c:lblOffset val="100"/>
        <c:noMultiLvlLbl val="0"/>
      </c:catAx>
      <c:valAx>
        <c:axId val="64561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45606440"/>
        <c:crosses val="autoZero"/>
        <c:crossBetween val="between"/>
      </c:valA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bg1"/>
          </a:solidFill>
          <a:prstDash val="solid"/>
        </a:ln>
        <a:effectLst/>
      </c:spPr>
    </c:plotArea>
    <c:plotVisOnly val="1"/>
    <c:dispBlanksAs val="gap"/>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002060"/>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800" b="1" dirty="0" smtClean="0">
                <a:latin typeface="Calibri" panose="020F0502020204030204" pitchFamily="34" charset="0"/>
                <a:cs typeface="Calibri" panose="020F0502020204030204" pitchFamily="34" charset="0"/>
              </a:rPr>
              <a:t>What </a:t>
            </a:r>
            <a:r>
              <a:rPr lang="en-US" sz="2800" b="1" dirty="0">
                <a:latin typeface="Calibri" panose="020F0502020204030204" pitchFamily="34" charset="0"/>
                <a:cs typeface="Calibri" panose="020F0502020204030204" pitchFamily="34" charset="0"/>
              </a:rPr>
              <a:t>are the risks of using stimulants that are NOT prescribed to you, if any?</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What are the risks of using stimulants that are NOT prescribed to you, if any?</c:v>
                </c:pt>
              </c:strCache>
            </c:strRef>
          </c:tx>
          <c:spPr>
            <a:solidFill>
              <a:schemeClr val="accent1">
                <a:lumMod val="50000"/>
              </a:schemeClr>
            </a:solidFill>
            <a:ln>
              <a:noFill/>
            </a:ln>
            <a:effectLst/>
          </c:spPr>
          <c:invertIfNegative val="0"/>
          <c:cat>
            <c:strRef>
              <c:f>Sheet1!$A$2:$A$8</c:f>
              <c:strCache>
                <c:ptCount val="7"/>
                <c:pt idx="0">
                  <c:v>General health risks</c:v>
                </c:pt>
                <c:pt idx="1">
                  <c:v>Addiction</c:v>
                </c:pt>
                <c:pt idx="2">
                  <c:v>Overdose</c:v>
                </c:pt>
                <c:pt idx="3">
                  <c:v>Death</c:v>
                </c:pt>
                <c:pt idx="4">
                  <c:v>Not monitored</c:v>
                </c:pt>
                <c:pt idx="5">
                  <c:v>Cardiovascular effects</c:v>
                </c:pt>
                <c:pt idx="6">
                  <c:v>I don't know</c:v>
                </c:pt>
              </c:strCache>
            </c:strRef>
          </c:cat>
          <c:val>
            <c:numRef>
              <c:f>Sheet1!$B$2:$B$8</c:f>
              <c:numCache>
                <c:formatCode>General</c:formatCode>
                <c:ptCount val="7"/>
                <c:pt idx="0">
                  <c:v>42</c:v>
                </c:pt>
                <c:pt idx="1">
                  <c:v>24</c:v>
                </c:pt>
                <c:pt idx="2">
                  <c:v>21</c:v>
                </c:pt>
                <c:pt idx="3">
                  <c:v>13</c:v>
                </c:pt>
                <c:pt idx="4">
                  <c:v>12</c:v>
                </c:pt>
                <c:pt idx="5">
                  <c:v>10.5</c:v>
                </c:pt>
                <c:pt idx="6">
                  <c:v>8</c:v>
                </c:pt>
              </c:numCache>
            </c:numRef>
          </c:val>
          <c:extLst>
            <c:ext xmlns:c16="http://schemas.microsoft.com/office/drawing/2014/chart" uri="{C3380CC4-5D6E-409C-BE32-E72D297353CC}">
              <c16:uniqueId val="{00000000-EBF5-4101-AA7D-2669861BCF04}"/>
            </c:ext>
          </c:extLst>
        </c:ser>
        <c:dLbls>
          <c:showLegendKey val="0"/>
          <c:showVal val="0"/>
          <c:showCatName val="0"/>
          <c:showSerName val="0"/>
          <c:showPercent val="0"/>
          <c:showBubbleSize val="0"/>
        </c:dLbls>
        <c:gapWidth val="149"/>
        <c:overlap val="-27"/>
        <c:axId val="601290568"/>
        <c:axId val="601283024"/>
      </c:barChart>
      <c:catAx>
        <c:axId val="601290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01283024"/>
        <c:crosses val="autoZero"/>
        <c:auto val="1"/>
        <c:lblAlgn val="ctr"/>
        <c:lblOffset val="100"/>
        <c:noMultiLvlLbl val="0"/>
      </c:catAx>
      <c:valAx>
        <c:axId val="60128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01290568"/>
        <c:crosses val="autoZero"/>
        <c:crossBetween val="between"/>
      </c:valA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plotArea>
    <c:plotVisOnly val="1"/>
    <c:dispBlanksAs val="gap"/>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lumMod val="75000"/>
        </a:schemeClr>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800" b="1" i="0" u="none" strike="noStrike" baseline="0" dirty="0" smtClean="0">
                <a:effectLst/>
              </a:rPr>
              <a:t>How many people your age do you think use stimulants that are NOT prescribed to them? </a:t>
            </a:r>
            <a:endParaRPr lang="en-US" sz="2800" b="1" baseline="0"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7030A0"/>
            </a:solidFill>
            <a:ln>
              <a:noFill/>
            </a:ln>
            <a:effectLst/>
          </c:spPr>
          <c:invertIfNegative val="0"/>
          <c:cat>
            <c:strRef>
              <c:f>Sheet1!$A$2:$A$6</c:f>
              <c:strCache>
                <c:ptCount val="5"/>
                <c:pt idx="0">
                  <c:v>Many, 20% or greater</c:v>
                </c:pt>
                <c:pt idx="1">
                  <c:v>Some, 10-19%</c:v>
                </c:pt>
                <c:pt idx="2">
                  <c:v>Few, &lt;10%</c:v>
                </c:pt>
                <c:pt idx="3">
                  <c:v>None</c:v>
                </c:pt>
                <c:pt idx="4">
                  <c:v>I don't know</c:v>
                </c:pt>
              </c:strCache>
            </c:strRef>
          </c:cat>
          <c:val>
            <c:numRef>
              <c:f>Sheet1!$B$2:$B$6</c:f>
              <c:numCache>
                <c:formatCode>General</c:formatCode>
                <c:ptCount val="5"/>
                <c:pt idx="0">
                  <c:v>42</c:v>
                </c:pt>
                <c:pt idx="1">
                  <c:v>15</c:v>
                </c:pt>
                <c:pt idx="2">
                  <c:v>19</c:v>
                </c:pt>
                <c:pt idx="3">
                  <c:v>4</c:v>
                </c:pt>
                <c:pt idx="4">
                  <c:v>12</c:v>
                </c:pt>
              </c:numCache>
            </c:numRef>
          </c:val>
          <c:extLst>
            <c:ext xmlns:c16="http://schemas.microsoft.com/office/drawing/2014/chart" uri="{C3380CC4-5D6E-409C-BE32-E72D297353CC}">
              <c16:uniqueId val="{00000000-90A9-4BBE-8455-BCA2EDB8E54D}"/>
            </c:ext>
          </c:extLst>
        </c:ser>
        <c:dLbls>
          <c:showLegendKey val="0"/>
          <c:showVal val="0"/>
          <c:showCatName val="0"/>
          <c:showSerName val="0"/>
          <c:showPercent val="0"/>
          <c:showBubbleSize val="0"/>
        </c:dLbls>
        <c:gapWidth val="150"/>
        <c:overlap val="-27"/>
        <c:axId val="658562800"/>
        <c:axId val="658563784"/>
      </c:barChart>
      <c:catAx>
        <c:axId val="65856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58563784"/>
        <c:crosses val="autoZero"/>
        <c:auto val="1"/>
        <c:lblAlgn val="ctr"/>
        <c:lblOffset val="100"/>
        <c:noMultiLvlLbl val="0"/>
      </c:catAx>
      <c:valAx>
        <c:axId val="65856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58562800"/>
        <c:crosses val="autoZero"/>
        <c:crossBetween val="between"/>
      </c:valA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plotArea>
    <c:plotVisOnly val="1"/>
    <c:dispBlanksAs val="gap"/>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lumMod val="75000"/>
        </a:schemeClr>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r>
              <a:rPr lang="en-US" sz="2800" b="1" baseline="0" dirty="0"/>
              <a:t>How do they get them?</a:t>
            </a:r>
          </a:p>
        </c:rich>
      </c:tx>
      <c:layout/>
      <c:overlay val="0"/>
      <c:spPr>
        <a:noFill/>
        <a:ln>
          <a:noFill/>
        </a:ln>
        <a:effectLst/>
      </c:spPr>
      <c:txPr>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How do they get them?</c:v>
                </c:pt>
              </c:strCache>
            </c:strRef>
          </c:tx>
          <c:spPr>
            <a:gradFill>
              <a:gsLst>
                <a:gs pos="92000">
                  <a:srgbClr val="92D050"/>
                </a:gs>
                <a:gs pos="99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ln>
              <a:noFill/>
            </a:ln>
            <a:effectLst/>
          </c:spPr>
          <c:invertIfNegative val="0"/>
          <c:cat>
            <c:strRef>
              <c:f>Sheet1!$A$2:$A$7</c:f>
              <c:strCache>
                <c:ptCount val="6"/>
                <c:pt idx="0">
                  <c:v>Friends/peers</c:v>
                </c:pt>
                <c:pt idx="1">
                  <c:v>People w/ prescription</c:v>
                </c:pt>
                <c:pt idx="2">
                  <c:v>Dealers</c:v>
                </c:pt>
                <c:pt idx="3">
                  <c:v>Family</c:v>
                </c:pt>
                <c:pt idx="4">
                  <c:v>Stealing</c:v>
                </c:pt>
                <c:pt idx="5">
                  <c:v>Doctor</c:v>
                </c:pt>
              </c:strCache>
            </c:strRef>
          </c:cat>
          <c:val>
            <c:numRef>
              <c:f>Sheet1!$B$2:$B$7</c:f>
              <c:numCache>
                <c:formatCode>General</c:formatCode>
                <c:ptCount val="6"/>
                <c:pt idx="0">
                  <c:v>36</c:v>
                </c:pt>
                <c:pt idx="1">
                  <c:v>23</c:v>
                </c:pt>
                <c:pt idx="2">
                  <c:v>21</c:v>
                </c:pt>
                <c:pt idx="3">
                  <c:v>6</c:v>
                </c:pt>
                <c:pt idx="4">
                  <c:v>6</c:v>
                </c:pt>
                <c:pt idx="5">
                  <c:v>3</c:v>
                </c:pt>
              </c:numCache>
            </c:numRef>
          </c:val>
          <c:extLst>
            <c:ext xmlns:c16="http://schemas.microsoft.com/office/drawing/2014/chart" uri="{C3380CC4-5D6E-409C-BE32-E72D297353CC}">
              <c16:uniqueId val="{00000000-C1ED-4462-A1AF-613FF5F0DC0A}"/>
            </c:ext>
          </c:extLst>
        </c:ser>
        <c:dLbls>
          <c:showLegendKey val="0"/>
          <c:showVal val="0"/>
          <c:showCatName val="0"/>
          <c:showSerName val="0"/>
          <c:showPercent val="0"/>
          <c:showBubbleSize val="0"/>
        </c:dLbls>
        <c:gapWidth val="129"/>
        <c:overlap val="-27"/>
        <c:axId val="658535904"/>
        <c:axId val="658538528"/>
      </c:barChart>
      <c:catAx>
        <c:axId val="65853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58538528"/>
        <c:crosses val="autoZero"/>
        <c:auto val="1"/>
        <c:lblAlgn val="ctr"/>
        <c:lblOffset val="100"/>
        <c:noMultiLvlLbl val="0"/>
      </c:catAx>
      <c:valAx>
        <c:axId val="65853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58535904"/>
        <c:crosses val="autoZero"/>
        <c:crossBetween val="between"/>
      </c:valA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bg1"/>
          </a:solidFill>
        </a:ln>
        <a:effectLst/>
      </c:spPr>
    </c:plotArea>
    <c:plotVisOnly val="1"/>
    <c:dispBlanksAs val="gap"/>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lumMod val="75000"/>
        </a:schemeClr>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Placeholders</a:t>
            </a:r>
            <a:r>
              <a:rPr sz="6000" dirty="0" smtClean="0">
                <a:solidFill>
                  <a:srgbClr val="7F7F7F"/>
                </a:solidFill>
                <a:latin typeface="Calibri" pitchFamily="34" charset="0"/>
                <a:cs typeface="Calibri" panose="020F0502020204030204" pitchFamily="34" charset="0"/>
              </a:rPr>
              <a:t>:</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smtClean="0">
                <a:solidFill>
                  <a:srgbClr val="7F7F7F"/>
                </a:solidFill>
                <a:latin typeface="Calibri" pitchFamily="34" charset="0"/>
                <a:cs typeface="Calibri" panose="020F0502020204030204" pitchFamily="34" charset="0"/>
              </a:rPr>
              <a:t>various elements included</a:t>
            </a:r>
            <a:r>
              <a:rPr sz="4000" dirty="0" smtClean="0">
                <a:solidFill>
                  <a:srgbClr val="7F7F7F"/>
                </a:solidFill>
                <a:latin typeface="Calibri" pitchFamily="34" charset="0"/>
                <a:cs typeface="Calibri" panose="020F0502020204030204" pitchFamily="34" charset="0"/>
              </a:rPr>
              <a:t> </a:t>
            </a:r>
            <a:r>
              <a:rPr sz="4000" dirty="0">
                <a:solidFill>
                  <a:srgbClr val="7F7F7F"/>
                </a:solidFill>
                <a:latin typeface="Calibri" pitchFamily="34" charset="0"/>
                <a:cs typeface="Calibri" panose="020F0502020204030204" pitchFamily="34" charset="0"/>
              </a:rPr>
              <a:t>in this </a:t>
            </a:r>
            <a:r>
              <a:rPr lang="en-US" sz="4000" dirty="0" smtClean="0">
                <a:solidFill>
                  <a:srgbClr val="7F7F7F"/>
                </a:solidFill>
                <a:latin typeface="Calibri" pitchFamily="34" charset="0"/>
                <a:cs typeface="Calibri" panose="020F0502020204030204" pitchFamily="34" charset="0"/>
              </a:rPr>
              <a:t>poster are ones</a:t>
            </a:r>
            <a:r>
              <a:rPr lang="en-US" sz="4000" baseline="0" dirty="0" smtClean="0">
                <a:solidFill>
                  <a:srgbClr val="7F7F7F"/>
                </a:solidFill>
                <a:latin typeface="Calibri" pitchFamily="34" charset="0"/>
                <a:cs typeface="Calibri" panose="020F0502020204030204" pitchFamily="34" charset="0"/>
              </a:rPr>
              <a:t> we often see in medical, research, and scientific posters.</a:t>
            </a:r>
            <a:r>
              <a:rPr sz="4000" dirty="0" smtClean="0">
                <a:solidFill>
                  <a:srgbClr val="7F7F7F"/>
                </a:solidFill>
                <a:latin typeface="Calibri" pitchFamily="34" charset="0"/>
                <a:cs typeface="Calibri" panose="020F0502020204030204" pitchFamily="34" charset="0"/>
              </a:rPr>
              <a:t> </a:t>
            </a:r>
            <a:r>
              <a:rPr lang="en-US" sz="4000" dirty="0" smtClean="0">
                <a:solidFill>
                  <a:srgbClr val="7F7F7F"/>
                </a:solidFill>
                <a:latin typeface="Calibri" pitchFamily="34" charset="0"/>
                <a:cs typeface="Calibri" panose="020F0502020204030204" pitchFamily="34" charset="0"/>
              </a:rPr>
              <a:t>Feel</a:t>
            </a:r>
            <a:r>
              <a:rPr lang="en-US" sz="4000" baseline="0" dirty="0" smtClean="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smtClean="0">
                <a:solidFill>
                  <a:srgbClr val="7F7F7F"/>
                </a:solidFill>
                <a:latin typeface="Calibri" pitchFamily="34" charset="0"/>
                <a:cs typeface="Calibri" panose="020F0502020204030204" pitchFamily="34" charset="0"/>
              </a:rPr>
              <a:t>Image</a:t>
            </a:r>
            <a:r>
              <a:rPr lang="en-US" sz="6000" baseline="0" dirty="0" smtClean="0">
                <a:solidFill>
                  <a:srgbClr val="7F7F7F"/>
                </a:solidFill>
                <a:latin typeface="Calibri" pitchFamily="34" charset="0"/>
                <a:cs typeface="Calibri" panose="020F0502020204030204" pitchFamily="34" charset="0"/>
              </a:rPr>
              <a:t> Quality</a:t>
            </a:r>
            <a:r>
              <a:rPr lang="en-US" sz="6000" dirty="0" smtClean="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smtClean="0">
                <a:solidFill>
                  <a:srgbClr val="7F7F7F"/>
                </a:solidFill>
                <a:latin typeface="Calibri" pitchFamily="34" charset="0"/>
                <a:cs typeface="Calibri" panose="020F0502020204030204" pitchFamily="34" charset="0"/>
              </a:rPr>
              <a:t>Insert, Picture</a:t>
            </a:r>
            <a:r>
              <a:rPr lang="en-US" sz="4000" dirty="0" smtClean="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smtClean="0">
                <a:solidFill>
                  <a:srgbClr val="7F7F7F"/>
                </a:solidFill>
                <a:latin typeface="Calibri" pitchFamily="34" charset="0"/>
                <a:cs typeface="Calibri" panose="020F0502020204030204" pitchFamily="34" charset="0"/>
              </a:rPr>
              <a:t>150-200 pixels per inch in their final printed size</a:t>
            </a:r>
            <a:r>
              <a:rPr lang="en-US" sz="4000" dirty="0" smtClean="0">
                <a:solidFill>
                  <a:srgbClr val="7F7F7F"/>
                </a:solidFill>
                <a:latin typeface="Calibri" pitchFamily="34" charset="0"/>
                <a:cs typeface="Calibri" panose="020F0502020204030204" pitchFamily="34" charset="0"/>
              </a:rPr>
              <a:t>. For instance, a 1600 x 1200 pixel</a:t>
            </a:r>
            <a:r>
              <a:rPr lang="en-US" sz="4000" baseline="0" dirty="0" smtClean="0">
                <a:solidFill>
                  <a:srgbClr val="7F7F7F"/>
                </a:solidFill>
                <a:latin typeface="Calibri" pitchFamily="34" charset="0"/>
                <a:cs typeface="Calibri" panose="020F0502020204030204" pitchFamily="34" charset="0"/>
              </a:rPr>
              <a:t> photo will usually look fine up to </a:t>
            </a:r>
            <a:r>
              <a:rPr lang="en-US" sz="4000" dirty="0" smtClean="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smtClean="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r>
              <a:rPr lang="en-US" sz="2800" dirty="0" smtClean="0">
                <a:solidFill>
                  <a:srgbClr val="7F7F7F"/>
                </a:solidFill>
                <a:latin typeface="Calibri" pitchFamily="34" charset="0"/>
                <a:cs typeface="Calibri" panose="020F0502020204030204" pitchFamily="34" charset="0"/>
              </a:rPr>
              <a:t/>
            </a:r>
            <a:br>
              <a:rPr lang="en-US" sz="2800" dirty="0" smtClean="0">
                <a:solidFill>
                  <a:srgbClr val="7F7F7F"/>
                </a:solidFill>
                <a:latin typeface="Calibri" pitchFamily="34" charset="0"/>
                <a:cs typeface="Calibri" panose="020F0502020204030204" pitchFamily="34" charset="0"/>
              </a:rPr>
            </a:br>
            <a:r>
              <a:rPr lang="en-US" sz="2800" dirty="0" smtClean="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Change</a:t>
              </a:r>
              <a:r>
                <a:rPr lang="en-US" sz="6000" baseline="0" dirty="0" smtClean="0">
                  <a:solidFill>
                    <a:schemeClr val="bg1">
                      <a:lumMod val="50000"/>
                    </a:schemeClr>
                  </a:solidFill>
                  <a:latin typeface="Calibri" pitchFamily="34" charset="0"/>
                  <a:cs typeface="Calibri" panose="020F0502020204030204" pitchFamily="34" charset="0"/>
                </a:rPr>
                <a:t> Color Theme</a:t>
              </a:r>
              <a:r>
                <a:rPr lang="en-US" sz="6000" dirty="0" smtClean="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smtClean="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smtClean="0">
                  <a:solidFill>
                    <a:schemeClr val="bg1">
                      <a:lumMod val="50000"/>
                    </a:schemeClr>
                  </a:solidFill>
                  <a:latin typeface="Calibri" pitchFamily="34" charset="0"/>
                  <a:cs typeface="Calibri" panose="020F0502020204030204" pitchFamily="34" charset="0"/>
                </a:rPr>
                <a:t>Design</a:t>
              </a:r>
              <a:r>
                <a:rPr lang="en-US" sz="4000" baseline="0" dirty="0" smtClean="0">
                  <a:solidFill>
                    <a:schemeClr val="bg1">
                      <a:lumMod val="50000"/>
                    </a:schemeClr>
                  </a:solidFill>
                  <a:latin typeface="Calibri" pitchFamily="34" charset="0"/>
                  <a:cs typeface="Calibri" panose="020F0502020204030204" pitchFamily="34" charset="0"/>
                </a:rPr>
                <a:t> tab, then select the </a:t>
              </a:r>
              <a:r>
                <a:rPr lang="en-US" sz="4000" b="1" baseline="0" dirty="0" smtClean="0">
                  <a:solidFill>
                    <a:schemeClr val="bg1">
                      <a:lumMod val="50000"/>
                    </a:schemeClr>
                  </a:solidFill>
                  <a:latin typeface="Calibri" pitchFamily="34" charset="0"/>
                  <a:cs typeface="Calibri" panose="020F0502020204030204" pitchFamily="34" charset="0"/>
                </a:rPr>
                <a:t>Colors</a:t>
              </a:r>
              <a:r>
                <a:rPr lang="en-US" sz="4000" baseline="0" dirty="0" smtClean="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smtClean="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smtClean="0">
                  <a:solidFill>
                    <a:schemeClr val="bg1">
                      <a:lumMod val="50000"/>
                    </a:schemeClr>
                  </a:solidFill>
                  <a:latin typeface="Calibri" pitchFamily="34" charset="0"/>
                  <a:cs typeface="Calibri" panose="020F0502020204030204" pitchFamily="34" charset="0"/>
                </a:rPr>
                <a:t>Once your poster file is ready, visit</a:t>
              </a:r>
              <a:r>
                <a:rPr lang="en-US" sz="4000" baseline="0" dirty="0" smtClean="0">
                  <a:solidFill>
                    <a:schemeClr val="bg1">
                      <a:lumMod val="50000"/>
                    </a:schemeClr>
                  </a:solidFill>
                  <a:latin typeface="Calibri" pitchFamily="34" charset="0"/>
                  <a:cs typeface="Calibri" panose="020F0502020204030204" pitchFamily="34" charset="0"/>
                </a:rPr>
                <a:t> </a:t>
              </a:r>
              <a:r>
                <a:rPr lang="en-US" sz="4000" b="1" baseline="0" dirty="0" smtClean="0">
                  <a:solidFill>
                    <a:schemeClr val="bg1">
                      <a:lumMod val="50000"/>
                    </a:schemeClr>
                  </a:solidFill>
                  <a:latin typeface="Calibri" pitchFamily="34" charset="0"/>
                  <a:cs typeface="Calibri" panose="020F0502020204030204" pitchFamily="34" charset="0"/>
                </a:rPr>
                <a:t>www.genigraphics.com</a:t>
              </a:r>
              <a:r>
                <a:rPr lang="en-US" sz="4000" baseline="0" dirty="0" smtClean="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smtClean="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smtClean="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smtClean="0">
                  <a:solidFill>
                    <a:schemeClr val="bg1">
                      <a:lumMod val="50000"/>
                    </a:schemeClr>
                  </a:solidFill>
                  <a:latin typeface="Calibri" pitchFamily="34" charset="0"/>
                  <a:cs typeface="Calibri" panose="020F0502020204030204" pitchFamily="34" charset="0"/>
                </a:rPr>
                <a:t>US and Canada:  1-800-790-4001</a:t>
              </a:r>
              <a:br>
                <a:rPr lang="en-US" sz="4000" baseline="0" dirty="0" smtClean="0">
                  <a:solidFill>
                    <a:schemeClr val="bg1">
                      <a:lumMod val="50000"/>
                    </a:schemeClr>
                  </a:solidFill>
                  <a:latin typeface="Calibri" pitchFamily="34" charset="0"/>
                  <a:cs typeface="Calibri" panose="020F0502020204030204" pitchFamily="34" charset="0"/>
                </a:rPr>
              </a:br>
              <a:r>
                <a:rPr lang="en-US" sz="4000" baseline="0" dirty="0" smtClean="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2800" dirty="0" smtClean="0">
                  <a:solidFill>
                    <a:schemeClr val="bg1">
                      <a:lumMod val="50000"/>
                    </a:schemeClr>
                  </a:solidFill>
                  <a:latin typeface="Calibri" pitchFamily="34" charset="0"/>
                  <a:cs typeface="Calibri" panose="020F0502020204030204" pitchFamily="34" charset="0"/>
                </a:rPr>
                <a:t/>
              </a:r>
              <a:br>
                <a:rPr lang="en-US" sz="2800" dirty="0" smtClean="0">
                  <a:solidFill>
                    <a:schemeClr val="bg1">
                      <a:lumMod val="50000"/>
                    </a:schemeClr>
                  </a:solidFill>
                  <a:latin typeface="Calibri" pitchFamily="34" charset="0"/>
                  <a:cs typeface="Calibri" panose="020F0502020204030204" pitchFamily="34" charset="0"/>
                </a:rPr>
              </a:br>
              <a:r>
                <a:rPr lang="en-US" sz="2800" dirty="0" smtClean="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5D6BDF-9D0E-4E2B-85B8-D8F4790360C9}" type="datetimeFigureOut">
              <a:rPr lang="en-US" smtClean="0"/>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10/27/2020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4.emf"/><Relationship Id="rId7" Type="http://schemas.openxmlformats.org/officeDocument/2006/relationships/chart" Target="../charts/chart3.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Perspectives of U.S. Adolescents on Diverted Stimulant Use</a:t>
            </a:r>
            <a:endParaRPr lang="en-US" sz="6600" b="1" dirty="0">
              <a:solidFill>
                <a:schemeClr val="accent3">
                  <a:lumMod val="20000"/>
                  <a:lumOff val="80000"/>
                </a:schemeClr>
              </a:solidFill>
              <a:latin typeface="+mn-lt"/>
            </a:endParaRPr>
          </a:p>
        </p:txBody>
      </p:sp>
      <p:sp>
        <p:nvSpPr>
          <p:cNvPr id="5" name="Text Box 123"/>
          <p:cNvSpPr txBox="1">
            <a:spLocks noChangeArrowheads="1"/>
          </p:cNvSpPr>
          <p:nvPr/>
        </p:nvSpPr>
        <p:spPr bwMode="auto">
          <a:xfrm>
            <a:off x="4343400" y="1876936"/>
            <a:ext cx="356616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smtClean="0">
                <a:solidFill>
                  <a:schemeClr val="accent3">
                    <a:lumMod val="20000"/>
                    <a:lumOff val="80000"/>
                  </a:schemeClr>
                </a:solidFill>
                <a:latin typeface="+mn-lt"/>
              </a:rPr>
              <a:t>Nicole Hadler, BS</a:t>
            </a:r>
            <a:r>
              <a:rPr lang="en-US" sz="4000" baseline="30000" dirty="0" smtClean="0">
                <a:solidFill>
                  <a:schemeClr val="accent3">
                    <a:lumMod val="20000"/>
                    <a:lumOff val="80000"/>
                  </a:schemeClr>
                </a:solidFill>
                <a:latin typeface="+mn-lt"/>
              </a:rPr>
              <a:t>1</a:t>
            </a:r>
            <a:r>
              <a:rPr lang="en-US" sz="4000" dirty="0" smtClean="0">
                <a:solidFill>
                  <a:schemeClr val="accent3">
                    <a:lumMod val="20000"/>
                    <a:lumOff val="80000"/>
                  </a:schemeClr>
                </a:solidFill>
                <a:latin typeface="+mn-lt"/>
              </a:rPr>
              <a:t>; </a:t>
            </a:r>
            <a:r>
              <a:rPr lang="en-US" sz="4000" dirty="0" smtClean="0">
                <a:solidFill>
                  <a:schemeClr val="accent3">
                    <a:lumMod val="20000"/>
                    <a:lumOff val="80000"/>
                  </a:schemeClr>
                </a:solidFill>
                <a:latin typeface="+mn-lt"/>
              </a:rPr>
              <a:t>Arianna </a:t>
            </a:r>
            <a:r>
              <a:rPr lang="en-US" sz="4000" dirty="0" err="1" smtClean="0">
                <a:solidFill>
                  <a:schemeClr val="accent3">
                    <a:lumMod val="20000"/>
                    <a:lumOff val="80000"/>
                  </a:schemeClr>
                </a:solidFill>
                <a:latin typeface="+mn-lt"/>
              </a:rPr>
              <a:t>Strome</a:t>
            </a:r>
            <a:r>
              <a:rPr lang="en-US" sz="4000" dirty="0" smtClean="0">
                <a:solidFill>
                  <a:schemeClr val="accent3">
                    <a:lumMod val="20000"/>
                    <a:lumOff val="80000"/>
                  </a:schemeClr>
                </a:solidFill>
                <a:latin typeface="+mn-lt"/>
              </a:rPr>
              <a:t>, BS</a:t>
            </a:r>
            <a:r>
              <a:rPr lang="en-US" sz="4000" baseline="30000" dirty="0" smtClean="0">
                <a:solidFill>
                  <a:schemeClr val="accent3">
                    <a:lumMod val="20000"/>
                    <a:lumOff val="80000"/>
                  </a:schemeClr>
                </a:solidFill>
                <a:latin typeface="+mn-lt"/>
              </a:rPr>
              <a:t>1</a:t>
            </a:r>
            <a:r>
              <a:rPr lang="en-US" sz="4000" dirty="0" smtClean="0">
                <a:solidFill>
                  <a:schemeClr val="accent3">
                    <a:lumMod val="20000"/>
                    <a:lumOff val="80000"/>
                  </a:schemeClr>
                </a:solidFill>
                <a:latin typeface="+mn-lt"/>
              </a:rPr>
              <a:t>; </a:t>
            </a:r>
            <a:r>
              <a:rPr lang="en-US" sz="4000" dirty="0" err="1" smtClean="0">
                <a:solidFill>
                  <a:schemeClr val="accent3">
                    <a:lumMod val="20000"/>
                    <a:lumOff val="80000"/>
                  </a:schemeClr>
                </a:solidFill>
                <a:latin typeface="+mn-lt"/>
              </a:rPr>
              <a:t>Marika</a:t>
            </a:r>
            <a:r>
              <a:rPr lang="en-US" sz="4000" dirty="0" smtClean="0">
                <a:solidFill>
                  <a:schemeClr val="accent3">
                    <a:lumMod val="20000"/>
                    <a:lumOff val="80000"/>
                  </a:schemeClr>
                </a:solidFill>
                <a:latin typeface="+mn-lt"/>
              </a:rPr>
              <a:t> </a:t>
            </a:r>
            <a:r>
              <a:rPr lang="en-US" sz="4000" dirty="0" err="1" smtClean="0">
                <a:solidFill>
                  <a:schemeClr val="accent3">
                    <a:lumMod val="20000"/>
                    <a:lumOff val="80000"/>
                  </a:schemeClr>
                </a:solidFill>
                <a:latin typeface="+mn-lt"/>
              </a:rPr>
              <a:t>Waselewski</a:t>
            </a:r>
            <a:r>
              <a:rPr lang="en-US" sz="4000" dirty="0" smtClean="0">
                <a:solidFill>
                  <a:schemeClr val="accent3">
                    <a:lumMod val="20000"/>
                    <a:lumOff val="80000"/>
                  </a:schemeClr>
                </a:solidFill>
                <a:latin typeface="+mn-lt"/>
              </a:rPr>
              <a:t>, MPH</a:t>
            </a:r>
            <a:r>
              <a:rPr lang="en-US" sz="4000" baseline="30000" dirty="0" smtClean="0">
                <a:solidFill>
                  <a:schemeClr val="accent3">
                    <a:lumMod val="20000"/>
                    <a:lumOff val="80000"/>
                  </a:schemeClr>
                </a:solidFill>
                <a:latin typeface="+mn-lt"/>
              </a:rPr>
              <a:t>2</a:t>
            </a:r>
            <a:r>
              <a:rPr lang="en-US" sz="4000" baseline="30000" dirty="0" smtClean="0">
                <a:solidFill>
                  <a:schemeClr val="accent3">
                    <a:lumMod val="20000"/>
                    <a:lumOff val="80000"/>
                  </a:schemeClr>
                </a:solidFill>
                <a:latin typeface="+mn-lt"/>
              </a:rPr>
              <a:t>,</a:t>
            </a:r>
            <a:r>
              <a:rPr lang="en-US" sz="4000" dirty="0" smtClean="0">
                <a:solidFill>
                  <a:srgbClr val="9BBB59">
                    <a:lumMod val="20000"/>
                    <a:lumOff val="80000"/>
                  </a:srgbClr>
                </a:solidFill>
                <a:latin typeface="Calibri"/>
              </a:rPr>
              <a:t>; Kelsey Herbert, BS</a:t>
            </a:r>
            <a:r>
              <a:rPr lang="en-US" sz="4000" baseline="30000" dirty="0" smtClean="0">
                <a:solidFill>
                  <a:srgbClr val="9BBB59">
                    <a:lumMod val="20000"/>
                    <a:lumOff val="80000"/>
                  </a:srgbClr>
                </a:solidFill>
                <a:latin typeface="Calibri"/>
              </a:rPr>
              <a:t> 1</a:t>
            </a:r>
            <a:r>
              <a:rPr lang="en-US" sz="4000" dirty="0" smtClean="0">
                <a:solidFill>
                  <a:srgbClr val="9BBB59">
                    <a:lumMod val="20000"/>
                    <a:lumOff val="80000"/>
                  </a:srgbClr>
                </a:solidFill>
                <a:latin typeface="Calibri"/>
              </a:rPr>
              <a:t>; Chloe Harper</a:t>
            </a:r>
            <a:r>
              <a:rPr lang="en-US" sz="4000" baseline="30000" dirty="0" smtClean="0">
                <a:solidFill>
                  <a:srgbClr val="9BBB59">
                    <a:lumMod val="20000"/>
                    <a:lumOff val="80000"/>
                  </a:srgbClr>
                </a:solidFill>
                <a:latin typeface="Calibri"/>
              </a:rPr>
              <a:t>3</a:t>
            </a:r>
            <a:r>
              <a:rPr lang="en-US" sz="4000" dirty="0" smtClean="0">
                <a:solidFill>
                  <a:srgbClr val="9BBB59">
                    <a:lumMod val="20000"/>
                    <a:lumOff val="80000"/>
                  </a:srgbClr>
                </a:solidFill>
                <a:latin typeface="Calibri"/>
              </a:rPr>
              <a:t>; Tammy Chang, MD, MPH, MS</a:t>
            </a:r>
            <a:r>
              <a:rPr lang="en-US" sz="4000" baseline="30000" dirty="0" smtClean="0">
                <a:solidFill>
                  <a:srgbClr val="9BBB59">
                    <a:lumMod val="20000"/>
                    <a:lumOff val="80000"/>
                  </a:srgbClr>
                </a:solidFill>
                <a:latin typeface="Calibri"/>
              </a:rPr>
              <a:t>2,4</a:t>
            </a:r>
            <a:endParaRPr lang="en-US" sz="4000" baseline="30000" dirty="0">
              <a:solidFill>
                <a:schemeClr val="accent3">
                  <a:lumMod val="20000"/>
                  <a:lumOff val="80000"/>
                </a:schemeClr>
              </a:solidFill>
              <a:latin typeface="+mn-lt"/>
            </a:endParaRPr>
          </a:p>
          <a:p>
            <a:pPr algn="ctr" eaLnBrk="1" hangingPunct="1"/>
            <a:r>
              <a:rPr lang="en-US" sz="4000" baseline="30000" dirty="0" smtClean="0">
                <a:solidFill>
                  <a:schemeClr val="accent3">
                    <a:lumMod val="20000"/>
                    <a:lumOff val="80000"/>
                  </a:schemeClr>
                </a:solidFill>
                <a:latin typeface="+mn-lt"/>
              </a:rPr>
              <a:t>1</a:t>
            </a:r>
            <a:r>
              <a:rPr lang="en-US" sz="4000" dirty="0" smtClean="0">
                <a:solidFill>
                  <a:schemeClr val="accent3">
                    <a:lumMod val="20000"/>
                    <a:lumOff val="80000"/>
                  </a:schemeClr>
                </a:solidFill>
                <a:latin typeface="+mn-lt"/>
              </a:rPr>
              <a:t>University </a:t>
            </a:r>
            <a:r>
              <a:rPr lang="en-US" sz="4000" dirty="0">
                <a:solidFill>
                  <a:schemeClr val="accent3">
                    <a:lumMod val="20000"/>
                    <a:lumOff val="80000"/>
                  </a:schemeClr>
                </a:solidFill>
                <a:latin typeface="+mn-lt"/>
              </a:rPr>
              <a:t>of </a:t>
            </a:r>
            <a:r>
              <a:rPr lang="en-US" sz="4000" dirty="0" smtClean="0">
                <a:solidFill>
                  <a:schemeClr val="accent3">
                    <a:lumMod val="20000"/>
                    <a:lumOff val="80000"/>
                  </a:schemeClr>
                </a:solidFill>
                <a:latin typeface="+mn-lt"/>
              </a:rPr>
              <a:t>Michigan Medical School, </a:t>
            </a:r>
            <a:r>
              <a:rPr lang="en-US" sz="4000" baseline="30000" dirty="0" smtClean="0">
                <a:solidFill>
                  <a:schemeClr val="accent3">
                    <a:lumMod val="20000"/>
                    <a:lumOff val="80000"/>
                  </a:schemeClr>
                </a:solidFill>
                <a:latin typeface="+mn-lt"/>
              </a:rPr>
              <a:t>2</a:t>
            </a:r>
            <a:r>
              <a:rPr lang="en-US" sz="4000" dirty="0" smtClean="0">
                <a:solidFill>
                  <a:schemeClr val="accent3">
                    <a:lumMod val="20000"/>
                    <a:lumOff val="80000"/>
                  </a:schemeClr>
                </a:solidFill>
                <a:latin typeface="+mn-lt"/>
              </a:rPr>
              <a:t>University </a:t>
            </a:r>
            <a:r>
              <a:rPr lang="en-US" sz="4000" dirty="0">
                <a:solidFill>
                  <a:schemeClr val="accent3">
                    <a:lumMod val="20000"/>
                    <a:lumOff val="80000"/>
                  </a:schemeClr>
                </a:solidFill>
                <a:latin typeface="+mn-lt"/>
              </a:rPr>
              <a:t>of Michigan, Department of Family Medicine, </a:t>
            </a:r>
            <a:r>
              <a:rPr lang="en-US" sz="4000" baseline="30000" dirty="0" smtClean="0">
                <a:solidFill>
                  <a:srgbClr val="9BBB59">
                    <a:lumMod val="20000"/>
                    <a:lumOff val="80000"/>
                  </a:srgbClr>
                </a:solidFill>
                <a:latin typeface="Calibri"/>
              </a:rPr>
              <a:t>3</a:t>
            </a:r>
            <a:r>
              <a:rPr lang="en-US" sz="4000" dirty="0" smtClean="0">
                <a:solidFill>
                  <a:srgbClr val="9BBB59">
                    <a:lumMod val="20000"/>
                    <a:lumOff val="80000"/>
                  </a:srgbClr>
                </a:solidFill>
                <a:latin typeface="Calibri"/>
              </a:rPr>
              <a:t>Skyline High School,</a:t>
            </a:r>
            <a:r>
              <a:rPr lang="en-US" sz="4000" baseline="30000" dirty="0" smtClean="0">
                <a:solidFill>
                  <a:srgbClr val="9BBB59">
                    <a:lumMod val="20000"/>
                    <a:lumOff val="80000"/>
                  </a:srgbClr>
                </a:solidFill>
                <a:latin typeface="Calibri"/>
              </a:rPr>
              <a:t> 2,4</a:t>
            </a:r>
            <a:r>
              <a:rPr lang="en-US" sz="4000" dirty="0" smtClean="0">
                <a:solidFill>
                  <a:srgbClr val="9BBB59">
                    <a:lumMod val="20000"/>
                    <a:lumOff val="80000"/>
                  </a:srgbClr>
                </a:solidFill>
                <a:latin typeface="Calibri"/>
              </a:rPr>
              <a:t>University </a:t>
            </a:r>
            <a:r>
              <a:rPr lang="en-US" sz="4000" dirty="0">
                <a:solidFill>
                  <a:srgbClr val="9BBB59">
                    <a:lumMod val="20000"/>
                    <a:lumOff val="80000"/>
                  </a:srgbClr>
                </a:solidFill>
                <a:latin typeface="Calibri"/>
              </a:rPr>
              <a:t>of Michigan; Institute for Healthcare Policy and Innovation</a:t>
            </a:r>
            <a:endParaRPr lang="en-US" sz="4000" dirty="0">
              <a:solidFill>
                <a:schemeClr val="accent3">
                  <a:lumMod val="20000"/>
                  <a:lumOff val="80000"/>
                </a:schemeClr>
              </a:solidFill>
              <a:latin typeface="+mn-lt"/>
            </a:endParaRPr>
          </a:p>
        </p:txBody>
      </p:sp>
      <p:sp>
        <p:nvSpPr>
          <p:cNvPr id="24" name="TextBox 23"/>
          <p:cNvSpPr txBox="1"/>
          <p:nvPr/>
        </p:nvSpPr>
        <p:spPr>
          <a:xfrm>
            <a:off x="1778004" y="25031702"/>
            <a:ext cx="48842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smtClean="0"/>
              <a:t>Nicole Hadler</a:t>
            </a:r>
            <a:endParaRPr lang="en-US" sz="2400" dirty="0"/>
          </a:p>
          <a:p>
            <a:r>
              <a:rPr lang="en-US" sz="2400" dirty="0" smtClean="0"/>
              <a:t>University of Michigan Medical School</a:t>
            </a:r>
            <a:endParaRPr lang="en-US" sz="2400" dirty="0"/>
          </a:p>
          <a:p>
            <a:r>
              <a:rPr lang="en-US" sz="2400" dirty="0" smtClean="0"/>
              <a:t>hadlernl@med.umich.edu</a:t>
            </a:r>
            <a:endParaRPr lang="en-US" sz="2400" dirty="0"/>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031699"/>
            <a:ext cx="20320000" cy="1828800"/>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400" dirty="0" err="1"/>
              <a:t>Mahone</a:t>
            </a:r>
            <a:r>
              <a:rPr lang="en-US" sz="1400" dirty="0"/>
              <a:t> EM, </a:t>
            </a:r>
            <a:r>
              <a:rPr lang="en-US" sz="1400" dirty="0" err="1"/>
              <a:t>Denckla</a:t>
            </a:r>
            <a:r>
              <a:rPr lang="en-US" sz="1400" dirty="0"/>
              <a:t> MB. Attention-Deficit/Hyperactivity Disorder: A Historical Neuropsychological Perspective. Journal of the International Neuropsychological Society. 2017;23(9-10):916-929.</a:t>
            </a:r>
          </a:p>
          <a:p>
            <a:pPr marL="326442" indent="-326442">
              <a:buFont typeface="+mj-lt"/>
              <a:buAutoNum type="arabicPeriod"/>
            </a:pPr>
            <a:r>
              <a:rPr lang="en-US" sz="1400" dirty="0" smtClean="0"/>
              <a:t>Chai </a:t>
            </a:r>
            <a:r>
              <a:rPr lang="en-US" sz="1400" dirty="0"/>
              <a:t>G, </a:t>
            </a:r>
            <a:r>
              <a:rPr lang="en-US" sz="1400" dirty="0" err="1"/>
              <a:t>Governale</a:t>
            </a:r>
            <a:r>
              <a:rPr lang="en-US" sz="1400" dirty="0"/>
              <a:t> L, McMahon AW, Trinidad JP, Staffa J, Murphy D. Trends of outpatient prescription drug utilization in US children, 2002-2010. Pediatrics. 2012;130(1):23-31.</a:t>
            </a:r>
          </a:p>
          <a:p>
            <a:pPr marL="326442" indent="-326442">
              <a:buFont typeface="+mj-lt"/>
              <a:buAutoNum type="arabicPeriod"/>
            </a:pPr>
            <a:r>
              <a:rPr lang="en-US" sz="1400" dirty="0" smtClean="0"/>
              <a:t>Piper </a:t>
            </a:r>
            <a:r>
              <a:rPr lang="en-US" sz="1400" dirty="0"/>
              <a:t>BJ, Ogden CL, </a:t>
            </a:r>
            <a:r>
              <a:rPr lang="en-US" sz="1400" dirty="0" err="1"/>
              <a:t>Simoyan</a:t>
            </a:r>
            <a:r>
              <a:rPr lang="en-US" sz="1400" dirty="0"/>
              <a:t> OM, et al. Trends in use of prescription stimulants in the United States and Territories, 2006 to 2016. </a:t>
            </a:r>
            <a:r>
              <a:rPr lang="en-US" sz="1400" dirty="0" err="1"/>
              <a:t>PLoS</a:t>
            </a:r>
            <a:r>
              <a:rPr lang="en-US" sz="1400" dirty="0"/>
              <a:t> One. 2018;13(11):e0206100</a:t>
            </a:r>
            <a:r>
              <a:rPr lang="en-US" sz="1400" dirty="0" smtClean="0"/>
              <a:t>.</a:t>
            </a:r>
          </a:p>
          <a:p>
            <a:pPr marL="326442" indent="-326442">
              <a:buFont typeface="+mj-lt"/>
              <a:buAutoNum type="arabicPeriod"/>
            </a:pPr>
            <a:r>
              <a:rPr lang="en-US" sz="1400" dirty="0" err="1" smtClean="0"/>
              <a:t>Rabiner</a:t>
            </a:r>
            <a:r>
              <a:rPr lang="en-US" sz="1400" dirty="0" smtClean="0"/>
              <a:t> </a:t>
            </a:r>
            <a:r>
              <a:rPr lang="en-US" sz="1400" dirty="0"/>
              <a:t>DL. Stimulant prescription cautions: addressing misuse, diversion and malingering. Current psychiatry reports. 2013;15(7):375.</a:t>
            </a:r>
          </a:p>
          <a:p>
            <a:pPr marL="326442" indent="-326442">
              <a:buFont typeface="+mj-lt"/>
              <a:buAutoNum type="arabicPeriod"/>
            </a:pPr>
            <a:r>
              <a:rPr lang="en-US" sz="1400" dirty="0" smtClean="0"/>
              <a:t>Centers </a:t>
            </a:r>
            <a:r>
              <a:rPr lang="en-US" sz="1400" dirty="0"/>
              <a:t>for Disease Control and </a:t>
            </a:r>
            <a:r>
              <a:rPr lang="en-US" sz="1400" dirty="0" err="1"/>
              <a:t>Prevenntion</a:t>
            </a:r>
            <a:r>
              <a:rPr lang="en-US" sz="1400" dirty="0"/>
              <a:t>. Injection Safety. https://www.cdc.gov/injectionsafety/drugdiversion/index.html. Accessed July 17, 2020</a:t>
            </a:r>
            <a:r>
              <a:rPr lang="en-US" sz="1400" dirty="0" smtClean="0"/>
              <a:t>.</a:t>
            </a:r>
            <a:endParaRPr lang="en-US" sz="1400" dirty="0" smtClean="0"/>
          </a:p>
          <a:p>
            <a:pPr marL="326442" indent="-326442">
              <a:buFont typeface="+mj-lt"/>
              <a:buAutoNum type="arabicPeriod"/>
            </a:pPr>
            <a:r>
              <a:rPr lang="en-US" sz="1400" dirty="0" err="1" smtClean="0"/>
              <a:t>Kroutil</a:t>
            </a:r>
            <a:r>
              <a:rPr lang="en-US" sz="1400" dirty="0" smtClean="0"/>
              <a:t> </a:t>
            </a:r>
            <a:r>
              <a:rPr lang="en-US" sz="1400" dirty="0"/>
              <a:t>LA, Van Brunt DL, Herman-Stahl MA, Heller DC, Bray RM, Penne MA. Nonmedical use of prescription stimulants in the United States. Drug Alcohol Depend. 2006;84(2):135-143.</a:t>
            </a:r>
            <a:endParaRPr lang="en-US" sz="1400" dirty="0"/>
          </a:p>
          <a:p>
            <a:pPr marL="326442" indent="-326442">
              <a:buFont typeface="+mj-lt"/>
              <a:buAutoNum type="arabicPeriod"/>
            </a:pPr>
            <a:r>
              <a:rPr lang="en-US" sz="1400" dirty="0" smtClean="0"/>
              <a:t>Drug </a:t>
            </a:r>
            <a:r>
              <a:rPr lang="en-US" sz="1400" dirty="0"/>
              <a:t>Enforcement Administration. Drugs of Abuse: A DEA Resource Guide 2020 edition. https://www.dea.gov/sites/default/files/2020-04/Drugs%20of%20Abuse%202020-Web%20Version-508%20compliant-4-24-20_0.pdf. Accessed July 17, 2020.</a:t>
            </a:r>
            <a:endParaRPr lang="en-US" sz="1400" dirty="0"/>
          </a:p>
          <a:p>
            <a:pPr marL="326442" indent="-326442">
              <a:buFont typeface="+mj-lt"/>
              <a:buAutoNum type="arabicPeriod"/>
            </a:pPr>
            <a:r>
              <a:rPr lang="en-US" sz="1400" dirty="0" err="1" smtClean="0"/>
              <a:t>Teter</a:t>
            </a:r>
            <a:r>
              <a:rPr lang="en-US" sz="1400" dirty="0" smtClean="0"/>
              <a:t> </a:t>
            </a:r>
            <a:r>
              <a:rPr lang="en-US" sz="1400" dirty="0"/>
              <a:t>CJ, McCabe SE, Cranford JA, Boyd CJ, Guthrie SK. Prevalence and motives for illicit use of prescription stimulants in an undergraduate student sample. J Am </a:t>
            </a:r>
            <a:r>
              <a:rPr lang="en-US" sz="1400" dirty="0" err="1"/>
              <a:t>Coll</a:t>
            </a:r>
            <a:r>
              <a:rPr lang="en-US" sz="1400" dirty="0"/>
              <a:t> Health. 2005;53(6):253-262</a:t>
            </a:r>
            <a:r>
              <a:rPr lang="en-US" sz="1400" dirty="0" smtClean="0"/>
              <a:t>.</a:t>
            </a:r>
            <a:endParaRPr lang="en-US" sz="1400" dirty="0"/>
          </a:p>
          <a:p>
            <a:pPr marL="326442" indent="-326442">
              <a:buFont typeface="+mj-lt"/>
              <a:buAutoNum type="arabicPeriod"/>
            </a:pPr>
            <a:r>
              <a:rPr lang="en-US" sz="1400" dirty="0" err="1" smtClean="0"/>
              <a:t>Rabiner</a:t>
            </a:r>
            <a:r>
              <a:rPr lang="en-US" sz="1400" dirty="0" smtClean="0"/>
              <a:t> </a:t>
            </a:r>
            <a:r>
              <a:rPr lang="en-US" sz="1400" dirty="0"/>
              <a:t>DL, </a:t>
            </a:r>
            <a:r>
              <a:rPr lang="en-US" sz="1400" dirty="0" err="1"/>
              <a:t>Anastopoulos</a:t>
            </a:r>
            <a:r>
              <a:rPr lang="en-US" sz="1400" dirty="0"/>
              <a:t> AD, Costello EJ, Hoyle RH, McCabe SE, </a:t>
            </a:r>
            <a:r>
              <a:rPr lang="en-US" sz="1400" dirty="0" err="1"/>
              <a:t>Swartzwelder</a:t>
            </a:r>
            <a:r>
              <a:rPr lang="en-US" sz="1400" dirty="0"/>
              <a:t> HS. The misuse and diversion of prescribed ADHD medications by college students. J </a:t>
            </a:r>
            <a:r>
              <a:rPr lang="en-US" sz="1400" dirty="0" err="1"/>
              <a:t>Atten</a:t>
            </a:r>
            <a:r>
              <a:rPr lang="en-US" sz="1400" dirty="0"/>
              <a:t> </a:t>
            </a:r>
            <a:r>
              <a:rPr lang="en-US" sz="1400" dirty="0" err="1"/>
              <a:t>Disord</a:t>
            </a:r>
            <a:r>
              <a:rPr lang="en-US" sz="1400" dirty="0"/>
              <a:t>. 2009;13(2):144-153.</a:t>
            </a:r>
          </a:p>
          <a:p>
            <a:pPr marL="326442" indent="-326442">
              <a:buFont typeface="+mj-lt"/>
              <a:buAutoNum type="arabicPeriod"/>
            </a:pPr>
            <a:r>
              <a:rPr lang="en-US" sz="1400" dirty="0" err="1" smtClean="0"/>
              <a:t>Clemow</a:t>
            </a:r>
            <a:r>
              <a:rPr lang="en-US" sz="1400" dirty="0" smtClean="0"/>
              <a:t> </a:t>
            </a:r>
            <a:r>
              <a:rPr lang="en-US" sz="1400" dirty="0"/>
              <a:t>DB, Walker DJ. The potential for misuse and abuse of medications in ADHD: a review. Postgraduate medicine. 2014;126(5):64-81</a:t>
            </a:r>
            <a:r>
              <a:rPr lang="en-US" sz="1400" dirty="0" smtClean="0"/>
              <a:t>.</a:t>
            </a:r>
            <a:endParaRPr lang="en-US" sz="1400" dirty="0"/>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357360"/>
            <a:ext cx="10149840" cy="304698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endParaRPr lang="en-US" sz="1400" dirty="0" smtClean="0">
              <a:latin typeface="+mj-lt"/>
            </a:endParaRPr>
          </a:p>
          <a:p>
            <a:pPr eaLnBrk="1" hangingPunct="1"/>
            <a:r>
              <a:rPr lang="en-US" sz="3200" dirty="0" smtClean="0">
                <a:latin typeface="+mj-lt"/>
              </a:rPr>
              <a:t>Stimulants </a:t>
            </a:r>
            <a:r>
              <a:rPr lang="en-US" sz="3200" dirty="0">
                <a:latin typeface="+mj-lt"/>
              </a:rPr>
              <a:t>are one of the most frequently misused classes of medication, and the peak age of misuse is during adolescence. The purpose of this study is to understand youth perspectives of diverted stimulant use among a contemporary sample of adolescents and young adults</a:t>
            </a:r>
            <a:r>
              <a:rPr lang="en-US" sz="3200" dirty="0" smtClean="0">
                <a:latin typeface="+mj-lt"/>
              </a:rPr>
              <a:t>. </a:t>
            </a:r>
            <a:endParaRPr lang="en-US" sz="3200" dirty="0">
              <a:latin typeface="+mj-lt"/>
            </a:endParaRP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smtClean="0">
                <a:solidFill>
                  <a:schemeClr val="accent3">
                    <a:lumMod val="20000"/>
                    <a:lumOff val="80000"/>
                  </a:schemeClr>
                </a:solidFill>
              </a:rPr>
              <a:t>Objective</a:t>
            </a:r>
            <a:endParaRPr lang="en-US" sz="4000" b="1" dirty="0">
              <a:solidFill>
                <a:schemeClr val="accent3">
                  <a:lumMod val="20000"/>
                  <a:lumOff val="80000"/>
                </a:schemeClr>
              </a:solidFill>
            </a:endParaRPr>
          </a:p>
        </p:txBody>
      </p:sp>
      <p:sp>
        <p:nvSpPr>
          <p:cNvPr id="15" name="Text Box 194"/>
          <p:cNvSpPr txBox="1">
            <a:spLocks noChangeArrowheads="1"/>
          </p:cNvSpPr>
          <p:nvPr/>
        </p:nvSpPr>
        <p:spPr bwMode="auto">
          <a:xfrm>
            <a:off x="22890214" y="4510288"/>
            <a:ext cx="10149840" cy="5663089"/>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mj-lt"/>
              </a:rPr>
              <a:t>A</a:t>
            </a:r>
            <a:r>
              <a:rPr lang="en-US" sz="2800" dirty="0" smtClean="0">
                <a:latin typeface="+mj-lt"/>
              </a:rPr>
              <a:t>) Peer </a:t>
            </a:r>
            <a:r>
              <a:rPr lang="en-US" sz="2800" dirty="0">
                <a:latin typeface="+mj-lt"/>
              </a:rPr>
              <a:t>pressure and coping were perceived reasons for stimulant </a:t>
            </a:r>
            <a:r>
              <a:rPr lang="en-US" sz="2800" dirty="0" smtClean="0">
                <a:latin typeface="+mj-lt"/>
              </a:rPr>
              <a:t>diversion.</a:t>
            </a:r>
          </a:p>
          <a:p>
            <a:pPr marL="514350" indent="-514350">
              <a:buAutoNum type="arabicParenR"/>
            </a:pPr>
            <a:endParaRPr lang="en-US" sz="1600" dirty="0">
              <a:latin typeface="+mj-lt"/>
            </a:endParaRPr>
          </a:p>
          <a:p>
            <a:r>
              <a:rPr lang="en-US" sz="2800" dirty="0">
                <a:latin typeface="+mj-lt"/>
              </a:rPr>
              <a:t>B</a:t>
            </a:r>
            <a:r>
              <a:rPr lang="en-US" sz="2800" dirty="0" smtClean="0">
                <a:latin typeface="+mj-lt"/>
              </a:rPr>
              <a:t>) </a:t>
            </a:r>
            <a:r>
              <a:rPr lang="en-US" sz="2800" dirty="0">
                <a:latin typeface="+mj-lt"/>
              </a:rPr>
              <a:t>Youth believed stimulants can effectively enhance performance, focus, and </a:t>
            </a:r>
            <a:r>
              <a:rPr lang="en-US" sz="2800" dirty="0" smtClean="0">
                <a:latin typeface="+mj-lt"/>
              </a:rPr>
              <a:t>pleasure.</a:t>
            </a:r>
          </a:p>
          <a:p>
            <a:endParaRPr lang="en-US" sz="1600" dirty="0">
              <a:latin typeface="+mj-lt"/>
            </a:endParaRPr>
          </a:p>
          <a:p>
            <a:r>
              <a:rPr lang="en-US" sz="2800" dirty="0">
                <a:latin typeface="+mj-lt"/>
              </a:rPr>
              <a:t>C</a:t>
            </a:r>
            <a:r>
              <a:rPr lang="en-US" sz="2800" dirty="0" smtClean="0">
                <a:latin typeface="+mj-lt"/>
              </a:rPr>
              <a:t>) </a:t>
            </a:r>
            <a:r>
              <a:rPr lang="en-US" sz="2800" dirty="0">
                <a:latin typeface="+mj-lt"/>
              </a:rPr>
              <a:t>Youth were aware of physical health risks of misuse, though knowledge gaps </a:t>
            </a:r>
            <a:r>
              <a:rPr lang="en-US" sz="2800" dirty="0" smtClean="0">
                <a:latin typeface="+mj-lt"/>
              </a:rPr>
              <a:t>existed. </a:t>
            </a:r>
          </a:p>
          <a:p>
            <a:endParaRPr lang="en-US" sz="1600" dirty="0">
              <a:latin typeface="+mj-lt"/>
            </a:endParaRPr>
          </a:p>
          <a:p>
            <a:r>
              <a:rPr lang="en-US" sz="2800" dirty="0">
                <a:latin typeface="+mj-lt"/>
              </a:rPr>
              <a:t>D</a:t>
            </a:r>
            <a:r>
              <a:rPr lang="en-US" sz="2800" dirty="0" smtClean="0">
                <a:latin typeface="+mj-lt"/>
              </a:rPr>
              <a:t>) </a:t>
            </a:r>
            <a:r>
              <a:rPr lang="en-US" sz="2800" dirty="0">
                <a:latin typeface="+mj-lt"/>
              </a:rPr>
              <a:t>Youth believed that many people their age use diverted </a:t>
            </a:r>
            <a:r>
              <a:rPr lang="en-US" sz="2800" dirty="0" smtClean="0">
                <a:latin typeface="+mj-lt"/>
              </a:rPr>
              <a:t>stimulants</a:t>
            </a:r>
            <a:r>
              <a:rPr lang="en-US" sz="2800" dirty="0">
                <a:latin typeface="+mj-lt"/>
              </a:rPr>
              <a:t>.</a:t>
            </a:r>
            <a:endParaRPr lang="en-US" sz="2800" dirty="0" smtClean="0">
              <a:latin typeface="+mj-lt"/>
            </a:endParaRPr>
          </a:p>
          <a:p>
            <a:endParaRPr lang="en-US" sz="1600" dirty="0">
              <a:latin typeface="+mj-lt"/>
            </a:endParaRPr>
          </a:p>
          <a:p>
            <a:r>
              <a:rPr lang="en-US" sz="2800" dirty="0" smtClean="0">
                <a:latin typeface="+mj-lt"/>
              </a:rPr>
              <a:t>E) </a:t>
            </a:r>
            <a:r>
              <a:rPr lang="en-US" sz="2800" dirty="0">
                <a:latin typeface="+mj-lt"/>
              </a:rPr>
              <a:t>Most youth stated that stimulants can be obtained from peers, people with a prescription, dealers, and family.</a:t>
            </a:r>
          </a:p>
        </p:txBody>
      </p:sp>
      <p:sp>
        <p:nvSpPr>
          <p:cNvPr id="33" name="Rectangle 32"/>
          <p:cNvSpPr/>
          <p:nvPr/>
        </p:nvSpPr>
        <p:spPr>
          <a:xfrm>
            <a:off x="1451008" y="8618693"/>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344400" y="4572001"/>
            <a:ext cx="10149840" cy="8987076"/>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smtClean="0">
                <a:latin typeface="+mj-lt"/>
              </a:rPr>
              <a:t>This study is part of </a:t>
            </a:r>
            <a:r>
              <a:rPr lang="en-US" sz="2800" dirty="0" err="1" smtClean="0">
                <a:latin typeface="+mj-lt"/>
              </a:rPr>
              <a:t>MyVoice</a:t>
            </a:r>
            <a:r>
              <a:rPr lang="en-US" sz="2800" dirty="0" smtClean="0">
                <a:latin typeface="+mj-lt"/>
              </a:rPr>
              <a:t>, a longitudinal national text message survey of American youth. </a:t>
            </a:r>
            <a:endParaRPr lang="en-US" sz="2800" dirty="0">
              <a:latin typeface="+mj-lt"/>
            </a:endParaRPr>
          </a:p>
          <a:p>
            <a:endParaRPr lang="en-US" sz="2800" dirty="0">
              <a:latin typeface="+mj-lt"/>
            </a:endParaRPr>
          </a:p>
          <a:p>
            <a:r>
              <a:rPr lang="en-US" sz="2800" dirty="0" smtClean="0">
                <a:latin typeface="+mj-lt"/>
              </a:rPr>
              <a:t>We asked </a:t>
            </a:r>
            <a:r>
              <a:rPr lang="en-US" sz="2800" dirty="0">
                <a:latin typeface="+mj-lt"/>
              </a:rPr>
              <a:t>1,228 participants the following open-ended text message prompts: </a:t>
            </a:r>
          </a:p>
          <a:p>
            <a:pPr marL="457200" indent="-457200">
              <a:buAutoNum type="arabicParenBoth"/>
            </a:pPr>
            <a:r>
              <a:rPr lang="en-US" sz="2800" dirty="0">
                <a:latin typeface="+mj-lt"/>
              </a:rPr>
              <a:t>Why do you think people your age use stimulants that are NOT prescribed to them? </a:t>
            </a:r>
          </a:p>
          <a:p>
            <a:pPr marL="457200" indent="-457200">
              <a:buAutoNum type="arabicParenBoth"/>
            </a:pPr>
            <a:r>
              <a:rPr lang="en-US" sz="2800" dirty="0">
                <a:latin typeface="+mj-lt"/>
              </a:rPr>
              <a:t>Do you think stimulants work? If yes, what do you think they do?</a:t>
            </a:r>
          </a:p>
          <a:p>
            <a:pPr marL="457200" indent="-457200">
              <a:buAutoNum type="arabicParenBoth"/>
            </a:pPr>
            <a:r>
              <a:rPr lang="en-US" sz="2800" dirty="0">
                <a:latin typeface="+mj-lt"/>
              </a:rPr>
              <a:t>What are the risks of using stimulants that are NOT prescribed to you, if any? </a:t>
            </a:r>
          </a:p>
          <a:p>
            <a:pPr marL="457200" indent="-457200">
              <a:buAutoNum type="arabicParenBoth"/>
            </a:pPr>
            <a:r>
              <a:rPr lang="en-US" sz="2800" dirty="0">
                <a:latin typeface="+mj-lt"/>
              </a:rPr>
              <a:t>How many people your age do you think use stimulants that are NOT prescribed to them? How do they get them? </a:t>
            </a:r>
          </a:p>
          <a:p>
            <a:endParaRPr lang="en-US" sz="2800" dirty="0">
              <a:latin typeface="+mj-lt"/>
            </a:endParaRPr>
          </a:p>
          <a:p>
            <a:r>
              <a:rPr lang="en-US" sz="2800" dirty="0" smtClean="0">
                <a:latin typeface="+mj-lt"/>
              </a:rPr>
              <a:t>Two </a:t>
            </a:r>
            <a:r>
              <a:rPr lang="en-US" sz="2800" dirty="0">
                <a:latin typeface="+mj-lt"/>
              </a:rPr>
              <a:t>investigators reviewed each question to identify themes and create a codebook of major concepts reported by respondents. Two investigators then worked </a:t>
            </a:r>
            <a:r>
              <a:rPr lang="en-US" sz="2800" dirty="0" smtClean="0">
                <a:latin typeface="+mj-lt"/>
              </a:rPr>
              <a:t>to </a:t>
            </a:r>
            <a:r>
              <a:rPr lang="en-US" sz="2800" dirty="0">
                <a:latin typeface="+mj-lt"/>
              </a:rPr>
              <a:t>apply the codes to responses and organize them into broader themes.  Any discrepancies in coding were resolved by a third investigator who had not participated in the initial coding for that particular question. </a:t>
            </a:r>
            <a:endParaRPr lang="en-US" sz="2800" dirty="0">
              <a:latin typeface="+mj-lt"/>
            </a:endParaRP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4" name="Text Box 193"/>
          <p:cNvSpPr txBox="1">
            <a:spLocks noChangeArrowheads="1"/>
          </p:cNvSpPr>
          <p:nvPr/>
        </p:nvSpPr>
        <p:spPr bwMode="auto">
          <a:xfrm>
            <a:off x="34096946" y="17975738"/>
            <a:ext cx="10377584" cy="5970865"/>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hangingPunct="1">
              <a:buFont typeface="Arial" panose="020B0604020202020204" pitchFamily="34" charset="0"/>
              <a:buChar char="•"/>
            </a:pPr>
            <a:r>
              <a:rPr lang="en-US" sz="2800" dirty="0">
                <a:latin typeface="Calibri" pitchFamily="34" charset="0"/>
              </a:rPr>
              <a:t>Use of stimulants </a:t>
            </a:r>
            <a:r>
              <a:rPr lang="en-US" sz="2800" dirty="0" smtClean="0">
                <a:latin typeface="Calibri" pitchFamily="34" charset="0"/>
              </a:rPr>
              <a:t>as </a:t>
            </a:r>
            <a:r>
              <a:rPr lang="en-US" sz="2800" dirty="0">
                <a:latin typeface="Calibri" pitchFamily="34" charset="0"/>
              </a:rPr>
              <a:t>a coping mechanism suggests </a:t>
            </a:r>
            <a:r>
              <a:rPr lang="en-US" sz="2800" dirty="0" smtClean="0">
                <a:latin typeface="Calibri" pitchFamily="34" charset="0"/>
              </a:rPr>
              <a:t>a need </a:t>
            </a:r>
            <a:r>
              <a:rPr lang="en-US" sz="2800" dirty="0">
                <a:latin typeface="Calibri" pitchFamily="34" charset="0"/>
              </a:rPr>
              <a:t>for </a:t>
            </a:r>
            <a:r>
              <a:rPr lang="en-US" sz="2800" dirty="0" smtClean="0">
                <a:latin typeface="Calibri" pitchFamily="34" charset="0"/>
              </a:rPr>
              <a:t>screening </a:t>
            </a:r>
            <a:r>
              <a:rPr lang="en-US" sz="2800" dirty="0">
                <a:latin typeface="Calibri" pitchFamily="34" charset="0"/>
              </a:rPr>
              <a:t>for mental illness and access to mental health services, especially if the provider </a:t>
            </a:r>
            <a:r>
              <a:rPr lang="en-US" sz="2800" dirty="0" smtClean="0">
                <a:latin typeface="Calibri" pitchFamily="34" charset="0"/>
              </a:rPr>
              <a:t>suspects </a:t>
            </a:r>
            <a:r>
              <a:rPr lang="en-US" sz="2800" dirty="0">
                <a:latin typeface="Calibri" pitchFamily="34" charset="0"/>
              </a:rPr>
              <a:t>diverted stimulant use. </a:t>
            </a:r>
            <a:endParaRPr lang="en-US" sz="2800" dirty="0" smtClean="0">
              <a:latin typeface="Calibri" pitchFamily="34" charset="0"/>
            </a:endParaRPr>
          </a:p>
          <a:p>
            <a:pPr marL="457200" indent="-457200" eaLnBrk="1" hangingPunct="1">
              <a:buFont typeface="Arial" panose="020B0604020202020204" pitchFamily="34" charset="0"/>
              <a:buChar char="•"/>
            </a:pPr>
            <a:r>
              <a:rPr lang="en-US" sz="2800" dirty="0" smtClean="0">
                <a:latin typeface="Calibri" pitchFamily="34" charset="0"/>
              </a:rPr>
              <a:t>Given the </a:t>
            </a:r>
            <a:r>
              <a:rPr lang="en-US" sz="2800" dirty="0">
                <a:latin typeface="Calibri" pitchFamily="34" charset="0"/>
              </a:rPr>
              <a:t>influences of peer pressure </a:t>
            </a:r>
            <a:r>
              <a:rPr lang="en-US" sz="2800" dirty="0" smtClean="0">
                <a:latin typeface="Calibri" pitchFamily="34" charset="0"/>
              </a:rPr>
              <a:t>on diversion, ads </a:t>
            </a:r>
            <a:r>
              <a:rPr lang="en-US" sz="2800" dirty="0">
                <a:latin typeface="Calibri" pitchFamily="34" charset="0"/>
              </a:rPr>
              <a:t>and educational </a:t>
            </a:r>
            <a:r>
              <a:rPr lang="en-US" sz="2800" dirty="0" smtClean="0">
                <a:latin typeface="Calibri" pitchFamily="34" charset="0"/>
              </a:rPr>
              <a:t>programs, </a:t>
            </a:r>
            <a:r>
              <a:rPr lang="en-US" sz="2800" dirty="0">
                <a:latin typeface="Calibri" pitchFamily="34" charset="0"/>
              </a:rPr>
              <a:t>created with the input of youth themselves, could help mitigate </a:t>
            </a:r>
            <a:r>
              <a:rPr lang="en-US" sz="2800" dirty="0" smtClean="0">
                <a:latin typeface="Calibri" pitchFamily="34" charset="0"/>
              </a:rPr>
              <a:t>this social norm.</a:t>
            </a:r>
          </a:p>
          <a:p>
            <a:pPr marL="457200" indent="-457200" eaLnBrk="1" hangingPunct="1">
              <a:buFont typeface="Arial" panose="020B0604020202020204" pitchFamily="34" charset="0"/>
              <a:buChar char="•"/>
            </a:pPr>
            <a:r>
              <a:rPr lang="en-US" sz="2800" dirty="0" smtClean="0">
                <a:latin typeface="Calibri" pitchFamily="34" charset="0"/>
              </a:rPr>
              <a:t>Youth </a:t>
            </a:r>
            <a:r>
              <a:rPr lang="en-US" sz="2800" dirty="0">
                <a:latin typeface="Calibri" pitchFamily="34" charset="0"/>
              </a:rPr>
              <a:t>perspectives regarding stimulant diversion suggest that standardized screening that includes academic status, symptoms of poor mental health, and access to stimulants could help identify at-risk youth. </a:t>
            </a:r>
            <a:endParaRPr lang="en-US" sz="2800" dirty="0" smtClean="0">
              <a:latin typeface="Calibri" pitchFamily="34" charset="0"/>
            </a:endParaRPr>
          </a:p>
          <a:p>
            <a:pPr marL="457200" indent="-457200" eaLnBrk="1" hangingPunct="1">
              <a:buFont typeface="Arial" panose="020B0604020202020204" pitchFamily="34" charset="0"/>
              <a:buChar char="•"/>
            </a:pPr>
            <a:r>
              <a:rPr lang="en-US" sz="2800" dirty="0" smtClean="0">
                <a:latin typeface="Calibri" pitchFamily="34" charset="0"/>
              </a:rPr>
              <a:t>Further </a:t>
            </a:r>
            <a:r>
              <a:rPr lang="en-US" sz="2800" dirty="0">
                <a:latin typeface="Calibri" pitchFamily="34" charset="0"/>
              </a:rPr>
              <a:t>research is needed to determine optimal implementation and evaluation of the interventions that aim to address stimulant diversion and misuse. </a:t>
            </a:r>
            <a:endParaRPr lang="en-US" sz="2800" dirty="0">
              <a:latin typeface="Calibri" pitchFamily="34" charset="0"/>
            </a:endParaRPr>
          </a:p>
        </p:txBody>
      </p:sp>
      <p:sp>
        <p:nvSpPr>
          <p:cNvPr id="36" name="Rectangle 35"/>
          <p:cNvSpPr/>
          <p:nvPr/>
        </p:nvSpPr>
        <p:spPr>
          <a:xfrm>
            <a:off x="34096946" y="17403428"/>
            <a:ext cx="10377584" cy="572309"/>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447800" y="9180170"/>
            <a:ext cx="10149840" cy="1468094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3100" dirty="0">
                <a:latin typeface="+mj-lt"/>
              </a:rPr>
              <a:t>Attention deficit hyperactivity disorder (ADHD) is the most common behavioral disorder of childhood.</a:t>
            </a:r>
            <a:r>
              <a:rPr lang="en-US" sz="3100" baseline="30000" dirty="0">
                <a:latin typeface="+mj-lt"/>
              </a:rPr>
              <a:t>1</a:t>
            </a:r>
            <a:r>
              <a:rPr lang="en-US" sz="3100" dirty="0">
                <a:latin typeface="+mj-lt"/>
              </a:rPr>
              <a:t> Stimulants such as amphetamine compounds (Adderall) and methylphenidate (Ritalin) are the first-line pharmacologic treatment for ADHD.</a:t>
            </a:r>
            <a:r>
              <a:rPr lang="en-US" sz="3100" baseline="30000" dirty="0">
                <a:latin typeface="+mj-lt"/>
              </a:rPr>
              <a:t>2</a:t>
            </a:r>
            <a:r>
              <a:rPr lang="en-US" sz="3100" dirty="0">
                <a:latin typeface="+mj-lt"/>
              </a:rPr>
              <a:t> From 2006 to 2016, total prescription stimulant usage in the U.S. </a:t>
            </a:r>
            <a:r>
              <a:rPr lang="en-US" sz="3100" dirty="0" smtClean="0">
                <a:latin typeface="+mj-lt"/>
              </a:rPr>
              <a:t>doubled.</a:t>
            </a:r>
            <a:r>
              <a:rPr lang="en-US" sz="3100" baseline="30000" dirty="0">
                <a:latin typeface="+mj-lt"/>
              </a:rPr>
              <a:t>3</a:t>
            </a:r>
            <a:endParaRPr lang="en-US" sz="3100" baseline="30000" dirty="0">
              <a:latin typeface="+mj-lt"/>
            </a:endParaRPr>
          </a:p>
          <a:p>
            <a:endParaRPr lang="en-US" sz="3100" dirty="0">
              <a:latin typeface="+mj-lt"/>
            </a:endParaRPr>
          </a:p>
          <a:p>
            <a:r>
              <a:rPr lang="en-US" sz="3100" dirty="0">
                <a:latin typeface="+mj-lt"/>
              </a:rPr>
              <a:t>There has also been an increase in nonmedical use of prescribed </a:t>
            </a:r>
            <a:r>
              <a:rPr lang="en-US" sz="3100" dirty="0" smtClean="0">
                <a:latin typeface="+mj-lt"/>
              </a:rPr>
              <a:t>stimulants,</a:t>
            </a:r>
            <a:r>
              <a:rPr lang="en-US" sz="3100" baseline="30000" dirty="0">
                <a:latin typeface="+mj-lt"/>
              </a:rPr>
              <a:t>4</a:t>
            </a:r>
            <a:r>
              <a:rPr lang="en-US" sz="3100" dirty="0" smtClean="0">
                <a:latin typeface="+mj-lt"/>
              </a:rPr>
              <a:t> </a:t>
            </a:r>
            <a:r>
              <a:rPr lang="en-US" sz="3100" dirty="0">
                <a:latin typeface="+mj-lt"/>
              </a:rPr>
              <a:t>or diversion, which is defined by the CDC as prescription medications being “obtained or used illegally</a:t>
            </a:r>
            <a:r>
              <a:rPr lang="en-US" sz="3100" dirty="0" smtClean="0">
                <a:latin typeface="+mj-lt"/>
              </a:rPr>
              <a:t>.”</a:t>
            </a:r>
            <a:r>
              <a:rPr lang="en-US" sz="3100" baseline="30000" dirty="0">
                <a:latin typeface="+mj-lt"/>
              </a:rPr>
              <a:t>5</a:t>
            </a:r>
            <a:r>
              <a:rPr lang="en-US" sz="3100" dirty="0" smtClean="0">
                <a:latin typeface="+mj-lt"/>
              </a:rPr>
              <a:t> </a:t>
            </a:r>
            <a:r>
              <a:rPr lang="en-US" sz="3100" dirty="0">
                <a:latin typeface="+mj-lt"/>
              </a:rPr>
              <a:t>Peak age of misuse occurs during adolescence and young adulthood.</a:t>
            </a:r>
            <a:r>
              <a:rPr lang="en-US" sz="3100" baseline="30000" dirty="0">
                <a:latin typeface="+mj-lt"/>
              </a:rPr>
              <a:t> </a:t>
            </a:r>
            <a:r>
              <a:rPr lang="en-US" sz="3100" baseline="30000" dirty="0">
                <a:latin typeface="+mj-lt"/>
              </a:rPr>
              <a:t>6</a:t>
            </a:r>
            <a:r>
              <a:rPr lang="en-US" sz="3100" dirty="0" smtClean="0">
                <a:latin typeface="+mj-lt"/>
              </a:rPr>
              <a:t> </a:t>
            </a:r>
            <a:endParaRPr lang="en-US" sz="3100" dirty="0">
              <a:latin typeface="+mj-lt"/>
            </a:endParaRPr>
          </a:p>
          <a:p>
            <a:endParaRPr lang="en-US" sz="3100" dirty="0">
              <a:latin typeface="+mj-lt"/>
            </a:endParaRPr>
          </a:p>
          <a:p>
            <a:r>
              <a:rPr lang="en-US" sz="3100" dirty="0">
                <a:latin typeface="+mj-lt"/>
              </a:rPr>
              <a:t>Risks associated with stimulant </a:t>
            </a:r>
            <a:r>
              <a:rPr lang="en-US" sz="3100" dirty="0" smtClean="0">
                <a:latin typeface="+mj-lt"/>
              </a:rPr>
              <a:t>misuse</a:t>
            </a:r>
            <a:r>
              <a:rPr lang="en-US" sz="3100" baseline="30000" dirty="0" smtClean="0"/>
              <a:t>7-10</a:t>
            </a:r>
            <a:r>
              <a:rPr lang="en-US" sz="3100" dirty="0" smtClean="0">
                <a:latin typeface="+mj-lt"/>
              </a:rPr>
              <a:t>: </a:t>
            </a:r>
            <a:endParaRPr lang="en-US" sz="3100" dirty="0">
              <a:latin typeface="+mj-lt"/>
            </a:endParaRPr>
          </a:p>
          <a:p>
            <a:r>
              <a:rPr lang="en-US" sz="3100" dirty="0">
                <a:latin typeface="+mj-lt"/>
              </a:rPr>
              <a:t>- Potential for abuse and dependence </a:t>
            </a:r>
          </a:p>
          <a:p>
            <a:pPr lvl="0"/>
            <a:r>
              <a:rPr lang="en-US" sz="3100" dirty="0">
                <a:latin typeface="+mj-lt"/>
              </a:rPr>
              <a:t>- Prosecution at the federal and state </a:t>
            </a:r>
            <a:r>
              <a:rPr lang="en-US" sz="3100" dirty="0" smtClean="0">
                <a:latin typeface="+mj-lt"/>
              </a:rPr>
              <a:t>level </a:t>
            </a:r>
            <a:endParaRPr lang="en-US" sz="3100" dirty="0">
              <a:latin typeface="+mj-lt"/>
            </a:endParaRPr>
          </a:p>
          <a:p>
            <a:pPr lvl="0"/>
            <a:r>
              <a:rPr lang="en-US" sz="3100" dirty="0">
                <a:latin typeface="+mj-lt"/>
              </a:rPr>
              <a:t>- Higher rates of alcohol, tobacco, marijuana, and cocaine </a:t>
            </a:r>
            <a:r>
              <a:rPr lang="en-US" sz="3100" dirty="0" smtClean="0">
                <a:latin typeface="+mj-lt"/>
              </a:rPr>
              <a:t>use. </a:t>
            </a:r>
            <a:endParaRPr lang="en-US" sz="3100" dirty="0">
              <a:latin typeface="+mj-lt"/>
            </a:endParaRPr>
          </a:p>
          <a:p>
            <a:pPr lvl="0"/>
            <a:r>
              <a:rPr lang="en-US" sz="3100" dirty="0" smtClean="0">
                <a:latin typeface="+mj-lt"/>
              </a:rPr>
              <a:t>- Physical </a:t>
            </a:r>
            <a:r>
              <a:rPr lang="en-US" sz="3100" dirty="0">
                <a:latin typeface="+mj-lt"/>
              </a:rPr>
              <a:t>side effects: headaches, stomachaches, irritability, and </a:t>
            </a:r>
            <a:r>
              <a:rPr lang="en-US" sz="3100" dirty="0" smtClean="0">
                <a:latin typeface="+mj-lt"/>
              </a:rPr>
              <a:t>insomnia. </a:t>
            </a:r>
            <a:r>
              <a:rPr lang="en-US" sz="3100" dirty="0">
                <a:latin typeface="+mj-lt"/>
              </a:rPr>
              <a:t>Agitation, confusion, panic attacks, hallucinations, seizures, weight loss, paranoia, and </a:t>
            </a:r>
            <a:r>
              <a:rPr lang="en-US" sz="3100" dirty="0" smtClean="0">
                <a:latin typeface="+mj-lt"/>
              </a:rPr>
              <a:t>arrhythmias. </a:t>
            </a:r>
            <a:endParaRPr lang="en-US" sz="3100" dirty="0">
              <a:latin typeface="+mj-lt"/>
            </a:endParaRPr>
          </a:p>
          <a:p>
            <a:pPr marL="457200" lvl="0" indent="-457200">
              <a:buFontTx/>
              <a:buChar char="-"/>
            </a:pPr>
            <a:endParaRPr lang="en-US" sz="3100" dirty="0">
              <a:latin typeface="+mj-lt"/>
            </a:endParaRPr>
          </a:p>
          <a:p>
            <a:r>
              <a:rPr lang="en-US" sz="3100" dirty="0">
                <a:latin typeface="+mj-lt"/>
              </a:rPr>
              <a:t>Understanding youth’s reasons for misuse and knowledge of stimulants is necessary to effectively guide targeted educational programs and interventions. The objective of this study is to use a text message survey to ask a national sample of youth about their understanding and opinions regarding stimulant diversion. </a:t>
            </a:r>
          </a:p>
          <a:p>
            <a:pPr lvl="0" indent="457200" defTabSz="914400" fontAlgn="base">
              <a:spcBef>
                <a:spcPct val="0"/>
              </a:spcBef>
              <a:spcAft>
                <a:spcPct val="0"/>
              </a:spcAft>
            </a:pPr>
            <a:endParaRPr lang="en-US" altLang="en-US" sz="3100" dirty="0">
              <a:latin typeface="+mj-lt"/>
            </a:endParaRPr>
          </a:p>
        </p:txBody>
      </p:sp>
      <p:sp>
        <p:nvSpPr>
          <p:cNvPr id="45" name="Rectangle 44"/>
          <p:cNvSpPr/>
          <p:nvPr/>
        </p:nvSpPr>
        <p:spPr>
          <a:xfrm>
            <a:off x="22890213"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53" name="Text Box 180"/>
          <p:cNvSpPr txBox="1">
            <a:spLocks noChangeArrowheads="1"/>
          </p:cNvSpPr>
          <p:nvPr/>
        </p:nvSpPr>
        <p:spPr bwMode="auto">
          <a:xfrm>
            <a:off x="13094472" y="23425853"/>
            <a:ext cx="8649696"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smtClean="0">
                <a:latin typeface="Calibri" pitchFamily="34" charset="0"/>
              </a:rPr>
              <a:t>Table 1: Demographic </a:t>
            </a:r>
            <a:r>
              <a:rPr lang="en-US" sz="2400" b="1" dirty="0">
                <a:latin typeface="Calibri" pitchFamily="34" charset="0"/>
              </a:rPr>
              <a:t>characteristics of the 906 survey respondents</a:t>
            </a:r>
            <a:endParaRPr lang="en-US" sz="2400" dirty="0">
              <a:latin typeface="Calibri" pitchFamily="34" charset="0"/>
            </a:endParaRPr>
          </a:p>
        </p:txBody>
      </p:sp>
      <p:pic>
        <p:nvPicPr>
          <p:cNvPr id="39" name="Picture 2" descr="My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79" y="89905"/>
            <a:ext cx="5112433" cy="129591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53610" y="111782"/>
            <a:ext cx="2550887" cy="25508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7"/>
          <p:cNvPicPr>
            <a:picLocks noChangeAspect="1"/>
          </p:cNvPicPr>
          <p:nvPr/>
        </p:nvPicPr>
        <p:blipFill>
          <a:blip r:embed="rId4"/>
          <a:stretch>
            <a:fillRect/>
          </a:stretch>
        </p:blipFill>
        <p:spPr>
          <a:xfrm>
            <a:off x="12978758" y="13642829"/>
            <a:ext cx="8881124" cy="9895465"/>
          </a:xfrm>
          <a:prstGeom prst="rect">
            <a:avLst/>
          </a:prstGeom>
        </p:spPr>
      </p:pic>
      <p:graphicFrame>
        <p:nvGraphicFramePr>
          <p:cNvPr id="48" name="Chart 47"/>
          <p:cNvGraphicFramePr/>
          <p:nvPr>
            <p:extLst>
              <p:ext uri="{D42A27DB-BD31-4B8C-83A1-F6EECF244321}">
                <p14:modId xmlns:p14="http://schemas.microsoft.com/office/powerpoint/2010/main" val="208338009"/>
              </p:ext>
            </p:extLst>
          </p:nvPr>
        </p:nvGraphicFramePr>
        <p:xfrm>
          <a:off x="23006351" y="10683165"/>
          <a:ext cx="10024700" cy="604197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4" name="Chart 53"/>
          <p:cNvGraphicFramePr/>
          <p:nvPr>
            <p:extLst>
              <p:ext uri="{D42A27DB-BD31-4B8C-83A1-F6EECF244321}">
                <p14:modId xmlns:p14="http://schemas.microsoft.com/office/powerpoint/2010/main" val="723435779"/>
              </p:ext>
            </p:extLst>
          </p:nvPr>
        </p:nvGraphicFramePr>
        <p:xfrm>
          <a:off x="23006351" y="17361038"/>
          <a:ext cx="10024700" cy="623179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5" name="Chart 54"/>
          <p:cNvGraphicFramePr/>
          <p:nvPr>
            <p:extLst>
              <p:ext uri="{D42A27DB-BD31-4B8C-83A1-F6EECF244321}">
                <p14:modId xmlns:p14="http://schemas.microsoft.com/office/powerpoint/2010/main" val="3377745825"/>
              </p:ext>
            </p:extLst>
          </p:nvPr>
        </p:nvGraphicFramePr>
        <p:xfrm>
          <a:off x="34177519" y="4116587"/>
          <a:ext cx="10139867" cy="607608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6" name="Chart 55"/>
          <p:cNvGraphicFramePr/>
          <p:nvPr>
            <p:extLst>
              <p:ext uri="{D42A27DB-BD31-4B8C-83A1-F6EECF244321}">
                <p14:modId xmlns:p14="http://schemas.microsoft.com/office/powerpoint/2010/main" val="3849802540"/>
              </p:ext>
            </p:extLst>
          </p:nvPr>
        </p:nvGraphicFramePr>
        <p:xfrm>
          <a:off x="34177519" y="10726538"/>
          <a:ext cx="10069267" cy="6022683"/>
        </p:xfrm>
        <a:graphic>
          <a:graphicData uri="http://schemas.openxmlformats.org/drawingml/2006/chart">
            <c:chart xmlns:c="http://schemas.openxmlformats.org/drawingml/2006/chart" xmlns:r="http://schemas.openxmlformats.org/officeDocument/2006/relationships" r:id="rId8"/>
          </a:graphicData>
        </a:graphic>
      </p:graphicFrame>
      <p:sp>
        <p:nvSpPr>
          <p:cNvPr id="57" name="Text Box 180"/>
          <p:cNvSpPr txBox="1">
            <a:spLocks noChangeArrowheads="1"/>
          </p:cNvSpPr>
          <p:nvPr/>
        </p:nvSpPr>
        <p:spPr bwMode="auto">
          <a:xfrm>
            <a:off x="23006351" y="16725142"/>
            <a:ext cx="7964829"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smtClean="0">
                <a:latin typeface="Calibri" pitchFamily="34" charset="0"/>
              </a:rPr>
              <a:t>Chart 1: Breakdown of responses to question 1 by percentage</a:t>
            </a:r>
            <a:endParaRPr lang="en-US" sz="2400" dirty="0">
              <a:latin typeface="Calibri" pitchFamily="34" charset="0"/>
            </a:endParaRPr>
          </a:p>
        </p:txBody>
      </p:sp>
      <p:sp>
        <p:nvSpPr>
          <p:cNvPr id="58" name="Text Box 180"/>
          <p:cNvSpPr txBox="1">
            <a:spLocks noChangeArrowheads="1"/>
          </p:cNvSpPr>
          <p:nvPr/>
        </p:nvSpPr>
        <p:spPr bwMode="auto">
          <a:xfrm>
            <a:off x="23041119" y="23611501"/>
            <a:ext cx="7964829"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smtClean="0">
                <a:latin typeface="Calibri" pitchFamily="34" charset="0"/>
              </a:rPr>
              <a:t>Chart 2: Breakdown of responses to question 3 by percentage</a:t>
            </a:r>
            <a:endParaRPr lang="en-US" sz="2400" dirty="0">
              <a:latin typeface="Calibri" pitchFamily="34" charset="0"/>
            </a:endParaRPr>
          </a:p>
        </p:txBody>
      </p:sp>
      <p:sp>
        <p:nvSpPr>
          <p:cNvPr id="59" name="Text Box 180"/>
          <p:cNvSpPr txBox="1">
            <a:spLocks noChangeArrowheads="1"/>
          </p:cNvSpPr>
          <p:nvPr/>
        </p:nvSpPr>
        <p:spPr bwMode="auto">
          <a:xfrm>
            <a:off x="34177519" y="16779954"/>
            <a:ext cx="8129938"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smtClean="0">
                <a:latin typeface="Calibri" pitchFamily="34" charset="0"/>
              </a:rPr>
              <a:t>Chart 4: Breakdown of responses to question 4b by percentage</a:t>
            </a:r>
            <a:endParaRPr lang="en-US" sz="2400" dirty="0">
              <a:latin typeface="Calibri" pitchFamily="34" charset="0"/>
            </a:endParaRPr>
          </a:p>
        </p:txBody>
      </p:sp>
      <p:sp>
        <p:nvSpPr>
          <p:cNvPr id="60" name="Text Box 180"/>
          <p:cNvSpPr txBox="1">
            <a:spLocks noChangeArrowheads="1"/>
          </p:cNvSpPr>
          <p:nvPr/>
        </p:nvSpPr>
        <p:spPr bwMode="auto">
          <a:xfrm>
            <a:off x="34457874" y="10174292"/>
            <a:ext cx="8048185"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smtClean="0">
                <a:latin typeface="Calibri" pitchFamily="34" charset="0"/>
              </a:rPr>
              <a:t>Chart 3: Breakdown of responses to question 4a by percentage</a:t>
            </a:r>
            <a:endParaRPr lang="en-US" sz="2400" dirty="0">
              <a:latin typeface="Calibri" pitchFamily="34" charset="0"/>
            </a:endParaRPr>
          </a:p>
        </p:txBody>
      </p:sp>
    </p:spTree>
    <p:extLst>
      <p:ext uri="{BB962C8B-B14F-4D97-AF65-F5344CB8AC3E}">
        <p14:creationId xmlns:p14="http://schemas.microsoft.com/office/powerpoint/2010/main" val="2251251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3826</TotalTime>
  <Words>1109</Words>
  <Application>Microsoft Office PowerPoint</Application>
  <PresentationFormat>Custom</PresentationFormat>
  <Paragraphs>67</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Nicole Hadler</cp:lastModifiedBy>
  <cp:revision>114</cp:revision>
  <cp:lastPrinted>2013-02-12T02:21:55Z</cp:lastPrinted>
  <dcterms:created xsi:type="dcterms:W3CDTF">2013-02-10T21:14:48Z</dcterms:created>
  <dcterms:modified xsi:type="dcterms:W3CDTF">2020-10-28T15:36:00Z</dcterms:modified>
</cp:coreProperties>
</file>