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9" r:id="rId2"/>
    <p:sldId id="257" r:id="rId3"/>
    <p:sldId id="260" r:id="rId4"/>
    <p:sldId id="266" r:id="rId5"/>
    <p:sldId id="261" r:id="rId6"/>
    <p:sldId id="262" r:id="rId7"/>
    <p:sldId id="263" r:id="rId8"/>
    <p:sldId id="267" r:id="rId9"/>
    <p:sldId id="276" r:id="rId10"/>
    <p:sldId id="264" r:id="rId11"/>
    <p:sldId id="268" r:id="rId12"/>
    <p:sldId id="269" r:id="rId13"/>
    <p:sldId id="270" r:id="rId14"/>
    <p:sldId id="271" r:id="rId15"/>
    <p:sldId id="272" r:id="rId16"/>
    <p:sldId id="265" r:id="rId17"/>
    <p:sldId id="273" r:id="rId18"/>
    <p:sldId id="274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gRog28bovk3t5GH5bil70NmViQ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82847" autoAdjust="0"/>
  </p:normalViewPr>
  <p:slideViewPr>
    <p:cSldViewPr snapToGrid="0" snapToObjects="1">
      <p:cViewPr varScale="1">
        <p:scale>
          <a:sx n="61" d="100"/>
          <a:sy n="61" d="100"/>
        </p:scale>
        <p:origin x="11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google.com/url?sa=i&amp;url=https%3A%2F%2Fwww.liveagaincoach.com%2Fproduct%2Fritalin-buy-ritalin-online-attention-deficit-disorder-adhd-add%2F&amp;psig=AOvVaw2xE4KrQOvDWwuQWZNcBOtC&amp;ust=1601684634551000&amp;source=images&amp;cd=vfe&amp;ved=0CAIQjRxqFwoTCIjo17nSlOwCFQAAAAAdAAAAABAD</a:t>
            </a:r>
          </a:p>
          <a:p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transfer of any legally prescribed controlled substance from the individual for whom it was prescribed to another person for any illicit 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391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heard directly from youth themselves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457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ea typeface="Cambria" panose="02040503050406030204" pitchFamily="18" charset="0"/>
              </a:rPr>
              <a:t>on various health and health policy 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39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Via text message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965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Via text message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723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Need for increased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screening for mental illness, increased access to MH services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is particularly important given that mood disturbances including depression,</a:t>
            </a:r>
            <a:r>
              <a:rPr lang="en-US" sz="1100" b="0" i="0" u="none" strike="noStrike" cap="none" baseline="3000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36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anxiety,</a:t>
            </a:r>
            <a:r>
              <a:rPr lang="en-US" sz="1100" b="0" i="0" u="none" strike="noStrike" cap="none" baseline="3000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37,38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and stress have been noted as risk factors for stimulant misuse.</a:t>
            </a:r>
            <a:r>
              <a:rPr lang="en-US" sz="1100" b="0" i="0" u="none" strike="noStrike" cap="none" baseline="3000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37,39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7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Authors" type="secHead">
  <p:cSld name="SECTION_HEADER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61" y="11575"/>
            <a:ext cx="12189339" cy="685614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79BD"/>
              </a:buClr>
              <a:buSzPts val="6000"/>
              <a:buFont typeface="Trebuchet MS"/>
              <a:buNone/>
              <a:defRPr sz="6000" b="0" i="0" u="none" strike="noStrike" cap="none">
                <a:solidFill>
                  <a:srgbClr val="4179B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EA12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EEA12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919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1919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919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91919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919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1919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919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1919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919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1919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919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1919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919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1919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919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1919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914" y="11575"/>
            <a:ext cx="12189339" cy="685614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79BD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rgbClr val="4179B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3555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B355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EA12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EEA12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C5B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BC5B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179B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179BD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61" y="11575"/>
            <a:ext cx="12189339" cy="685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www.liveagaincoach.com/product/ritalin-buy-ritalin-online-attention-deficit-disorder-adhd-add/" TargetMode="External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s://hearmyvoicenow.org/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hyperlink" Target="https://www.helpyourteens.com/adhd-and-add-teens-the-abuse-of-adderall/" TargetMode="Externa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F300F-DC68-184C-901D-3A247A82C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B1E84-5C2B-5A47-B1E0-397403081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game, sign&#10;&#10;Description automatically generated">
            <a:extLst>
              <a:ext uri="{FF2B5EF4-FFF2-40B4-BE49-F238E27FC236}">
                <a16:creationId xmlns:a16="http://schemas.microsoft.com/office/drawing/2014/main" id="{7C6FDE21-BD54-1840-AC5A-13FAD4BA8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1B1968-9A22-3346-85AA-DDA72FB72B2D}"/>
              </a:ext>
            </a:extLst>
          </p:cNvPr>
          <p:cNvSpPr txBox="1"/>
          <p:nvPr/>
        </p:nvSpPr>
        <p:spPr>
          <a:xfrm>
            <a:off x="599090" y="357352"/>
            <a:ext cx="924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1AE9A8-FC8A-1244-BB8A-3A5E697EB2C4}"/>
              </a:ext>
            </a:extLst>
          </p:cNvPr>
          <p:cNvSpPr txBox="1"/>
          <p:nvPr/>
        </p:nvSpPr>
        <p:spPr>
          <a:xfrm>
            <a:off x="9165021" y="6318415"/>
            <a:ext cx="3010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48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Annual Meeting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3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9"/>
    </mc:Choice>
    <mc:Fallback xmlns="">
      <p:transition spd="slow" advTm="5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>
            <a:spLocks noGrp="1"/>
          </p:cNvSpPr>
          <p:nvPr>
            <p:ph type="title"/>
          </p:nvPr>
        </p:nvSpPr>
        <p:spPr>
          <a:xfrm>
            <a:off x="831850" y="1709739"/>
            <a:ext cx="10515600" cy="1084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en-US" dirty="0"/>
              <a:t>Perspectives of U.S. Adolescents on Diverted Stimulant Use</a:t>
            </a:r>
            <a:endParaRPr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1B85A2-5177-7748-A6A2-43888F47BB16}"/>
              </a:ext>
            </a:extLst>
          </p:cNvPr>
          <p:cNvSpPr txBox="1">
            <a:spLocks/>
          </p:cNvSpPr>
          <p:nvPr/>
        </p:nvSpPr>
        <p:spPr>
          <a:xfrm>
            <a:off x="263236" y="4331999"/>
            <a:ext cx="10758055" cy="181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79BD"/>
              </a:buClr>
              <a:buSzPts val="6000"/>
              <a:buFont typeface="Trebuchet MS"/>
              <a:buNone/>
              <a:defRPr sz="6000" b="0" i="0" u="none" strike="noStrike" cap="none">
                <a:solidFill>
                  <a:srgbClr val="4179B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500" dirty="0" smtClean="0">
                <a:solidFill>
                  <a:schemeClr val="tx1"/>
                </a:solidFill>
              </a:rPr>
              <a:t>Presented by: Nicole Hadler</a:t>
            </a:r>
          </a:p>
          <a:p>
            <a:r>
              <a:rPr lang="en-US" sz="3500" dirty="0" smtClean="0">
                <a:solidFill>
                  <a:schemeClr val="tx1"/>
                </a:solidFill>
              </a:rPr>
              <a:t>University of Michigan Medical School </a:t>
            </a:r>
            <a:endParaRPr lang="en-US" sz="3500" dirty="0">
              <a:solidFill>
                <a:schemeClr val="tx1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12"/>
    </mc:Choice>
    <mc:Fallback xmlns="">
      <p:transition spd="slow" advTm="127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B85A2-5177-7748-A6A2-43888F47B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CFE7E-4AE5-5D4E-A5AF-3B7DD0660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have no actual or potential conflict of interest in relation to this </a:t>
            </a:r>
            <a:r>
              <a:rPr lang="en-US" dirty="0" smtClean="0"/>
              <a:t>presentation</a:t>
            </a:r>
            <a:r>
              <a:rPr lang="en-US" dirty="0"/>
              <a:t>.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0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0"/>
    </mc:Choice>
    <mc:Fallback xmlns="">
      <p:transition spd="slow" advTm="2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Background of stimulant misuse among adolescents</a:t>
            </a:r>
          </a:p>
          <a:p>
            <a:r>
              <a:rPr lang="en-US" dirty="0" smtClean="0"/>
              <a:t>Aim of study</a:t>
            </a:r>
          </a:p>
          <a:p>
            <a:r>
              <a:rPr lang="en-US" dirty="0" smtClean="0"/>
              <a:t>Study design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Discussion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8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61"/>
    </mc:Choice>
    <mc:Fallback xmlns="">
      <p:transition spd="slow" advTm="14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stimulants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line pharmacologic treatment for ADHD.</a:t>
            </a:r>
          </a:p>
          <a:p>
            <a:r>
              <a:rPr lang="en-US" dirty="0" smtClean="0"/>
              <a:t>Prescription stimulant usage doubled between 2006 and 2016.</a:t>
            </a:r>
          </a:p>
          <a:p>
            <a:r>
              <a:rPr lang="en-US" dirty="0" smtClean="0"/>
              <a:t>Stimulant diversion has also increased.</a:t>
            </a:r>
          </a:p>
          <a:p>
            <a:r>
              <a:rPr lang="en-US" dirty="0" smtClean="0"/>
              <a:t>Up to 35% of college students participate in diversion.</a:t>
            </a:r>
            <a:endParaRPr lang="en-US" dirty="0"/>
          </a:p>
        </p:txBody>
      </p:sp>
      <p:pic>
        <p:nvPicPr>
          <p:cNvPr id="1026" name="Picture 2" descr="Buy Ritalin Online wihout prescription, Ritalin mild central nervous system  (CNS) stimula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163" y="144462"/>
            <a:ext cx="2308452" cy="230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36530" y="1911351"/>
            <a:ext cx="2245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hlinkClick r:id="rId6"/>
              </a:rPr>
              <a:t>https://www.liveagaincoach.com/product/ritalin-buy-ritalin-online-attention-deficit-disorder-adhd-add</a:t>
            </a:r>
            <a:r>
              <a:rPr lang="en-US" sz="700" dirty="0" smtClean="0">
                <a:hlinkClick r:id="rId6"/>
              </a:rPr>
              <a:t>/</a:t>
            </a:r>
            <a:r>
              <a:rPr lang="en-US" sz="700" dirty="0" smtClean="0"/>
              <a:t> </a:t>
            </a:r>
            <a:endParaRPr lang="en-US" sz="7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869186"/>
            <a:ext cx="5249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Piper 2018, </a:t>
            </a:r>
            <a:r>
              <a:rPr lang="en-US" dirty="0" err="1" smtClean="0"/>
              <a:t>Clemow</a:t>
            </a:r>
            <a:r>
              <a:rPr lang="en-US" dirty="0" smtClean="0"/>
              <a:t> 2014, </a:t>
            </a:r>
            <a:r>
              <a:rPr lang="en-US" dirty="0" err="1" smtClean="0"/>
              <a:t>Wilens</a:t>
            </a:r>
            <a:r>
              <a:rPr lang="en-US" dirty="0" smtClean="0"/>
              <a:t> 2008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1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98"/>
    </mc:Choice>
    <mc:Fallback xmlns="">
      <p:transition spd="slow" advTm="36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aim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25" y="1825625"/>
            <a:ext cx="11808372" cy="4351338"/>
          </a:xfrm>
        </p:spPr>
        <p:txBody>
          <a:bodyPr/>
          <a:lstStyle/>
          <a:p>
            <a:r>
              <a:rPr lang="en-US" dirty="0" smtClean="0"/>
              <a:t>To use </a:t>
            </a:r>
            <a:r>
              <a:rPr lang="en-US" dirty="0"/>
              <a:t>a text message survey to ask a national sample of youth about their understanding and opinions regarding stimulant diversion. </a:t>
            </a:r>
            <a:endParaRPr lang="en-US" dirty="0" smtClean="0"/>
          </a:p>
          <a:p>
            <a:pPr marL="50800" indent="0">
              <a:buNone/>
            </a:pPr>
            <a:endParaRPr lang="en-US" dirty="0" smtClean="0"/>
          </a:p>
          <a:p>
            <a:pPr marL="50800" indent="0">
              <a:buNone/>
            </a:pPr>
            <a:r>
              <a:rPr lang="en-US" b="1" dirty="0" smtClean="0"/>
              <a:t>Significance</a:t>
            </a:r>
            <a:endParaRPr lang="en-US" dirty="0" smtClean="0"/>
          </a:p>
          <a:p>
            <a:r>
              <a:rPr lang="en-US" dirty="0" smtClean="0"/>
              <a:t>To achieve a greater </a:t>
            </a:r>
            <a:r>
              <a:rPr lang="en-US" dirty="0"/>
              <a:t>understanding of youth’s reasons for misuse and knowledge of </a:t>
            </a:r>
            <a:r>
              <a:rPr lang="en-US" dirty="0" smtClean="0"/>
              <a:t>stimulants, heard directly from them.</a:t>
            </a:r>
          </a:p>
          <a:p>
            <a:r>
              <a:rPr lang="en-US" dirty="0" smtClean="0"/>
              <a:t>To better </a:t>
            </a:r>
            <a:r>
              <a:rPr lang="en-US" dirty="0"/>
              <a:t>guide targeted educational programs and interventions.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57"/>
    </mc:Choice>
    <mc:Fallback xmlns="">
      <p:transition spd="slow" advTm="32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428" y="365125"/>
            <a:ext cx="10515600" cy="1325563"/>
          </a:xfrm>
        </p:spPr>
        <p:txBody>
          <a:bodyPr/>
          <a:lstStyle/>
          <a:p>
            <a:r>
              <a:rPr lang="en-US" dirty="0" smtClean="0"/>
              <a:t>Data collection: </a:t>
            </a:r>
            <a:r>
              <a:rPr lang="en-US" dirty="0" err="1" smtClean="0"/>
              <a:t>MyVoice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2093232"/>
          </a:xfrm>
        </p:spPr>
        <p:txBody>
          <a:bodyPr/>
          <a:lstStyle/>
          <a:p>
            <a:r>
              <a:rPr lang="en-US" dirty="0" smtClean="0">
                <a:latin typeface="Trebuchet MS" panose="020B0603020202020204" pitchFamily="34" charset="0"/>
                <a:ea typeface="Cambria" panose="02040503050406030204" pitchFamily="18" charset="0"/>
              </a:rPr>
              <a:t>Mixed-methods longitudinal study</a:t>
            </a:r>
          </a:p>
          <a:p>
            <a:r>
              <a:rPr lang="en-US" dirty="0" smtClean="0">
                <a:latin typeface="Trebuchet MS" panose="020B0603020202020204" pitchFamily="34" charset="0"/>
                <a:ea typeface="Cambria" panose="02040503050406030204" pitchFamily="18" charset="0"/>
              </a:rPr>
              <a:t>Collects </a:t>
            </a:r>
            <a:r>
              <a:rPr lang="en-US" dirty="0">
                <a:latin typeface="Trebuchet MS" panose="020B0603020202020204" pitchFamily="34" charset="0"/>
                <a:ea typeface="Cambria" panose="02040503050406030204" pitchFamily="18" charset="0"/>
              </a:rPr>
              <a:t>data from </a:t>
            </a:r>
            <a:r>
              <a:rPr lang="en-US" dirty="0" smtClean="0">
                <a:latin typeface="Trebuchet MS" panose="020B0603020202020204" pitchFamily="34" charset="0"/>
                <a:ea typeface="Cambria" panose="02040503050406030204" pitchFamily="18" charset="0"/>
              </a:rPr>
              <a:t>youth </a:t>
            </a:r>
            <a:r>
              <a:rPr lang="en-US" dirty="0">
                <a:latin typeface="Trebuchet MS" panose="020B0603020202020204" pitchFamily="34" charset="0"/>
                <a:ea typeface="Cambria" panose="02040503050406030204" pitchFamily="18" charset="0"/>
              </a:rPr>
              <a:t>via weekly text messaging </a:t>
            </a:r>
            <a:r>
              <a:rPr lang="en-US" dirty="0" smtClean="0">
                <a:latin typeface="Trebuchet MS" panose="020B0603020202020204" pitchFamily="34" charset="0"/>
                <a:ea typeface="Cambria" panose="02040503050406030204" pitchFamily="18" charset="0"/>
              </a:rPr>
              <a:t>polls </a:t>
            </a:r>
          </a:p>
          <a:p>
            <a:r>
              <a:rPr lang="en-US" dirty="0" smtClean="0">
                <a:latin typeface="Trebuchet MS" panose="020B0603020202020204" pitchFamily="34" charset="0"/>
                <a:ea typeface="Cambria" panose="02040503050406030204" pitchFamily="18" charset="0"/>
              </a:rPr>
              <a:t>Recruits youth </a:t>
            </a:r>
            <a:r>
              <a:rPr lang="en-US" dirty="0">
                <a:latin typeface="Trebuchet MS" panose="020B0603020202020204" pitchFamily="34" charset="0"/>
                <a:ea typeface="Cambria" panose="02040503050406030204" pitchFamily="18" charset="0"/>
              </a:rPr>
              <a:t>between the ages of 14 and 24 years </a:t>
            </a:r>
            <a:r>
              <a:rPr lang="en-US" dirty="0" smtClean="0">
                <a:latin typeface="Trebuchet MS" panose="020B0603020202020204" pitchFamily="34" charset="0"/>
                <a:ea typeface="Cambria" panose="02040503050406030204" pitchFamily="18" charset="0"/>
              </a:rPr>
              <a:t>on </a:t>
            </a:r>
            <a:r>
              <a:rPr lang="en-US" dirty="0">
                <a:latin typeface="Trebuchet MS" panose="020B0603020202020204" pitchFamily="34" charset="0"/>
                <a:ea typeface="Cambria" panose="02040503050406030204" pitchFamily="18" charset="0"/>
              </a:rPr>
              <a:t>a rolling </a:t>
            </a:r>
            <a:r>
              <a:rPr lang="en-US" dirty="0" smtClean="0">
                <a:latin typeface="Trebuchet MS" panose="020B0603020202020204" pitchFamily="34" charset="0"/>
                <a:ea typeface="Cambria" panose="02040503050406030204" pitchFamily="18" charset="0"/>
              </a:rPr>
              <a:t>basis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MyVoi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528" y="3516153"/>
            <a:ext cx="5735400" cy="145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79173" y="4897048"/>
            <a:ext cx="3704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6"/>
              </a:rPr>
              <a:t>https://hearmyvoicenow.org</a:t>
            </a:r>
            <a:r>
              <a:rPr lang="en-US" sz="1000" dirty="0" smtClean="0">
                <a:hlinkClick r:id="rId6"/>
              </a:rPr>
              <a:t>/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7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92"/>
    </mc:Choice>
    <mc:Fallback xmlns="">
      <p:transition spd="slow" advTm="298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7" y="266133"/>
            <a:ext cx="10515600" cy="1325563"/>
          </a:xfrm>
        </p:spPr>
        <p:txBody>
          <a:bodyPr/>
          <a:lstStyle/>
          <a:p>
            <a:r>
              <a:rPr lang="en-US" dirty="0"/>
              <a:t>Data collection: </a:t>
            </a:r>
            <a:r>
              <a:rPr lang="en-US" dirty="0" smtClean="0"/>
              <a:t>survey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57" y="1175657"/>
            <a:ext cx="11916228" cy="5254172"/>
          </a:xfrm>
        </p:spPr>
        <p:txBody>
          <a:bodyPr/>
          <a:lstStyle/>
          <a:p>
            <a:r>
              <a:rPr lang="en-US" dirty="0" smtClean="0"/>
              <a:t>We </a:t>
            </a:r>
            <a:r>
              <a:rPr lang="en-US" dirty="0"/>
              <a:t>asked 1,228 participants the </a:t>
            </a:r>
            <a:r>
              <a:rPr lang="en-US" dirty="0" smtClean="0"/>
              <a:t>following: </a:t>
            </a:r>
          </a:p>
          <a:p>
            <a:pPr marL="533400" lvl="1" indent="0">
              <a:buNone/>
            </a:pPr>
            <a:r>
              <a:rPr lang="en-US" dirty="0" smtClean="0"/>
              <a:t>(</a:t>
            </a:r>
            <a:r>
              <a:rPr lang="en-US" dirty="0"/>
              <a:t>1) Why do you think people your age use stimulants that are NOT prescribed to them? </a:t>
            </a:r>
            <a:endParaRPr lang="en-US" dirty="0" smtClean="0"/>
          </a:p>
          <a:p>
            <a:pPr marL="533400" lvl="1" indent="0">
              <a:buNone/>
            </a:pPr>
            <a:r>
              <a:rPr lang="en-US" dirty="0" smtClean="0"/>
              <a:t>(</a:t>
            </a:r>
            <a:r>
              <a:rPr lang="en-US" dirty="0"/>
              <a:t>2) Do you think stimulants work? If yes, what do you think they do? </a:t>
            </a:r>
            <a:endParaRPr lang="en-US" dirty="0" smtClean="0"/>
          </a:p>
          <a:p>
            <a:pPr marL="533400" lvl="1" indent="0">
              <a:buNone/>
            </a:pPr>
            <a:r>
              <a:rPr lang="en-US" dirty="0" smtClean="0"/>
              <a:t>(</a:t>
            </a:r>
            <a:r>
              <a:rPr lang="en-US" dirty="0"/>
              <a:t>3) What are the risks of using stimulants that are NOT prescribed to you, if any? </a:t>
            </a:r>
            <a:endParaRPr lang="en-US" dirty="0" smtClean="0"/>
          </a:p>
          <a:p>
            <a:pPr marL="533400" lvl="1" indent="0">
              <a:buNone/>
            </a:pPr>
            <a:r>
              <a:rPr lang="en-US" dirty="0" smtClean="0"/>
              <a:t>(</a:t>
            </a:r>
            <a:r>
              <a:rPr lang="en-US" dirty="0"/>
              <a:t>4) How many people your age do you think use stimulants that are NOT prescribed to them? How do they get them? </a:t>
            </a:r>
            <a:endParaRPr lang="en-US" dirty="0" smtClean="0"/>
          </a:p>
          <a:p>
            <a:pPr marL="50800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4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42"/>
    </mc:Choice>
    <mc:Fallback xmlns="">
      <p:transition spd="slow" advTm="32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7" y="266133"/>
            <a:ext cx="10515600" cy="1325563"/>
          </a:xfrm>
        </p:spPr>
        <p:txBody>
          <a:bodyPr/>
          <a:lstStyle/>
          <a:p>
            <a:r>
              <a:rPr lang="en-US" dirty="0"/>
              <a:t>Data collection: </a:t>
            </a:r>
            <a:r>
              <a:rPr lang="en-US" dirty="0" smtClean="0"/>
              <a:t>qualitative analysis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57" y="1175657"/>
            <a:ext cx="11916228" cy="5254172"/>
          </a:xfrm>
        </p:spPr>
        <p:txBody>
          <a:bodyPr/>
          <a:lstStyle/>
          <a:p>
            <a:r>
              <a:rPr lang="en-US" dirty="0" smtClean="0"/>
              <a:t>Two investigators created a codebook for each question based on themes of the responses.</a:t>
            </a:r>
          </a:p>
          <a:p>
            <a:r>
              <a:rPr lang="en-US" dirty="0" smtClean="0"/>
              <a:t>Meeting to discuss finalized code book.</a:t>
            </a:r>
          </a:p>
          <a:p>
            <a:r>
              <a:rPr lang="en-US" dirty="0" smtClean="0"/>
              <a:t>Two investigators independently organized responses into the themes. </a:t>
            </a:r>
          </a:p>
          <a:p>
            <a:r>
              <a:rPr lang="en-US" dirty="0" smtClean="0"/>
              <a:t>Meeting to arrive at consensus for discrepancies in response organization.</a:t>
            </a:r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3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738"/>
    </mc:Choice>
    <mc:Fallback xmlns="">
      <p:transition spd="slow" advTm="50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participants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18" y="1241009"/>
            <a:ext cx="10515600" cy="4351338"/>
          </a:xfrm>
        </p:spPr>
        <p:txBody>
          <a:bodyPr/>
          <a:lstStyle/>
          <a:p>
            <a:r>
              <a:rPr lang="en-US" dirty="0" smtClean="0"/>
              <a:t>Response rate: 74% (n=906)</a:t>
            </a:r>
          </a:p>
          <a:p>
            <a:r>
              <a:rPr lang="en-US" dirty="0" smtClean="0"/>
              <a:t>Mean age 18.8</a:t>
            </a:r>
          </a:p>
          <a:p>
            <a:r>
              <a:rPr lang="en-US" dirty="0" smtClean="0"/>
              <a:t>57% female</a:t>
            </a:r>
          </a:p>
          <a:p>
            <a:r>
              <a:rPr lang="en-US" dirty="0" smtClean="0"/>
              <a:t>66% </a:t>
            </a:r>
            <a:r>
              <a:rPr lang="en-US" dirty="0"/>
              <a:t>C</a:t>
            </a:r>
            <a:r>
              <a:rPr lang="en-US" dirty="0" smtClean="0"/>
              <a:t>aucasian, 13% Asian, 9% African American, 13% Hispanic</a:t>
            </a:r>
          </a:p>
          <a:p>
            <a:r>
              <a:rPr lang="en-US" dirty="0" smtClean="0"/>
              <a:t>51% less than HS education</a:t>
            </a:r>
          </a:p>
          <a:p>
            <a:r>
              <a:rPr lang="en-US" dirty="0" smtClean="0"/>
              <a:t>33% eligible for free or reduced lunch</a:t>
            </a:r>
          </a:p>
          <a:p>
            <a:endParaRPr 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268788" y="1847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6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50"/>
    </mc:Choice>
    <mc:Fallback xmlns="">
      <p:transition spd="slow" advTm="34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1704"/>
            <a:ext cx="11785599" cy="1325563"/>
          </a:xfrm>
        </p:spPr>
        <p:txBody>
          <a:bodyPr/>
          <a:lstStyle/>
          <a:p>
            <a:r>
              <a:rPr lang="en-US" dirty="0" smtClean="0"/>
              <a:t>Results:</a:t>
            </a:r>
            <a:br>
              <a:rPr lang="en-US" dirty="0" smtClean="0"/>
            </a:br>
            <a:r>
              <a:rPr lang="en-US" sz="3200" dirty="0" smtClean="0">
                <a:solidFill>
                  <a:schemeClr val="bg2"/>
                </a:solidFill>
              </a:rPr>
              <a:t>Question (1) Why do you think people your age use stimulants that are NOT prescribed to them? 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95218"/>
            <a:ext cx="11353800" cy="4351338"/>
          </a:xfrm>
        </p:spPr>
        <p:txBody>
          <a:bodyPr/>
          <a:lstStyle/>
          <a:p>
            <a:r>
              <a:rPr lang="en-US" dirty="0"/>
              <a:t>Recreation (</a:t>
            </a:r>
            <a:r>
              <a:rPr lang="en-US" dirty="0" smtClean="0"/>
              <a:t>34%, n=312/906)</a:t>
            </a:r>
          </a:p>
          <a:p>
            <a:pPr lvl="1"/>
            <a:r>
              <a:rPr lang="en-US" dirty="0"/>
              <a:t>“Because it makes them feel good”</a:t>
            </a:r>
            <a:endParaRPr lang="en-US" dirty="0" smtClean="0"/>
          </a:p>
          <a:p>
            <a:r>
              <a:rPr lang="en-US" dirty="0" smtClean="0"/>
              <a:t>Performance </a:t>
            </a:r>
            <a:r>
              <a:rPr lang="en-US" dirty="0"/>
              <a:t>enhancement (</a:t>
            </a:r>
            <a:r>
              <a:rPr lang="en-US" dirty="0" smtClean="0"/>
              <a:t>25%)</a:t>
            </a:r>
          </a:p>
          <a:p>
            <a:pPr lvl="1"/>
            <a:r>
              <a:rPr lang="en-US" dirty="0"/>
              <a:t>“They believe stimulants help their focus and performance on exams”</a:t>
            </a:r>
            <a:endParaRPr lang="en-US" dirty="0" smtClean="0"/>
          </a:p>
          <a:p>
            <a:r>
              <a:rPr lang="en-US" dirty="0" smtClean="0"/>
              <a:t>Peer pressure (17%)</a:t>
            </a:r>
          </a:p>
          <a:p>
            <a:pPr lvl="1"/>
            <a:r>
              <a:rPr lang="en-US" dirty="0" smtClean="0"/>
              <a:t>“Social acceptance”</a:t>
            </a:r>
          </a:p>
          <a:p>
            <a:r>
              <a:rPr lang="en-US" dirty="0"/>
              <a:t>To cope or escape (</a:t>
            </a:r>
            <a:r>
              <a:rPr lang="en-US" dirty="0" smtClean="0"/>
              <a:t>15%) </a:t>
            </a:r>
          </a:p>
          <a:p>
            <a:pPr lvl="1"/>
            <a:r>
              <a:rPr lang="en-US" i="1" dirty="0" smtClean="0"/>
              <a:t>“</a:t>
            </a:r>
            <a:r>
              <a:rPr lang="en-US" i="1" dirty="0"/>
              <a:t>I think people my age use stimulants that are not prescribed to them as a </a:t>
            </a:r>
            <a:r>
              <a:rPr lang="en-US" i="1" dirty="0" smtClean="0"/>
              <a:t>way </a:t>
            </a:r>
            <a:r>
              <a:rPr lang="en-US" i="1" dirty="0"/>
              <a:t>to mentally cope with life's </a:t>
            </a:r>
            <a:r>
              <a:rPr lang="en-US" i="1" dirty="0" smtClean="0"/>
              <a:t>struggles”</a:t>
            </a:r>
            <a:endParaRPr lang="en-US" dirty="0" smtClean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2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76"/>
    </mc:Choice>
    <mc:Fallback xmlns="">
      <p:transition spd="slow" advTm="58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29" y="350610"/>
            <a:ext cx="11814628" cy="1325563"/>
          </a:xfrm>
        </p:spPr>
        <p:txBody>
          <a:bodyPr/>
          <a:lstStyle/>
          <a:p>
            <a:r>
              <a:rPr lang="en-US" sz="3200" dirty="0" smtClean="0"/>
              <a:t>Question (2) </a:t>
            </a:r>
            <a:r>
              <a:rPr lang="en-US" sz="3200" dirty="0"/>
              <a:t>Do you think stimulants work? If yes, what do you think they do?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28825"/>
            <a:ext cx="10515600" cy="4351338"/>
          </a:xfrm>
        </p:spPr>
        <p:txBody>
          <a:bodyPr/>
          <a:lstStyle/>
          <a:p>
            <a:r>
              <a:rPr lang="en-US" dirty="0" smtClean="0"/>
              <a:t>Yes </a:t>
            </a:r>
            <a:r>
              <a:rPr lang="en-US" dirty="0"/>
              <a:t>(</a:t>
            </a:r>
            <a:r>
              <a:rPr lang="en-US" dirty="0" smtClean="0"/>
              <a:t>69%, </a:t>
            </a:r>
            <a:r>
              <a:rPr lang="en-US" dirty="0"/>
              <a:t>n=591/863) </a:t>
            </a:r>
            <a:endParaRPr lang="en-US" dirty="0" smtClean="0"/>
          </a:p>
          <a:p>
            <a:pPr lvl="1"/>
            <a:r>
              <a:rPr lang="en-US" dirty="0" smtClean="0"/>
              <a:t>“They keep </a:t>
            </a:r>
            <a:r>
              <a:rPr lang="en-US" dirty="0"/>
              <a:t>the energy level </a:t>
            </a:r>
            <a:r>
              <a:rPr lang="en-US" dirty="0" smtClean="0"/>
              <a:t>elevated” (38%) </a:t>
            </a:r>
          </a:p>
          <a:p>
            <a:pPr lvl="1"/>
            <a:r>
              <a:rPr lang="en-US" dirty="0" smtClean="0"/>
              <a:t>“I think things like Adderall help with focus and productivity” (35%)</a:t>
            </a:r>
          </a:p>
          <a:p>
            <a:pPr lvl="1"/>
            <a:r>
              <a:rPr lang="en-US" dirty="0" smtClean="0"/>
              <a:t>“They get you high” (26%)</a:t>
            </a:r>
          </a:p>
          <a:p>
            <a:r>
              <a:rPr lang="en-US" dirty="0" smtClean="0"/>
              <a:t>No (15%, n=130/863)</a:t>
            </a:r>
          </a:p>
          <a:p>
            <a:r>
              <a:rPr lang="en-US" dirty="0" smtClean="0"/>
              <a:t>Unsure (15%, n=132/863)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8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45"/>
    </mc:Choice>
    <mc:Fallback xmlns="">
      <p:transition spd="slow" advTm="53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41398"/>
            <a:ext cx="10515600" cy="4351338"/>
          </a:xfrm>
        </p:spPr>
        <p:txBody>
          <a:bodyPr/>
          <a:lstStyle/>
          <a:p>
            <a:r>
              <a:rPr lang="en-US" dirty="0" smtClean="0"/>
              <a:t>Health risks/adverse effects (42%)</a:t>
            </a:r>
          </a:p>
          <a:p>
            <a:pPr lvl="1"/>
            <a:r>
              <a:rPr lang="en-US" dirty="0"/>
              <a:t>“You can get sick,” “Side effects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Addiction (24%)</a:t>
            </a:r>
          </a:p>
          <a:p>
            <a:pPr lvl="1"/>
            <a:r>
              <a:rPr lang="en-US" dirty="0"/>
              <a:t>“Becoming overly reliant,” “They can be addictive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Overdose (21%)</a:t>
            </a:r>
          </a:p>
          <a:p>
            <a:r>
              <a:rPr lang="en-US" dirty="0" smtClean="0"/>
              <a:t>Death (13%)</a:t>
            </a:r>
          </a:p>
          <a:p>
            <a:r>
              <a:rPr lang="en-US" dirty="0" smtClean="0"/>
              <a:t>Not monitored (12%)</a:t>
            </a:r>
          </a:p>
          <a:p>
            <a:pPr lvl="1"/>
            <a:r>
              <a:rPr lang="en-US" dirty="0"/>
              <a:t>“You are not overseen by a doctor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Cardiovascular effects (10.5%)</a:t>
            </a:r>
          </a:p>
          <a:p>
            <a:r>
              <a:rPr lang="en-US" dirty="0" smtClean="0"/>
              <a:t>I don’t know (8%)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2229" y="299544"/>
            <a:ext cx="11814628" cy="882869"/>
          </a:xfrm>
        </p:spPr>
        <p:txBody>
          <a:bodyPr/>
          <a:lstStyle/>
          <a:p>
            <a:r>
              <a:rPr lang="en-US" sz="3200" dirty="0" smtClean="0"/>
              <a:t>Question (3) </a:t>
            </a:r>
            <a:r>
              <a:rPr lang="en-US" sz="3200" dirty="0"/>
              <a:t>What are the risks of using stimulants that are NOT prescribed to you, if any?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4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09"/>
    </mc:Choice>
    <mc:Fallback xmlns="">
      <p:transition spd="slow" advTm="525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384" y="1967460"/>
            <a:ext cx="10515600" cy="4351338"/>
          </a:xfrm>
        </p:spPr>
        <p:txBody>
          <a:bodyPr/>
          <a:lstStyle/>
          <a:p>
            <a:r>
              <a:rPr lang="en-US" dirty="0" smtClean="0"/>
              <a:t>Many, 20% or greater (42%)</a:t>
            </a:r>
          </a:p>
          <a:p>
            <a:pPr lvl="1"/>
            <a:r>
              <a:rPr lang="en-US" dirty="0"/>
              <a:t>“A lot of people my age,” “27 percent of population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Some, 10-19% (15%)</a:t>
            </a:r>
          </a:p>
          <a:p>
            <a:pPr lvl="1"/>
            <a:r>
              <a:rPr lang="en-US" dirty="0"/>
              <a:t>“Several,” “A fair amount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Few, &lt;10% (19%)</a:t>
            </a:r>
          </a:p>
          <a:p>
            <a:pPr lvl="1"/>
            <a:r>
              <a:rPr lang="en-US" dirty="0"/>
              <a:t>“Less than a handful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None (4%)</a:t>
            </a:r>
          </a:p>
          <a:p>
            <a:r>
              <a:rPr lang="en-US" dirty="0" smtClean="0"/>
              <a:t>I don’t know (12%)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2229" y="350610"/>
            <a:ext cx="11814628" cy="1325563"/>
          </a:xfrm>
        </p:spPr>
        <p:txBody>
          <a:bodyPr/>
          <a:lstStyle/>
          <a:p>
            <a:r>
              <a:rPr lang="en-US" sz="3200" dirty="0" smtClean="0"/>
              <a:t>Question </a:t>
            </a:r>
            <a:r>
              <a:rPr lang="en-US" sz="3200" dirty="0"/>
              <a:t>(</a:t>
            </a:r>
            <a:r>
              <a:rPr lang="en-US" sz="3200" dirty="0" smtClean="0"/>
              <a:t>4a) </a:t>
            </a:r>
            <a:r>
              <a:rPr lang="en-US" sz="3200" dirty="0"/>
              <a:t>How many people your age do you think use stimulants that are NOT prescribed to them?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3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888"/>
    </mc:Choice>
    <mc:Fallback xmlns="">
      <p:transition spd="slow" advTm="101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sz="3200" dirty="0" smtClean="0"/>
              <a:t>Question (4b) </a:t>
            </a:r>
            <a:r>
              <a:rPr lang="en-US" sz="3200" dirty="0"/>
              <a:t>How do they get them?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Friends/peers (36%)</a:t>
            </a:r>
          </a:p>
          <a:p>
            <a:r>
              <a:rPr lang="en-US" dirty="0" smtClean="0"/>
              <a:t>People w/ </a:t>
            </a:r>
            <a:r>
              <a:rPr lang="en-US" dirty="0" err="1" smtClean="0"/>
              <a:t>rx</a:t>
            </a:r>
            <a:r>
              <a:rPr lang="en-US" dirty="0" smtClean="0"/>
              <a:t> (23%)</a:t>
            </a:r>
          </a:p>
          <a:p>
            <a:r>
              <a:rPr lang="en-US" dirty="0" smtClean="0"/>
              <a:t>Dealers (21%)</a:t>
            </a:r>
          </a:p>
          <a:p>
            <a:r>
              <a:rPr lang="en-US" dirty="0" smtClean="0"/>
              <a:t>Family (6%)</a:t>
            </a:r>
          </a:p>
          <a:p>
            <a:r>
              <a:rPr lang="en-US" dirty="0" smtClean="0"/>
              <a:t>Stealing (6%)</a:t>
            </a:r>
          </a:p>
          <a:p>
            <a:r>
              <a:rPr lang="en-US" dirty="0" smtClean="0"/>
              <a:t>Doctor (3%)</a:t>
            </a:r>
          </a:p>
          <a:p>
            <a:endParaRPr lang="en-US" dirty="0"/>
          </a:p>
        </p:txBody>
      </p:sp>
      <p:pic>
        <p:nvPicPr>
          <p:cNvPr id="1026" name="Picture 2" descr="ADD and ADHD Teens: The Abuse of Adderall | Help Your Tee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017" y="1951749"/>
            <a:ext cx="4574080" cy="304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46017" y="4997670"/>
            <a:ext cx="555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5"/>
              </a:rPr>
              <a:t>https://www.helpyourteens.com/adhd-and-add-teens-the-abuse-of-adderall</a:t>
            </a:r>
            <a:r>
              <a:rPr lang="en-US" sz="1000" dirty="0" smtClean="0">
                <a:hlinkClick r:id="rId5"/>
              </a:rPr>
              <a:t>/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7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49"/>
    </mc:Choice>
    <mc:Fallback xmlns="">
      <p:transition spd="slow" advTm="38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3235"/>
            <a:ext cx="10515600" cy="1325563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7840" y="904928"/>
            <a:ext cx="11159359" cy="4877005"/>
          </a:xfrm>
        </p:spPr>
        <p:txBody>
          <a:bodyPr/>
          <a:lstStyle/>
          <a:p>
            <a:r>
              <a:rPr lang="en-US" dirty="0" smtClean="0"/>
              <a:t>Reasons for stimulant misuse may include to cope with mental illness.</a:t>
            </a:r>
          </a:p>
          <a:p>
            <a:pPr lvl="1"/>
            <a:r>
              <a:rPr lang="en-US" dirty="0" smtClean="0"/>
              <a:t>Mental health among adolescents </a:t>
            </a:r>
          </a:p>
          <a:p>
            <a:pPr lvl="1"/>
            <a:r>
              <a:rPr lang="en-US" dirty="0" smtClean="0"/>
              <a:t>Depression, anxiety, </a:t>
            </a:r>
            <a:r>
              <a:rPr lang="en-US" dirty="0"/>
              <a:t>and stress </a:t>
            </a:r>
            <a:r>
              <a:rPr lang="en-US" dirty="0" smtClean="0"/>
              <a:t>are risk factors </a:t>
            </a:r>
            <a:r>
              <a:rPr lang="en-US" dirty="0"/>
              <a:t>for stimulant </a:t>
            </a:r>
            <a:r>
              <a:rPr lang="en-US" dirty="0" smtClean="0"/>
              <a:t>misuse</a:t>
            </a:r>
          </a:p>
          <a:p>
            <a:r>
              <a:rPr lang="en-US" dirty="0" smtClean="0"/>
              <a:t>Youth tend </a:t>
            </a:r>
            <a:r>
              <a:rPr lang="en-US" dirty="0"/>
              <a:t>to overestimate prevalence of stimulate </a:t>
            </a:r>
            <a:r>
              <a:rPr lang="en-US" dirty="0" smtClean="0"/>
              <a:t>diversion.</a:t>
            </a:r>
          </a:p>
          <a:p>
            <a:pPr lvl="1"/>
            <a:r>
              <a:rPr lang="en-US" dirty="0"/>
              <a:t>Implications for advertisements in schools, clinics </a:t>
            </a:r>
            <a:endParaRPr lang="en-US" dirty="0" smtClean="0"/>
          </a:p>
          <a:p>
            <a:r>
              <a:rPr lang="en-US" dirty="0"/>
              <a:t>Most commonly perceived sources of diverted stimulants are peers and people with a prescription.</a:t>
            </a:r>
          </a:p>
          <a:p>
            <a:pPr lvl="1"/>
            <a:r>
              <a:rPr lang="en-US" dirty="0"/>
              <a:t>Stimulant diversion reduction strategies, including simply asking patients about diversion, can reduce diversion</a:t>
            </a:r>
          </a:p>
          <a:p>
            <a:r>
              <a:rPr lang="en-US" dirty="0" smtClean="0"/>
              <a:t>Standardized screening for diversion? </a:t>
            </a:r>
          </a:p>
          <a:p>
            <a:pPr marL="533400" lvl="1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5904911"/>
            <a:ext cx="4635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Weyandt</a:t>
            </a:r>
            <a:r>
              <a:rPr lang="en-US" sz="1200" dirty="0" smtClean="0"/>
              <a:t> 2009, </a:t>
            </a:r>
            <a:r>
              <a:rPr lang="en-US" sz="1200" dirty="0" err="1" smtClean="0"/>
              <a:t>Teter</a:t>
            </a:r>
            <a:r>
              <a:rPr lang="en-US" sz="1200" dirty="0" smtClean="0"/>
              <a:t> 2010, </a:t>
            </a:r>
            <a:r>
              <a:rPr lang="en-US" sz="1200" dirty="0" err="1" smtClean="0"/>
              <a:t>Dussault</a:t>
            </a:r>
            <a:r>
              <a:rPr lang="en-US" sz="1200" dirty="0" smtClean="0"/>
              <a:t> 2013, Verdi 2016</a:t>
            </a:r>
            <a:endParaRPr lang="en-US" sz="12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579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864"/>
    </mc:Choice>
    <mc:Fallback xmlns="">
      <p:transition spd="slow" advTm="190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09140"/>
            <a:ext cx="10515600" cy="4351338"/>
          </a:xfrm>
        </p:spPr>
        <p:txBody>
          <a:bodyPr/>
          <a:lstStyle/>
          <a:p>
            <a:r>
              <a:rPr lang="en-US" sz="1600" dirty="0" err="1"/>
              <a:t>Clemow</a:t>
            </a:r>
            <a:r>
              <a:rPr lang="en-US" sz="1600" dirty="0"/>
              <a:t> DB, Walker DJ. The potential for misuse and abuse of medications in ADHD: a review. </a:t>
            </a:r>
            <a:r>
              <a:rPr lang="en-US" sz="1600" i="1" dirty="0"/>
              <a:t>Postgraduate medicine. </a:t>
            </a:r>
            <a:r>
              <a:rPr lang="en-US" sz="1600" dirty="0"/>
              <a:t>2014;126(5):64-81</a:t>
            </a:r>
            <a:r>
              <a:rPr lang="en-US" sz="1600" dirty="0" smtClean="0"/>
              <a:t>.</a:t>
            </a:r>
          </a:p>
          <a:p>
            <a:r>
              <a:rPr lang="en-US" sz="1600" dirty="0" err="1"/>
              <a:t>Wilens</a:t>
            </a:r>
            <a:r>
              <a:rPr lang="en-US" sz="1600" dirty="0"/>
              <a:t> TE, Adler LA, Adams J, et al. Misuse and diversion of stimulants prescribed for ADHD: a systematic review of the literature. </a:t>
            </a:r>
            <a:r>
              <a:rPr lang="en-US" sz="1600" i="1" dirty="0"/>
              <a:t>Journal of the American Academy of Child &amp; Adolescent Psychiatry. </a:t>
            </a:r>
            <a:r>
              <a:rPr lang="en-US" sz="1600" dirty="0"/>
              <a:t>2008;47(1):21-31</a:t>
            </a:r>
            <a:r>
              <a:rPr lang="en-US" sz="1600" dirty="0" smtClean="0"/>
              <a:t>.</a:t>
            </a:r>
          </a:p>
          <a:p>
            <a:r>
              <a:rPr lang="en-US" sz="1600" dirty="0" err="1"/>
              <a:t>Teter</a:t>
            </a:r>
            <a:r>
              <a:rPr lang="en-US" sz="1600" dirty="0"/>
              <a:t> CJ, </a:t>
            </a:r>
            <a:r>
              <a:rPr lang="en-US" sz="1600" dirty="0" err="1"/>
              <a:t>Falone</a:t>
            </a:r>
            <a:r>
              <a:rPr lang="en-US" sz="1600" dirty="0"/>
              <a:t> AE, Cranford JA, Boyd CJ, McCabe SE. Nonmedical use of prescription stimulants and depressed mood among college students: frequency and routes of administration. </a:t>
            </a:r>
            <a:r>
              <a:rPr lang="en-US" sz="1600" i="1" dirty="0"/>
              <a:t>J </a:t>
            </a:r>
            <a:r>
              <a:rPr lang="en-US" sz="1600" i="1" dirty="0" err="1"/>
              <a:t>Subst</a:t>
            </a:r>
            <a:r>
              <a:rPr lang="en-US" sz="1600" i="1" dirty="0"/>
              <a:t> Abuse Treat. </a:t>
            </a:r>
            <a:r>
              <a:rPr lang="en-US" sz="1600" dirty="0"/>
              <a:t>2010;38(3):292-298.</a:t>
            </a:r>
          </a:p>
          <a:p>
            <a:r>
              <a:rPr lang="en-US" sz="1600" dirty="0" smtClean="0"/>
              <a:t>Verdi </a:t>
            </a:r>
            <a:r>
              <a:rPr lang="en-US" sz="1600" dirty="0"/>
              <a:t>G, </a:t>
            </a:r>
            <a:r>
              <a:rPr lang="en-US" sz="1600" dirty="0" err="1"/>
              <a:t>Weyandt</a:t>
            </a:r>
            <a:r>
              <a:rPr lang="en-US" sz="1600" dirty="0"/>
              <a:t> LL, </a:t>
            </a:r>
            <a:r>
              <a:rPr lang="en-US" sz="1600" dirty="0" err="1"/>
              <a:t>Zavras</a:t>
            </a:r>
            <a:r>
              <a:rPr lang="en-US" sz="1600" dirty="0"/>
              <a:t> BM. Non-Medical Prescription Stimulant Use in Graduate Students: Relationship With Academic Self-Efficacy and Psychological Variables. </a:t>
            </a:r>
            <a:r>
              <a:rPr lang="en-US" sz="1600" i="1" dirty="0"/>
              <a:t>J </a:t>
            </a:r>
            <a:r>
              <a:rPr lang="en-US" sz="1600" i="1" dirty="0" err="1"/>
              <a:t>Atten</a:t>
            </a:r>
            <a:r>
              <a:rPr lang="en-US" sz="1600" i="1" dirty="0"/>
              <a:t> </a:t>
            </a:r>
            <a:r>
              <a:rPr lang="en-US" sz="1600" i="1" dirty="0" err="1"/>
              <a:t>Disord</a:t>
            </a:r>
            <a:r>
              <a:rPr lang="en-US" sz="1600" i="1" dirty="0"/>
              <a:t>. </a:t>
            </a:r>
            <a:r>
              <a:rPr lang="en-US" sz="1600" dirty="0"/>
              <a:t>2016;20(9):741-753.</a:t>
            </a:r>
          </a:p>
          <a:p>
            <a:r>
              <a:rPr lang="en-US" sz="1600" dirty="0" err="1" smtClean="0"/>
              <a:t>Dussault</a:t>
            </a:r>
            <a:r>
              <a:rPr lang="en-US" sz="1600" dirty="0" smtClean="0"/>
              <a:t> </a:t>
            </a:r>
            <a:r>
              <a:rPr lang="en-US" sz="1600" dirty="0"/>
              <a:t>CL, </a:t>
            </a:r>
            <a:r>
              <a:rPr lang="en-US" sz="1600" dirty="0" err="1"/>
              <a:t>Weyandt</a:t>
            </a:r>
            <a:r>
              <a:rPr lang="en-US" sz="1600" dirty="0"/>
              <a:t> LL. An examination of prescription stimulant misuse and psychological variables </a:t>
            </a:r>
            <a:r>
              <a:rPr lang="en-US" sz="1600" dirty="0" smtClean="0"/>
              <a:t>among sorority and fraternity college populations. </a:t>
            </a:r>
            <a:r>
              <a:rPr lang="en-US" sz="1600" i="1" dirty="0" smtClean="0"/>
              <a:t>J </a:t>
            </a:r>
            <a:r>
              <a:rPr lang="en-US" sz="1600" i="1" dirty="0" err="1" smtClean="0"/>
              <a:t>Atten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Disord</a:t>
            </a:r>
            <a:r>
              <a:rPr lang="en-US" sz="1600" i="1" dirty="0" smtClean="0"/>
              <a:t>. </a:t>
            </a:r>
            <a:r>
              <a:rPr lang="en-US" sz="1600" dirty="0" smtClean="0"/>
              <a:t>2013;17(2):87-97.</a:t>
            </a:r>
          </a:p>
          <a:p>
            <a:r>
              <a:rPr lang="en-US" sz="1600" dirty="0" err="1" smtClean="0"/>
              <a:t>Weyandt</a:t>
            </a:r>
            <a:r>
              <a:rPr lang="en-US" sz="1600" dirty="0" smtClean="0"/>
              <a:t> LL, </a:t>
            </a:r>
            <a:r>
              <a:rPr lang="en-US" sz="1600" dirty="0" err="1" smtClean="0"/>
              <a:t>Janusis</a:t>
            </a:r>
            <a:r>
              <a:rPr lang="en-US" sz="1600" dirty="0" smtClean="0"/>
              <a:t> G, Wilson KG, et al. Nonmedical prescription stimulant use among a sample of college students: relationship with psychological variables. </a:t>
            </a:r>
            <a:r>
              <a:rPr lang="en-US" sz="1600" i="1" dirty="0" smtClean="0"/>
              <a:t>J </a:t>
            </a:r>
            <a:r>
              <a:rPr lang="en-US" sz="1600" i="1" dirty="0" err="1" smtClean="0"/>
              <a:t>Atten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Disord</a:t>
            </a:r>
            <a:r>
              <a:rPr lang="en-US" sz="1600" i="1" dirty="0" smtClean="0"/>
              <a:t>. </a:t>
            </a:r>
            <a:r>
              <a:rPr lang="en-US" sz="1600" dirty="0" smtClean="0"/>
              <a:t>2009;13(3):284-296.</a:t>
            </a:r>
          </a:p>
          <a:p>
            <a:endParaRPr lang="en-US" sz="16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4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73"/>
    </mc:Choice>
    <mc:Fallback xmlns="">
      <p:transition spd="slow" advTm="6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7841" y="1564564"/>
            <a:ext cx="10515600" cy="4351338"/>
          </a:xfrm>
        </p:spPr>
        <p:txBody>
          <a:bodyPr/>
          <a:lstStyle/>
          <a:p>
            <a:pPr marL="50800" indent="0">
              <a:buNone/>
            </a:pPr>
            <a:r>
              <a:rPr lang="en-US" dirty="0" err="1" smtClean="0"/>
              <a:t>MyVoice</a:t>
            </a:r>
            <a:r>
              <a:rPr lang="en-US" dirty="0" smtClean="0"/>
              <a:t> team:</a:t>
            </a:r>
          </a:p>
          <a:p>
            <a:r>
              <a:rPr lang="en-US" dirty="0" err="1" smtClean="0"/>
              <a:t>MyVoice</a:t>
            </a:r>
            <a:r>
              <a:rPr lang="en-US" dirty="0" smtClean="0"/>
              <a:t> youth</a:t>
            </a:r>
          </a:p>
          <a:p>
            <a:r>
              <a:rPr lang="en-US" dirty="0" smtClean="0"/>
              <a:t>Arianna </a:t>
            </a:r>
            <a:r>
              <a:rPr lang="en-US" dirty="0" err="1" smtClean="0"/>
              <a:t>Strome</a:t>
            </a:r>
            <a:endParaRPr lang="en-US" dirty="0" smtClean="0"/>
          </a:p>
          <a:p>
            <a:r>
              <a:rPr lang="en-US" dirty="0" err="1" smtClean="0"/>
              <a:t>Marika</a:t>
            </a:r>
            <a:r>
              <a:rPr lang="en-US" dirty="0" smtClean="0"/>
              <a:t> </a:t>
            </a:r>
            <a:r>
              <a:rPr lang="en-US" dirty="0" err="1" smtClean="0"/>
              <a:t>Waselewski</a:t>
            </a:r>
            <a:endParaRPr lang="en-US" dirty="0" smtClean="0"/>
          </a:p>
          <a:p>
            <a:r>
              <a:rPr lang="en-US" dirty="0" smtClean="0"/>
              <a:t>Kelsey Herbert</a:t>
            </a:r>
          </a:p>
          <a:p>
            <a:r>
              <a:rPr lang="en-US" dirty="0" smtClean="0"/>
              <a:t>Chloe Harper</a:t>
            </a:r>
          </a:p>
          <a:p>
            <a:r>
              <a:rPr lang="en-US" dirty="0" smtClean="0"/>
              <a:t>Tammy Chang</a:t>
            </a:r>
          </a:p>
          <a:p>
            <a:r>
              <a:rPr lang="en-US" dirty="0" smtClean="0"/>
              <a:t>Katie </a:t>
            </a:r>
            <a:r>
              <a:rPr lang="en-US" dirty="0" err="1" smtClean="0"/>
              <a:t>Grode</a:t>
            </a:r>
            <a:r>
              <a:rPr lang="en-US" dirty="0" smtClean="0"/>
              <a:t>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9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42"/>
    </mc:Choice>
    <mc:Fallback xmlns="">
      <p:transition spd="slow" advTm="15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|24.5|18.1|20.4|26.1|14.1|40.4"/>
</p:tagLst>
</file>

<file path=ppt/theme/theme1.xml><?xml version="1.0" encoding="utf-8"?>
<a:theme xmlns:a="http://schemas.openxmlformats.org/drawingml/2006/main" name="Office Theme">
  <a:themeElements>
    <a:clrScheme name="Custom 2">
      <a:dk1>
        <a:srgbClr val="414141"/>
      </a:dk1>
      <a:lt1>
        <a:srgbClr val="FFFFFF"/>
      </a:lt1>
      <a:dk2>
        <a:srgbClr val="4179BD"/>
      </a:dk2>
      <a:lt2>
        <a:srgbClr val="E7E6E6"/>
      </a:lt2>
      <a:accent1>
        <a:srgbClr val="4179BD"/>
      </a:accent1>
      <a:accent2>
        <a:srgbClr val="EEA120"/>
      </a:accent2>
      <a:accent3>
        <a:srgbClr val="FBC5B5"/>
      </a:accent3>
      <a:accent4>
        <a:srgbClr val="1B3455"/>
      </a:accent4>
      <a:accent5>
        <a:srgbClr val="414141"/>
      </a:accent5>
      <a:accent6>
        <a:srgbClr val="414141"/>
      </a:accent6>
      <a:hlink>
        <a:srgbClr val="4179BD"/>
      </a:hlink>
      <a:folHlink>
        <a:srgbClr val="1B34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10413</TotalTime>
  <Words>1157</Words>
  <Application>Microsoft Office PowerPoint</Application>
  <PresentationFormat>Widescreen</PresentationFormat>
  <Paragraphs>128</Paragraphs>
  <Slides>18</Slides>
  <Notes>7</Notes>
  <HiddenSlides>0</HiddenSlides>
  <MMClips>18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Cambria</vt:lpstr>
      <vt:lpstr>Times New Roman</vt:lpstr>
      <vt:lpstr>Trebuchet MS</vt:lpstr>
      <vt:lpstr>Office Theme</vt:lpstr>
      <vt:lpstr>PowerPoint Presentation</vt:lpstr>
      <vt:lpstr>Perspectives of U.S. Adolescents on Diverted Stimulant Use</vt:lpstr>
      <vt:lpstr>Disclosure</vt:lpstr>
      <vt:lpstr>Outline</vt:lpstr>
      <vt:lpstr>Background: stimulants</vt:lpstr>
      <vt:lpstr>Study aim</vt:lpstr>
      <vt:lpstr>Data collection: MyVoice</vt:lpstr>
      <vt:lpstr>Data collection: survey</vt:lpstr>
      <vt:lpstr>Data collection: qualitative analysis</vt:lpstr>
      <vt:lpstr>Results: participants</vt:lpstr>
      <vt:lpstr>Results: Question (1) Why do you think people your age use stimulants that are NOT prescribed to them? </vt:lpstr>
      <vt:lpstr>Question (2) Do you think stimulants work? If yes, what do you think they do?</vt:lpstr>
      <vt:lpstr>Question (3) What are the risks of using stimulants that are NOT prescribed to you, if any?</vt:lpstr>
      <vt:lpstr>Question (4a) How many people your age do you think use stimulants that are NOT prescribed to them? </vt:lpstr>
      <vt:lpstr>Results Question (4b) How do they get them? </vt:lpstr>
      <vt:lpstr>Discussion</vt:lpstr>
      <vt:lpstr>Sources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Haught</dc:creator>
  <cp:lastModifiedBy>Nicole Hadler</cp:lastModifiedBy>
  <cp:revision>38</cp:revision>
  <dcterms:created xsi:type="dcterms:W3CDTF">2019-06-12T14:21:30Z</dcterms:created>
  <dcterms:modified xsi:type="dcterms:W3CDTF">2020-10-28T15:37:02Z</dcterms:modified>
</cp:coreProperties>
</file>