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Lst>
  <p:sldSz cx="45720000" cy="27432000"/>
  <p:notesSz cx="7004050" cy="9290050"/>
  <p:defaultTextStyle>
    <a:defPPr>
      <a:defRPr lang="en-US"/>
    </a:defPPr>
    <a:lvl1pPr marL="0" algn="l" defTabSz="3133838" rtl="0" eaLnBrk="1" latinLnBrk="0" hangingPunct="1">
      <a:defRPr sz="6200" kern="1200">
        <a:solidFill>
          <a:schemeClr val="tx1"/>
        </a:solidFill>
        <a:latin typeface="+mn-lt"/>
        <a:ea typeface="+mn-ea"/>
        <a:cs typeface="+mn-cs"/>
      </a:defRPr>
    </a:lvl1pPr>
    <a:lvl2pPr marL="1566921" algn="l" defTabSz="3133838" rtl="0" eaLnBrk="1" latinLnBrk="0" hangingPunct="1">
      <a:defRPr sz="6200" kern="1200">
        <a:solidFill>
          <a:schemeClr val="tx1"/>
        </a:solidFill>
        <a:latin typeface="+mn-lt"/>
        <a:ea typeface="+mn-ea"/>
        <a:cs typeface="+mn-cs"/>
      </a:defRPr>
    </a:lvl2pPr>
    <a:lvl3pPr marL="3133838" algn="l" defTabSz="3133838" rtl="0" eaLnBrk="1" latinLnBrk="0" hangingPunct="1">
      <a:defRPr sz="6200" kern="1200">
        <a:solidFill>
          <a:schemeClr val="tx1"/>
        </a:solidFill>
        <a:latin typeface="+mn-lt"/>
        <a:ea typeface="+mn-ea"/>
        <a:cs typeface="+mn-cs"/>
      </a:defRPr>
    </a:lvl3pPr>
    <a:lvl4pPr marL="4700760" algn="l" defTabSz="3133838" rtl="0" eaLnBrk="1" latinLnBrk="0" hangingPunct="1">
      <a:defRPr sz="6200" kern="1200">
        <a:solidFill>
          <a:schemeClr val="tx1"/>
        </a:solidFill>
        <a:latin typeface="+mn-lt"/>
        <a:ea typeface="+mn-ea"/>
        <a:cs typeface="+mn-cs"/>
      </a:defRPr>
    </a:lvl4pPr>
    <a:lvl5pPr marL="6267679" algn="l" defTabSz="3133838" rtl="0" eaLnBrk="1" latinLnBrk="0" hangingPunct="1">
      <a:defRPr sz="6200" kern="1200">
        <a:solidFill>
          <a:schemeClr val="tx1"/>
        </a:solidFill>
        <a:latin typeface="+mn-lt"/>
        <a:ea typeface="+mn-ea"/>
        <a:cs typeface="+mn-cs"/>
      </a:defRPr>
    </a:lvl5pPr>
    <a:lvl6pPr marL="7834598" algn="l" defTabSz="3133838" rtl="0" eaLnBrk="1" latinLnBrk="0" hangingPunct="1">
      <a:defRPr sz="6200" kern="1200">
        <a:solidFill>
          <a:schemeClr val="tx1"/>
        </a:solidFill>
        <a:latin typeface="+mn-lt"/>
        <a:ea typeface="+mn-ea"/>
        <a:cs typeface="+mn-cs"/>
      </a:defRPr>
    </a:lvl6pPr>
    <a:lvl7pPr marL="9401516" algn="l" defTabSz="3133838" rtl="0" eaLnBrk="1" latinLnBrk="0" hangingPunct="1">
      <a:defRPr sz="6200" kern="1200">
        <a:solidFill>
          <a:schemeClr val="tx1"/>
        </a:solidFill>
        <a:latin typeface="+mn-lt"/>
        <a:ea typeface="+mn-ea"/>
        <a:cs typeface="+mn-cs"/>
      </a:defRPr>
    </a:lvl7pPr>
    <a:lvl8pPr marL="10968437" algn="l" defTabSz="3133838" rtl="0" eaLnBrk="1" latinLnBrk="0" hangingPunct="1">
      <a:defRPr sz="6200" kern="1200">
        <a:solidFill>
          <a:schemeClr val="tx1"/>
        </a:solidFill>
        <a:latin typeface="+mn-lt"/>
        <a:ea typeface="+mn-ea"/>
        <a:cs typeface="+mn-cs"/>
      </a:defRPr>
    </a:lvl8pPr>
    <a:lvl9pPr marL="12535358" algn="l" defTabSz="3133838" rtl="0" eaLnBrk="1" latinLnBrk="0" hangingPunct="1">
      <a:defRPr sz="62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8640">
          <p15:clr>
            <a:srgbClr val="A4A3A4"/>
          </p15:clr>
        </p15:guide>
        <p15:guide id="2" pos="1440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F7F7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napVertSplitter="1" vertBarState="minimized" horzBarState="maximized">
    <p:restoredLeft sz="15660" autoAdjust="0"/>
    <p:restoredTop sz="94676" autoAdjust="0"/>
  </p:normalViewPr>
  <p:slideViewPr>
    <p:cSldViewPr>
      <p:cViewPr>
        <p:scale>
          <a:sx n="14" d="100"/>
          <a:sy n="14" d="100"/>
        </p:scale>
        <p:origin x="1356" y="96"/>
      </p:cViewPr>
      <p:guideLst>
        <p:guide orient="horz" pos="8640"/>
        <p:guide pos="14400"/>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15" name="Rectangle 14"/>
          <p:cNvSpPr/>
          <p:nvPr userDrawn="1"/>
        </p:nvSpPr>
        <p:spPr>
          <a:xfrm>
            <a:off x="44985214" y="0"/>
            <a:ext cx="734786" cy="27432000"/>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5288" tIns="32645" rIns="65288" bIns="32645" rtlCol="0" anchor="ctr"/>
          <a:lstStyle/>
          <a:p>
            <a:pPr algn="ctr"/>
            <a:endParaRPr lang="en-US" dirty="0"/>
          </a:p>
        </p:txBody>
      </p:sp>
      <p:sp>
        <p:nvSpPr>
          <p:cNvPr id="16" name="Rectangle 15"/>
          <p:cNvSpPr/>
          <p:nvPr userDrawn="1"/>
        </p:nvSpPr>
        <p:spPr>
          <a:xfrm>
            <a:off x="0" y="0"/>
            <a:ext cx="734786" cy="27432000"/>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5288" tIns="32645" rIns="65288" bIns="32645" rtlCol="0" anchor="ctr"/>
          <a:lstStyle/>
          <a:p>
            <a:pPr algn="ctr"/>
            <a:endParaRPr lang="en-US" dirty="0"/>
          </a:p>
        </p:txBody>
      </p:sp>
      <p:sp>
        <p:nvSpPr>
          <p:cNvPr id="17" name="Rectangle 16"/>
          <p:cNvSpPr/>
          <p:nvPr userDrawn="1"/>
        </p:nvSpPr>
        <p:spPr>
          <a:xfrm>
            <a:off x="0" y="0"/>
            <a:ext cx="45720000" cy="34290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5288" tIns="32645" rIns="65288" bIns="32645" rtlCol="0" anchor="ctr"/>
          <a:lstStyle/>
          <a:p>
            <a:pPr algn="ctr"/>
            <a:endParaRPr lang="en-US" dirty="0"/>
          </a:p>
        </p:txBody>
      </p:sp>
      <p:sp>
        <p:nvSpPr>
          <p:cNvPr id="18" name="Rectangle 17"/>
          <p:cNvSpPr/>
          <p:nvPr userDrawn="1"/>
        </p:nvSpPr>
        <p:spPr>
          <a:xfrm>
            <a:off x="0" y="24003000"/>
            <a:ext cx="45720000" cy="3429000"/>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5288" tIns="32645" rIns="65288" bIns="32645" rtlCol="0" anchor="ctr"/>
          <a:lstStyle/>
          <a:p>
            <a:pPr algn="ctr"/>
            <a:endParaRPr lang="en-US" dirty="0"/>
          </a:p>
        </p:txBody>
      </p:sp>
      <p:sp>
        <p:nvSpPr>
          <p:cNvPr id="11" name="Instructions"/>
          <p:cNvSpPr/>
          <p:nvPr userDrawn="1"/>
        </p:nvSpPr>
        <p:spPr>
          <a:xfrm>
            <a:off x="-9144000" y="0"/>
            <a:ext cx="8686800" cy="274320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63222" tIns="163222" rIns="163222" bIns="163222" rtlCol="0" anchor="t"/>
          <a:lstStyle>
            <a:defPPr>
              <a:defRPr lang="en-US"/>
            </a:defPPr>
            <a:lvl1pPr marL="0" algn="l" defTabSz="3686861" rtl="0" eaLnBrk="1" latinLnBrk="0" hangingPunct="1">
              <a:defRPr sz="7258" kern="1200">
                <a:solidFill>
                  <a:schemeClr val="lt1"/>
                </a:solidFill>
                <a:latin typeface="+mn-lt"/>
                <a:ea typeface="+mn-ea"/>
                <a:cs typeface="+mn-cs"/>
              </a:defRPr>
            </a:lvl1pPr>
            <a:lvl2pPr marL="1843430" algn="l" defTabSz="3686861" rtl="0" eaLnBrk="1" latinLnBrk="0" hangingPunct="1">
              <a:defRPr sz="7258" kern="1200">
                <a:solidFill>
                  <a:schemeClr val="lt1"/>
                </a:solidFill>
                <a:latin typeface="+mn-lt"/>
                <a:ea typeface="+mn-ea"/>
                <a:cs typeface="+mn-cs"/>
              </a:defRPr>
            </a:lvl2pPr>
            <a:lvl3pPr marL="3686861" algn="l" defTabSz="3686861" rtl="0" eaLnBrk="1" latinLnBrk="0" hangingPunct="1">
              <a:defRPr sz="7258" kern="1200">
                <a:solidFill>
                  <a:schemeClr val="lt1"/>
                </a:solidFill>
                <a:latin typeface="+mn-lt"/>
                <a:ea typeface="+mn-ea"/>
                <a:cs typeface="+mn-cs"/>
              </a:defRPr>
            </a:lvl3pPr>
            <a:lvl4pPr marL="5530291" algn="l" defTabSz="3686861" rtl="0" eaLnBrk="1" latinLnBrk="0" hangingPunct="1">
              <a:defRPr sz="7258" kern="1200">
                <a:solidFill>
                  <a:schemeClr val="lt1"/>
                </a:solidFill>
                <a:latin typeface="+mn-lt"/>
                <a:ea typeface="+mn-ea"/>
                <a:cs typeface="+mn-cs"/>
              </a:defRPr>
            </a:lvl4pPr>
            <a:lvl5pPr marL="7373722" algn="l" defTabSz="3686861" rtl="0" eaLnBrk="1" latinLnBrk="0" hangingPunct="1">
              <a:defRPr sz="7258" kern="1200">
                <a:solidFill>
                  <a:schemeClr val="lt1"/>
                </a:solidFill>
                <a:latin typeface="+mn-lt"/>
                <a:ea typeface="+mn-ea"/>
                <a:cs typeface="+mn-cs"/>
              </a:defRPr>
            </a:lvl5pPr>
            <a:lvl6pPr marL="9217152" algn="l" defTabSz="3686861" rtl="0" eaLnBrk="1" latinLnBrk="0" hangingPunct="1">
              <a:defRPr sz="7258" kern="1200">
                <a:solidFill>
                  <a:schemeClr val="lt1"/>
                </a:solidFill>
                <a:latin typeface="+mn-lt"/>
                <a:ea typeface="+mn-ea"/>
                <a:cs typeface="+mn-cs"/>
              </a:defRPr>
            </a:lvl6pPr>
            <a:lvl7pPr marL="11060582" algn="l" defTabSz="3686861" rtl="0" eaLnBrk="1" latinLnBrk="0" hangingPunct="1">
              <a:defRPr sz="7258" kern="1200">
                <a:solidFill>
                  <a:schemeClr val="lt1"/>
                </a:solidFill>
                <a:latin typeface="+mn-lt"/>
                <a:ea typeface="+mn-ea"/>
                <a:cs typeface="+mn-cs"/>
              </a:defRPr>
            </a:lvl7pPr>
            <a:lvl8pPr marL="12904013" algn="l" defTabSz="3686861" rtl="0" eaLnBrk="1" latinLnBrk="0" hangingPunct="1">
              <a:defRPr sz="7258" kern="1200">
                <a:solidFill>
                  <a:schemeClr val="lt1"/>
                </a:solidFill>
                <a:latin typeface="+mn-lt"/>
                <a:ea typeface="+mn-ea"/>
                <a:cs typeface="+mn-cs"/>
              </a:defRPr>
            </a:lvl8pPr>
            <a:lvl9pPr marL="14747443" algn="l" defTabSz="3686861" rtl="0" eaLnBrk="1" latinLnBrk="0" hangingPunct="1">
              <a:defRPr sz="7258" kern="1200">
                <a:solidFill>
                  <a:schemeClr val="lt1"/>
                </a:solidFill>
                <a:latin typeface="+mn-lt"/>
                <a:ea typeface="+mn-ea"/>
                <a:cs typeface="+mn-cs"/>
              </a:defRPr>
            </a:lvl9pPr>
          </a:lstStyle>
          <a:p>
            <a:pPr lvl="0">
              <a:spcBef>
                <a:spcPts val="0"/>
              </a:spcBef>
              <a:spcAft>
                <a:spcPts val="1715"/>
              </a:spcAft>
            </a:pPr>
            <a:r>
              <a:rPr lang="en-US" sz="6000" dirty="0">
                <a:solidFill>
                  <a:srgbClr val="7F7F7F"/>
                </a:solidFill>
                <a:latin typeface="Calibri" pitchFamily="34" charset="0"/>
                <a:cs typeface="Calibri" panose="020F0502020204030204" pitchFamily="34" charset="0"/>
              </a:rPr>
              <a:t>Poster Print Size:</a:t>
            </a:r>
            <a:endParaRPr sz="6000" dirty="0">
              <a:solidFill>
                <a:srgbClr val="7F7F7F"/>
              </a:solidFill>
              <a:latin typeface="Calibri" pitchFamily="34" charset="0"/>
              <a:cs typeface="Calibri" panose="020F0502020204030204" pitchFamily="34" charset="0"/>
            </a:endParaRPr>
          </a:p>
          <a:p>
            <a:pPr lvl="0">
              <a:spcBef>
                <a:spcPts val="0"/>
              </a:spcBef>
              <a:spcAft>
                <a:spcPts val="1715"/>
              </a:spcAft>
            </a:pPr>
            <a:r>
              <a:rPr lang="en-US" sz="4000" dirty="0">
                <a:solidFill>
                  <a:srgbClr val="7F7F7F"/>
                </a:solidFill>
                <a:latin typeface="Calibri" pitchFamily="34" charset="0"/>
                <a:cs typeface="Calibri" panose="020F0502020204030204" pitchFamily="34" charset="0"/>
              </a:rPr>
              <a:t>This poster template is 30” high by 50” wide and is printed at 120% for a 36” high by 60” wide poster. It can be used to print any poster with a 3:5 aspect ratio.</a:t>
            </a:r>
          </a:p>
          <a:p>
            <a:pPr lvl="0">
              <a:spcBef>
                <a:spcPts val="0"/>
              </a:spcBef>
              <a:spcAft>
                <a:spcPts val="1715"/>
              </a:spcAft>
            </a:pPr>
            <a:r>
              <a:rPr lang="en-US" sz="6000" dirty="0">
                <a:solidFill>
                  <a:srgbClr val="7F7F7F"/>
                </a:solidFill>
                <a:latin typeface="Calibri" pitchFamily="34" charset="0"/>
                <a:cs typeface="Calibri" panose="020F0502020204030204" pitchFamily="34" charset="0"/>
              </a:rPr>
              <a:t>Placeholders</a:t>
            </a:r>
            <a:r>
              <a:rPr sz="6000" dirty="0">
                <a:solidFill>
                  <a:srgbClr val="7F7F7F"/>
                </a:solidFill>
                <a:latin typeface="Calibri" pitchFamily="34" charset="0"/>
                <a:cs typeface="Calibri" panose="020F0502020204030204" pitchFamily="34" charset="0"/>
              </a:rPr>
              <a:t>:</a:t>
            </a:r>
          </a:p>
          <a:p>
            <a:pPr lvl="0">
              <a:spcBef>
                <a:spcPts val="0"/>
              </a:spcBef>
              <a:spcAft>
                <a:spcPts val="1715"/>
              </a:spcAft>
            </a:pPr>
            <a:r>
              <a:rPr sz="4000" dirty="0">
                <a:solidFill>
                  <a:srgbClr val="7F7F7F"/>
                </a:solidFill>
                <a:latin typeface="Calibri" pitchFamily="34" charset="0"/>
                <a:cs typeface="Calibri" panose="020F0502020204030204" pitchFamily="34" charset="0"/>
              </a:rPr>
              <a:t>The </a:t>
            </a:r>
            <a:r>
              <a:rPr lang="en-US" sz="4000" dirty="0">
                <a:solidFill>
                  <a:srgbClr val="7F7F7F"/>
                </a:solidFill>
                <a:latin typeface="Calibri" pitchFamily="34" charset="0"/>
                <a:cs typeface="Calibri" panose="020F0502020204030204" pitchFamily="34" charset="0"/>
              </a:rPr>
              <a:t>various elements included</a:t>
            </a:r>
            <a:r>
              <a:rPr sz="4000" dirty="0">
                <a:solidFill>
                  <a:srgbClr val="7F7F7F"/>
                </a:solidFill>
                <a:latin typeface="Calibri" pitchFamily="34" charset="0"/>
                <a:cs typeface="Calibri" panose="020F0502020204030204" pitchFamily="34" charset="0"/>
              </a:rPr>
              <a:t> in this </a:t>
            </a:r>
            <a:r>
              <a:rPr lang="en-US" sz="4000" dirty="0">
                <a:solidFill>
                  <a:srgbClr val="7F7F7F"/>
                </a:solidFill>
                <a:latin typeface="Calibri" pitchFamily="34" charset="0"/>
                <a:cs typeface="Calibri" panose="020F0502020204030204" pitchFamily="34" charset="0"/>
              </a:rPr>
              <a:t>poster are ones</a:t>
            </a:r>
            <a:r>
              <a:rPr lang="en-US" sz="4000" baseline="0" dirty="0">
                <a:solidFill>
                  <a:srgbClr val="7F7F7F"/>
                </a:solidFill>
                <a:latin typeface="Calibri" pitchFamily="34" charset="0"/>
                <a:cs typeface="Calibri" panose="020F0502020204030204" pitchFamily="34" charset="0"/>
              </a:rPr>
              <a:t> we often see in medical, research, and scientific posters.</a:t>
            </a:r>
            <a:r>
              <a:rPr sz="4000" dirty="0">
                <a:solidFill>
                  <a:srgbClr val="7F7F7F"/>
                </a:solidFill>
                <a:latin typeface="Calibri" pitchFamily="34" charset="0"/>
                <a:cs typeface="Calibri" panose="020F0502020204030204" pitchFamily="34" charset="0"/>
              </a:rPr>
              <a:t> </a:t>
            </a:r>
            <a:r>
              <a:rPr lang="en-US" sz="4000" dirty="0">
                <a:solidFill>
                  <a:srgbClr val="7F7F7F"/>
                </a:solidFill>
                <a:latin typeface="Calibri" pitchFamily="34" charset="0"/>
                <a:cs typeface="Calibri" panose="020F0502020204030204" pitchFamily="34" charset="0"/>
              </a:rPr>
              <a:t>Feel</a:t>
            </a:r>
            <a:r>
              <a:rPr lang="en-US" sz="4000" baseline="0" dirty="0">
                <a:solidFill>
                  <a:srgbClr val="7F7F7F"/>
                </a:solidFill>
                <a:latin typeface="Calibri" pitchFamily="34" charset="0"/>
                <a:cs typeface="Calibri" panose="020F0502020204030204" pitchFamily="34" charset="0"/>
              </a:rPr>
              <a:t> free to edit, move,  add, and delete items, or change the layout to suit your needs. Always check with your conference organizer for specific requirements.</a:t>
            </a:r>
          </a:p>
          <a:p>
            <a:pPr lvl="0">
              <a:spcBef>
                <a:spcPts val="0"/>
              </a:spcBef>
              <a:spcAft>
                <a:spcPts val="1715"/>
              </a:spcAft>
            </a:pPr>
            <a:r>
              <a:rPr lang="en-US" sz="6000" dirty="0">
                <a:solidFill>
                  <a:srgbClr val="7F7F7F"/>
                </a:solidFill>
                <a:latin typeface="Calibri" pitchFamily="34" charset="0"/>
                <a:cs typeface="Calibri" panose="020F0502020204030204" pitchFamily="34" charset="0"/>
              </a:rPr>
              <a:t>Image</a:t>
            </a:r>
            <a:r>
              <a:rPr lang="en-US" sz="6000" baseline="0" dirty="0">
                <a:solidFill>
                  <a:srgbClr val="7F7F7F"/>
                </a:solidFill>
                <a:latin typeface="Calibri" pitchFamily="34" charset="0"/>
                <a:cs typeface="Calibri" panose="020F0502020204030204" pitchFamily="34" charset="0"/>
              </a:rPr>
              <a:t> Quality</a:t>
            </a:r>
            <a:r>
              <a:rPr lang="en-US" sz="6000" dirty="0">
                <a:solidFill>
                  <a:srgbClr val="7F7F7F"/>
                </a:solidFill>
                <a:latin typeface="Calibri" pitchFamily="34" charset="0"/>
                <a:cs typeface="Calibri" panose="020F0502020204030204" pitchFamily="34" charset="0"/>
              </a:rPr>
              <a:t>:</a:t>
            </a:r>
          </a:p>
          <a:p>
            <a:pPr lvl="0">
              <a:spcBef>
                <a:spcPts val="0"/>
              </a:spcBef>
              <a:spcAft>
                <a:spcPts val="1715"/>
              </a:spcAft>
            </a:pPr>
            <a:r>
              <a:rPr lang="en-US" sz="4000" dirty="0">
                <a:solidFill>
                  <a:srgbClr val="7F7F7F"/>
                </a:solidFill>
                <a:latin typeface="Calibri" pitchFamily="34" charset="0"/>
                <a:cs typeface="Calibri" panose="020F0502020204030204" pitchFamily="34" charset="0"/>
              </a:rPr>
              <a:t>You can place digital photos or logo art in your poster file by selecting the </a:t>
            </a:r>
            <a:r>
              <a:rPr lang="en-US" sz="4000" b="1" dirty="0">
                <a:solidFill>
                  <a:srgbClr val="7F7F7F"/>
                </a:solidFill>
                <a:latin typeface="Calibri" pitchFamily="34" charset="0"/>
                <a:cs typeface="Calibri" panose="020F0502020204030204" pitchFamily="34" charset="0"/>
              </a:rPr>
              <a:t>Insert, Picture</a:t>
            </a:r>
            <a:r>
              <a:rPr lang="en-US" sz="4000" dirty="0">
                <a:solidFill>
                  <a:srgbClr val="7F7F7F"/>
                </a:solidFill>
                <a:latin typeface="Calibri" pitchFamily="34" charset="0"/>
                <a:cs typeface="Calibri" panose="020F0502020204030204" pitchFamily="34" charset="0"/>
              </a:rPr>
              <a:t> command, or by using standard copy &amp; paste. For best results, all graphic elements should be at least </a:t>
            </a:r>
            <a:r>
              <a:rPr lang="en-US" sz="4000" b="1" dirty="0">
                <a:solidFill>
                  <a:srgbClr val="7F7F7F"/>
                </a:solidFill>
                <a:latin typeface="Calibri" pitchFamily="34" charset="0"/>
                <a:cs typeface="Calibri" panose="020F0502020204030204" pitchFamily="34" charset="0"/>
              </a:rPr>
              <a:t>150-200 pixels per inch in their final printed size</a:t>
            </a:r>
            <a:r>
              <a:rPr lang="en-US" sz="4000" dirty="0">
                <a:solidFill>
                  <a:srgbClr val="7F7F7F"/>
                </a:solidFill>
                <a:latin typeface="Calibri" pitchFamily="34" charset="0"/>
                <a:cs typeface="Calibri" panose="020F0502020204030204" pitchFamily="34" charset="0"/>
              </a:rPr>
              <a:t>. For instance, a 1600 x 1200 pixel</a:t>
            </a:r>
            <a:r>
              <a:rPr lang="en-US" sz="4000" baseline="0" dirty="0">
                <a:solidFill>
                  <a:srgbClr val="7F7F7F"/>
                </a:solidFill>
                <a:latin typeface="Calibri" pitchFamily="34" charset="0"/>
                <a:cs typeface="Calibri" panose="020F0502020204030204" pitchFamily="34" charset="0"/>
              </a:rPr>
              <a:t> photo will usually look fine up to </a:t>
            </a:r>
            <a:r>
              <a:rPr lang="en-US" sz="4000" dirty="0">
                <a:solidFill>
                  <a:srgbClr val="7F7F7F"/>
                </a:solidFill>
                <a:latin typeface="Calibri" pitchFamily="34" charset="0"/>
                <a:cs typeface="Calibri" panose="020F0502020204030204" pitchFamily="34" charset="0"/>
              </a:rPr>
              <a:t>8“-10” wide on your printed poster.</a:t>
            </a:r>
          </a:p>
          <a:p>
            <a:pPr lvl="0">
              <a:spcBef>
                <a:spcPts val="0"/>
              </a:spcBef>
              <a:spcAft>
                <a:spcPts val="1715"/>
              </a:spcAft>
            </a:pPr>
            <a:r>
              <a:rPr lang="en-US" sz="4000" dirty="0">
                <a:solidFill>
                  <a:srgbClr val="7F7F7F"/>
                </a:solidFill>
                <a:latin typeface="Calibri" pitchFamily="34" charset="0"/>
                <a:cs typeface="Calibri" panose="020F0502020204030204" pitchFamily="34" charset="0"/>
              </a:rPr>
              <a:t>To preview the print quality of images, select a magnification of 100% when previewing your poster. This will give you a good idea of what it will look like in print. If you are laying out a large poster and using half-scale dimensions, be sure to preview your graphics at 200% to see them at their final printed size.</a:t>
            </a:r>
          </a:p>
          <a:p>
            <a:pPr lvl="0">
              <a:spcBef>
                <a:spcPts val="0"/>
              </a:spcBef>
              <a:spcAft>
                <a:spcPts val="1715"/>
              </a:spcAft>
            </a:pPr>
            <a:r>
              <a:rPr lang="en-US" sz="4000" dirty="0">
                <a:solidFill>
                  <a:srgbClr val="7F7F7F"/>
                </a:solidFill>
                <a:latin typeface="Calibri" pitchFamily="34" charset="0"/>
                <a:cs typeface="Calibri" panose="020F0502020204030204" pitchFamily="34" charset="0"/>
              </a:rPr>
              <a:t>Please note that graphics from websites (such as the logo on your hospital's or university's home page) will only be 72dpi and not suitable for printing.</a:t>
            </a:r>
          </a:p>
          <a:p>
            <a:pPr lvl="0" algn="ctr">
              <a:spcBef>
                <a:spcPts val="0"/>
              </a:spcBef>
              <a:spcAft>
                <a:spcPts val="1715"/>
              </a:spcAft>
            </a:pPr>
            <a:br>
              <a:rPr lang="en-US" sz="2800" dirty="0">
                <a:solidFill>
                  <a:srgbClr val="7F7F7F"/>
                </a:solidFill>
                <a:latin typeface="Calibri" pitchFamily="34" charset="0"/>
                <a:cs typeface="Calibri" panose="020F0502020204030204" pitchFamily="34" charset="0"/>
              </a:rPr>
            </a:br>
            <a:r>
              <a:rPr lang="en-US" sz="2800" dirty="0">
                <a:solidFill>
                  <a:srgbClr val="7F7F7F"/>
                </a:solidFill>
                <a:latin typeface="Calibri" pitchFamily="34" charset="0"/>
                <a:cs typeface="Calibri" panose="020F0502020204030204" pitchFamily="34" charset="0"/>
              </a:rPr>
              <a:t>[This sidebar area does not print.]</a:t>
            </a:r>
          </a:p>
        </p:txBody>
      </p:sp>
      <p:grpSp>
        <p:nvGrpSpPr>
          <p:cNvPr id="12" name="Group 11"/>
          <p:cNvGrpSpPr/>
          <p:nvPr userDrawn="1"/>
        </p:nvGrpSpPr>
        <p:grpSpPr>
          <a:xfrm>
            <a:off x="46177200" y="0"/>
            <a:ext cx="8686800" cy="27432000"/>
            <a:chOff x="33832800" y="0"/>
            <a:chExt cx="12801600" cy="43891200"/>
          </a:xfrm>
        </p:grpSpPr>
        <p:sp>
          <p:nvSpPr>
            <p:cNvPr id="13" name="Instructions"/>
            <p:cNvSpPr/>
            <p:nvPr userDrawn="1"/>
          </p:nvSpPr>
          <p:spPr>
            <a:xfrm>
              <a:off x="33832800" y="0"/>
              <a:ext cx="12801600" cy="438912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28600" tIns="228600" rIns="228600" bIns="228600" rtlCol="0" anchor="t"/>
            <a:lstStyle>
              <a:defPPr>
                <a:defRPr lang="en-US"/>
              </a:defPPr>
              <a:lvl1pPr marL="0" algn="l" defTabSz="3686861" rtl="0" eaLnBrk="1" latinLnBrk="0" hangingPunct="1">
                <a:defRPr sz="7258" kern="1200">
                  <a:solidFill>
                    <a:schemeClr val="lt1"/>
                  </a:solidFill>
                  <a:latin typeface="+mn-lt"/>
                  <a:ea typeface="+mn-ea"/>
                  <a:cs typeface="+mn-cs"/>
                </a:defRPr>
              </a:lvl1pPr>
              <a:lvl2pPr marL="1843430" algn="l" defTabSz="3686861" rtl="0" eaLnBrk="1" latinLnBrk="0" hangingPunct="1">
                <a:defRPr sz="7258" kern="1200">
                  <a:solidFill>
                    <a:schemeClr val="lt1"/>
                  </a:solidFill>
                  <a:latin typeface="+mn-lt"/>
                  <a:ea typeface="+mn-ea"/>
                  <a:cs typeface="+mn-cs"/>
                </a:defRPr>
              </a:lvl2pPr>
              <a:lvl3pPr marL="3686861" algn="l" defTabSz="3686861" rtl="0" eaLnBrk="1" latinLnBrk="0" hangingPunct="1">
                <a:defRPr sz="7258" kern="1200">
                  <a:solidFill>
                    <a:schemeClr val="lt1"/>
                  </a:solidFill>
                  <a:latin typeface="+mn-lt"/>
                  <a:ea typeface="+mn-ea"/>
                  <a:cs typeface="+mn-cs"/>
                </a:defRPr>
              </a:lvl3pPr>
              <a:lvl4pPr marL="5530291" algn="l" defTabSz="3686861" rtl="0" eaLnBrk="1" latinLnBrk="0" hangingPunct="1">
                <a:defRPr sz="7258" kern="1200">
                  <a:solidFill>
                    <a:schemeClr val="lt1"/>
                  </a:solidFill>
                  <a:latin typeface="+mn-lt"/>
                  <a:ea typeface="+mn-ea"/>
                  <a:cs typeface="+mn-cs"/>
                </a:defRPr>
              </a:lvl4pPr>
              <a:lvl5pPr marL="7373722" algn="l" defTabSz="3686861" rtl="0" eaLnBrk="1" latinLnBrk="0" hangingPunct="1">
                <a:defRPr sz="7258" kern="1200">
                  <a:solidFill>
                    <a:schemeClr val="lt1"/>
                  </a:solidFill>
                  <a:latin typeface="+mn-lt"/>
                  <a:ea typeface="+mn-ea"/>
                  <a:cs typeface="+mn-cs"/>
                </a:defRPr>
              </a:lvl5pPr>
              <a:lvl6pPr marL="9217152" algn="l" defTabSz="3686861" rtl="0" eaLnBrk="1" latinLnBrk="0" hangingPunct="1">
                <a:defRPr sz="7258" kern="1200">
                  <a:solidFill>
                    <a:schemeClr val="lt1"/>
                  </a:solidFill>
                  <a:latin typeface="+mn-lt"/>
                  <a:ea typeface="+mn-ea"/>
                  <a:cs typeface="+mn-cs"/>
                </a:defRPr>
              </a:lvl6pPr>
              <a:lvl7pPr marL="11060582" algn="l" defTabSz="3686861" rtl="0" eaLnBrk="1" latinLnBrk="0" hangingPunct="1">
                <a:defRPr sz="7258" kern="1200">
                  <a:solidFill>
                    <a:schemeClr val="lt1"/>
                  </a:solidFill>
                  <a:latin typeface="+mn-lt"/>
                  <a:ea typeface="+mn-ea"/>
                  <a:cs typeface="+mn-cs"/>
                </a:defRPr>
              </a:lvl7pPr>
              <a:lvl8pPr marL="12904013" algn="l" defTabSz="3686861" rtl="0" eaLnBrk="1" latinLnBrk="0" hangingPunct="1">
                <a:defRPr sz="7258" kern="1200">
                  <a:solidFill>
                    <a:schemeClr val="lt1"/>
                  </a:solidFill>
                  <a:latin typeface="+mn-lt"/>
                  <a:ea typeface="+mn-ea"/>
                  <a:cs typeface="+mn-cs"/>
                </a:defRPr>
              </a:lvl8pPr>
              <a:lvl9pPr marL="14747443" algn="l" defTabSz="3686861" rtl="0" eaLnBrk="1" latinLnBrk="0" hangingPunct="1">
                <a:defRPr sz="7258" kern="1200">
                  <a:solidFill>
                    <a:schemeClr val="lt1"/>
                  </a:solidFill>
                  <a:latin typeface="+mn-lt"/>
                  <a:ea typeface="+mn-ea"/>
                  <a:cs typeface="+mn-cs"/>
                </a:defRPr>
              </a:lvl9pPr>
            </a:lstStyle>
            <a:p>
              <a:pPr lvl="0">
                <a:spcBef>
                  <a:spcPts val="0"/>
                </a:spcBef>
                <a:spcAft>
                  <a:spcPts val="1715"/>
                </a:spcAft>
              </a:pPr>
              <a:r>
                <a:rPr lang="en-US" sz="6000" dirty="0">
                  <a:solidFill>
                    <a:schemeClr val="bg1">
                      <a:lumMod val="50000"/>
                    </a:schemeClr>
                  </a:solidFill>
                  <a:latin typeface="Calibri" pitchFamily="34" charset="0"/>
                  <a:cs typeface="Calibri" panose="020F0502020204030204" pitchFamily="34" charset="0"/>
                </a:rPr>
                <a:t>Change</a:t>
              </a:r>
              <a:r>
                <a:rPr lang="en-US" sz="6000" baseline="0" dirty="0">
                  <a:solidFill>
                    <a:schemeClr val="bg1">
                      <a:lumMod val="50000"/>
                    </a:schemeClr>
                  </a:solidFill>
                  <a:latin typeface="Calibri" pitchFamily="34" charset="0"/>
                  <a:cs typeface="Calibri" panose="020F0502020204030204" pitchFamily="34" charset="0"/>
                </a:rPr>
                <a:t> Color Theme</a:t>
              </a:r>
              <a:r>
                <a:rPr lang="en-US" sz="6000" dirty="0">
                  <a:solidFill>
                    <a:schemeClr val="bg1">
                      <a:lumMod val="50000"/>
                    </a:schemeClr>
                  </a:solidFill>
                  <a:latin typeface="Calibri" pitchFamily="34" charset="0"/>
                  <a:cs typeface="Calibri" panose="020F0502020204030204" pitchFamily="34" charset="0"/>
                </a:rPr>
                <a:t>:</a:t>
              </a:r>
              <a:endParaRPr sz="6000" dirty="0">
                <a:solidFill>
                  <a:schemeClr val="bg1">
                    <a:lumMod val="50000"/>
                  </a:schemeClr>
                </a:solidFill>
                <a:latin typeface="Calibri" pitchFamily="34" charset="0"/>
                <a:cs typeface="Calibri" panose="020F0502020204030204" pitchFamily="34" charset="0"/>
              </a:endParaRPr>
            </a:p>
            <a:p>
              <a:pPr lvl="0">
                <a:spcBef>
                  <a:spcPts val="0"/>
                </a:spcBef>
                <a:spcAft>
                  <a:spcPts val="1715"/>
                </a:spcAft>
              </a:pPr>
              <a:r>
                <a:rPr lang="en-US" sz="4000" dirty="0">
                  <a:solidFill>
                    <a:schemeClr val="bg1">
                      <a:lumMod val="50000"/>
                    </a:schemeClr>
                  </a:solidFill>
                  <a:latin typeface="Calibri" pitchFamily="34" charset="0"/>
                  <a:cs typeface="Calibri" panose="020F0502020204030204" pitchFamily="34" charset="0"/>
                </a:rPr>
                <a:t>This template is designed to use the built-in color themes in</a:t>
              </a:r>
              <a:r>
                <a:rPr lang="en-US" sz="4000" baseline="0" dirty="0">
                  <a:solidFill>
                    <a:schemeClr val="bg1">
                      <a:lumMod val="50000"/>
                    </a:schemeClr>
                  </a:solidFill>
                  <a:latin typeface="Calibri" pitchFamily="34" charset="0"/>
                  <a:cs typeface="Calibri" panose="020F0502020204030204" pitchFamily="34" charset="0"/>
                </a:rPr>
                <a:t> the newer versions of PowerPoint.</a:t>
              </a:r>
            </a:p>
            <a:p>
              <a:pPr lvl="0">
                <a:spcBef>
                  <a:spcPts val="0"/>
                </a:spcBef>
                <a:spcAft>
                  <a:spcPts val="1715"/>
                </a:spcAft>
              </a:pPr>
              <a:r>
                <a:rPr lang="en-US" sz="4000" baseline="0" dirty="0">
                  <a:solidFill>
                    <a:schemeClr val="bg1">
                      <a:lumMod val="50000"/>
                    </a:schemeClr>
                  </a:solidFill>
                  <a:latin typeface="Calibri" pitchFamily="34" charset="0"/>
                  <a:cs typeface="Calibri" panose="020F0502020204030204" pitchFamily="34" charset="0"/>
                </a:rPr>
                <a:t>To change the color theme, select the </a:t>
              </a:r>
              <a:r>
                <a:rPr lang="en-US" sz="4000" b="1" baseline="0" dirty="0">
                  <a:solidFill>
                    <a:schemeClr val="bg1">
                      <a:lumMod val="50000"/>
                    </a:schemeClr>
                  </a:solidFill>
                  <a:latin typeface="Calibri" pitchFamily="34" charset="0"/>
                  <a:cs typeface="Calibri" panose="020F0502020204030204" pitchFamily="34" charset="0"/>
                </a:rPr>
                <a:t>Design</a:t>
              </a:r>
              <a:r>
                <a:rPr lang="en-US" sz="4000" baseline="0" dirty="0">
                  <a:solidFill>
                    <a:schemeClr val="bg1">
                      <a:lumMod val="50000"/>
                    </a:schemeClr>
                  </a:solidFill>
                  <a:latin typeface="Calibri" pitchFamily="34" charset="0"/>
                  <a:cs typeface="Calibri" panose="020F0502020204030204" pitchFamily="34" charset="0"/>
                </a:rPr>
                <a:t> tab, then select the </a:t>
              </a:r>
              <a:r>
                <a:rPr lang="en-US" sz="4000" b="1" baseline="0" dirty="0">
                  <a:solidFill>
                    <a:schemeClr val="bg1">
                      <a:lumMod val="50000"/>
                    </a:schemeClr>
                  </a:solidFill>
                  <a:latin typeface="Calibri" pitchFamily="34" charset="0"/>
                  <a:cs typeface="Calibri" panose="020F0502020204030204" pitchFamily="34" charset="0"/>
                </a:rPr>
                <a:t>Colors</a:t>
              </a:r>
              <a:r>
                <a:rPr lang="en-US" sz="4000" baseline="0" dirty="0">
                  <a:solidFill>
                    <a:schemeClr val="bg1">
                      <a:lumMod val="50000"/>
                    </a:schemeClr>
                  </a:solidFill>
                  <a:latin typeface="Calibri" pitchFamily="34" charset="0"/>
                  <a:cs typeface="Calibri" panose="020F0502020204030204" pitchFamily="34" charset="0"/>
                </a:rPr>
                <a:t> drop-down list.</a:t>
              </a:r>
            </a:p>
            <a:p>
              <a:pPr lvl="0">
                <a:spcBef>
                  <a:spcPts val="0"/>
                </a:spcBef>
                <a:spcAft>
                  <a:spcPts val="1715"/>
                </a:spcAft>
              </a:pPr>
              <a:endParaRPr lang="en-US" sz="4000" baseline="0" dirty="0">
                <a:solidFill>
                  <a:schemeClr val="bg1">
                    <a:lumMod val="50000"/>
                  </a:schemeClr>
                </a:solidFill>
                <a:latin typeface="Calibri" pitchFamily="34" charset="0"/>
                <a:cs typeface="Calibri" panose="020F0502020204030204" pitchFamily="34" charset="0"/>
              </a:endParaRPr>
            </a:p>
            <a:p>
              <a:pPr lvl="0">
                <a:spcBef>
                  <a:spcPts val="0"/>
                </a:spcBef>
                <a:spcAft>
                  <a:spcPts val="1715"/>
                </a:spcAft>
              </a:pPr>
              <a:endParaRPr lang="en-US" sz="4000" baseline="0" dirty="0">
                <a:solidFill>
                  <a:schemeClr val="bg1">
                    <a:lumMod val="50000"/>
                  </a:schemeClr>
                </a:solidFill>
                <a:latin typeface="Calibri" pitchFamily="34" charset="0"/>
                <a:cs typeface="Calibri" panose="020F0502020204030204" pitchFamily="34" charset="0"/>
              </a:endParaRPr>
            </a:p>
            <a:p>
              <a:pPr lvl="0">
                <a:spcBef>
                  <a:spcPts val="0"/>
                </a:spcBef>
                <a:spcAft>
                  <a:spcPts val="1715"/>
                </a:spcAft>
              </a:pPr>
              <a:endParaRPr lang="en-US" sz="4000" baseline="0" dirty="0">
                <a:solidFill>
                  <a:schemeClr val="bg1">
                    <a:lumMod val="50000"/>
                  </a:schemeClr>
                </a:solidFill>
                <a:latin typeface="Calibri" pitchFamily="34" charset="0"/>
                <a:cs typeface="Calibri" panose="020F0502020204030204" pitchFamily="34" charset="0"/>
              </a:endParaRPr>
            </a:p>
            <a:p>
              <a:pPr lvl="0">
                <a:spcBef>
                  <a:spcPts val="0"/>
                </a:spcBef>
                <a:spcAft>
                  <a:spcPts val="1715"/>
                </a:spcAft>
              </a:pPr>
              <a:endParaRPr lang="en-US" sz="4000" baseline="0" dirty="0">
                <a:solidFill>
                  <a:schemeClr val="bg1">
                    <a:lumMod val="50000"/>
                  </a:schemeClr>
                </a:solidFill>
                <a:latin typeface="Calibri" pitchFamily="34" charset="0"/>
                <a:cs typeface="Calibri" panose="020F0502020204030204" pitchFamily="34" charset="0"/>
              </a:endParaRPr>
            </a:p>
            <a:p>
              <a:pPr lvl="0">
                <a:spcBef>
                  <a:spcPts val="0"/>
                </a:spcBef>
                <a:spcAft>
                  <a:spcPts val="1715"/>
                </a:spcAft>
              </a:pPr>
              <a:endParaRPr lang="en-US" sz="4000" baseline="0" dirty="0">
                <a:solidFill>
                  <a:schemeClr val="bg1">
                    <a:lumMod val="50000"/>
                  </a:schemeClr>
                </a:solidFill>
                <a:latin typeface="Calibri" pitchFamily="34" charset="0"/>
                <a:cs typeface="Calibri" panose="020F0502020204030204" pitchFamily="34" charset="0"/>
              </a:endParaRPr>
            </a:p>
            <a:p>
              <a:pPr lvl="0">
                <a:spcBef>
                  <a:spcPts val="0"/>
                </a:spcBef>
                <a:spcAft>
                  <a:spcPts val="1715"/>
                </a:spcAft>
              </a:pPr>
              <a:endParaRPr lang="en-US" sz="4000" baseline="0" dirty="0">
                <a:solidFill>
                  <a:schemeClr val="bg1">
                    <a:lumMod val="50000"/>
                  </a:schemeClr>
                </a:solidFill>
                <a:latin typeface="Calibri" pitchFamily="34" charset="0"/>
                <a:cs typeface="Calibri" panose="020F0502020204030204" pitchFamily="34" charset="0"/>
              </a:endParaRPr>
            </a:p>
            <a:p>
              <a:pPr lvl="0">
                <a:spcBef>
                  <a:spcPts val="0"/>
                </a:spcBef>
                <a:spcAft>
                  <a:spcPts val="1715"/>
                </a:spcAft>
              </a:pPr>
              <a:endParaRPr lang="en-US" sz="4000" baseline="0" dirty="0">
                <a:solidFill>
                  <a:schemeClr val="bg1">
                    <a:lumMod val="50000"/>
                  </a:schemeClr>
                </a:solidFill>
                <a:latin typeface="Calibri" pitchFamily="34" charset="0"/>
                <a:cs typeface="Calibri" panose="020F0502020204030204" pitchFamily="34" charset="0"/>
              </a:endParaRPr>
            </a:p>
            <a:p>
              <a:pPr lvl="0">
                <a:spcBef>
                  <a:spcPts val="0"/>
                </a:spcBef>
                <a:spcAft>
                  <a:spcPts val="1715"/>
                </a:spcAft>
              </a:pPr>
              <a:endParaRPr lang="en-US" sz="4000" baseline="0" dirty="0">
                <a:solidFill>
                  <a:schemeClr val="bg1">
                    <a:lumMod val="50000"/>
                  </a:schemeClr>
                </a:solidFill>
                <a:latin typeface="Calibri" pitchFamily="34" charset="0"/>
                <a:cs typeface="Calibri" panose="020F0502020204030204" pitchFamily="34" charset="0"/>
              </a:endParaRPr>
            </a:p>
            <a:p>
              <a:pPr lvl="0">
                <a:spcBef>
                  <a:spcPts val="0"/>
                </a:spcBef>
                <a:spcAft>
                  <a:spcPts val="1715"/>
                </a:spcAft>
              </a:pPr>
              <a:endParaRPr lang="en-US" sz="4000" baseline="0" dirty="0">
                <a:solidFill>
                  <a:schemeClr val="bg1">
                    <a:lumMod val="50000"/>
                  </a:schemeClr>
                </a:solidFill>
                <a:latin typeface="Calibri" pitchFamily="34" charset="0"/>
                <a:cs typeface="Calibri" panose="020F0502020204030204" pitchFamily="34" charset="0"/>
              </a:endParaRPr>
            </a:p>
            <a:p>
              <a:pPr lvl="0">
                <a:spcBef>
                  <a:spcPts val="0"/>
                </a:spcBef>
                <a:spcAft>
                  <a:spcPts val="1715"/>
                </a:spcAft>
              </a:pPr>
              <a:r>
                <a:rPr lang="en-US" sz="4000" baseline="0" dirty="0">
                  <a:solidFill>
                    <a:schemeClr val="bg1">
                      <a:lumMod val="50000"/>
                    </a:schemeClr>
                  </a:solidFill>
                  <a:latin typeface="Calibri" pitchFamily="34" charset="0"/>
                  <a:cs typeface="Calibri" panose="020F0502020204030204" pitchFamily="34" charset="0"/>
                </a:rPr>
                <a:t>The default color theme for this template is “Office”, so you can always return to that after trying some of the alternatives.</a:t>
              </a:r>
            </a:p>
            <a:p>
              <a:pPr lvl="0">
                <a:spcBef>
                  <a:spcPts val="0"/>
                </a:spcBef>
                <a:spcAft>
                  <a:spcPts val="1715"/>
                </a:spcAft>
              </a:pPr>
              <a:r>
                <a:rPr lang="en-US" sz="6000" dirty="0">
                  <a:solidFill>
                    <a:schemeClr val="bg1">
                      <a:lumMod val="50000"/>
                    </a:schemeClr>
                  </a:solidFill>
                  <a:latin typeface="Calibri" pitchFamily="34" charset="0"/>
                  <a:cs typeface="Calibri" panose="020F0502020204030204" pitchFamily="34" charset="0"/>
                </a:rPr>
                <a:t>Printing Your Poster:</a:t>
              </a:r>
            </a:p>
            <a:p>
              <a:pPr lvl="0">
                <a:spcBef>
                  <a:spcPts val="0"/>
                </a:spcBef>
                <a:spcAft>
                  <a:spcPts val="1715"/>
                </a:spcAft>
              </a:pPr>
              <a:r>
                <a:rPr lang="en-US" sz="4000" dirty="0">
                  <a:solidFill>
                    <a:schemeClr val="bg1">
                      <a:lumMod val="50000"/>
                    </a:schemeClr>
                  </a:solidFill>
                  <a:latin typeface="Calibri" pitchFamily="34" charset="0"/>
                  <a:cs typeface="Calibri" panose="020F0502020204030204" pitchFamily="34" charset="0"/>
                </a:rPr>
                <a:t>Once your poster file is ready, visit</a:t>
              </a:r>
              <a:r>
                <a:rPr lang="en-US" sz="4000" baseline="0" dirty="0">
                  <a:solidFill>
                    <a:schemeClr val="bg1">
                      <a:lumMod val="50000"/>
                    </a:schemeClr>
                  </a:solidFill>
                  <a:latin typeface="Calibri" pitchFamily="34" charset="0"/>
                  <a:cs typeface="Calibri" panose="020F0502020204030204" pitchFamily="34" charset="0"/>
                </a:rPr>
                <a:t> </a:t>
              </a:r>
              <a:r>
                <a:rPr lang="en-US" sz="4000" b="1" baseline="0" dirty="0">
                  <a:solidFill>
                    <a:schemeClr val="bg1">
                      <a:lumMod val="50000"/>
                    </a:schemeClr>
                  </a:solidFill>
                  <a:latin typeface="Calibri" pitchFamily="34" charset="0"/>
                  <a:cs typeface="Calibri" panose="020F0502020204030204" pitchFamily="34" charset="0"/>
                </a:rPr>
                <a:t>www.genigraphics.com</a:t>
              </a:r>
              <a:r>
                <a:rPr lang="en-US" sz="4000" baseline="0" dirty="0">
                  <a:solidFill>
                    <a:schemeClr val="bg1">
                      <a:lumMod val="50000"/>
                    </a:schemeClr>
                  </a:solidFill>
                  <a:latin typeface="Calibri" pitchFamily="34" charset="0"/>
                  <a:cs typeface="Calibri" panose="020F0502020204030204" pitchFamily="34" charset="0"/>
                </a:rPr>
                <a:t> to order a high-quality, affordable poster print. Every order receives a free design review and we can deliver as fast as next business day within the US and Canada. </a:t>
              </a:r>
            </a:p>
            <a:p>
              <a:pPr lvl="0">
                <a:spcBef>
                  <a:spcPts val="0"/>
                </a:spcBef>
                <a:spcAft>
                  <a:spcPts val="1715"/>
                </a:spcAft>
              </a:pPr>
              <a:r>
                <a:rPr lang="en-US" sz="4000" baseline="0" dirty="0">
                  <a:solidFill>
                    <a:schemeClr val="bg1">
                      <a:lumMod val="50000"/>
                    </a:schemeClr>
                  </a:solidFill>
                  <a:latin typeface="Calibri" pitchFamily="34" charset="0"/>
                  <a:cs typeface="Calibri" panose="020F0502020204030204" pitchFamily="34" charset="0"/>
                </a:rPr>
                <a:t>Genigraphics® has been producing output from PowerPoint® longer than anyone in the industry; dating back to when we helped Microsoft® design the PowerPoint® software. </a:t>
              </a:r>
            </a:p>
            <a:p>
              <a:pPr lvl="0">
                <a:spcBef>
                  <a:spcPts val="0"/>
                </a:spcBef>
                <a:spcAft>
                  <a:spcPts val="0"/>
                </a:spcAft>
              </a:pPr>
              <a:endParaRPr lang="en-US" sz="4000" baseline="0" dirty="0">
                <a:solidFill>
                  <a:schemeClr val="bg1">
                    <a:lumMod val="50000"/>
                  </a:schemeClr>
                </a:solidFill>
                <a:latin typeface="Calibri" pitchFamily="34" charset="0"/>
                <a:cs typeface="Calibri" panose="020F0502020204030204" pitchFamily="34" charset="0"/>
              </a:endParaRPr>
            </a:p>
            <a:p>
              <a:pPr lvl="0" algn="ctr">
                <a:spcBef>
                  <a:spcPts val="0"/>
                </a:spcBef>
                <a:spcAft>
                  <a:spcPts val="0"/>
                </a:spcAft>
              </a:pPr>
              <a:r>
                <a:rPr lang="en-US" sz="4000" baseline="0" dirty="0">
                  <a:solidFill>
                    <a:schemeClr val="bg1">
                      <a:lumMod val="50000"/>
                    </a:schemeClr>
                  </a:solidFill>
                  <a:latin typeface="Calibri" pitchFamily="34" charset="0"/>
                  <a:cs typeface="Calibri" panose="020F0502020204030204" pitchFamily="34" charset="0"/>
                </a:rPr>
                <a:t>US and Canada:  1-800-790-4001</a:t>
              </a:r>
              <a:br>
                <a:rPr lang="en-US" sz="4000" baseline="0" dirty="0">
                  <a:solidFill>
                    <a:schemeClr val="bg1">
                      <a:lumMod val="50000"/>
                    </a:schemeClr>
                  </a:solidFill>
                  <a:latin typeface="Calibri" pitchFamily="34" charset="0"/>
                  <a:cs typeface="Calibri" panose="020F0502020204030204" pitchFamily="34" charset="0"/>
                </a:rPr>
              </a:br>
              <a:r>
                <a:rPr lang="en-US" sz="4000" baseline="0" dirty="0">
                  <a:solidFill>
                    <a:schemeClr val="bg1">
                      <a:lumMod val="50000"/>
                    </a:schemeClr>
                  </a:solidFill>
                  <a:latin typeface="Calibri" pitchFamily="34" charset="0"/>
                  <a:cs typeface="Calibri" panose="020F0502020204030204" pitchFamily="34" charset="0"/>
                </a:rPr>
                <a:t>Email: info@genigraphics.com</a:t>
              </a:r>
            </a:p>
            <a:p>
              <a:pPr lvl="0" algn="ctr">
                <a:spcBef>
                  <a:spcPts val="0"/>
                </a:spcBef>
                <a:spcAft>
                  <a:spcPts val="0"/>
                </a:spcAft>
              </a:pPr>
              <a:br>
                <a:rPr lang="en-US" sz="2800" dirty="0">
                  <a:solidFill>
                    <a:schemeClr val="bg1">
                      <a:lumMod val="50000"/>
                    </a:schemeClr>
                  </a:solidFill>
                  <a:latin typeface="Calibri" pitchFamily="34" charset="0"/>
                  <a:cs typeface="Calibri" panose="020F0502020204030204" pitchFamily="34" charset="0"/>
                </a:rPr>
              </a:br>
              <a:r>
                <a:rPr lang="en-US" sz="2800" dirty="0">
                  <a:solidFill>
                    <a:schemeClr val="bg1">
                      <a:lumMod val="50000"/>
                    </a:schemeClr>
                  </a:solidFill>
                  <a:latin typeface="Calibri" pitchFamily="34" charset="0"/>
                  <a:cs typeface="Calibri" panose="020F0502020204030204" pitchFamily="34" charset="0"/>
                </a:rPr>
                <a:t>[This sidebar area does not print.]</a:t>
              </a:r>
            </a:p>
          </p:txBody>
        </p:sp>
        <p:pic>
          <p:nvPicPr>
            <p:cNvPr id="14" name="Picture 1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4281342" y="9626034"/>
              <a:ext cx="11904515" cy="10246926"/>
            </a:xfrm>
            <a:prstGeom prst="rect">
              <a:avLst/>
            </a:prstGeom>
          </p:spPr>
        </p:pic>
      </p:grpSp>
      <p:pic>
        <p:nvPicPr>
          <p:cNvPr id="2" name="Picture 1"/>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0233600" y="27127200"/>
            <a:ext cx="5297435" cy="185928"/>
          </a:xfrm>
          <a:prstGeom prst="rect">
            <a:avLst/>
          </a:prstGeom>
        </p:spPr>
      </p:pic>
    </p:spTree>
    <p:extLst>
      <p:ext uri="{BB962C8B-B14F-4D97-AF65-F5344CB8AC3E}">
        <p14:creationId xmlns:p14="http://schemas.microsoft.com/office/powerpoint/2010/main" val="381294480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85D6BDF-9D0E-4E2B-85B8-D8F4790360C9}" type="datetimeFigureOut">
              <a:rPr lang="en-US" smtClean="0"/>
              <a:t>1/19/2021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BB075EA-769C-4ECD-B48E-D6FCDC24F876}" type="slidenum">
              <a:rPr lang="en-US" smtClean="0"/>
              <a:t>‹#›</a:t>
            </a:fld>
            <a:endParaRPr lang="en-US" dirty="0"/>
          </a:p>
        </p:txBody>
      </p:sp>
    </p:spTree>
    <p:extLst>
      <p:ext uri="{BB962C8B-B14F-4D97-AF65-F5344CB8AC3E}">
        <p14:creationId xmlns:p14="http://schemas.microsoft.com/office/powerpoint/2010/main" val="293166510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0" y="1098552"/>
            <a:ext cx="41148000" cy="4572000"/>
          </a:xfrm>
          <a:prstGeom prst="rect">
            <a:avLst/>
          </a:prstGeom>
        </p:spPr>
        <p:txBody>
          <a:bodyPr vert="horz" lIns="313384" tIns="156693" rIns="313384" bIns="156693" rtlCol="0" anchor="ctr">
            <a:normAutofit/>
          </a:bodyPr>
          <a:lstStyle/>
          <a:p>
            <a:r>
              <a:rPr lang="en-US" dirty="0"/>
              <a:t>Click to edit Master title style</a:t>
            </a:r>
          </a:p>
        </p:txBody>
      </p:sp>
      <p:sp>
        <p:nvSpPr>
          <p:cNvPr id="3" name="Text Placeholder 2"/>
          <p:cNvSpPr>
            <a:spLocks noGrp="1"/>
          </p:cNvSpPr>
          <p:nvPr>
            <p:ph type="body" idx="1"/>
          </p:nvPr>
        </p:nvSpPr>
        <p:spPr>
          <a:xfrm>
            <a:off x="2286000" y="6400804"/>
            <a:ext cx="41148000" cy="18103853"/>
          </a:xfrm>
          <a:prstGeom prst="rect">
            <a:avLst/>
          </a:prstGeom>
        </p:spPr>
        <p:txBody>
          <a:bodyPr vert="horz" lIns="313384" tIns="156693" rIns="313384" bIns="156693"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2286000" y="25425403"/>
            <a:ext cx="10668000" cy="1460500"/>
          </a:xfrm>
          <a:prstGeom prst="rect">
            <a:avLst/>
          </a:prstGeom>
        </p:spPr>
        <p:txBody>
          <a:bodyPr vert="horz" lIns="313384" tIns="156693" rIns="313384" bIns="156693" rtlCol="0" anchor="ctr"/>
          <a:lstStyle>
            <a:lvl1pPr algn="l">
              <a:defRPr sz="4300">
                <a:solidFill>
                  <a:schemeClr val="tx1">
                    <a:tint val="75000"/>
                  </a:schemeClr>
                </a:solidFill>
              </a:defRPr>
            </a:lvl1pPr>
          </a:lstStyle>
          <a:p>
            <a:fld id="{985D6BDF-9D0E-4E2B-85B8-D8F4790360C9}" type="datetimeFigureOut">
              <a:rPr lang="en-US" smtClean="0"/>
              <a:t>1/19/2021</a:t>
            </a:fld>
            <a:endParaRPr lang="en-US" dirty="0"/>
          </a:p>
        </p:txBody>
      </p:sp>
      <p:sp>
        <p:nvSpPr>
          <p:cNvPr id="5" name="Footer Placeholder 4"/>
          <p:cNvSpPr>
            <a:spLocks noGrp="1"/>
          </p:cNvSpPr>
          <p:nvPr>
            <p:ph type="ftr" sz="quarter" idx="3"/>
          </p:nvPr>
        </p:nvSpPr>
        <p:spPr>
          <a:xfrm>
            <a:off x="15621000" y="25425403"/>
            <a:ext cx="14478000" cy="1460500"/>
          </a:xfrm>
          <a:prstGeom prst="rect">
            <a:avLst/>
          </a:prstGeom>
        </p:spPr>
        <p:txBody>
          <a:bodyPr vert="horz" lIns="313384" tIns="156693" rIns="313384" bIns="156693" rtlCol="0" anchor="ctr"/>
          <a:lstStyle>
            <a:lvl1pPr algn="ctr">
              <a:defRPr sz="43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32766000" y="25425403"/>
            <a:ext cx="10668000" cy="1460500"/>
          </a:xfrm>
          <a:prstGeom prst="rect">
            <a:avLst/>
          </a:prstGeom>
        </p:spPr>
        <p:txBody>
          <a:bodyPr vert="horz" lIns="313384" tIns="156693" rIns="313384" bIns="156693" rtlCol="0" anchor="ctr"/>
          <a:lstStyle>
            <a:lvl1pPr algn="r">
              <a:defRPr sz="4300">
                <a:solidFill>
                  <a:schemeClr val="tx1">
                    <a:tint val="75000"/>
                  </a:schemeClr>
                </a:solidFill>
              </a:defRPr>
            </a:lvl1pPr>
          </a:lstStyle>
          <a:p>
            <a:fld id="{FBB075EA-769C-4ECD-B48E-D6FCDC24F876}" type="slidenum">
              <a:rPr lang="en-US" smtClean="0"/>
              <a:t>‹#›</a:t>
            </a:fld>
            <a:endParaRPr lang="en-US" dirty="0"/>
          </a:p>
        </p:txBody>
      </p:sp>
    </p:spTree>
    <p:extLst>
      <p:ext uri="{BB962C8B-B14F-4D97-AF65-F5344CB8AC3E}">
        <p14:creationId xmlns:p14="http://schemas.microsoft.com/office/powerpoint/2010/main" val="72322184"/>
      </p:ext>
    </p:extLst>
  </p:cSld>
  <p:clrMap bg1="lt1" tx1="dk1" bg2="lt2" tx2="dk2" accent1="accent1" accent2="accent2" accent3="accent3" accent4="accent4" accent5="accent5" accent6="accent6" hlink="hlink" folHlink="folHlink"/>
  <p:sldLayoutIdLst>
    <p:sldLayoutId id="2147483649" r:id="rId1"/>
    <p:sldLayoutId id="2147483650" r:id="rId2"/>
  </p:sldLayoutIdLst>
  <p:txStyles>
    <p:titleStyle>
      <a:lvl1pPr algn="ctr" defTabSz="3133838" rtl="0" eaLnBrk="1" latinLnBrk="0" hangingPunct="1">
        <a:spcBef>
          <a:spcPct val="0"/>
        </a:spcBef>
        <a:buNone/>
        <a:defRPr sz="5600" kern="1200">
          <a:solidFill>
            <a:schemeClr val="tx1"/>
          </a:solidFill>
          <a:latin typeface="+mj-lt"/>
          <a:ea typeface="+mj-ea"/>
          <a:cs typeface="+mj-cs"/>
        </a:defRPr>
      </a:lvl1pPr>
    </p:titleStyle>
    <p:bodyStyle>
      <a:lvl1pPr marL="326442" indent="-326442" algn="l" defTabSz="3133838" rtl="0" eaLnBrk="1" latinLnBrk="0" hangingPunct="1">
        <a:spcBef>
          <a:spcPct val="20000"/>
        </a:spcBef>
        <a:buFont typeface="Arial" pitchFamily="34" charset="0"/>
        <a:buChar char="•"/>
        <a:defRPr sz="2500" kern="1200">
          <a:solidFill>
            <a:schemeClr val="tx1"/>
          </a:solidFill>
          <a:latin typeface="+mn-lt"/>
          <a:ea typeface="+mn-ea"/>
          <a:cs typeface="+mn-cs"/>
        </a:defRPr>
      </a:lvl1pPr>
      <a:lvl2pPr marL="652882" indent="-326442" algn="l" defTabSz="3133838" rtl="0" eaLnBrk="1" latinLnBrk="0" hangingPunct="1">
        <a:spcBef>
          <a:spcPct val="20000"/>
        </a:spcBef>
        <a:buFont typeface="Arial" pitchFamily="34" charset="0"/>
        <a:buChar char="–"/>
        <a:defRPr sz="2500" kern="1200">
          <a:solidFill>
            <a:schemeClr val="tx1"/>
          </a:solidFill>
          <a:latin typeface="+mn-lt"/>
          <a:ea typeface="+mn-ea"/>
          <a:cs typeface="+mn-cs"/>
        </a:defRPr>
      </a:lvl2pPr>
      <a:lvl3pPr marL="979326" indent="-326442" algn="l" defTabSz="3133838" rtl="0" eaLnBrk="1" latinLnBrk="0" hangingPunct="1">
        <a:spcBef>
          <a:spcPct val="20000"/>
        </a:spcBef>
        <a:buFont typeface="Arial" pitchFamily="34" charset="0"/>
        <a:buChar char="•"/>
        <a:defRPr sz="2500" kern="1200">
          <a:solidFill>
            <a:schemeClr val="tx1"/>
          </a:solidFill>
          <a:latin typeface="+mn-lt"/>
          <a:ea typeface="+mn-ea"/>
          <a:cs typeface="+mn-cs"/>
        </a:defRPr>
      </a:lvl3pPr>
      <a:lvl4pPr marL="1305766" indent="-326442" algn="l" defTabSz="3133838" rtl="0" eaLnBrk="1" latinLnBrk="0" hangingPunct="1">
        <a:spcBef>
          <a:spcPct val="20000"/>
        </a:spcBef>
        <a:buFont typeface="Arial" pitchFamily="34" charset="0"/>
        <a:buChar char="–"/>
        <a:defRPr sz="2500" kern="1200">
          <a:solidFill>
            <a:schemeClr val="tx1"/>
          </a:solidFill>
          <a:latin typeface="+mn-lt"/>
          <a:ea typeface="+mn-ea"/>
          <a:cs typeface="+mn-cs"/>
        </a:defRPr>
      </a:lvl4pPr>
      <a:lvl5pPr marL="1632209" indent="-326442" algn="l" defTabSz="3133838" rtl="0" eaLnBrk="1" latinLnBrk="0" hangingPunct="1">
        <a:spcBef>
          <a:spcPct val="20000"/>
        </a:spcBef>
        <a:buFont typeface="Arial" pitchFamily="34" charset="0"/>
        <a:buChar char="»"/>
        <a:defRPr sz="2500" kern="1200">
          <a:solidFill>
            <a:schemeClr val="tx1"/>
          </a:solidFill>
          <a:latin typeface="+mn-lt"/>
          <a:ea typeface="+mn-ea"/>
          <a:cs typeface="+mn-cs"/>
        </a:defRPr>
      </a:lvl5pPr>
      <a:lvl6pPr marL="8618058" indent="-783460" algn="l" defTabSz="3133838" rtl="0" eaLnBrk="1" latinLnBrk="0" hangingPunct="1">
        <a:spcBef>
          <a:spcPct val="20000"/>
        </a:spcBef>
        <a:buFont typeface="Arial" pitchFamily="34" charset="0"/>
        <a:buChar char="•"/>
        <a:defRPr sz="7000" kern="1200">
          <a:solidFill>
            <a:schemeClr val="tx1"/>
          </a:solidFill>
          <a:latin typeface="+mn-lt"/>
          <a:ea typeface="+mn-ea"/>
          <a:cs typeface="+mn-cs"/>
        </a:defRPr>
      </a:lvl6pPr>
      <a:lvl7pPr marL="10184977" indent="-783460" algn="l" defTabSz="3133838" rtl="0" eaLnBrk="1" latinLnBrk="0" hangingPunct="1">
        <a:spcBef>
          <a:spcPct val="20000"/>
        </a:spcBef>
        <a:buFont typeface="Arial" pitchFamily="34" charset="0"/>
        <a:buChar char="•"/>
        <a:defRPr sz="7000" kern="1200">
          <a:solidFill>
            <a:schemeClr val="tx1"/>
          </a:solidFill>
          <a:latin typeface="+mn-lt"/>
          <a:ea typeface="+mn-ea"/>
          <a:cs typeface="+mn-cs"/>
        </a:defRPr>
      </a:lvl7pPr>
      <a:lvl8pPr marL="11751898" indent="-783460" algn="l" defTabSz="3133838" rtl="0" eaLnBrk="1" latinLnBrk="0" hangingPunct="1">
        <a:spcBef>
          <a:spcPct val="20000"/>
        </a:spcBef>
        <a:buFont typeface="Arial" pitchFamily="34" charset="0"/>
        <a:buChar char="•"/>
        <a:defRPr sz="7000" kern="1200">
          <a:solidFill>
            <a:schemeClr val="tx1"/>
          </a:solidFill>
          <a:latin typeface="+mn-lt"/>
          <a:ea typeface="+mn-ea"/>
          <a:cs typeface="+mn-cs"/>
        </a:defRPr>
      </a:lvl8pPr>
      <a:lvl9pPr marL="13318816" indent="-783460" algn="l" defTabSz="3133838" rtl="0" eaLnBrk="1" latinLnBrk="0" hangingPunct="1">
        <a:spcBef>
          <a:spcPct val="20000"/>
        </a:spcBef>
        <a:buFont typeface="Arial" pitchFamily="34" charset="0"/>
        <a:buChar char="•"/>
        <a:defRPr sz="7000" kern="1200">
          <a:solidFill>
            <a:schemeClr val="tx1"/>
          </a:solidFill>
          <a:latin typeface="+mn-lt"/>
          <a:ea typeface="+mn-ea"/>
          <a:cs typeface="+mn-cs"/>
        </a:defRPr>
      </a:lvl9pPr>
    </p:bodyStyle>
    <p:otherStyle>
      <a:defPPr>
        <a:defRPr lang="en-US"/>
      </a:defPPr>
      <a:lvl1pPr marL="0" algn="l" defTabSz="3133838" rtl="0" eaLnBrk="1" latinLnBrk="0" hangingPunct="1">
        <a:defRPr sz="6200" kern="1200">
          <a:solidFill>
            <a:schemeClr val="tx1"/>
          </a:solidFill>
          <a:latin typeface="+mn-lt"/>
          <a:ea typeface="+mn-ea"/>
          <a:cs typeface="+mn-cs"/>
        </a:defRPr>
      </a:lvl1pPr>
      <a:lvl2pPr marL="1566921" algn="l" defTabSz="3133838" rtl="0" eaLnBrk="1" latinLnBrk="0" hangingPunct="1">
        <a:defRPr sz="6200" kern="1200">
          <a:solidFill>
            <a:schemeClr val="tx1"/>
          </a:solidFill>
          <a:latin typeface="+mn-lt"/>
          <a:ea typeface="+mn-ea"/>
          <a:cs typeface="+mn-cs"/>
        </a:defRPr>
      </a:lvl2pPr>
      <a:lvl3pPr marL="3133838" algn="l" defTabSz="3133838" rtl="0" eaLnBrk="1" latinLnBrk="0" hangingPunct="1">
        <a:defRPr sz="6200" kern="1200">
          <a:solidFill>
            <a:schemeClr val="tx1"/>
          </a:solidFill>
          <a:latin typeface="+mn-lt"/>
          <a:ea typeface="+mn-ea"/>
          <a:cs typeface="+mn-cs"/>
        </a:defRPr>
      </a:lvl3pPr>
      <a:lvl4pPr marL="4700760" algn="l" defTabSz="3133838" rtl="0" eaLnBrk="1" latinLnBrk="0" hangingPunct="1">
        <a:defRPr sz="6200" kern="1200">
          <a:solidFill>
            <a:schemeClr val="tx1"/>
          </a:solidFill>
          <a:latin typeface="+mn-lt"/>
          <a:ea typeface="+mn-ea"/>
          <a:cs typeface="+mn-cs"/>
        </a:defRPr>
      </a:lvl4pPr>
      <a:lvl5pPr marL="6267679" algn="l" defTabSz="3133838" rtl="0" eaLnBrk="1" latinLnBrk="0" hangingPunct="1">
        <a:defRPr sz="6200" kern="1200">
          <a:solidFill>
            <a:schemeClr val="tx1"/>
          </a:solidFill>
          <a:latin typeface="+mn-lt"/>
          <a:ea typeface="+mn-ea"/>
          <a:cs typeface="+mn-cs"/>
        </a:defRPr>
      </a:lvl5pPr>
      <a:lvl6pPr marL="7834598" algn="l" defTabSz="3133838" rtl="0" eaLnBrk="1" latinLnBrk="0" hangingPunct="1">
        <a:defRPr sz="6200" kern="1200">
          <a:solidFill>
            <a:schemeClr val="tx1"/>
          </a:solidFill>
          <a:latin typeface="+mn-lt"/>
          <a:ea typeface="+mn-ea"/>
          <a:cs typeface="+mn-cs"/>
        </a:defRPr>
      </a:lvl6pPr>
      <a:lvl7pPr marL="9401516" algn="l" defTabSz="3133838" rtl="0" eaLnBrk="1" latinLnBrk="0" hangingPunct="1">
        <a:defRPr sz="6200" kern="1200">
          <a:solidFill>
            <a:schemeClr val="tx1"/>
          </a:solidFill>
          <a:latin typeface="+mn-lt"/>
          <a:ea typeface="+mn-ea"/>
          <a:cs typeface="+mn-cs"/>
        </a:defRPr>
      </a:lvl7pPr>
      <a:lvl8pPr marL="10968437" algn="l" defTabSz="3133838" rtl="0" eaLnBrk="1" latinLnBrk="0" hangingPunct="1">
        <a:defRPr sz="6200" kern="1200">
          <a:solidFill>
            <a:schemeClr val="tx1"/>
          </a:solidFill>
          <a:latin typeface="+mn-lt"/>
          <a:ea typeface="+mn-ea"/>
          <a:cs typeface="+mn-cs"/>
        </a:defRPr>
      </a:lvl8pPr>
      <a:lvl9pPr marL="12535358" algn="l" defTabSz="3133838" rtl="0" eaLnBrk="1" latinLnBrk="0" hangingPunct="1">
        <a:defRPr sz="62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hyperlink" Target="https://paclac.org/wp-content/uploads/2020/03/CMQCC_SepsisToolkit.pdf" TargetMode="External"/><Relationship Id="rId1" Type="http://schemas.openxmlformats.org/officeDocument/2006/relationships/slideLayout" Target="../slideLayouts/slideLayout1.xml"/><Relationship Id="rId5" Type="http://schemas.openxmlformats.org/officeDocument/2006/relationships/image" Target="../media/image5.png"/><Relationship Id="rId4" Type="http://schemas.openxmlformats.org/officeDocument/2006/relationships/image" Target="../media/image4.e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Box 122"/>
          <p:cNvSpPr txBox="1">
            <a:spLocks noChangeArrowheads="1"/>
          </p:cNvSpPr>
          <p:nvPr/>
        </p:nvSpPr>
        <p:spPr bwMode="auto">
          <a:xfrm>
            <a:off x="5715000" y="76200"/>
            <a:ext cx="34290000" cy="16749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30576" tIns="326442" rIns="130576" bIns="326442" anchor="ctr" anchorCtr="0">
            <a:spAutoFit/>
          </a:bodyPr>
          <a:lstStyle>
            <a:lvl1pPr defTabSz="4389438" eaLnBrk="0" hangingPunct="0">
              <a:defRPr sz="2200">
                <a:solidFill>
                  <a:schemeClr val="tx1"/>
                </a:solidFill>
                <a:latin typeface="Arial" charset="0"/>
              </a:defRPr>
            </a:lvl1pPr>
            <a:lvl2pPr marL="742950" indent="-285750" defTabSz="4389438" eaLnBrk="0" hangingPunct="0">
              <a:defRPr sz="2200">
                <a:solidFill>
                  <a:schemeClr val="tx1"/>
                </a:solidFill>
                <a:latin typeface="Arial" charset="0"/>
              </a:defRPr>
            </a:lvl2pPr>
            <a:lvl3pPr marL="1143000" indent="-228600" defTabSz="4389438" eaLnBrk="0" hangingPunct="0">
              <a:defRPr sz="2200">
                <a:solidFill>
                  <a:schemeClr val="tx1"/>
                </a:solidFill>
                <a:latin typeface="Arial" charset="0"/>
              </a:defRPr>
            </a:lvl3pPr>
            <a:lvl4pPr marL="1600200" indent="-228600" defTabSz="4389438" eaLnBrk="0" hangingPunct="0">
              <a:defRPr sz="2200">
                <a:solidFill>
                  <a:schemeClr val="tx1"/>
                </a:solidFill>
                <a:latin typeface="Arial" charset="0"/>
              </a:defRPr>
            </a:lvl4pPr>
            <a:lvl5pPr marL="2057400" indent="-228600" defTabSz="4389438" eaLnBrk="0" hangingPunct="0">
              <a:defRPr sz="2200">
                <a:solidFill>
                  <a:schemeClr val="tx1"/>
                </a:solidFill>
                <a:latin typeface="Arial" charset="0"/>
              </a:defRPr>
            </a:lvl5pPr>
            <a:lvl6pPr marL="2514600" indent="-228600" defTabSz="4389438" eaLnBrk="0" fontAlgn="base" hangingPunct="0">
              <a:spcBef>
                <a:spcPct val="0"/>
              </a:spcBef>
              <a:spcAft>
                <a:spcPct val="0"/>
              </a:spcAft>
              <a:defRPr sz="2200">
                <a:solidFill>
                  <a:schemeClr val="tx1"/>
                </a:solidFill>
                <a:latin typeface="Arial" charset="0"/>
              </a:defRPr>
            </a:lvl6pPr>
            <a:lvl7pPr marL="2971800" indent="-228600" defTabSz="4389438" eaLnBrk="0" fontAlgn="base" hangingPunct="0">
              <a:spcBef>
                <a:spcPct val="0"/>
              </a:spcBef>
              <a:spcAft>
                <a:spcPct val="0"/>
              </a:spcAft>
              <a:defRPr sz="2200">
                <a:solidFill>
                  <a:schemeClr val="tx1"/>
                </a:solidFill>
                <a:latin typeface="Arial" charset="0"/>
              </a:defRPr>
            </a:lvl7pPr>
            <a:lvl8pPr marL="3429000" indent="-228600" defTabSz="4389438" eaLnBrk="0" fontAlgn="base" hangingPunct="0">
              <a:spcBef>
                <a:spcPct val="0"/>
              </a:spcBef>
              <a:spcAft>
                <a:spcPct val="0"/>
              </a:spcAft>
              <a:defRPr sz="2200">
                <a:solidFill>
                  <a:schemeClr val="tx1"/>
                </a:solidFill>
                <a:latin typeface="Arial" charset="0"/>
              </a:defRPr>
            </a:lvl8pPr>
            <a:lvl9pPr marL="3886200" indent="-228600" defTabSz="4389438" eaLnBrk="0" fontAlgn="base" hangingPunct="0">
              <a:spcBef>
                <a:spcPct val="0"/>
              </a:spcBef>
              <a:spcAft>
                <a:spcPct val="0"/>
              </a:spcAft>
              <a:defRPr sz="2200">
                <a:solidFill>
                  <a:schemeClr val="tx1"/>
                </a:solidFill>
                <a:latin typeface="Arial" charset="0"/>
              </a:defRPr>
            </a:lvl9pPr>
          </a:lstStyle>
          <a:p>
            <a:pPr algn="ctr" eaLnBrk="1" hangingPunct="1"/>
            <a:r>
              <a:rPr lang="en-US" sz="6600" b="1" dirty="0">
                <a:solidFill>
                  <a:schemeClr val="accent3">
                    <a:lumMod val="20000"/>
                    <a:lumOff val="80000"/>
                  </a:schemeClr>
                </a:solidFill>
                <a:latin typeface="+mn-lt"/>
              </a:rPr>
              <a:t>Factors and outcomes associated with maternal sepsis – a retrospective study</a:t>
            </a:r>
          </a:p>
        </p:txBody>
      </p:sp>
      <p:sp>
        <p:nvSpPr>
          <p:cNvPr id="5" name="Text Box 123"/>
          <p:cNvSpPr txBox="1">
            <a:spLocks noChangeArrowheads="1"/>
          </p:cNvSpPr>
          <p:nvPr/>
        </p:nvSpPr>
        <p:spPr bwMode="auto">
          <a:xfrm>
            <a:off x="5715000" y="2000252"/>
            <a:ext cx="34290000" cy="1428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30576" tIns="130576" rIns="130576" bIns="130576" anchor="ctr" anchorCtr="0"/>
          <a:lstStyle>
            <a:lvl1pPr defTabSz="4389438" eaLnBrk="0" hangingPunct="0">
              <a:defRPr sz="2200">
                <a:solidFill>
                  <a:schemeClr val="tx1"/>
                </a:solidFill>
                <a:latin typeface="Arial" charset="0"/>
              </a:defRPr>
            </a:lvl1pPr>
            <a:lvl2pPr marL="742950" indent="-285750" defTabSz="4389438" eaLnBrk="0" hangingPunct="0">
              <a:defRPr sz="2200">
                <a:solidFill>
                  <a:schemeClr val="tx1"/>
                </a:solidFill>
                <a:latin typeface="Arial" charset="0"/>
              </a:defRPr>
            </a:lvl2pPr>
            <a:lvl3pPr marL="1143000" indent="-228600" defTabSz="4389438" eaLnBrk="0" hangingPunct="0">
              <a:defRPr sz="2200">
                <a:solidFill>
                  <a:schemeClr val="tx1"/>
                </a:solidFill>
                <a:latin typeface="Arial" charset="0"/>
              </a:defRPr>
            </a:lvl3pPr>
            <a:lvl4pPr marL="1600200" indent="-228600" defTabSz="4389438" eaLnBrk="0" hangingPunct="0">
              <a:defRPr sz="2200">
                <a:solidFill>
                  <a:schemeClr val="tx1"/>
                </a:solidFill>
                <a:latin typeface="Arial" charset="0"/>
              </a:defRPr>
            </a:lvl4pPr>
            <a:lvl5pPr marL="2057400" indent="-228600" defTabSz="4389438" eaLnBrk="0" hangingPunct="0">
              <a:defRPr sz="2200">
                <a:solidFill>
                  <a:schemeClr val="tx1"/>
                </a:solidFill>
                <a:latin typeface="Arial" charset="0"/>
              </a:defRPr>
            </a:lvl5pPr>
            <a:lvl6pPr marL="2514600" indent="-228600" defTabSz="4389438" eaLnBrk="0" fontAlgn="base" hangingPunct="0">
              <a:spcBef>
                <a:spcPct val="0"/>
              </a:spcBef>
              <a:spcAft>
                <a:spcPct val="0"/>
              </a:spcAft>
              <a:defRPr sz="2200">
                <a:solidFill>
                  <a:schemeClr val="tx1"/>
                </a:solidFill>
                <a:latin typeface="Arial" charset="0"/>
              </a:defRPr>
            </a:lvl6pPr>
            <a:lvl7pPr marL="2971800" indent="-228600" defTabSz="4389438" eaLnBrk="0" fontAlgn="base" hangingPunct="0">
              <a:spcBef>
                <a:spcPct val="0"/>
              </a:spcBef>
              <a:spcAft>
                <a:spcPct val="0"/>
              </a:spcAft>
              <a:defRPr sz="2200">
                <a:solidFill>
                  <a:schemeClr val="tx1"/>
                </a:solidFill>
                <a:latin typeface="Arial" charset="0"/>
              </a:defRPr>
            </a:lvl7pPr>
            <a:lvl8pPr marL="3429000" indent="-228600" defTabSz="4389438" eaLnBrk="0" fontAlgn="base" hangingPunct="0">
              <a:spcBef>
                <a:spcPct val="0"/>
              </a:spcBef>
              <a:spcAft>
                <a:spcPct val="0"/>
              </a:spcAft>
              <a:defRPr sz="2200">
                <a:solidFill>
                  <a:schemeClr val="tx1"/>
                </a:solidFill>
                <a:latin typeface="Arial" charset="0"/>
              </a:defRPr>
            </a:lvl8pPr>
            <a:lvl9pPr marL="3886200" indent="-228600" defTabSz="4389438" eaLnBrk="0" fontAlgn="base" hangingPunct="0">
              <a:spcBef>
                <a:spcPct val="0"/>
              </a:spcBef>
              <a:spcAft>
                <a:spcPct val="0"/>
              </a:spcAft>
              <a:defRPr sz="2200">
                <a:solidFill>
                  <a:schemeClr val="tx1"/>
                </a:solidFill>
                <a:latin typeface="Arial" charset="0"/>
              </a:defRPr>
            </a:lvl9pPr>
          </a:lstStyle>
          <a:p>
            <a:pPr algn="ctr" eaLnBrk="1" hangingPunct="1"/>
            <a:r>
              <a:rPr lang="en-US" sz="4000" dirty="0">
                <a:solidFill>
                  <a:schemeClr val="accent3">
                    <a:lumMod val="20000"/>
                    <a:lumOff val="80000"/>
                  </a:schemeClr>
                </a:solidFill>
                <a:latin typeface="+mn-lt"/>
              </a:rPr>
              <a:t>Nicole Pohl, BS</a:t>
            </a:r>
            <a:r>
              <a:rPr lang="en-US" sz="4000" baseline="30000" dirty="0">
                <a:solidFill>
                  <a:schemeClr val="accent3">
                    <a:lumMod val="20000"/>
                    <a:lumOff val="80000"/>
                  </a:schemeClr>
                </a:solidFill>
                <a:latin typeface="+mn-lt"/>
              </a:rPr>
              <a:t>1</a:t>
            </a:r>
            <a:r>
              <a:rPr lang="en-US" sz="4000" dirty="0">
                <a:solidFill>
                  <a:schemeClr val="accent3">
                    <a:lumMod val="20000"/>
                    <a:lumOff val="80000"/>
                  </a:schemeClr>
                </a:solidFill>
                <a:latin typeface="+mn-lt"/>
              </a:rPr>
              <a:t>; Melissa Bauer, DO</a:t>
            </a:r>
            <a:r>
              <a:rPr lang="en-US" sz="4000" baseline="30000" dirty="0">
                <a:solidFill>
                  <a:schemeClr val="accent3">
                    <a:lumMod val="20000"/>
                    <a:lumOff val="80000"/>
                  </a:schemeClr>
                </a:solidFill>
                <a:latin typeface="+mn-lt"/>
              </a:rPr>
              <a:t>2</a:t>
            </a:r>
            <a:r>
              <a:rPr lang="en-US" sz="4000" dirty="0">
                <a:solidFill>
                  <a:schemeClr val="accent3">
                    <a:lumMod val="20000"/>
                    <a:lumOff val="80000"/>
                  </a:schemeClr>
                </a:solidFill>
                <a:latin typeface="+mn-lt"/>
              </a:rPr>
              <a:t>; Carlo </a:t>
            </a:r>
            <a:r>
              <a:rPr lang="en-US" sz="4000" dirty="0" err="1">
                <a:solidFill>
                  <a:schemeClr val="accent3">
                    <a:lumMod val="20000"/>
                    <a:lumOff val="80000"/>
                  </a:schemeClr>
                </a:solidFill>
                <a:latin typeface="+mn-lt"/>
              </a:rPr>
              <a:t>Pancaro</a:t>
            </a:r>
            <a:r>
              <a:rPr lang="en-US" sz="4000" dirty="0">
                <a:solidFill>
                  <a:schemeClr val="accent3">
                    <a:lumMod val="20000"/>
                    <a:lumOff val="80000"/>
                  </a:schemeClr>
                </a:solidFill>
                <a:latin typeface="+mn-lt"/>
              </a:rPr>
              <a:t>, MD</a:t>
            </a:r>
            <a:r>
              <a:rPr lang="en-US" sz="4000" baseline="30000" dirty="0">
                <a:solidFill>
                  <a:schemeClr val="accent3">
                    <a:lumMod val="20000"/>
                    <a:lumOff val="80000"/>
                  </a:schemeClr>
                </a:solidFill>
                <a:latin typeface="+mn-lt"/>
              </a:rPr>
              <a:t>2</a:t>
            </a:r>
            <a:r>
              <a:rPr lang="en-US" sz="4000" dirty="0">
                <a:solidFill>
                  <a:schemeClr val="accent3">
                    <a:lumMod val="20000"/>
                    <a:lumOff val="80000"/>
                  </a:schemeClr>
                </a:solidFill>
                <a:latin typeface="+mn-lt"/>
              </a:rPr>
              <a:t>; Ruth Cassidy, MAS</a:t>
            </a:r>
            <a:r>
              <a:rPr lang="en-US" sz="4000" baseline="30000" dirty="0">
                <a:solidFill>
                  <a:schemeClr val="accent3">
                    <a:lumMod val="20000"/>
                    <a:lumOff val="80000"/>
                  </a:schemeClr>
                </a:solidFill>
                <a:latin typeface="+mn-lt"/>
              </a:rPr>
              <a:t>2</a:t>
            </a:r>
            <a:r>
              <a:rPr lang="en-US" sz="4000" dirty="0">
                <a:solidFill>
                  <a:schemeClr val="accent3">
                    <a:lumMod val="20000"/>
                    <a:lumOff val="80000"/>
                  </a:schemeClr>
                </a:solidFill>
                <a:latin typeface="+mn-lt"/>
              </a:rPr>
              <a:t>; Milo </a:t>
            </a:r>
            <a:r>
              <a:rPr lang="en-US" sz="4000" dirty="0" err="1">
                <a:solidFill>
                  <a:schemeClr val="accent3">
                    <a:lumMod val="20000"/>
                    <a:lumOff val="80000"/>
                  </a:schemeClr>
                </a:solidFill>
                <a:latin typeface="+mn-lt"/>
              </a:rPr>
              <a:t>Engoren</a:t>
            </a:r>
            <a:r>
              <a:rPr lang="en-US" sz="4000" dirty="0">
                <a:solidFill>
                  <a:schemeClr val="accent3">
                    <a:lumMod val="20000"/>
                    <a:lumOff val="80000"/>
                  </a:schemeClr>
                </a:solidFill>
                <a:latin typeface="+mn-lt"/>
              </a:rPr>
              <a:t>, MD</a:t>
            </a:r>
            <a:r>
              <a:rPr lang="en-US" sz="4000" baseline="30000" dirty="0">
                <a:solidFill>
                  <a:schemeClr val="accent3">
                    <a:lumMod val="20000"/>
                    <a:lumOff val="80000"/>
                  </a:schemeClr>
                </a:solidFill>
                <a:latin typeface="+mn-lt"/>
              </a:rPr>
              <a:t>2</a:t>
            </a:r>
          </a:p>
          <a:p>
            <a:pPr algn="ctr" eaLnBrk="1" hangingPunct="1"/>
            <a:r>
              <a:rPr lang="en-US" sz="4000" baseline="30000" dirty="0">
                <a:solidFill>
                  <a:schemeClr val="accent3">
                    <a:lumMod val="20000"/>
                    <a:lumOff val="80000"/>
                  </a:schemeClr>
                </a:solidFill>
                <a:latin typeface="+mn-lt"/>
              </a:rPr>
              <a:t>1</a:t>
            </a:r>
            <a:r>
              <a:rPr lang="en-US" sz="4000" dirty="0">
                <a:solidFill>
                  <a:schemeClr val="accent3">
                    <a:lumMod val="20000"/>
                    <a:lumOff val="80000"/>
                  </a:schemeClr>
                </a:solidFill>
                <a:latin typeface="+mn-lt"/>
              </a:rPr>
              <a:t>University of Michigan </a:t>
            </a:r>
            <a:r>
              <a:rPr lang="en-US" sz="4000">
                <a:solidFill>
                  <a:schemeClr val="accent3">
                    <a:lumMod val="20000"/>
                    <a:lumOff val="80000"/>
                  </a:schemeClr>
                </a:solidFill>
                <a:latin typeface="+mn-lt"/>
              </a:rPr>
              <a:t>Medical School; </a:t>
            </a:r>
            <a:r>
              <a:rPr lang="en-US" sz="4000" baseline="30000" dirty="0">
                <a:solidFill>
                  <a:schemeClr val="accent3">
                    <a:lumMod val="20000"/>
                    <a:lumOff val="80000"/>
                  </a:schemeClr>
                </a:solidFill>
                <a:latin typeface="+mn-lt"/>
              </a:rPr>
              <a:t>2</a:t>
            </a:r>
            <a:r>
              <a:rPr lang="en-US" sz="4000" dirty="0">
                <a:solidFill>
                  <a:schemeClr val="accent3">
                    <a:lumMod val="20000"/>
                    <a:lumOff val="80000"/>
                  </a:schemeClr>
                </a:solidFill>
                <a:latin typeface="+mn-lt"/>
              </a:rPr>
              <a:t>Department of Anesthesiology, University of Michigan</a:t>
            </a:r>
          </a:p>
        </p:txBody>
      </p:sp>
      <p:sp>
        <p:nvSpPr>
          <p:cNvPr id="24" name="TextBox 23"/>
          <p:cNvSpPr txBox="1"/>
          <p:nvPr/>
        </p:nvSpPr>
        <p:spPr>
          <a:xfrm>
            <a:off x="1778004" y="25031702"/>
            <a:ext cx="4884242" cy="1173923"/>
          </a:xfrm>
          <a:prstGeom prst="rect">
            <a:avLst/>
          </a:prstGeom>
          <a:solidFill>
            <a:schemeClr val="accent1">
              <a:lumMod val="40000"/>
              <a:lumOff val="60000"/>
            </a:schemeClr>
          </a:solidFill>
        </p:spPr>
        <p:txBody>
          <a:bodyPr wrap="none" lIns="65288" tIns="32645" rIns="65288" bIns="32645" rtlCol="0">
            <a:spAutoFit/>
          </a:bodyPr>
          <a:lstStyle/>
          <a:p>
            <a:r>
              <a:rPr lang="en-US" sz="2400" dirty="0"/>
              <a:t>Nicole Pohl</a:t>
            </a:r>
          </a:p>
          <a:p>
            <a:r>
              <a:rPr lang="en-US" sz="2400" dirty="0"/>
              <a:t>University of Michigan Medical School</a:t>
            </a:r>
          </a:p>
          <a:p>
            <a:r>
              <a:rPr lang="en-US" sz="2400" dirty="0"/>
              <a:t>Email: nicolelm@med.umich.edu</a:t>
            </a:r>
          </a:p>
        </p:txBody>
      </p:sp>
      <p:sp>
        <p:nvSpPr>
          <p:cNvPr id="25" name="TextBox 24"/>
          <p:cNvSpPr txBox="1"/>
          <p:nvPr/>
        </p:nvSpPr>
        <p:spPr>
          <a:xfrm>
            <a:off x="1778002" y="24288752"/>
            <a:ext cx="1768389" cy="681481"/>
          </a:xfrm>
          <a:prstGeom prst="rect">
            <a:avLst/>
          </a:prstGeom>
          <a:noFill/>
        </p:spPr>
        <p:txBody>
          <a:bodyPr wrap="none" lIns="65288" tIns="32645" rIns="65288" bIns="32645" rtlCol="0">
            <a:spAutoFit/>
          </a:bodyPr>
          <a:lstStyle/>
          <a:p>
            <a:r>
              <a:rPr lang="en-US" sz="4000" b="1" dirty="0"/>
              <a:t>Contact</a:t>
            </a:r>
          </a:p>
        </p:txBody>
      </p:sp>
      <p:sp>
        <p:nvSpPr>
          <p:cNvPr id="26" name="TextBox 25"/>
          <p:cNvSpPr txBox="1"/>
          <p:nvPr/>
        </p:nvSpPr>
        <p:spPr>
          <a:xfrm>
            <a:off x="22860000" y="25031699"/>
            <a:ext cx="20320000" cy="1828800"/>
          </a:xfrm>
          <a:prstGeom prst="rect">
            <a:avLst/>
          </a:prstGeom>
          <a:noFill/>
        </p:spPr>
        <p:txBody>
          <a:bodyPr wrap="square" lIns="65288" tIns="65288" rIns="65288" bIns="65288" numCol="1" spcCol="326442" rtlCol="0">
            <a:noAutofit/>
          </a:bodyPr>
          <a:lstStyle/>
          <a:p>
            <a:pPr marL="0" marR="0">
              <a:spcBef>
                <a:spcPts val="0"/>
              </a:spcBef>
              <a:spcAft>
                <a:spcPts val="0"/>
              </a:spcAft>
            </a:pPr>
            <a:r>
              <a:rPr lang="en-US" sz="1200" dirty="0">
                <a:effectLst/>
                <a:latin typeface="Calibri" panose="020F0502020204030204" pitchFamily="34" charset="0"/>
                <a:ea typeface="Calibri" panose="020F0502020204030204" pitchFamily="34" charset="0"/>
                <a:cs typeface="Times New Roman" panose="02020603050405020304" pitchFamily="18" charset="0"/>
              </a:rPr>
              <a:t>1. </a:t>
            </a:r>
            <a:r>
              <a:rPr lang="en-US" sz="1200" dirty="0" err="1">
                <a:effectLst/>
                <a:latin typeface="Calibri" panose="020F0502020204030204" pitchFamily="34" charset="0"/>
                <a:ea typeface="Times New Roman" panose="02020603050405020304" pitchFamily="18" charset="0"/>
                <a:cs typeface="Calibri" panose="020F0502020204030204" pitchFamily="34" charset="0"/>
              </a:rPr>
              <a:t>Creanga</a:t>
            </a:r>
            <a:r>
              <a:rPr lang="en-US" sz="1200" dirty="0">
                <a:effectLst/>
                <a:latin typeface="Calibri" panose="020F0502020204030204" pitchFamily="34" charset="0"/>
                <a:ea typeface="Times New Roman" panose="02020603050405020304" pitchFamily="18" charset="0"/>
                <a:cs typeface="Calibri" panose="020F0502020204030204" pitchFamily="34" charset="0"/>
              </a:rPr>
              <a:t> AA, </a:t>
            </a:r>
            <a:r>
              <a:rPr lang="en-US" sz="1200" dirty="0" err="1">
                <a:effectLst/>
                <a:latin typeface="Calibri" panose="020F0502020204030204" pitchFamily="34" charset="0"/>
                <a:ea typeface="Times New Roman" panose="02020603050405020304" pitchFamily="18" charset="0"/>
                <a:cs typeface="Calibri" panose="020F0502020204030204" pitchFamily="34" charset="0"/>
              </a:rPr>
              <a:t>Syverson</a:t>
            </a:r>
            <a:r>
              <a:rPr lang="en-US" sz="1200" dirty="0">
                <a:effectLst/>
                <a:latin typeface="Calibri" panose="020F0502020204030204" pitchFamily="34" charset="0"/>
                <a:ea typeface="Times New Roman" panose="02020603050405020304" pitchFamily="18" charset="0"/>
                <a:cs typeface="Calibri" panose="020F0502020204030204" pitchFamily="34" charset="0"/>
              </a:rPr>
              <a:t> C, Seed K, Callaghan WM. Pregnancy-Related Mortality in the United States, 2011–2013. </a:t>
            </a:r>
            <a:r>
              <a:rPr lang="en-US" sz="1200" i="1" dirty="0">
                <a:effectLst/>
                <a:latin typeface="Calibri" panose="020F0502020204030204" pitchFamily="34" charset="0"/>
                <a:ea typeface="Times New Roman" panose="02020603050405020304" pitchFamily="18" charset="0"/>
                <a:cs typeface="Calibri" panose="020F0502020204030204" pitchFamily="34" charset="0"/>
              </a:rPr>
              <a:t>Obstetrics &amp; Gynecology. </a:t>
            </a:r>
            <a:r>
              <a:rPr lang="en-US" sz="1200" dirty="0">
                <a:effectLst/>
                <a:latin typeface="Calibri" panose="020F0502020204030204" pitchFamily="34" charset="0"/>
                <a:ea typeface="Times New Roman" panose="02020603050405020304" pitchFamily="18" charset="0"/>
                <a:cs typeface="Calibri" panose="020F0502020204030204" pitchFamily="34" charset="0"/>
              </a:rPr>
              <a:t>2017;130(2):366–373</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pPr>
            <a:r>
              <a:rPr lang="en-US" sz="1200" dirty="0">
                <a:effectLst/>
                <a:latin typeface="Calibri" panose="020F0502020204030204" pitchFamily="34" charset="0"/>
                <a:ea typeface="Calibri" panose="020F0502020204030204" pitchFamily="34" charset="0"/>
                <a:cs typeface="Times New Roman" panose="02020603050405020304" pitchFamily="18" charset="0"/>
              </a:rPr>
              <a:t>2. </a:t>
            </a:r>
            <a:r>
              <a:rPr lang="en-US" sz="1200" dirty="0">
                <a:effectLst/>
                <a:latin typeface="Calibri" panose="020F0502020204030204" pitchFamily="34" charset="0"/>
                <a:ea typeface="Times New Roman" panose="02020603050405020304" pitchFamily="18" charset="0"/>
                <a:cs typeface="Calibri" panose="020F0502020204030204" pitchFamily="34" charset="0"/>
              </a:rPr>
              <a:t>L. Oud, P. Watkins. Evolving trends in the epidemiology, resource utilization, and outcomes of pregnancy-associated severe sepsis: a population-based cohort study. J Clin Med Res, 7 (2015), pp. 400-416</a:t>
            </a:r>
            <a:endParaRPr lang="en-US" sz="1200" dirty="0">
              <a:latin typeface="Calibri" panose="020F0502020204030204" pitchFamily="34" charset="0"/>
              <a:ea typeface="Times New Roman" panose="02020603050405020304" pitchFamily="18" charset="0"/>
              <a:cs typeface="Times New Roman" panose="02020603050405020304" pitchFamily="18" charset="0"/>
            </a:endParaRPr>
          </a:p>
          <a:p>
            <a:pPr marL="0" marR="0">
              <a:spcBef>
                <a:spcPts val="0"/>
              </a:spcBef>
            </a:pPr>
            <a:r>
              <a:rPr lang="en-US" sz="1200" dirty="0">
                <a:effectLst/>
                <a:latin typeface="Calibri" panose="020F0502020204030204" pitchFamily="34" charset="0"/>
                <a:ea typeface="Times New Roman" panose="02020603050405020304" pitchFamily="18" charset="0"/>
                <a:cs typeface="Calibri" panose="020F0502020204030204" pitchFamily="34" charset="0"/>
              </a:rPr>
              <a:t>3. G. Al-</a:t>
            </a:r>
            <a:r>
              <a:rPr lang="en-US" sz="1200" dirty="0" err="1">
                <a:effectLst/>
                <a:latin typeface="Calibri" panose="020F0502020204030204" pitchFamily="34" charset="0"/>
                <a:ea typeface="Times New Roman" panose="02020603050405020304" pitchFamily="18" charset="0"/>
                <a:cs typeface="Calibri" panose="020F0502020204030204" pitchFamily="34" charset="0"/>
              </a:rPr>
              <a:t>Ostad</a:t>
            </a:r>
            <a:r>
              <a:rPr lang="en-US" sz="1200" dirty="0">
                <a:effectLst/>
                <a:latin typeface="Calibri" panose="020F0502020204030204" pitchFamily="34" charset="0"/>
                <a:ea typeface="Times New Roman" panose="02020603050405020304" pitchFamily="18" charset="0"/>
                <a:cs typeface="Calibri" panose="020F0502020204030204" pitchFamily="34" charset="0"/>
              </a:rPr>
              <a:t>, A. </a:t>
            </a:r>
            <a:r>
              <a:rPr lang="en-US" sz="1200" dirty="0" err="1">
                <a:effectLst/>
                <a:latin typeface="Calibri" panose="020F0502020204030204" pitchFamily="34" charset="0"/>
                <a:ea typeface="Times New Roman" panose="02020603050405020304" pitchFamily="18" charset="0"/>
                <a:cs typeface="Calibri" panose="020F0502020204030204" pitchFamily="34" charset="0"/>
              </a:rPr>
              <a:t>Kezouh</a:t>
            </a:r>
            <a:r>
              <a:rPr lang="en-US" sz="1200" dirty="0">
                <a:effectLst/>
                <a:latin typeface="Calibri" panose="020F0502020204030204" pitchFamily="34" charset="0"/>
                <a:ea typeface="Times New Roman" panose="02020603050405020304" pitchFamily="18" charset="0"/>
                <a:cs typeface="Calibri" panose="020F0502020204030204" pitchFamily="34" charset="0"/>
              </a:rPr>
              <a:t>, A.R. Spence, H.A. </a:t>
            </a:r>
            <a:r>
              <a:rPr lang="en-US" sz="1200" dirty="0" err="1">
                <a:effectLst/>
                <a:latin typeface="Calibri" panose="020F0502020204030204" pitchFamily="34" charset="0"/>
                <a:ea typeface="Times New Roman" panose="02020603050405020304" pitchFamily="18" charset="0"/>
                <a:cs typeface="Calibri" panose="020F0502020204030204" pitchFamily="34" charset="0"/>
              </a:rPr>
              <a:t>Abenhaim</a:t>
            </a:r>
            <a:r>
              <a:rPr lang="en-US" sz="1200" dirty="0">
                <a:effectLst/>
                <a:latin typeface="Calibri" panose="020F0502020204030204" pitchFamily="34" charset="0"/>
                <a:ea typeface="Times New Roman" panose="02020603050405020304" pitchFamily="18" charset="0"/>
                <a:cs typeface="Calibri" panose="020F0502020204030204" pitchFamily="34" charset="0"/>
              </a:rPr>
              <a:t>. Incidence and risk factors of sepsis mortality in labor, delivery and after birth: population-based study in the USA. J </a:t>
            </a:r>
            <a:r>
              <a:rPr lang="en-US" sz="1200" dirty="0" err="1">
                <a:effectLst/>
                <a:latin typeface="Calibri" panose="020F0502020204030204" pitchFamily="34" charset="0"/>
                <a:ea typeface="Times New Roman" panose="02020603050405020304" pitchFamily="18" charset="0"/>
                <a:cs typeface="Calibri" panose="020F0502020204030204" pitchFamily="34" charset="0"/>
              </a:rPr>
              <a:t>Obstet</a:t>
            </a:r>
            <a:r>
              <a:rPr lang="en-US" sz="1200" dirty="0">
                <a:effectLst/>
                <a:latin typeface="Calibri" panose="020F0502020204030204" pitchFamily="34" charset="0"/>
                <a:ea typeface="Times New Roman" panose="02020603050405020304" pitchFamily="18" charset="0"/>
                <a:cs typeface="Calibri" panose="020F0502020204030204" pitchFamily="34" charset="0"/>
              </a:rPr>
              <a:t> </a:t>
            </a:r>
            <a:r>
              <a:rPr lang="en-US" sz="1200" dirty="0" err="1">
                <a:effectLst/>
                <a:latin typeface="Calibri" panose="020F0502020204030204" pitchFamily="34" charset="0"/>
                <a:ea typeface="Times New Roman" panose="02020603050405020304" pitchFamily="18" charset="0"/>
                <a:cs typeface="Calibri" panose="020F0502020204030204" pitchFamily="34" charset="0"/>
              </a:rPr>
              <a:t>Gynaecol</a:t>
            </a:r>
            <a:r>
              <a:rPr lang="en-US" sz="1200" dirty="0">
                <a:effectLst/>
                <a:latin typeface="Calibri" panose="020F0502020204030204" pitchFamily="34" charset="0"/>
                <a:ea typeface="Times New Roman" panose="02020603050405020304" pitchFamily="18" charset="0"/>
                <a:cs typeface="Calibri" panose="020F0502020204030204" pitchFamily="34" charset="0"/>
              </a:rPr>
              <a:t> Res, 41 (2015), pp. 1201-1206</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pPr>
            <a:r>
              <a:rPr lang="en-US" sz="1200" dirty="0">
                <a:effectLst/>
                <a:latin typeface="Calibri" panose="020F0502020204030204" pitchFamily="34" charset="0"/>
                <a:ea typeface="Times New Roman" panose="02020603050405020304" pitchFamily="18" charset="0"/>
                <a:cs typeface="Calibri" panose="020F0502020204030204" pitchFamily="34" charset="0"/>
              </a:rPr>
              <a:t>4. Bauer ME, Bateman BT, Bauer ST, Shanks AM, </a:t>
            </a:r>
            <a:r>
              <a:rPr lang="en-US" sz="1200" dirty="0" err="1">
                <a:effectLst/>
                <a:latin typeface="Calibri" panose="020F0502020204030204" pitchFamily="34" charset="0"/>
                <a:ea typeface="Times New Roman" panose="02020603050405020304" pitchFamily="18" charset="0"/>
                <a:cs typeface="Calibri" panose="020F0502020204030204" pitchFamily="34" charset="0"/>
              </a:rPr>
              <a:t>Mhyre</a:t>
            </a:r>
            <a:r>
              <a:rPr lang="en-US" sz="1200" dirty="0">
                <a:effectLst/>
                <a:latin typeface="Calibri" panose="020F0502020204030204" pitchFamily="34" charset="0"/>
                <a:ea typeface="Times New Roman" panose="02020603050405020304" pitchFamily="18" charset="0"/>
                <a:cs typeface="Calibri" panose="020F0502020204030204" pitchFamily="34" charset="0"/>
              </a:rPr>
              <a:t> JM. Maternal sepsis mortality and morbidity during hospitalization for delivery: temporal trends and independent associations for severe sepsis. </a:t>
            </a:r>
            <a:r>
              <a:rPr lang="en-US" sz="1200" dirty="0" err="1">
                <a:effectLst/>
                <a:latin typeface="Calibri" panose="020F0502020204030204" pitchFamily="34" charset="0"/>
                <a:ea typeface="Times New Roman" panose="02020603050405020304" pitchFamily="18" charset="0"/>
                <a:cs typeface="Calibri" panose="020F0502020204030204" pitchFamily="34" charset="0"/>
              </a:rPr>
              <a:t>Anesth</a:t>
            </a:r>
            <a:r>
              <a:rPr lang="en-US" sz="1200" dirty="0">
                <a:effectLst/>
                <a:latin typeface="Calibri" panose="020F0502020204030204" pitchFamily="34" charset="0"/>
                <a:ea typeface="Times New Roman" panose="02020603050405020304" pitchFamily="18" charset="0"/>
                <a:cs typeface="Calibri" panose="020F0502020204030204" pitchFamily="34" charset="0"/>
              </a:rPr>
              <a:t> </a:t>
            </a:r>
            <a:r>
              <a:rPr lang="en-US" sz="1200" dirty="0" err="1">
                <a:effectLst/>
                <a:latin typeface="Calibri" panose="020F0502020204030204" pitchFamily="34" charset="0"/>
                <a:ea typeface="Times New Roman" panose="02020603050405020304" pitchFamily="18" charset="0"/>
                <a:cs typeface="Calibri" panose="020F0502020204030204" pitchFamily="34" charset="0"/>
              </a:rPr>
              <a:t>Analg</a:t>
            </a:r>
            <a:r>
              <a:rPr lang="en-US" sz="1200" dirty="0">
                <a:effectLst/>
                <a:latin typeface="Calibri" panose="020F0502020204030204" pitchFamily="34" charset="0"/>
                <a:ea typeface="Times New Roman" panose="02020603050405020304" pitchFamily="18" charset="0"/>
                <a:cs typeface="Calibri" panose="020F0502020204030204" pitchFamily="34" charset="0"/>
              </a:rPr>
              <a:t>. 2013 Oct; 117(4):944-50</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pPr>
            <a:r>
              <a:rPr lang="en-US" sz="1200" dirty="0">
                <a:effectLst/>
                <a:latin typeface="Calibri" panose="020F0502020204030204" pitchFamily="34" charset="0"/>
                <a:ea typeface="Calibri" panose="020F0502020204030204" pitchFamily="34" charset="0"/>
                <a:cs typeface="Times New Roman" panose="02020603050405020304" pitchFamily="18" charset="0"/>
              </a:rPr>
              <a:t>5.</a:t>
            </a:r>
            <a:r>
              <a:rPr lang="en-US" sz="1200" dirty="0">
                <a:effectLst/>
                <a:latin typeface="Calibri" panose="020F0502020204030204" pitchFamily="34" charset="0"/>
                <a:ea typeface="Times New Roman" panose="02020603050405020304" pitchFamily="18" charset="0"/>
                <a:cs typeface="Calibri" panose="020F0502020204030204" pitchFamily="34" charset="0"/>
              </a:rPr>
              <a:t> Rhodes A, Evans LE, </a:t>
            </a:r>
            <a:r>
              <a:rPr lang="en-US" sz="1200" dirty="0" err="1">
                <a:effectLst/>
                <a:latin typeface="Calibri" panose="020F0502020204030204" pitchFamily="34" charset="0"/>
                <a:ea typeface="Times New Roman" panose="02020603050405020304" pitchFamily="18" charset="0"/>
                <a:cs typeface="Calibri" panose="020F0502020204030204" pitchFamily="34" charset="0"/>
              </a:rPr>
              <a:t>Alhazzani</a:t>
            </a:r>
            <a:r>
              <a:rPr lang="en-US" sz="1200" dirty="0">
                <a:effectLst/>
                <a:latin typeface="Calibri" panose="020F0502020204030204" pitchFamily="34" charset="0"/>
                <a:ea typeface="Times New Roman" panose="02020603050405020304" pitchFamily="18" charset="0"/>
                <a:cs typeface="Calibri" panose="020F0502020204030204" pitchFamily="34" charset="0"/>
              </a:rPr>
              <a:t> W, et al. Surviving sepsis campaign: International Guidelines for Management of Sepsis and Septic Shock: 2016. Intensive Care Med. 2017;43:304–377.</a:t>
            </a:r>
          </a:p>
          <a:p>
            <a:pPr marL="0" marR="0">
              <a:spcBef>
                <a:spcPts val="0"/>
              </a:spcBef>
            </a:pPr>
            <a:r>
              <a:rPr lang="en-US" sz="1200" dirty="0">
                <a:latin typeface="Calibri" panose="020F0502020204030204" pitchFamily="34" charset="0"/>
                <a:ea typeface="Calibri" panose="020F0502020204030204" pitchFamily="34" charset="0"/>
                <a:cs typeface="Calibri" panose="020F0502020204030204" pitchFamily="34" charset="0"/>
              </a:rPr>
              <a:t>6. </a:t>
            </a:r>
            <a:r>
              <a:rPr lang="en-US" sz="1200" dirty="0">
                <a:effectLst/>
                <a:latin typeface="Calibri" panose="020F0502020204030204" pitchFamily="34" charset="0"/>
                <a:ea typeface="Times New Roman" panose="02020603050405020304" pitchFamily="18" charset="0"/>
              </a:rPr>
              <a:t>Singer M, </a:t>
            </a:r>
            <a:r>
              <a:rPr lang="en-US" sz="1200" dirty="0" err="1">
                <a:effectLst/>
                <a:latin typeface="Calibri" panose="020F0502020204030204" pitchFamily="34" charset="0"/>
                <a:ea typeface="Times New Roman" panose="02020603050405020304" pitchFamily="18" charset="0"/>
              </a:rPr>
              <a:t>Deutschman</a:t>
            </a:r>
            <a:r>
              <a:rPr lang="en-US" sz="1200" dirty="0">
                <a:effectLst/>
                <a:latin typeface="Calibri" panose="020F0502020204030204" pitchFamily="34" charset="0"/>
                <a:ea typeface="Times New Roman" panose="02020603050405020304" pitchFamily="18" charset="0"/>
              </a:rPr>
              <a:t> CS, Seymour CW, Shankar-Hari M, </a:t>
            </a:r>
            <a:r>
              <a:rPr lang="en-US" sz="1200" dirty="0" err="1">
                <a:effectLst/>
                <a:latin typeface="Calibri" panose="020F0502020204030204" pitchFamily="34" charset="0"/>
                <a:ea typeface="Times New Roman" panose="02020603050405020304" pitchFamily="18" charset="0"/>
              </a:rPr>
              <a:t>Annane</a:t>
            </a:r>
            <a:r>
              <a:rPr lang="en-US" sz="1200" dirty="0">
                <a:effectLst/>
                <a:latin typeface="Calibri" panose="020F0502020204030204" pitchFamily="34" charset="0"/>
                <a:ea typeface="Times New Roman" panose="02020603050405020304" pitchFamily="18" charset="0"/>
              </a:rPr>
              <a:t> D, Bauer M, </a:t>
            </a:r>
            <a:r>
              <a:rPr lang="en-US" sz="1200" dirty="0" err="1">
                <a:effectLst/>
                <a:latin typeface="Calibri" panose="020F0502020204030204" pitchFamily="34" charset="0"/>
                <a:ea typeface="Times New Roman" panose="02020603050405020304" pitchFamily="18" charset="0"/>
              </a:rPr>
              <a:t>Bellomo</a:t>
            </a:r>
            <a:r>
              <a:rPr lang="en-US" sz="1200" dirty="0">
                <a:effectLst/>
                <a:latin typeface="Calibri" panose="020F0502020204030204" pitchFamily="34" charset="0"/>
                <a:ea typeface="Times New Roman" panose="02020603050405020304" pitchFamily="18" charset="0"/>
              </a:rPr>
              <a:t> R, Bernard GR, </a:t>
            </a:r>
            <a:r>
              <a:rPr lang="en-US" sz="1200" dirty="0" err="1">
                <a:effectLst/>
                <a:latin typeface="Calibri" panose="020F0502020204030204" pitchFamily="34" charset="0"/>
                <a:ea typeface="Times New Roman" panose="02020603050405020304" pitchFamily="18" charset="0"/>
              </a:rPr>
              <a:t>Chiche</a:t>
            </a:r>
            <a:r>
              <a:rPr lang="en-US" sz="1200" dirty="0">
                <a:effectLst/>
                <a:latin typeface="Calibri" panose="020F0502020204030204" pitchFamily="34" charset="0"/>
                <a:ea typeface="Times New Roman" panose="02020603050405020304" pitchFamily="18" charset="0"/>
              </a:rPr>
              <a:t> JD, Coopersmith CM, et al. The third international consensus definitions for sepsis and septic shock (sepsis-3). JAMA. 2016;315(8):801–10.</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pPr>
            <a:r>
              <a:rPr lang="en-US" sz="1200" dirty="0">
                <a:latin typeface="Calibri" panose="020F0502020204030204" pitchFamily="34" charset="0"/>
                <a:ea typeface="Calibri" panose="020F0502020204030204" pitchFamily="34" charset="0"/>
                <a:cs typeface="Calibri" panose="020F0502020204030204" pitchFamily="34" charset="0"/>
              </a:rPr>
              <a:t>7</a:t>
            </a:r>
            <a:r>
              <a:rPr lang="en-US" sz="1200" dirty="0">
                <a:effectLst/>
                <a:latin typeface="Calibri" panose="020F0502020204030204" pitchFamily="34" charset="0"/>
                <a:ea typeface="Calibri" panose="020F0502020204030204" pitchFamily="34" charset="0"/>
                <a:cs typeface="Calibri" panose="020F0502020204030204" pitchFamily="34" charset="0"/>
              </a:rPr>
              <a:t>.</a:t>
            </a:r>
            <a:r>
              <a:rPr lang="en-US" sz="1200" dirty="0">
                <a:effectLst/>
                <a:latin typeface="Calibri" panose="020F0502020204030204" pitchFamily="34" charset="0"/>
                <a:ea typeface="Times New Roman" panose="02020603050405020304" pitchFamily="18" charset="0"/>
                <a:cs typeface="Calibri" panose="020F0502020204030204" pitchFamily="34" charset="0"/>
              </a:rPr>
              <a:t> Bonet M, Nogueira Pileggi V, </a:t>
            </a:r>
            <a:r>
              <a:rPr lang="en-US" sz="1200" dirty="0" err="1">
                <a:effectLst/>
                <a:latin typeface="Calibri" panose="020F0502020204030204" pitchFamily="34" charset="0"/>
                <a:ea typeface="Times New Roman" panose="02020603050405020304" pitchFamily="18" charset="0"/>
                <a:cs typeface="Calibri" panose="020F0502020204030204" pitchFamily="34" charset="0"/>
              </a:rPr>
              <a:t>Rijken</a:t>
            </a:r>
            <a:r>
              <a:rPr lang="en-US" sz="1200" dirty="0">
                <a:effectLst/>
                <a:latin typeface="Calibri" panose="020F0502020204030204" pitchFamily="34" charset="0"/>
                <a:ea typeface="Times New Roman" panose="02020603050405020304" pitchFamily="18" charset="0"/>
                <a:cs typeface="Calibri" panose="020F0502020204030204" pitchFamily="34" charset="0"/>
              </a:rPr>
              <a:t> MJ, et al. Towards a consensus definition of maternal sepsis: results of a systematic review and expert consultation. </a:t>
            </a:r>
            <a:r>
              <a:rPr lang="en-US" sz="1200" dirty="0" err="1">
                <a:effectLst/>
                <a:latin typeface="Calibri" panose="020F0502020204030204" pitchFamily="34" charset="0"/>
                <a:ea typeface="Times New Roman" panose="02020603050405020304" pitchFamily="18" charset="0"/>
                <a:cs typeface="Calibri" panose="020F0502020204030204" pitchFamily="34" charset="0"/>
              </a:rPr>
              <a:t>Reprod</a:t>
            </a:r>
            <a:r>
              <a:rPr lang="en-US" sz="1200" dirty="0">
                <a:effectLst/>
                <a:latin typeface="Calibri" panose="020F0502020204030204" pitchFamily="34" charset="0"/>
                <a:ea typeface="Times New Roman" panose="02020603050405020304" pitchFamily="18" charset="0"/>
                <a:cs typeface="Calibri" panose="020F0502020204030204" pitchFamily="34" charset="0"/>
              </a:rPr>
              <a:t> Health. 2017 May;14(1):67</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pPr>
            <a:r>
              <a:rPr lang="en-US" sz="1200" dirty="0">
                <a:effectLst/>
                <a:latin typeface="Calibri" panose="020F0502020204030204" pitchFamily="34" charset="0"/>
                <a:ea typeface="Times New Roman" panose="02020603050405020304" pitchFamily="18" charset="0"/>
                <a:cs typeface="Calibri" panose="020F0502020204030204" pitchFamily="34" charset="0"/>
              </a:rPr>
              <a:t>8. </a:t>
            </a:r>
            <a:r>
              <a:rPr lang="en-US" sz="1200" dirty="0">
                <a:effectLst/>
                <a:latin typeface="Calibri" panose="020F0502020204030204" pitchFamily="34" charset="0"/>
                <a:ea typeface="Calibri" panose="020F0502020204030204" pitchFamily="34" charset="0"/>
                <a:cs typeface="Calibri" panose="020F0502020204030204" pitchFamily="34" charset="0"/>
              </a:rPr>
              <a:t>Gibbs R, Bauer M, Olvera L, </a:t>
            </a:r>
            <a:r>
              <a:rPr lang="en-US" sz="1200" dirty="0" err="1">
                <a:effectLst/>
                <a:latin typeface="Calibri" panose="020F0502020204030204" pitchFamily="34" charset="0"/>
                <a:ea typeface="Calibri" panose="020F0502020204030204" pitchFamily="34" charset="0"/>
                <a:cs typeface="Calibri" panose="020F0502020204030204" pitchFamily="34" charset="0"/>
              </a:rPr>
              <a:t>Sakowski</a:t>
            </a:r>
            <a:r>
              <a:rPr lang="en-US" sz="1200" dirty="0">
                <a:effectLst/>
                <a:latin typeface="Calibri" panose="020F0502020204030204" pitchFamily="34" charset="0"/>
                <a:ea typeface="Calibri" panose="020F0502020204030204" pitchFamily="34" charset="0"/>
                <a:cs typeface="Calibri" panose="020F0502020204030204" pitchFamily="34" charset="0"/>
              </a:rPr>
              <a:t> C, Cape V, Main E. Improving Diagnosis and Treatment of Maternal Sepsis: A Quality Improvement Toolkit. Stanford, CA: California Maternal Quality Care Collaborative.  </a:t>
            </a:r>
            <a:r>
              <a:rPr lang="en-US" sz="1200" u="sng" dirty="0">
                <a:solidFill>
                  <a:srgbClr val="0000FF"/>
                </a:solidFill>
                <a:effectLst/>
                <a:latin typeface="Calibri" panose="020F0502020204030204" pitchFamily="34" charset="0"/>
                <a:ea typeface="Calibri" panose="020F0502020204030204" pitchFamily="34" charset="0"/>
                <a:cs typeface="Calibri" panose="020F0502020204030204" pitchFamily="34" charset="0"/>
                <a:hlinkClick r:id="rId2"/>
              </a:rPr>
              <a:t>https://paclac.org/wp-content/uploads/2020/03/CMQCC_SepsisToolkit.pdf</a:t>
            </a:r>
            <a:r>
              <a:rPr lang="en-US" sz="1200" dirty="0">
                <a:effectLst/>
                <a:latin typeface="Calibri" panose="020F0502020204030204" pitchFamily="34" charset="0"/>
                <a:ea typeface="Calibri" panose="020F0502020204030204" pitchFamily="34" charset="0"/>
                <a:cs typeface="Calibri" panose="020F0502020204030204" pitchFamily="34" charset="0"/>
              </a:rPr>
              <a:t>  accessed 6/6/2020</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pPr>
            <a:r>
              <a:rPr lang="en-US" sz="1200" dirty="0">
                <a:solidFill>
                  <a:srgbClr val="212121"/>
                </a:solidFill>
                <a:latin typeface="Calibri" panose="020F0502020204030204" pitchFamily="34" charset="0"/>
                <a:ea typeface="Calibri" panose="020F0502020204030204" pitchFamily="34" charset="0"/>
                <a:cs typeface="Calibri" panose="020F0502020204030204" pitchFamily="34" charset="0"/>
              </a:rPr>
              <a:t>9</a:t>
            </a:r>
            <a:r>
              <a:rPr lang="en-US" sz="1200" dirty="0">
                <a:solidFill>
                  <a:srgbClr val="212121"/>
                </a:solidFill>
                <a:effectLst/>
                <a:latin typeface="Calibri" panose="020F0502020204030204" pitchFamily="34" charset="0"/>
                <a:ea typeface="Calibri" panose="020F0502020204030204" pitchFamily="34" charset="0"/>
                <a:cs typeface="Calibri" panose="020F0502020204030204" pitchFamily="34" charset="0"/>
              </a:rPr>
              <a:t>. </a:t>
            </a:r>
            <a:r>
              <a:rPr lang="en-US" sz="1200" dirty="0" err="1">
                <a:solidFill>
                  <a:srgbClr val="212121"/>
                </a:solidFill>
                <a:effectLst/>
                <a:latin typeface="Calibri" panose="020F0502020204030204" pitchFamily="34" charset="0"/>
                <a:ea typeface="Calibri" panose="020F0502020204030204" pitchFamily="34" charset="0"/>
                <a:cs typeface="Calibri" panose="020F0502020204030204" pitchFamily="34" charset="0"/>
              </a:rPr>
              <a:t>Knaus</a:t>
            </a:r>
            <a:r>
              <a:rPr lang="en-US" sz="1200" dirty="0">
                <a:solidFill>
                  <a:srgbClr val="212121"/>
                </a:solidFill>
                <a:effectLst/>
                <a:latin typeface="Calibri" panose="020F0502020204030204" pitchFamily="34" charset="0"/>
                <a:ea typeface="Calibri" panose="020F0502020204030204" pitchFamily="34" charset="0"/>
                <a:cs typeface="Calibri" panose="020F0502020204030204" pitchFamily="34" charset="0"/>
              </a:rPr>
              <a:t> WA, Draper EA, Wagner DP, Zimmerman JE. APACHE II: a severity of disease classification system. Crit Care Med. 1985 Oct;13(10):818-29.</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pPr>
            <a:r>
              <a:rPr lang="en-US" sz="1200" dirty="0">
                <a:solidFill>
                  <a:srgbClr val="212121"/>
                </a:solidFill>
                <a:latin typeface="Calibri" panose="020F0502020204030204" pitchFamily="34" charset="0"/>
                <a:ea typeface="Calibri" panose="020F0502020204030204" pitchFamily="34" charset="0"/>
                <a:cs typeface="Calibri" panose="020F0502020204030204" pitchFamily="34" charset="0"/>
              </a:rPr>
              <a:t>10</a:t>
            </a:r>
            <a:r>
              <a:rPr lang="en-US" sz="1200" dirty="0">
                <a:solidFill>
                  <a:srgbClr val="212121"/>
                </a:solidFill>
                <a:effectLst/>
                <a:latin typeface="Calibri" panose="020F0502020204030204" pitchFamily="34" charset="0"/>
                <a:ea typeface="Calibri" panose="020F0502020204030204" pitchFamily="34" charset="0"/>
                <a:cs typeface="Calibri" panose="020F0502020204030204" pitchFamily="34" charset="0"/>
              </a:rPr>
              <a:t>. Acosta, Colleen, Knight, Marian. Sepsis and maternal mortality. </a:t>
            </a:r>
            <a:r>
              <a:rPr lang="en-US" sz="1200" dirty="0" err="1">
                <a:solidFill>
                  <a:srgbClr val="212121"/>
                </a:solidFill>
                <a:effectLst/>
                <a:latin typeface="Calibri" panose="020F0502020204030204" pitchFamily="34" charset="0"/>
                <a:ea typeface="Calibri" panose="020F0502020204030204" pitchFamily="34" charset="0"/>
                <a:cs typeface="Calibri" panose="020F0502020204030204" pitchFamily="34" charset="0"/>
              </a:rPr>
              <a:t>Curr</a:t>
            </a:r>
            <a:r>
              <a:rPr lang="en-US" sz="1200" dirty="0">
                <a:solidFill>
                  <a:srgbClr val="212121"/>
                </a:solidFill>
                <a:effectLst/>
                <a:latin typeface="Calibri" panose="020F0502020204030204" pitchFamily="34" charset="0"/>
                <a:ea typeface="Calibri" panose="020F0502020204030204" pitchFamily="34" charset="0"/>
                <a:cs typeface="Calibri" panose="020F0502020204030204" pitchFamily="34" charset="0"/>
              </a:rPr>
              <a:t> </a:t>
            </a:r>
            <a:r>
              <a:rPr lang="en-US" sz="1200" dirty="0" err="1">
                <a:solidFill>
                  <a:srgbClr val="212121"/>
                </a:solidFill>
                <a:effectLst/>
                <a:latin typeface="Calibri" panose="020F0502020204030204" pitchFamily="34" charset="0"/>
                <a:ea typeface="Calibri" panose="020F0502020204030204" pitchFamily="34" charset="0"/>
                <a:cs typeface="Calibri" panose="020F0502020204030204" pitchFamily="34" charset="0"/>
              </a:rPr>
              <a:t>Opin</a:t>
            </a:r>
            <a:r>
              <a:rPr lang="en-US" sz="1200" dirty="0">
                <a:solidFill>
                  <a:srgbClr val="212121"/>
                </a:solidFill>
                <a:effectLst/>
                <a:latin typeface="Calibri" panose="020F0502020204030204" pitchFamily="34" charset="0"/>
                <a:ea typeface="Calibri" panose="020F0502020204030204" pitchFamily="34" charset="0"/>
                <a:cs typeface="Calibri" panose="020F0502020204030204" pitchFamily="34" charset="0"/>
              </a:rPr>
              <a:t> </a:t>
            </a:r>
            <a:r>
              <a:rPr lang="en-US" sz="1200" dirty="0" err="1">
                <a:solidFill>
                  <a:srgbClr val="212121"/>
                </a:solidFill>
                <a:effectLst/>
                <a:latin typeface="Calibri" panose="020F0502020204030204" pitchFamily="34" charset="0"/>
                <a:ea typeface="Calibri" panose="020F0502020204030204" pitchFamily="34" charset="0"/>
                <a:cs typeface="Calibri" panose="020F0502020204030204" pitchFamily="34" charset="0"/>
              </a:rPr>
              <a:t>Obstet</a:t>
            </a:r>
            <a:r>
              <a:rPr lang="en-US" sz="1200" dirty="0">
                <a:solidFill>
                  <a:srgbClr val="212121"/>
                </a:solidFill>
                <a:effectLst/>
                <a:latin typeface="Calibri" panose="020F0502020204030204" pitchFamily="34" charset="0"/>
                <a:ea typeface="Calibri" panose="020F0502020204030204" pitchFamily="34" charset="0"/>
                <a:cs typeface="Calibri" panose="020F0502020204030204" pitchFamily="34" charset="0"/>
              </a:rPr>
              <a:t> Gynecol. 2013;25(2):109-116.</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27" name="TextBox 26"/>
          <p:cNvSpPr txBox="1"/>
          <p:nvPr/>
        </p:nvSpPr>
        <p:spPr>
          <a:xfrm>
            <a:off x="22860003" y="24288752"/>
            <a:ext cx="2466978" cy="681481"/>
          </a:xfrm>
          <a:prstGeom prst="rect">
            <a:avLst/>
          </a:prstGeom>
          <a:noFill/>
        </p:spPr>
        <p:txBody>
          <a:bodyPr wrap="none" lIns="65288" tIns="32645" rIns="65288" bIns="32645" rtlCol="0">
            <a:spAutoFit/>
          </a:bodyPr>
          <a:lstStyle/>
          <a:p>
            <a:r>
              <a:rPr lang="en-US" sz="4000" b="1" dirty="0"/>
              <a:t>References</a:t>
            </a:r>
          </a:p>
        </p:txBody>
      </p:sp>
      <p:sp>
        <p:nvSpPr>
          <p:cNvPr id="10" name="Text Box 189"/>
          <p:cNvSpPr txBox="1">
            <a:spLocks noChangeArrowheads="1"/>
          </p:cNvSpPr>
          <p:nvPr/>
        </p:nvSpPr>
        <p:spPr bwMode="auto">
          <a:xfrm>
            <a:off x="1463040" y="4572001"/>
            <a:ext cx="10149840" cy="8125301"/>
          </a:xfrm>
          <a:prstGeom prst="rect">
            <a:avLst/>
          </a:prstGeom>
          <a:solidFill>
            <a:schemeClr val="bg1"/>
          </a:solidFill>
          <a:ln w="12700">
            <a:solidFill>
              <a:schemeClr val="accent1">
                <a:lumMod val="75000"/>
              </a:schemeClr>
            </a:solidFill>
          </a:ln>
          <a:effectLst/>
        </p:spPr>
        <p:txBody>
          <a:bodyPr lIns="182880" tIns="182880" rIns="182880" bIns="182880">
            <a:spAutoFit/>
          </a:bodyPr>
          <a:lstStyle>
            <a:lvl1pPr eaLnBrk="0" hangingPunct="0">
              <a:defRPr sz="2200">
                <a:solidFill>
                  <a:schemeClr val="tx1"/>
                </a:solidFill>
                <a:latin typeface="Arial" charset="0"/>
              </a:defRPr>
            </a:lvl1pPr>
            <a:lvl2pPr marL="742950" indent="-285750" eaLnBrk="0" hangingPunct="0">
              <a:defRPr sz="2200">
                <a:solidFill>
                  <a:schemeClr val="tx1"/>
                </a:solidFill>
                <a:latin typeface="Arial" charset="0"/>
              </a:defRPr>
            </a:lvl2pPr>
            <a:lvl3pPr marL="1143000" indent="-228600" eaLnBrk="0" hangingPunct="0">
              <a:defRPr sz="2200">
                <a:solidFill>
                  <a:schemeClr val="tx1"/>
                </a:solidFill>
                <a:latin typeface="Arial" charset="0"/>
              </a:defRPr>
            </a:lvl3pPr>
            <a:lvl4pPr marL="1600200" indent="-228600" eaLnBrk="0" hangingPunct="0">
              <a:defRPr sz="2200">
                <a:solidFill>
                  <a:schemeClr val="tx1"/>
                </a:solidFill>
                <a:latin typeface="Arial" charset="0"/>
              </a:defRPr>
            </a:lvl4pPr>
            <a:lvl5pPr marL="2057400" indent="-228600" eaLnBrk="0" hangingPunct="0">
              <a:defRPr sz="2200">
                <a:solidFill>
                  <a:schemeClr val="tx1"/>
                </a:solidFill>
                <a:latin typeface="Arial" charset="0"/>
              </a:defRPr>
            </a:lvl5pPr>
            <a:lvl6pPr marL="2514600" indent="-228600" eaLnBrk="0" fontAlgn="base" hangingPunct="0">
              <a:spcBef>
                <a:spcPct val="0"/>
              </a:spcBef>
              <a:spcAft>
                <a:spcPct val="0"/>
              </a:spcAft>
              <a:defRPr sz="2200">
                <a:solidFill>
                  <a:schemeClr val="tx1"/>
                </a:solidFill>
                <a:latin typeface="Arial" charset="0"/>
              </a:defRPr>
            </a:lvl6pPr>
            <a:lvl7pPr marL="2971800" indent="-228600" eaLnBrk="0" fontAlgn="base" hangingPunct="0">
              <a:spcBef>
                <a:spcPct val="0"/>
              </a:spcBef>
              <a:spcAft>
                <a:spcPct val="0"/>
              </a:spcAft>
              <a:defRPr sz="2200">
                <a:solidFill>
                  <a:schemeClr val="tx1"/>
                </a:solidFill>
                <a:latin typeface="Arial" charset="0"/>
              </a:defRPr>
            </a:lvl7pPr>
            <a:lvl8pPr marL="3429000" indent="-228600" eaLnBrk="0" fontAlgn="base" hangingPunct="0">
              <a:spcBef>
                <a:spcPct val="0"/>
              </a:spcBef>
              <a:spcAft>
                <a:spcPct val="0"/>
              </a:spcAft>
              <a:defRPr sz="2200">
                <a:solidFill>
                  <a:schemeClr val="tx1"/>
                </a:solidFill>
                <a:latin typeface="Arial" charset="0"/>
              </a:defRPr>
            </a:lvl8pPr>
            <a:lvl9pPr marL="3886200" indent="-228600" eaLnBrk="0" fontAlgn="base" hangingPunct="0">
              <a:spcBef>
                <a:spcPct val="0"/>
              </a:spcBef>
              <a:spcAft>
                <a:spcPct val="0"/>
              </a:spcAft>
              <a:defRPr sz="2200">
                <a:solidFill>
                  <a:schemeClr val="tx1"/>
                </a:solidFill>
                <a:latin typeface="Arial" charset="0"/>
              </a:defRPr>
            </a:lvl9pPr>
          </a:lstStyle>
          <a:p>
            <a:pPr eaLnBrk="1" hangingPunct="1"/>
            <a:r>
              <a:rPr lang="en-US" sz="2400" b="1" dirty="0">
                <a:latin typeface="Calibri" pitchFamily="34" charset="0"/>
              </a:rPr>
              <a:t>Objectives: </a:t>
            </a:r>
            <a:r>
              <a:rPr lang="en-US" sz="2400" dirty="0">
                <a:latin typeface="Calibri" pitchFamily="34" charset="0"/>
              </a:rPr>
              <a:t>Maternal sepsis can be challenging to identify. We sought to understand the differences in diagnosis of sepsis in the maternal population using Sepsis-2, Sepsis-3 and CMQCC diagnostic criteria while also determining sepsis outcomes and mortality.</a:t>
            </a:r>
            <a:endParaRPr lang="en-US" sz="2400" b="1" dirty="0">
              <a:latin typeface="Calibri" pitchFamily="34" charset="0"/>
            </a:endParaRPr>
          </a:p>
          <a:p>
            <a:pPr eaLnBrk="1" hangingPunct="1"/>
            <a:r>
              <a:rPr lang="en-US" sz="2400" b="1" dirty="0">
                <a:latin typeface="Calibri" pitchFamily="34" charset="0"/>
              </a:rPr>
              <a:t>Design: </a:t>
            </a:r>
            <a:r>
              <a:rPr lang="en-US" sz="2400" dirty="0">
                <a:latin typeface="Calibri" pitchFamily="34" charset="0"/>
              </a:rPr>
              <a:t>Retrospective study</a:t>
            </a:r>
            <a:endParaRPr lang="en-US" sz="2400" b="1" dirty="0">
              <a:latin typeface="Calibri" pitchFamily="34" charset="0"/>
            </a:endParaRPr>
          </a:p>
          <a:p>
            <a:pPr eaLnBrk="1" hangingPunct="1"/>
            <a:r>
              <a:rPr lang="en-US" sz="2400" b="1" dirty="0">
                <a:latin typeface="Calibri" pitchFamily="34" charset="0"/>
              </a:rPr>
              <a:t>Patients: </a:t>
            </a:r>
            <a:r>
              <a:rPr lang="en-US" sz="2400" dirty="0">
                <a:latin typeface="Calibri" pitchFamily="34" charset="0"/>
              </a:rPr>
              <a:t>228 Michigan Medicine patients identified as having suspected infection defined by blood cultures and administration of antibiotics and having ICD and CPT codes of pregnancy and delivery. </a:t>
            </a:r>
            <a:endParaRPr lang="en-US" sz="2400" b="1" dirty="0">
              <a:latin typeface="Calibri" pitchFamily="34" charset="0"/>
            </a:endParaRPr>
          </a:p>
          <a:p>
            <a:pPr eaLnBrk="1" hangingPunct="1"/>
            <a:r>
              <a:rPr lang="en-US" sz="2400" b="1" dirty="0">
                <a:latin typeface="Calibri" pitchFamily="34" charset="0"/>
              </a:rPr>
              <a:t>Measurements and Main Results: </a:t>
            </a:r>
            <a:r>
              <a:rPr lang="en-US" sz="2400" dirty="0">
                <a:latin typeface="Calibri" pitchFamily="34" charset="0"/>
              </a:rPr>
              <a:t>Kappa was used to show agreement among Sepsis-2, Sepsis-3 and CMQCC definitions. Standard differences, chi square test, rank sum and independent t-test were used as appropriate to compare patients with CMQCC sepsis to patients with non-CMQCC sepsis. </a:t>
            </a:r>
            <a:r>
              <a:rPr lang="en-US" sz="2400" dirty="0">
                <a:effectLst/>
                <a:latin typeface="Calibri" panose="020F0502020204030204" pitchFamily="34" charset="0"/>
                <a:ea typeface="Calibri" panose="020F0502020204030204" pitchFamily="34" charset="0"/>
                <a:cs typeface="Times New Roman" panose="02020603050405020304" pitchFamily="18" charset="0"/>
              </a:rPr>
              <a:t>191 patients had sepsis by Sepsis-2 criteria, 131 by Sepsis-3 and 62 by CMQCC criteria. Agreement among the definitions was poor: kappa=-0.31 for Sepsis-2 versus Sepsis-3, kappa=0.13 for Sepsis-2 versus CMQCC, and kappa=0.25 for Sepsis-3 versus CMQCC. Mortality was 4% in patients from all groups, 10% in the CMQCC group and 2% in the non-CMQCC group (standard difference 0.31, p-value 0.027) </a:t>
            </a:r>
            <a:endParaRPr lang="en-US" sz="2400" dirty="0">
              <a:latin typeface="Calibri" pitchFamily="34" charset="0"/>
            </a:endParaRPr>
          </a:p>
          <a:p>
            <a:pPr eaLnBrk="1" hangingPunct="1"/>
            <a:r>
              <a:rPr lang="en-US" sz="2400" b="1" dirty="0">
                <a:latin typeface="Calibri" pitchFamily="34" charset="0"/>
              </a:rPr>
              <a:t>Conclusions:</a:t>
            </a:r>
            <a:r>
              <a:rPr lang="en-US" sz="2400" dirty="0">
                <a:latin typeface="Calibri" pitchFamily="34" charset="0"/>
              </a:rPr>
              <a:t> We found poor agreement among Sepsis-2, Sepsis-3 and CMQCC criteria for diagnosing sepsis in the maternal population. Additionally, patients meeting CMQCC diagnostic criteria had increased risk of mortality.</a:t>
            </a:r>
            <a:endParaRPr lang="en-US" sz="2400" b="1" dirty="0">
              <a:latin typeface="Calibri" pitchFamily="34" charset="0"/>
            </a:endParaRPr>
          </a:p>
        </p:txBody>
      </p:sp>
      <p:sp>
        <p:nvSpPr>
          <p:cNvPr id="32" name="Rectangle 31"/>
          <p:cNvSpPr/>
          <p:nvPr/>
        </p:nvSpPr>
        <p:spPr>
          <a:xfrm>
            <a:off x="1463040" y="4000500"/>
            <a:ext cx="10149840" cy="571500"/>
          </a:xfrm>
          <a:prstGeom prst="rect">
            <a:avLst/>
          </a:prstGeom>
          <a:solidFill>
            <a:schemeClr val="accent1">
              <a:lumMod val="75000"/>
            </a:schemeClr>
          </a:solidFill>
          <a:ln w="12700"/>
        </p:spPr>
        <p:style>
          <a:lnRef idx="2">
            <a:schemeClr val="accent1">
              <a:shade val="50000"/>
            </a:schemeClr>
          </a:lnRef>
          <a:fillRef idx="1">
            <a:schemeClr val="accent1"/>
          </a:fillRef>
          <a:effectRef idx="0">
            <a:schemeClr val="accent1"/>
          </a:effectRef>
          <a:fontRef idx="minor">
            <a:schemeClr val="lt1"/>
          </a:fontRef>
        </p:style>
        <p:txBody>
          <a:bodyPr lIns="65288" tIns="32645" rIns="65288" bIns="32645" rtlCol="0" anchor="ctr"/>
          <a:lstStyle/>
          <a:p>
            <a:pPr algn="ctr"/>
            <a:r>
              <a:rPr lang="en-US" sz="4000" b="1" dirty="0">
                <a:solidFill>
                  <a:schemeClr val="accent3">
                    <a:lumMod val="20000"/>
                    <a:lumOff val="80000"/>
                  </a:schemeClr>
                </a:solidFill>
              </a:rPr>
              <a:t>Abstract</a:t>
            </a:r>
          </a:p>
        </p:txBody>
      </p:sp>
      <p:sp>
        <p:nvSpPr>
          <p:cNvPr id="15" name="Text Box 194"/>
          <p:cNvSpPr txBox="1">
            <a:spLocks noChangeArrowheads="1"/>
          </p:cNvSpPr>
          <p:nvPr/>
        </p:nvSpPr>
        <p:spPr bwMode="auto">
          <a:xfrm>
            <a:off x="23225760" y="4572001"/>
            <a:ext cx="10149840" cy="6879768"/>
          </a:xfrm>
          <a:prstGeom prst="rect">
            <a:avLst/>
          </a:prstGeom>
          <a:solidFill>
            <a:schemeClr val="bg1"/>
          </a:solidFill>
          <a:ln w="12700">
            <a:solidFill>
              <a:schemeClr val="accent1">
                <a:lumMod val="75000"/>
              </a:schemeClr>
            </a:solidFill>
          </a:ln>
          <a:effectLst/>
        </p:spPr>
        <p:txBody>
          <a:bodyPr lIns="182880" tIns="182880" rIns="182880" bIns="182880">
            <a:spAutoFit/>
          </a:bodyPr>
          <a:lstStyle>
            <a:lvl1pPr eaLnBrk="0" hangingPunct="0">
              <a:defRPr sz="2200">
                <a:solidFill>
                  <a:schemeClr val="tx1"/>
                </a:solidFill>
                <a:latin typeface="Arial" charset="0"/>
              </a:defRPr>
            </a:lvl1pPr>
            <a:lvl2pPr marL="742950" indent="-285750" eaLnBrk="0" hangingPunct="0">
              <a:defRPr sz="2200">
                <a:solidFill>
                  <a:schemeClr val="tx1"/>
                </a:solidFill>
                <a:latin typeface="Arial" charset="0"/>
              </a:defRPr>
            </a:lvl2pPr>
            <a:lvl3pPr marL="1143000" indent="-228600" eaLnBrk="0" hangingPunct="0">
              <a:defRPr sz="2200">
                <a:solidFill>
                  <a:schemeClr val="tx1"/>
                </a:solidFill>
                <a:latin typeface="Arial" charset="0"/>
              </a:defRPr>
            </a:lvl3pPr>
            <a:lvl4pPr marL="1600200" indent="-228600" eaLnBrk="0" hangingPunct="0">
              <a:defRPr sz="2200">
                <a:solidFill>
                  <a:schemeClr val="tx1"/>
                </a:solidFill>
                <a:latin typeface="Arial" charset="0"/>
              </a:defRPr>
            </a:lvl4pPr>
            <a:lvl5pPr marL="2057400" indent="-228600" eaLnBrk="0" hangingPunct="0">
              <a:defRPr sz="2200">
                <a:solidFill>
                  <a:schemeClr val="tx1"/>
                </a:solidFill>
                <a:latin typeface="Arial" charset="0"/>
              </a:defRPr>
            </a:lvl5pPr>
            <a:lvl6pPr marL="2514600" indent="-228600" eaLnBrk="0" fontAlgn="base" hangingPunct="0">
              <a:spcBef>
                <a:spcPct val="0"/>
              </a:spcBef>
              <a:spcAft>
                <a:spcPct val="0"/>
              </a:spcAft>
              <a:defRPr sz="2200">
                <a:solidFill>
                  <a:schemeClr val="tx1"/>
                </a:solidFill>
                <a:latin typeface="Arial" charset="0"/>
              </a:defRPr>
            </a:lvl6pPr>
            <a:lvl7pPr marL="2971800" indent="-228600" eaLnBrk="0" fontAlgn="base" hangingPunct="0">
              <a:spcBef>
                <a:spcPct val="0"/>
              </a:spcBef>
              <a:spcAft>
                <a:spcPct val="0"/>
              </a:spcAft>
              <a:defRPr sz="2200">
                <a:solidFill>
                  <a:schemeClr val="tx1"/>
                </a:solidFill>
                <a:latin typeface="Arial" charset="0"/>
              </a:defRPr>
            </a:lvl7pPr>
            <a:lvl8pPr marL="3429000" indent="-228600" eaLnBrk="0" fontAlgn="base" hangingPunct="0">
              <a:spcBef>
                <a:spcPct val="0"/>
              </a:spcBef>
              <a:spcAft>
                <a:spcPct val="0"/>
              </a:spcAft>
              <a:defRPr sz="2200">
                <a:solidFill>
                  <a:schemeClr val="tx1"/>
                </a:solidFill>
                <a:latin typeface="Arial" charset="0"/>
              </a:defRPr>
            </a:lvl8pPr>
            <a:lvl9pPr marL="3886200" indent="-228600" eaLnBrk="0" fontAlgn="base" hangingPunct="0">
              <a:spcBef>
                <a:spcPct val="0"/>
              </a:spcBef>
              <a:spcAft>
                <a:spcPct val="0"/>
              </a:spcAft>
              <a:defRPr sz="2200">
                <a:solidFill>
                  <a:schemeClr val="tx1"/>
                </a:solidFill>
                <a:latin typeface="Arial" charset="0"/>
              </a:defRPr>
            </a:lvl9pPr>
          </a:lstStyle>
          <a:p>
            <a:pPr marL="0" marR="0">
              <a:lnSpc>
                <a:spcPct val="107000"/>
              </a:lnSpc>
              <a:spcBef>
                <a:spcPts val="0"/>
              </a:spcBef>
              <a:spcAft>
                <a:spcPts val="800"/>
              </a:spcAft>
            </a:pPr>
            <a:r>
              <a:rPr lang="en-US" sz="2400" dirty="0">
                <a:effectLst/>
                <a:latin typeface="Calibri" panose="020F0502020204030204" pitchFamily="34" charset="0"/>
                <a:ea typeface="Calibri" panose="020F0502020204030204" pitchFamily="34" charset="0"/>
                <a:cs typeface="Times New Roman" panose="02020603050405020304" pitchFamily="18" charset="0"/>
              </a:rPr>
              <a:t>We found 228 patients as having sepsis by any criteria. The mean age was 29 years  (SD 6.0), 152 (66.7%) were Caucasian, 40 (18%) were African American, 24 (11%) were Asian, 2 (1%) were American Indian or Alaska Native and 10 (4%) were other or unknown.  One hundred fifty-seven (69%) patients were diagnosed with sepsis postpartum and 71 (31%) were diagnosed antenatally. </a:t>
            </a:r>
          </a:p>
          <a:p>
            <a:pPr marL="0" marR="0">
              <a:lnSpc>
                <a:spcPct val="107000"/>
              </a:lnSpc>
              <a:spcBef>
                <a:spcPts val="0"/>
              </a:spcBef>
              <a:spcAft>
                <a:spcPts val="800"/>
              </a:spcAft>
            </a:pPr>
            <a:r>
              <a:rPr lang="en-US" sz="2400" dirty="0">
                <a:effectLst/>
                <a:latin typeface="Calibri" panose="020F0502020204030204" pitchFamily="34" charset="0"/>
                <a:ea typeface="Calibri" panose="020F0502020204030204" pitchFamily="34" charset="0"/>
                <a:cs typeface="Times New Roman" panose="02020603050405020304" pitchFamily="18" charset="0"/>
              </a:rPr>
              <a:t>We found 191 patients had sepsis by Sepsis-2 criteria, 131 by Sepsis-3 and 62 by CMQCC criteria. There were 94 patients that met criteria for both Sepsis-2 and Sepsis-3, and of these patients 51 (54%) also met criteria for CMQCC sepsis. Of the 62 total patients meeting criteria for CMQCC sepsis, all 62 (100%) met criteria for Sepsis-2 while 51 (82%) met criteria for Sepsis-3.</a:t>
            </a:r>
          </a:p>
          <a:p>
            <a:pPr marL="0" marR="0">
              <a:lnSpc>
                <a:spcPct val="107000"/>
              </a:lnSpc>
              <a:spcBef>
                <a:spcPts val="0"/>
              </a:spcBef>
              <a:spcAft>
                <a:spcPts val="800"/>
              </a:spcAft>
            </a:pPr>
            <a:r>
              <a:rPr lang="en-US" sz="2400" dirty="0">
                <a:effectLst/>
                <a:latin typeface="Calibri" panose="020F0502020204030204" pitchFamily="34" charset="0"/>
                <a:ea typeface="Calibri" panose="020F0502020204030204" pitchFamily="34" charset="0"/>
                <a:cs typeface="Times New Roman" panose="02020603050405020304" pitchFamily="18" charset="0"/>
              </a:rPr>
              <a:t>Kappa for Sepsis-2 versus Sepsis-3 was -0.31 (95% CI, -0.39 to -0.23) implying there is no agreement between the two groups or that agreement is worse than chance. Kappa for Sepsis-2 versus CMQCC was 0.13 (95% CI, 0.086 to 0.18) indicating slight agreement but still similar to chance and kappa for Sepsis-3 versus CMQCC was 0.25 (95% CI, 0.15 to 0.35) demonstrating minimal agreement.  </a:t>
            </a:r>
          </a:p>
        </p:txBody>
      </p:sp>
      <p:sp>
        <p:nvSpPr>
          <p:cNvPr id="33" name="Rectangle 32"/>
          <p:cNvSpPr/>
          <p:nvPr/>
        </p:nvSpPr>
        <p:spPr>
          <a:xfrm>
            <a:off x="1463040" y="13178818"/>
            <a:ext cx="10149840" cy="571500"/>
          </a:xfrm>
          <a:prstGeom prst="rect">
            <a:avLst/>
          </a:prstGeom>
          <a:solidFill>
            <a:schemeClr val="accent1">
              <a:lumMod val="75000"/>
            </a:schemeClr>
          </a:solidFill>
          <a:ln w="12700"/>
        </p:spPr>
        <p:style>
          <a:lnRef idx="2">
            <a:schemeClr val="accent1">
              <a:shade val="50000"/>
            </a:schemeClr>
          </a:lnRef>
          <a:fillRef idx="1">
            <a:schemeClr val="accent1"/>
          </a:fillRef>
          <a:effectRef idx="0">
            <a:schemeClr val="accent1"/>
          </a:effectRef>
          <a:fontRef idx="minor">
            <a:schemeClr val="lt1"/>
          </a:fontRef>
        </p:style>
        <p:txBody>
          <a:bodyPr lIns="65288" tIns="32645" rIns="65288" bIns="32645" rtlCol="0" anchor="ctr"/>
          <a:lstStyle/>
          <a:p>
            <a:pPr algn="ctr"/>
            <a:r>
              <a:rPr lang="en-US" sz="4000" b="1" dirty="0">
                <a:solidFill>
                  <a:schemeClr val="accent3">
                    <a:lumMod val="20000"/>
                    <a:lumOff val="80000"/>
                  </a:schemeClr>
                </a:solidFill>
              </a:rPr>
              <a:t>Introduction</a:t>
            </a:r>
          </a:p>
        </p:txBody>
      </p:sp>
      <p:sp>
        <p:nvSpPr>
          <p:cNvPr id="13" name="Text Box 192"/>
          <p:cNvSpPr txBox="1">
            <a:spLocks noChangeArrowheads="1"/>
          </p:cNvSpPr>
          <p:nvPr/>
        </p:nvSpPr>
        <p:spPr bwMode="auto">
          <a:xfrm>
            <a:off x="12344400" y="4572001"/>
            <a:ext cx="10149840" cy="7567521"/>
          </a:xfrm>
          <a:prstGeom prst="rect">
            <a:avLst/>
          </a:prstGeom>
          <a:solidFill>
            <a:schemeClr val="bg1"/>
          </a:solidFill>
          <a:ln w="12700">
            <a:solidFill>
              <a:schemeClr val="accent1">
                <a:lumMod val="75000"/>
              </a:schemeClr>
            </a:solidFill>
          </a:ln>
          <a:effectLst/>
        </p:spPr>
        <p:txBody>
          <a:bodyPr lIns="182880" tIns="182880" rIns="182880" bIns="182880">
            <a:spAutoFit/>
          </a:bodyPr>
          <a:lstStyle>
            <a:lvl1pPr eaLnBrk="0" hangingPunct="0">
              <a:defRPr sz="2200">
                <a:solidFill>
                  <a:schemeClr val="tx1"/>
                </a:solidFill>
                <a:latin typeface="Arial" charset="0"/>
              </a:defRPr>
            </a:lvl1pPr>
            <a:lvl2pPr marL="742950" indent="-285750" eaLnBrk="0" hangingPunct="0">
              <a:defRPr sz="2200">
                <a:solidFill>
                  <a:schemeClr val="tx1"/>
                </a:solidFill>
                <a:latin typeface="Arial" charset="0"/>
              </a:defRPr>
            </a:lvl2pPr>
            <a:lvl3pPr marL="1143000" indent="-228600" eaLnBrk="0" hangingPunct="0">
              <a:defRPr sz="2200">
                <a:solidFill>
                  <a:schemeClr val="tx1"/>
                </a:solidFill>
                <a:latin typeface="Arial" charset="0"/>
              </a:defRPr>
            </a:lvl3pPr>
            <a:lvl4pPr marL="1600200" indent="-228600" eaLnBrk="0" hangingPunct="0">
              <a:defRPr sz="2200">
                <a:solidFill>
                  <a:schemeClr val="tx1"/>
                </a:solidFill>
                <a:latin typeface="Arial" charset="0"/>
              </a:defRPr>
            </a:lvl4pPr>
            <a:lvl5pPr marL="2057400" indent="-228600" eaLnBrk="0" hangingPunct="0">
              <a:defRPr sz="2200">
                <a:solidFill>
                  <a:schemeClr val="tx1"/>
                </a:solidFill>
                <a:latin typeface="Arial" charset="0"/>
              </a:defRPr>
            </a:lvl5pPr>
            <a:lvl6pPr marL="2514600" indent="-228600" eaLnBrk="0" fontAlgn="base" hangingPunct="0">
              <a:spcBef>
                <a:spcPct val="0"/>
              </a:spcBef>
              <a:spcAft>
                <a:spcPct val="0"/>
              </a:spcAft>
              <a:defRPr sz="2200">
                <a:solidFill>
                  <a:schemeClr val="tx1"/>
                </a:solidFill>
                <a:latin typeface="Arial" charset="0"/>
              </a:defRPr>
            </a:lvl6pPr>
            <a:lvl7pPr marL="2971800" indent="-228600" eaLnBrk="0" fontAlgn="base" hangingPunct="0">
              <a:spcBef>
                <a:spcPct val="0"/>
              </a:spcBef>
              <a:spcAft>
                <a:spcPct val="0"/>
              </a:spcAft>
              <a:defRPr sz="2200">
                <a:solidFill>
                  <a:schemeClr val="tx1"/>
                </a:solidFill>
                <a:latin typeface="Arial" charset="0"/>
              </a:defRPr>
            </a:lvl7pPr>
            <a:lvl8pPr marL="3429000" indent="-228600" eaLnBrk="0" fontAlgn="base" hangingPunct="0">
              <a:spcBef>
                <a:spcPct val="0"/>
              </a:spcBef>
              <a:spcAft>
                <a:spcPct val="0"/>
              </a:spcAft>
              <a:defRPr sz="2200">
                <a:solidFill>
                  <a:schemeClr val="tx1"/>
                </a:solidFill>
                <a:latin typeface="Arial" charset="0"/>
              </a:defRPr>
            </a:lvl8pPr>
            <a:lvl9pPr marL="3886200" indent="-228600" eaLnBrk="0" fontAlgn="base" hangingPunct="0">
              <a:spcBef>
                <a:spcPct val="0"/>
              </a:spcBef>
              <a:spcAft>
                <a:spcPct val="0"/>
              </a:spcAft>
              <a:defRPr sz="2200">
                <a:solidFill>
                  <a:schemeClr val="tx1"/>
                </a:solidFill>
                <a:latin typeface="Arial" charset="0"/>
              </a:defRPr>
            </a:lvl9pPr>
          </a:lstStyle>
          <a:p>
            <a:pPr marL="0" marR="0">
              <a:lnSpc>
                <a:spcPct val="107000"/>
              </a:lnSpc>
              <a:spcBef>
                <a:spcPts val="0"/>
              </a:spcBef>
              <a:spcAft>
                <a:spcPts val="800"/>
              </a:spcAft>
            </a:pPr>
            <a:r>
              <a:rPr lang="en-US" sz="2400" dirty="0">
                <a:effectLst/>
                <a:latin typeface="Calibri" panose="020F0502020204030204" pitchFamily="34" charset="0"/>
                <a:ea typeface="Calibri" panose="020F0502020204030204" pitchFamily="34" charset="0"/>
                <a:cs typeface="Times New Roman" panose="02020603050405020304" pitchFamily="18" charset="0"/>
              </a:rPr>
              <a:t>We used the Sepsis database at Michigan Medicine of all patients with electronic health record documentation of sepsis using either Sepsis-2, Sepsis-3 or CMQCC criteria between July 10, 2009 and September 4, 2019. Suspected infection was defined by blood cultures and administration of antibiotics. All three types of sepsis were defined by meeting criteria within the 48 hours to 24 hours after sepsis onset window:  Sepsis-3 criteria was Sequential Organ Failure Assessment (SOFA) score of </a:t>
            </a:r>
            <a:r>
              <a:rPr lang="en-US" sz="2400" u="sng" dirty="0">
                <a:effectLst/>
                <a:latin typeface="Calibri" panose="020F0502020204030204" pitchFamily="34" charset="0"/>
                <a:ea typeface="Calibri" panose="020F0502020204030204" pitchFamily="34" charset="0"/>
                <a:cs typeface="Times New Roman" panose="02020603050405020304" pitchFamily="18" charset="0"/>
              </a:rPr>
              <a:t>&gt;</a:t>
            </a:r>
            <a:r>
              <a:rPr lang="en-US" sz="2400" dirty="0">
                <a:effectLst/>
                <a:latin typeface="Calibri" panose="020F0502020204030204" pitchFamily="34" charset="0"/>
                <a:ea typeface="Calibri" panose="020F0502020204030204" pitchFamily="34" charset="0"/>
                <a:cs typeface="Times New Roman" panose="02020603050405020304" pitchFamily="18" charset="0"/>
              </a:rPr>
              <a:t> 2,  Sepsis-2 criteria as </a:t>
            </a:r>
            <a:r>
              <a:rPr lang="en-US" sz="2400" u="sng" dirty="0">
                <a:effectLst/>
                <a:latin typeface="Calibri" panose="020F0502020204030204" pitchFamily="34" charset="0"/>
                <a:ea typeface="Calibri" panose="020F0502020204030204" pitchFamily="34" charset="0"/>
                <a:cs typeface="Times New Roman" panose="02020603050405020304" pitchFamily="18" charset="0"/>
              </a:rPr>
              <a:t>&gt;</a:t>
            </a:r>
            <a:r>
              <a:rPr lang="en-US" sz="2400" dirty="0">
                <a:effectLst/>
                <a:latin typeface="Calibri" panose="020F0502020204030204" pitchFamily="34" charset="0"/>
                <a:ea typeface="Calibri" panose="020F0502020204030204" pitchFamily="34" charset="0"/>
                <a:cs typeface="Times New Roman" panose="02020603050405020304" pitchFamily="18" charset="0"/>
              </a:rPr>
              <a:t> 2 Systemic Inflammatory Response Syndrome (SIRS) points, and California criteria by meeting </a:t>
            </a:r>
            <a:r>
              <a:rPr lang="en-US" sz="2400" u="sng" dirty="0">
                <a:effectLst/>
                <a:latin typeface="Calibri" panose="020F0502020204030204" pitchFamily="34" charset="0"/>
                <a:ea typeface="Calibri" panose="020F0502020204030204" pitchFamily="34" charset="0"/>
                <a:cs typeface="Times New Roman" panose="02020603050405020304" pitchFamily="18" charset="0"/>
              </a:rPr>
              <a:t>&gt;</a:t>
            </a:r>
            <a:r>
              <a:rPr lang="en-US" sz="2400" dirty="0">
                <a:effectLst/>
                <a:latin typeface="Calibri" panose="020F0502020204030204" pitchFamily="34" charset="0"/>
                <a:ea typeface="Calibri" panose="020F0502020204030204" pitchFamily="34" charset="0"/>
                <a:cs typeface="Times New Roman" panose="02020603050405020304" pitchFamily="18" charset="0"/>
              </a:rPr>
              <a:t> 1 of the screening criteria and </a:t>
            </a:r>
            <a:r>
              <a:rPr lang="en-US" sz="2400" u="sng" dirty="0">
                <a:effectLst/>
                <a:latin typeface="Calibri" panose="020F0502020204030204" pitchFamily="34" charset="0"/>
                <a:ea typeface="Calibri" panose="020F0502020204030204" pitchFamily="34" charset="0"/>
                <a:cs typeface="Times New Roman" panose="02020603050405020304" pitchFamily="18" charset="0"/>
              </a:rPr>
              <a:t>&gt;</a:t>
            </a:r>
            <a:r>
              <a:rPr lang="en-US" sz="2400" dirty="0">
                <a:effectLst/>
                <a:latin typeface="Calibri" panose="020F0502020204030204" pitchFamily="34" charset="0"/>
                <a:ea typeface="Calibri" panose="020F0502020204030204" pitchFamily="34" charset="0"/>
                <a:cs typeface="Times New Roman" panose="02020603050405020304" pitchFamily="18" charset="0"/>
              </a:rPr>
              <a:t> 1 of the confirmatory criteria (Table1)</a:t>
            </a:r>
            <a:r>
              <a:rPr lang="en-US" sz="2400" baseline="30000" dirty="0">
                <a:latin typeface="Calibri" panose="020F0502020204030204" pitchFamily="34" charset="0"/>
                <a:ea typeface="Calibri" panose="020F0502020204030204" pitchFamily="34" charset="0"/>
                <a:cs typeface="Times New Roman" panose="02020603050405020304" pitchFamily="18" charset="0"/>
              </a:rPr>
              <a:t>8</a:t>
            </a:r>
            <a:r>
              <a:rPr lang="en-US" sz="2400" dirty="0">
                <a:effectLst/>
                <a:latin typeface="Calibri" panose="020F0502020204030204" pitchFamily="34" charset="0"/>
                <a:ea typeface="Calibri" panose="020F0502020204030204" pitchFamily="34" charset="0"/>
                <a:cs typeface="Times New Roman" panose="02020603050405020304" pitchFamily="18" charset="0"/>
              </a:rPr>
              <a:t>. Pregnancy and delivery were defined using ICD and CPT codes. Ninety-day mortality from sepsis onset was obtained from the electronic health record and the Michigan Death Index.</a:t>
            </a:r>
          </a:p>
          <a:p>
            <a:pPr marL="0" marR="0">
              <a:lnSpc>
                <a:spcPct val="107000"/>
              </a:lnSpc>
              <a:spcBef>
                <a:spcPts val="0"/>
              </a:spcBef>
              <a:spcAft>
                <a:spcPts val="800"/>
              </a:spcAft>
            </a:pPr>
            <a:r>
              <a:rPr lang="en-US" sz="2400" dirty="0">
                <a:effectLst/>
                <a:latin typeface="Calibri" panose="020F0502020204030204" pitchFamily="34" charset="0"/>
                <a:ea typeface="Calibri" panose="020F0502020204030204" pitchFamily="34" charset="0"/>
                <a:cs typeface="Times New Roman" panose="02020603050405020304" pitchFamily="18" charset="0"/>
              </a:rPr>
              <a:t>Populations were</a:t>
            </a:r>
            <a:r>
              <a:rPr lang="en-US" sz="2400" dirty="0">
                <a:effectLst/>
                <a:latin typeface="Calibri" panose="020F0502020204030204" pitchFamily="34" charset="0"/>
                <a:ea typeface="Calibri" panose="020F0502020204030204" pitchFamily="34" charset="0"/>
                <a:cs typeface="Calibri" panose="020F0502020204030204" pitchFamily="34" charset="0"/>
              </a:rPr>
              <a:t> described using frequency, proportion, mean with standard deviation, and median with interquartile range.  Kappa was used to describe the agreement between populations defined by Sepsis-2, Sepsis-3, and California criteria.  Patients with sepsis by CMQCC criteria were compared to patients with non-CMQCC sepsis using </a:t>
            </a:r>
            <a:r>
              <a:rPr lang="en-US" sz="2400" dirty="0" err="1">
                <a:effectLst/>
                <a:latin typeface="Calibri" panose="020F0502020204030204" pitchFamily="34" charset="0"/>
                <a:ea typeface="Calibri" panose="020F0502020204030204" pitchFamily="34" charset="0"/>
                <a:cs typeface="Calibri" panose="020F0502020204030204" pitchFamily="34" charset="0"/>
              </a:rPr>
              <a:t>using</a:t>
            </a:r>
            <a:r>
              <a:rPr lang="en-US" sz="2400" dirty="0">
                <a:effectLst/>
                <a:latin typeface="Calibri" panose="020F0502020204030204" pitchFamily="34" charset="0"/>
                <a:ea typeface="Calibri" panose="020F0502020204030204" pitchFamily="34" charset="0"/>
                <a:cs typeface="Calibri" panose="020F0502020204030204" pitchFamily="34" charset="0"/>
              </a:rPr>
              <a:t> standard differences, chi square test, rank sum, and independent t-test as appropriate. </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34" name="Rectangle 33"/>
          <p:cNvSpPr/>
          <p:nvPr/>
        </p:nvSpPr>
        <p:spPr>
          <a:xfrm>
            <a:off x="12344400" y="4000500"/>
            <a:ext cx="10149840" cy="571500"/>
          </a:xfrm>
          <a:prstGeom prst="rect">
            <a:avLst/>
          </a:prstGeom>
          <a:solidFill>
            <a:schemeClr val="accent1">
              <a:lumMod val="75000"/>
            </a:schemeClr>
          </a:solidFill>
          <a:ln w="12700"/>
        </p:spPr>
        <p:style>
          <a:lnRef idx="2">
            <a:schemeClr val="accent1">
              <a:shade val="50000"/>
            </a:schemeClr>
          </a:lnRef>
          <a:fillRef idx="1">
            <a:schemeClr val="accent1"/>
          </a:fillRef>
          <a:effectRef idx="0">
            <a:schemeClr val="accent1"/>
          </a:effectRef>
          <a:fontRef idx="minor">
            <a:schemeClr val="lt1"/>
          </a:fontRef>
        </p:style>
        <p:txBody>
          <a:bodyPr lIns="65288" tIns="32645" rIns="65288" bIns="32645" rtlCol="0" anchor="ctr"/>
          <a:lstStyle/>
          <a:p>
            <a:pPr algn="ctr"/>
            <a:r>
              <a:rPr lang="en-US" sz="4000" b="1" dirty="0">
                <a:solidFill>
                  <a:schemeClr val="accent3">
                    <a:lumMod val="20000"/>
                    <a:lumOff val="80000"/>
                  </a:schemeClr>
                </a:solidFill>
              </a:rPr>
              <a:t>Methods and Materials</a:t>
            </a:r>
          </a:p>
        </p:txBody>
      </p:sp>
      <p:sp>
        <p:nvSpPr>
          <p:cNvPr id="12" name="Text Box 191"/>
          <p:cNvSpPr txBox="1">
            <a:spLocks noChangeArrowheads="1"/>
          </p:cNvSpPr>
          <p:nvPr/>
        </p:nvSpPr>
        <p:spPr bwMode="auto">
          <a:xfrm>
            <a:off x="34107120" y="4572001"/>
            <a:ext cx="10149840" cy="13597697"/>
          </a:xfrm>
          <a:prstGeom prst="rect">
            <a:avLst/>
          </a:prstGeom>
          <a:solidFill>
            <a:schemeClr val="bg1"/>
          </a:solidFill>
          <a:ln w="12700">
            <a:solidFill>
              <a:schemeClr val="accent1">
                <a:lumMod val="75000"/>
              </a:schemeClr>
            </a:solidFill>
          </a:ln>
          <a:effectLst/>
        </p:spPr>
        <p:txBody>
          <a:bodyPr lIns="182880" tIns="182880" rIns="182880" bIns="182880">
            <a:spAutoFit/>
          </a:bodyPr>
          <a:lstStyle>
            <a:lvl1pPr eaLnBrk="0" hangingPunct="0">
              <a:defRPr sz="2200">
                <a:solidFill>
                  <a:schemeClr val="tx1"/>
                </a:solidFill>
                <a:latin typeface="Arial" charset="0"/>
              </a:defRPr>
            </a:lvl1pPr>
            <a:lvl2pPr marL="742950" indent="-285750" eaLnBrk="0" hangingPunct="0">
              <a:defRPr sz="2200">
                <a:solidFill>
                  <a:schemeClr val="tx1"/>
                </a:solidFill>
                <a:latin typeface="Arial" charset="0"/>
              </a:defRPr>
            </a:lvl2pPr>
            <a:lvl3pPr marL="1143000" indent="-228600" eaLnBrk="0" hangingPunct="0">
              <a:defRPr sz="2200">
                <a:solidFill>
                  <a:schemeClr val="tx1"/>
                </a:solidFill>
                <a:latin typeface="Arial" charset="0"/>
              </a:defRPr>
            </a:lvl3pPr>
            <a:lvl4pPr marL="1600200" indent="-228600" eaLnBrk="0" hangingPunct="0">
              <a:defRPr sz="2200">
                <a:solidFill>
                  <a:schemeClr val="tx1"/>
                </a:solidFill>
                <a:latin typeface="Arial" charset="0"/>
              </a:defRPr>
            </a:lvl4pPr>
            <a:lvl5pPr marL="2057400" indent="-228600" eaLnBrk="0" hangingPunct="0">
              <a:defRPr sz="2200">
                <a:solidFill>
                  <a:schemeClr val="tx1"/>
                </a:solidFill>
                <a:latin typeface="Arial" charset="0"/>
              </a:defRPr>
            </a:lvl5pPr>
            <a:lvl6pPr marL="2514600" indent="-228600" eaLnBrk="0" fontAlgn="base" hangingPunct="0">
              <a:spcBef>
                <a:spcPct val="0"/>
              </a:spcBef>
              <a:spcAft>
                <a:spcPct val="0"/>
              </a:spcAft>
              <a:defRPr sz="2200">
                <a:solidFill>
                  <a:schemeClr val="tx1"/>
                </a:solidFill>
                <a:latin typeface="Arial" charset="0"/>
              </a:defRPr>
            </a:lvl6pPr>
            <a:lvl7pPr marL="2971800" indent="-228600" eaLnBrk="0" fontAlgn="base" hangingPunct="0">
              <a:spcBef>
                <a:spcPct val="0"/>
              </a:spcBef>
              <a:spcAft>
                <a:spcPct val="0"/>
              </a:spcAft>
              <a:defRPr sz="2200">
                <a:solidFill>
                  <a:schemeClr val="tx1"/>
                </a:solidFill>
                <a:latin typeface="Arial" charset="0"/>
              </a:defRPr>
            </a:lvl7pPr>
            <a:lvl8pPr marL="3429000" indent="-228600" eaLnBrk="0" fontAlgn="base" hangingPunct="0">
              <a:spcBef>
                <a:spcPct val="0"/>
              </a:spcBef>
              <a:spcAft>
                <a:spcPct val="0"/>
              </a:spcAft>
              <a:defRPr sz="2200">
                <a:solidFill>
                  <a:schemeClr val="tx1"/>
                </a:solidFill>
                <a:latin typeface="Arial" charset="0"/>
              </a:defRPr>
            </a:lvl8pPr>
            <a:lvl9pPr marL="3886200" indent="-228600" eaLnBrk="0" fontAlgn="base" hangingPunct="0">
              <a:spcBef>
                <a:spcPct val="0"/>
              </a:spcBef>
              <a:spcAft>
                <a:spcPct val="0"/>
              </a:spcAft>
              <a:defRPr sz="2200">
                <a:solidFill>
                  <a:schemeClr val="tx1"/>
                </a:solidFill>
                <a:latin typeface="Arial" charset="0"/>
              </a:defRPr>
            </a:lvl9pPr>
          </a:lstStyle>
          <a:p>
            <a:pPr marL="0" marR="0">
              <a:lnSpc>
                <a:spcPct val="107000"/>
              </a:lnSpc>
              <a:spcBef>
                <a:spcPts val="0"/>
              </a:spcBef>
              <a:spcAft>
                <a:spcPts val="800"/>
              </a:spcAft>
            </a:pPr>
            <a:r>
              <a:rPr lang="en-US" sz="2400" dirty="0">
                <a:effectLst/>
                <a:latin typeface="Calibri" panose="020F0502020204030204" pitchFamily="34" charset="0"/>
                <a:ea typeface="Calibri" panose="020F0502020204030204" pitchFamily="34" charset="0"/>
                <a:cs typeface="Times New Roman" panose="02020603050405020304" pitchFamily="18" charset="0"/>
              </a:rPr>
              <a:t>In this retrospective study of maternal patients with suspected sepsis, we found that the diagnosis of sepsis was not completely captured by any one definition. Overall, agreement between Sepsis-2 and Sepsis-3 was worse than chance (kappa -0.31, 95% CI -0.39 to -0.23), suggesting that there are different phenotypes of maternal sepsis and in this case one phenotype may be protective against the other. While agreement between the Sepsis-2 and CMQCC (kappa 0.13, 95% CI 0.086 to 0.18) and then Sepsis-3 and CMQCC (kappa 0.25, 95% CI 0.15 to 0.35) was slightly improved, there were still 166 patients that did not meet the CMQCC criteria. This suggests that simply adjusting for physiologic and laboratory changes of pregnancy in the diagnosis of sepsis in pregnant women will still miss the diagnosis in a number of patients. </a:t>
            </a:r>
          </a:p>
          <a:p>
            <a:pPr marL="0" marR="0">
              <a:lnSpc>
                <a:spcPct val="107000"/>
              </a:lnSpc>
              <a:spcBef>
                <a:spcPts val="0"/>
              </a:spcBef>
              <a:spcAft>
                <a:spcPts val="800"/>
              </a:spcAft>
            </a:pPr>
            <a:r>
              <a:rPr lang="en-US" sz="2400" dirty="0">
                <a:effectLst/>
                <a:latin typeface="Calibri" panose="020F0502020204030204" pitchFamily="34" charset="0"/>
                <a:ea typeface="Calibri" panose="020F0502020204030204" pitchFamily="34" charset="0"/>
                <a:cs typeface="Times New Roman" panose="02020603050405020304" pitchFamily="18" charset="0"/>
              </a:rPr>
              <a:t>Another important finding in our study was the mortality rate among the different sepsis groups. Overall, mortality was low for the entire group; however, we found the death rate was higher (standardized difference 0.31, p-value of 0.027) in the CMQCC patient group compared to the non-CMQCC group. In addition, other patient care related factors in the CMQCC group provided further evidence that this group of patients was indeed sicker than the non-CMQCC patients. For example, the mean APACHE score was higher in the CMQCC group (standardized difference .67, p-value of &lt;.001) and the number of patients receiving mechanical ventilation before sepsis diagnosis (standardized difference 0.89, p-value &lt;.001 ) and after sepsis diagnosis (standardized difference 1.01, p-value &lt;.001) was higher in the CMQCC group. </a:t>
            </a:r>
          </a:p>
          <a:p>
            <a:pPr marL="0" marR="0">
              <a:lnSpc>
                <a:spcPct val="107000"/>
              </a:lnSpc>
              <a:spcBef>
                <a:spcPts val="0"/>
              </a:spcBef>
              <a:spcAft>
                <a:spcPts val="800"/>
              </a:spcAft>
            </a:pPr>
            <a:r>
              <a:rPr lang="en-US" sz="2400" dirty="0">
                <a:effectLst/>
                <a:latin typeface="Calibri" panose="020F0502020204030204" pitchFamily="34" charset="0"/>
                <a:ea typeface="Calibri" panose="020F0502020204030204" pitchFamily="34" charset="0"/>
                <a:cs typeface="Times New Roman" panose="02020603050405020304" pitchFamily="18" charset="0"/>
              </a:rPr>
              <a:t>These findings suggest that in identifying patients who meet CMQCC criteria for maternal sepsis, we may be able to better predict severe cases of maternal sepsis early on. This is further supported by the laboratory values at admission for these patients (supplemental tables). Our findings show that differences between the populations may exist as early as hospital admission as the standardized difference in lactate and mean platelet volume were significantly different between the CMQCC group and the non-CMQCC group (p-value .001 and .007 respectively). Identifying severe infection earlier on in the disease course has been recognized as an important goal for improving mortality from maternal sepsis, which these findings may help to achieve</a:t>
            </a:r>
            <a:r>
              <a:rPr lang="en-US" sz="2400" baseline="30000" dirty="0">
                <a:effectLst/>
                <a:latin typeface="Calibri" panose="020F0502020204030204" pitchFamily="34" charset="0"/>
                <a:ea typeface="Calibri" panose="020F0502020204030204" pitchFamily="34" charset="0"/>
                <a:cs typeface="Times New Roman" panose="02020603050405020304" pitchFamily="18" charset="0"/>
              </a:rPr>
              <a:t>10</a:t>
            </a:r>
            <a:r>
              <a:rPr lang="en-US" sz="2400" baseline="-25000" dirty="0">
                <a:effectLst/>
                <a:latin typeface="Calibri" panose="020F0502020204030204" pitchFamily="34" charset="0"/>
                <a:ea typeface="Calibri" panose="020F0502020204030204" pitchFamily="34" charset="0"/>
                <a:cs typeface="Times New Roman" panose="02020603050405020304" pitchFamily="18" charset="0"/>
              </a:rPr>
              <a:t>.</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35" name="Rectangle 34"/>
          <p:cNvSpPr/>
          <p:nvPr/>
        </p:nvSpPr>
        <p:spPr>
          <a:xfrm>
            <a:off x="34107120" y="4000500"/>
            <a:ext cx="10149840" cy="571500"/>
          </a:xfrm>
          <a:prstGeom prst="rect">
            <a:avLst/>
          </a:prstGeom>
          <a:solidFill>
            <a:schemeClr val="accent1">
              <a:lumMod val="75000"/>
            </a:schemeClr>
          </a:solidFill>
          <a:ln w="12700"/>
        </p:spPr>
        <p:style>
          <a:lnRef idx="2">
            <a:schemeClr val="accent1">
              <a:shade val="50000"/>
            </a:schemeClr>
          </a:lnRef>
          <a:fillRef idx="1">
            <a:schemeClr val="accent1"/>
          </a:fillRef>
          <a:effectRef idx="0">
            <a:schemeClr val="accent1"/>
          </a:effectRef>
          <a:fontRef idx="minor">
            <a:schemeClr val="lt1"/>
          </a:fontRef>
        </p:style>
        <p:txBody>
          <a:bodyPr lIns="65288" tIns="32645" rIns="65288" bIns="32645" rtlCol="0" anchor="ctr"/>
          <a:lstStyle/>
          <a:p>
            <a:pPr algn="ctr"/>
            <a:r>
              <a:rPr lang="en-US" sz="4000" b="1" dirty="0">
                <a:solidFill>
                  <a:schemeClr val="accent3">
                    <a:lumMod val="20000"/>
                    <a:lumOff val="80000"/>
                  </a:schemeClr>
                </a:solidFill>
              </a:rPr>
              <a:t>Discussion</a:t>
            </a:r>
          </a:p>
        </p:txBody>
      </p:sp>
      <p:sp>
        <p:nvSpPr>
          <p:cNvPr id="14" name="Text Box 193"/>
          <p:cNvSpPr txBox="1">
            <a:spLocks noChangeArrowheads="1"/>
          </p:cNvSpPr>
          <p:nvPr/>
        </p:nvSpPr>
        <p:spPr bwMode="auto">
          <a:xfrm>
            <a:off x="34107120" y="19154931"/>
            <a:ext cx="10149840" cy="3115020"/>
          </a:xfrm>
          <a:prstGeom prst="rect">
            <a:avLst/>
          </a:prstGeom>
          <a:solidFill>
            <a:schemeClr val="bg1"/>
          </a:solidFill>
          <a:ln w="12700">
            <a:solidFill>
              <a:schemeClr val="accent1">
                <a:lumMod val="75000"/>
              </a:schemeClr>
            </a:solidFill>
          </a:ln>
          <a:effectLst/>
        </p:spPr>
        <p:txBody>
          <a:bodyPr lIns="182880" tIns="182880" rIns="182880" bIns="182880">
            <a:spAutoFit/>
          </a:bodyPr>
          <a:lstStyle>
            <a:lvl1pPr eaLnBrk="0" hangingPunct="0">
              <a:defRPr sz="2200">
                <a:solidFill>
                  <a:schemeClr val="tx1"/>
                </a:solidFill>
                <a:latin typeface="Arial" charset="0"/>
              </a:defRPr>
            </a:lvl1pPr>
            <a:lvl2pPr marL="742950" indent="-285750" eaLnBrk="0" hangingPunct="0">
              <a:defRPr sz="2200">
                <a:solidFill>
                  <a:schemeClr val="tx1"/>
                </a:solidFill>
                <a:latin typeface="Arial" charset="0"/>
              </a:defRPr>
            </a:lvl2pPr>
            <a:lvl3pPr marL="1143000" indent="-228600" eaLnBrk="0" hangingPunct="0">
              <a:defRPr sz="2200">
                <a:solidFill>
                  <a:schemeClr val="tx1"/>
                </a:solidFill>
                <a:latin typeface="Arial" charset="0"/>
              </a:defRPr>
            </a:lvl3pPr>
            <a:lvl4pPr marL="1600200" indent="-228600" eaLnBrk="0" hangingPunct="0">
              <a:defRPr sz="2200">
                <a:solidFill>
                  <a:schemeClr val="tx1"/>
                </a:solidFill>
                <a:latin typeface="Arial" charset="0"/>
              </a:defRPr>
            </a:lvl4pPr>
            <a:lvl5pPr marL="2057400" indent="-228600" eaLnBrk="0" hangingPunct="0">
              <a:defRPr sz="2200">
                <a:solidFill>
                  <a:schemeClr val="tx1"/>
                </a:solidFill>
                <a:latin typeface="Arial" charset="0"/>
              </a:defRPr>
            </a:lvl5pPr>
            <a:lvl6pPr marL="2514600" indent="-228600" eaLnBrk="0" fontAlgn="base" hangingPunct="0">
              <a:spcBef>
                <a:spcPct val="0"/>
              </a:spcBef>
              <a:spcAft>
                <a:spcPct val="0"/>
              </a:spcAft>
              <a:defRPr sz="2200">
                <a:solidFill>
                  <a:schemeClr val="tx1"/>
                </a:solidFill>
                <a:latin typeface="Arial" charset="0"/>
              </a:defRPr>
            </a:lvl6pPr>
            <a:lvl7pPr marL="2971800" indent="-228600" eaLnBrk="0" fontAlgn="base" hangingPunct="0">
              <a:spcBef>
                <a:spcPct val="0"/>
              </a:spcBef>
              <a:spcAft>
                <a:spcPct val="0"/>
              </a:spcAft>
              <a:defRPr sz="2200">
                <a:solidFill>
                  <a:schemeClr val="tx1"/>
                </a:solidFill>
                <a:latin typeface="Arial" charset="0"/>
              </a:defRPr>
            </a:lvl7pPr>
            <a:lvl8pPr marL="3429000" indent="-228600" eaLnBrk="0" fontAlgn="base" hangingPunct="0">
              <a:spcBef>
                <a:spcPct val="0"/>
              </a:spcBef>
              <a:spcAft>
                <a:spcPct val="0"/>
              </a:spcAft>
              <a:defRPr sz="2200">
                <a:solidFill>
                  <a:schemeClr val="tx1"/>
                </a:solidFill>
                <a:latin typeface="Arial" charset="0"/>
              </a:defRPr>
            </a:lvl8pPr>
            <a:lvl9pPr marL="3886200" indent="-228600" eaLnBrk="0" fontAlgn="base" hangingPunct="0">
              <a:spcBef>
                <a:spcPct val="0"/>
              </a:spcBef>
              <a:spcAft>
                <a:spcPct val="0"/>
              </a:spcAft>
              <a:defRPr sz="2200">
                <a:solidFill>
                  <a:schemeClr val="tx1"/>
                </a:solidFill>
                <a:latin typeface="Arial" charset="0"/>
              </a:defRPr>
            </a:lvl9pPr>
          </a:lstStyle>
          <a:p>
            <a:pPr marL="0" marR="0">
              <a:lnSpc>
                <a:spcPct val="107000"/>
              </a:lnSpc>
              <a:spcBef>
                <a:spcPts val="0"/>
              </a:spcBef>
              <a:spcAft>
                <a:spcPts val="0"/>
              </a:spcAft>
            </a:pPr>
            <a:r>
              <a:rPr lang="en-US" sz="28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We found that Sepsis-2, Sepsis-3 and CMQCC criteria for diagnosing sepsis in the maternal population has poor agreement which may indicate there being separate phenotypes of this disease state. Additionally, patients with both physiologic based sepsis and organ-based sepsis that meet CMQCC diagnostic criteria are at increased risk of mortality.</a:t>
            </a:r>
            <a:endParaRPr lang="en-US" sz="28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36" name="Rectangle 35"/>
          <p:cNvSpPr/>
          <p:nvPr/>
        </p:nvSpPr>
        <p:spPr>
          <a:xfrm>
            <a:off x="34107120" y="18583431"/>
            <a:ext cx="10149840" cy="571500"/>
          </a:xfrm>
          <a:prstGeom prst="rect">
            <a:avLst/>
          </a:prstGeom>
          <a:solidFill>
            <a:schemeClr val="accent1">
              <a:lumMod val="75000"/>
            </a:schemeClr>
          </a:solidFill>
          <a:ln w="12700"/>
        </p:spPr>
        <p:style>
          <a:lnRef idx="2">
            <a:schemeClr val="accent1">
              <a:shade val="50000"/>
            </a:schemeClr>
          </a:lnRef>
          <a:fillRef idx="1">
            <a:schemeClr val="accent1"/>
          </a:fillRef>
          <a:effectRef idx="0">
            <a:schemeClr val="accent1"/>
          </a:effectRef>
          <a:fontRef idx="minor">
            <a:schemeClr val="lt1"/>
          </a:fontRef>
        </p:style>
        <p:txBody>
          <a:bodyPr lIns="65288" tIns="32645" rIns="65288" bIns="32645" rtlCol="0" anchor="ctr"/>
          <a:lstStyle/>
          <a:p>
            <a:pPr algn="ctr"/>
            <a:r>
              <a:rPr lang="en-US" sz="4000" b="1" dirty="0">
                <a:solidFill>
                  <a:schemeClr val="accent3">
                    <a:lumMod val="20000"/>
                    <a:lumOff val="80000"/>
                  </a:schemeClr>
                </a:solidFill>
              </a:rPr>
              <a:t>Conclusions</a:t>
            </a:r>
          </a:p>
        </p:txBody>
      </p:sp>
      <p:sp>
        <p:nvSpPr>
          <p:cNvPr id="11" name="Text Box 190"/>
          <p:cNvSpPr txBox="1">
            <a:spLocks noChangeArrowheads="1"/>
          </p:cNvSpPr>
          <p:nvPr/>
        </p:nvSpPr>
        <p:spPr bwMode="auto">
          <a:xfrm>
            <a:off x="1463040" y="13780923"/>
            <a:ext cx="10149840" cy="8855629"/>
          </a:xfrm>
          <a:prstGeom prst="rect">
            <a:avLst/>
          </a:prstGeom>
          <a:solidFill>
            <a:schemeClr val="bg1"/>
          </a:solidFill>
          <a:ln w="12700">
            <a:solidFill>
              <a:schemeClr val="accent1">
                <a:lumMod val="75000"/>
              </a:schemeClr>
            </a:solidFill>
          </a:ln>
          <a:effectLst/>
        </p:spPr>
        <p:txBody>
          <a:bodyPr lIns="182880" tIns="182880" rIns="182880" bIns="182880">
            <a:spAutoFit/>
          </a:bodyPr>
          <a:lstStyle>
            <a:lvl1pPr eaLnBrk="0" hangingPunct="0">
              <a:defRPr sz="2200">
                <a:solidFill>
                  <a:schemeClr val="tx1"/>
                </a:solidFill>
                <a:latin typeface="Arial" charset="0"/>
              </a:defRPr>
            </a:lvl1pPr>
            <a:lvl2pPr marL="742950" indent="-285750" eaLnBrk="0" hangingPunct="0">
              <a:defRPr sz="2200">
                <a:solidFill>
                  <a:schemeClr val="tx1"/>
                </a:solidFill>
                <a:latin typeface="Arial" charset="0"/>
              </a:defRPr>
            </a:lvl2pPr>
            <a:lvl3pPr marL="1143000" indent="-228600" eaLnBrk="0" hangingPunct="0">
              <a:defRPr sz="2200">
                <a:solidFill>
                  <a:schemeClr val="tx1"/>
                </a:solidFill>
                <a:latin typeface="Arial" charset="0"/>
              </a:defRPr>
            </a:lvl3pPr>
            <a:lvl4pPr marL="1600200" indent="-228600" eaLnBrk="0" hangingPunct="0">
              <a:defRPr sz="2200">
                <a:solidFill>
                  <a:schemeClr val="tx1"/>
                </a:solidFill>
                <a:latin typeface="Arial" charset="0"/>
              </a:defRPr>
            </a:lvl4pPr>
            <a:lvl5pPr marL="2057400" indent="-228600" eaLnBrk="0" hangingPunct="0">
              <a:defRPr sz="2200">
                <a:solidFill>
                  <a:schemeClr val="tx1"/>
                </a:solidFill>
                <a:latin typeface="Arial" charset="0"/>
              </a:defRPr>
            </a:lvl5pPr>
            <a:lvl6pPr marL="2514600" indent="-228600" eaLnBrk="0" fontAlgn="base" hangingPunct="0">
              <a:spcBef>
                <a:spcPct val="0"/>
              </a:spcBef>
              <a:spcAft>
                <a:spcPct val="0"/>
              </a:spcAft>
              <a:defRPr sz="2200">
                <a:solidFill>
                  <a:schemeClr val="tx1"/>
                </a:solidFill>
                <a:latin typeface="Arial" charset="0"/>
              </a:defRPr>
            </a:lvl6pPr>
            <a:lvl7pPr marL="2971800" indent="-228600" eaLnBrk="0" fontAlgn="base" hangingPunct="0">
              <a:spcBef>
                <a:spcPct val="0"/>
              </a:spcBef>
              <a:spcAft>
                <a:spcPct val="0"/>
              </a:spcAft>
              <a:defRPr sz="2200">
                <a:solidFill>
                  <a:schemeClr val="tx1"/>
                </a:solidFill>
                <a:latin typeface="Arial" charset="0"/>
              </a:defRPr>
            </a:lvl7pPr>
            <a:lvl8pPr marL="3429000" indent="-228600" eaLnBrk="0" fontAlgn="base" hangingPunct="0">
              <a:spcBef>
                <a:spcPct val="0"/>
              </a:spcBef>
              <a:spcAft>
                <a:spcPct val="0"/>
              </a:spcAft>
              <a:defRPr sz="2200">
                <a:solidFill>
                  <a:schemeClr val="tx1"/>
                </a:solidFill>
                <a:latin typeface="Arial" charset="0"/>
              </a:defRPr>
            </a:lvl8pPr>
            <a:lvl9pPr marL="3886200" indent="-228600" eaLnBrk="0" fontAlgn="base" hangingPunct="0">
              <a:spcBef>
                <a:spcPct val="0"/>
              </a:spcBef>
              <a:spcAft>
                <a:spcPct val="0"/>
              </a:spcAft>
              <a:defRPr sz="2200">
                <a:solidFill>
                  <a:schemeClr val="tx1"/>
                </a:solidFill>
                <a:latin typeface="Arial" charset="0"/>
              </a:defRPr>
            </a:lvl9pPr>
          </a:lstStyle>
          <a:p>
            <a:pPr marL="0" marR="0">
              <a:lnSpc>
                <a:spcPct val="107000"/>
              </a:lnSpc>
              <a:spcBef>
                <a:spcPts val="0"/>
              </a:spcBef>
              <a:spcAft>
                <a:spcPts val="800"/>
              </a:spcAft>
            </a:pPr>
            <a:r>
              <a:rPr lang="en-US" sz="2400" dirty="0">
                <a:effectLst/>
                <a:latin typeface="Calibri" panose="020F0502020204030204" pitchFamily="34" charset="0"/>
                <a:ea typeface="Calibri" panose="020F0502020204030204" pitchFamily="34" charset="0"/>
                <a:cs typeface="Times New Roman" panose="02020603050405020304" pitchFamily="18" charset="0"/>
              </a:rPr>
              <a:t>Pregnancy-related mortality is a problem in the United States with a reported rate of 17 deaths per 100,000 live births in 2011-2013</a:t>
            </a:r>
            <a:r>
              <a:rPr lang="en-US" sz="2400" baseline="30000" dirty="0">
                <a:effectLst/>
                <a:latin typeface="Calibri" panose="020F0502020204030204" pitchFamily="34" charset="0"/>
                <a:ea typeface="Calibri" panose="020F0502020204030204" pitchFamily="34" charset="0"/>
                <a:cs typeface="Times New Roman" panose="02020603050405020304" pitchFamily="18" charset="0"/>
              </a:rPr>
              <a:t>1</a:t>
            </a:r>
            <a:r>
              <a:rPr lang="en-US" sz="2400" dirty="0">
                <a:effectLst/>
                <a:latin typeface="Calibri" panose="020F0502020204030204" pitchFamily="34" charset="0"/>
                <a:ea typeface="Calibri" panose="020F0502020204030204" pitchFamily="34" charset="0"/>
                <a:cs typeface="Times New Roman" panose="02020603050405020304" pitchFamily="18" charset="0"/>
              </a:rPr>
              <a:t>.  Of those deaths, 12.7% was reported to be infection or sepsis related, making it the third most common cause of maternal death</a:t>
            </a:r>
            <a:r>
              <a:rPr lang="en-US" sz="2400" baseline="30000" dirty="0">
                <a:effectLst/>
                <a:latin typeface="Calibri" panose="020F0502020204030204" pitchFamily="34" charset="0"/>
                <a:ea typeface="Calibri" panose="020F0502020204030204" pitchFamily="34" charset="0"/>
                <a:cs typeface="Times New Roman" panose="02020603050405020304" pitchFamily="18" charset="0"/>
              </a:rPr>
              <a:t>1</a:t>
            </a:r>
            <a:r>
              <a:rPr lang="en-US" sz="2400" dirty="0">
                <a:effectLst/>
                <a:latin typeface="Calibri" panose="020F0502020204030204" pitchFamily="34" charset="0"/>
                <a:ea typeface="Calibri" panose="020F0502020204030204" pitchFamily="34" charset="0"/>
                <a:cs typeface="Times New Roman" panose="02020603050405020304" pitchFamily="18" charset="0"/>
              </a:rPr>
              <a:t>. The incidences of both sepsis and sepsis-related mortality in pregnancy are increasing with a doubling of cases of pregnancy-related severe sepsis and sepsis-related deaths</a:t>
            </a:r>
            <a:r>
              <a:rPr lang="en-US" sz="2400" baseline="30000" dirty="0">
                <a:effectLst/>
                <a:latin typeface="Calibri" panose="020F0502020204030204" pitchFamily="34" charset="0"/>
                <a:ea typeface="Calibri" panose="020F0502020204030204" pitchFamily="34" charset="0"/>
                <a:cs typeface="Times New Roman" panose="02020603050405020304" pitchFamily="18" charset="0"/>
              </a:rPr>
              <a:t>2-4</a:t>
            </a:r>
            <a:r>
              <a:rPr lang="en-US" sz="2400" dirty="0">
                <a:effectLst/>
                <a:latin typeface="Calibri" panose="020F0502020204030204" pitchFamily="34" charset="0"/>
                <a:ea typeface="Calibri" panose="020F0502020204030204" pitchFamily="34" charset="0"/>
                <a:cs typeface="Times New Roman" panose="02020603050405020304" pitchFamily="18" charset="0"/>
              </a:rPr>
              <a:t>. </a:t>
            </a:r>
          </a:p>
          <a:p>
            <a:pPr marL="0" marR="0">
              <a:lnSpc>
                <a:spcPct val="107000"/>
              </a:lnSpc>
              <a:spcBef>
                <a:spcPts val="0"/>
              </a:spcBef>
              <a:spcAft>
                <a:spcPts val="800"/>
              </a:spcAft>
            </a:pPr>
            <a:r>
              <a:rPr lang="en-US" sz="2400" dirty="0">
                <a:effectLst/>
                <a:latin typeface="Calibri" panose="020F0502020204030204" pitchFamily="34" charset="0"/>
                <a:ea typeface="Calibri" panose="020F0502020204030204" pitchFamily="34" charset="0"/>
                <a:cs typeface="Times New Roman" panose="02020603050405020304" pitchFamily="18" charset="0"/>
              </a:rPr>
              <a:t>The recognition of sepsis during pregnancy can be challenging due to the significant physiologic changes that take place which overlap with the hemodynamic changes in sepsis</a:t>
            </a:r>
            <a:r>
              <a:rPr lang="en-US" sz="2400" baseline="30000" dirty="0">
                <a:effectLst/>
                <a:latin typeface="Calibri" panose="020F0502020204030204" pitchFamily="34" charset="0"/>
                <a:ea typeface="Calibri" panose="020F0502020204030204" pitchFamily="34" charset="0"/>
                <a:cs typeface="Times New Roman" panose="02020603050405020304" pitchFamily="18" charset="0"/>
              </a:rPr>
              <a:t>5</a:t>
            </a:r>
            <a:r>
              <a:rPr lang="en-US" sz="2400" dirty="0">
                <a:effectLst/>
                <a:latin typeface="Calibri" panose="020F0502020204030204" pitchFamily="34" charset="0"/>
                <a:ea typeface="Calibri" panose="020F0502020204030204" pitchFamily="34" charset="0"/>
                <a:cs typeface="Times New Roman" panose="02020603050405020304" pitchFamily="18" charset="0"/>
              </a:rPr>
              <a:t>. For this reason, identifying an accurate definition of sepsis in the pregnant population is of vital importance to achieve an early disease recognition, prompt treatment, and improve outcomes. While efforts have been made to adopt SEPSIS-3 criteria for recognition of sepsis in the general population, these criteria have not been validated in the pregnant population</a:t>
            </a:r>
            <a:r>
              <a:rPr lang="en-US" sz="2400" baseline="30000" dirty="0">
                <a:effectLst/>
                <a:latin typeface="Calibri" panose="020F0502020204030204" pitchFamily="34" charset="0"/>
                <a:ea typeface="Calibri" panose="020F0502020204030204" pitchFamily="34" charset="0"/>
                <a:cs typeface="Times New Roman" panose="02020603050405020304" pitchFamily="18" charset="0"/>
              </a:rPr>
              <a:t>6-7</a:t>
            </a:r>
            <a:r>
              <a:rPr lang="en-US" sz="2400" dirty="0">
                <a:effectLst/>
                <a:latin typeface="Calibri" panose="020F0502020204030204" pitchFamily="34" charset="0"/>
                <a:ea typeface="Calibri" panose="020F0502020204030204" pitchFamily="34" charset="0"/>
                <a:cs typeface="Times New Roman" panose="02020603050405020304" pitchFamily="18" charset="0"/>
              </a:rPr>
              <a:t>. Recently, the California Maternal Quality Care Collaborative (CMQCC) suggested a set of physiologic criteria, modified from the Sepsis-2 criteria to adjust for the differences in peri-maternal physiology and confirmed by modified Sepsis-3 criteria of organ dysfunction</a:t>
            </a:r>
            <a:r>
              <a:rPr lang="en-US" sz="2400" baseline="30000" dirty="0">
                <a:effectLst/>
                <a:latin typeface="Calibri" panose="020F0502020204030204" pitchFamily="34" charset="0"/>
                <a:ea typeface="Calibri" panose="020F0502020204030204" pitchFamily="34" charset="0"/>
                <a:cs typeface="Times New Roman" panose="02020603050405020304" pitchFamily="18" charset="0"/>
              </a:rPr>
              <a:t>8</a:t>
            </a:r>
            <a:r>
              <a:rPr lang="en-US" sz="2400" dirty="0">
                <a:effectLst/>
                <a:latin typeface="Calibri" panose="020F0502020204030204" pitchFamily="34" charset="0"/>
                <a:ea typeface="Calibri" panose="020F0502020204030204" pitchFamily="34" charset="0"/>
                <a:cs typeface="Times New Roman" panose="02020603050405020304" pitchFamily="18" charset="0"/>
              </a:rPr>
              <a:t>.</a:t>
            </a:r>
          </a:p>
          <a:p>
            <a:pPr marL="0" marR="0">
              <a:lnSpc>
                <a:spcPct val="107000"/>
              </a:lnSpc>
              <a:spcBef>
                <a:spcPts val="0"/>
              </a:spcBef>
              <a:spcAft>
                <a:spcPts val="800"/>
              </a:spcAft>
            </a:pPr>
            <a:r>
              <a:rPr lang="en-US" sz="2400" dirty="0">
                <a:effectLst/>
                <a:latin typeface="Calibri" panose="020F0502020204030204" pitchFamily="34" charset="0"/>
                <a:ea typeface="Calibri" panose="020F0502020204030204" pitchFamily="34" charset="0"/>
                <a:cs typeface="Times New Roman" panose="02020603050405020304" pitchFamily="18" charset="0"/>
              </a:rPr>
              <a:t>In order to improve our </a:t>
            </a:r>
            <a:r>
              <a:rPr lang="en-US" sz="2400" dirty="0">
                <a:latin typeface="Calibri" panose="020F0502020204030204" pitchFamily="34" charset="0"/>
                <a:ea typeface="Calibri" panose="020F0502020204030204" pitchFamily="34" charset="0"/>
                <a:cs typeface="Times New Roman" panose="02020603050405020304" pitchFamily="18" charset="0"/>
              </a:rPr>
              <a:t>understanding of maternal sepsis, t</a:t>
            </a:r>
            <a:r>
              <a:rPr lang="en-US" sz="2400" dirty="0">
                <a:effectLst/>
                <a:latin typeface="Calibri" panose="020F0502020204030204" pitchFamily="34" charset="0"/>
                <a:ea typeface="Calibri" panose="020F0502020204030204" pitchFamily="34" charset="0"/>
                <a:cs typeface="Times New Roman" panose="02020603050405020304" pitchFamily="18" charset="0"/>
              </a:rPr>
              <a:t>he goals of our retrospective study were to identify cases of maternal sepsis using SEPSIS-2, SEPSIS-3, and CMQCC criteria and to determine sepsis outcomes and patient- and care-related factors associated with mortality.</a:t>
            </a:r>
          </a:p>
        </p:txBody>
      </p:sp>
      <p:sp>
        <p:nvSpPr>
          <p:cNvPr id="45" name="Rectangle 44"/>
          <p:cNvSpPr/>
          <p:nvPr/>
        </p:nvSpPr>
        <p:spPr>
          <a:xfrm>
            <a:off x="23225760" y="4000500"/>
            <a:ext cx="10149840" cy="571500"/>
          </a:xfrm>
          <a:prstGeom prst="rect">
            <a:avLst/>
          </a:prstGeom>
          <a:solidFill>
            <a:schemeClr val="accent1">
              <a:lumMod val="75000"/>
            </a:schemeClr>
          </a:solidFill>
          <a:ln w="12700"/>
        </p:spPr>
        <p:style>
          <a:lnRef idx="2">
            <a:schemeClr val="accent1">
              <a:shade val="50000"/>
            </a:schemeClr>
          </a:lnRef>
          <a:fillRef idx="1">
            <a:schemeClr val="accent1"/>
          </a:fillRef>
          <a:effectRef idx="0">
            <a:schemeClr val="accent1"/>
          </a:effectRef>
          <a:fontRef idx="minor">
            <a:schemeClr val="lt1"/>
          </a:fontRef>
        </p:style>
        <p:txBody>
          <a:bodyPr lIns="65288" tIns="32645" rIns="65288" bIns="32645" rtlCol="0" anchor="ctr"/>
          <a:lstStyle/>
          <a:p>
            <a:pPr algn="ctr"/>
            <a:r>
              <a:rPr lang="en-US" sz="4000" b="1" dirty="0">
                <a:solidFill>
                  <a:schemeClr val="accent3">
                    <a:lumMod val="20000"/>
                    <a:lumOff val="80000"/>
                  </a:schemeClr>
                </a:solidFill>
              </a:rPr>
              <a:t>Results</a:t>
            </a:r>
          </a:p>
        </p:txBody>
      </p:sp>
      <p:sp>
        <p:nvSpPr>
          <p:cNvPr id="53" name="Text Box 180"/>
          <p:cNvSpPr txBox="1">
            <a:spLocks noChangeArrowheads="1"/>
          </p:cNvSpPr>
          <p:nvPr/>
        </p:nvSpPr>
        <p:spPr bwMode="auto">
          <a:xfrm>
            <a:off x="12477525" y="22383694"/>
            <a:ext cx="9917456" cy="10508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65288" tIns="32645" rIns="65288" bIns="32645">
            <a:spAutoFit/>
          </a:bodyPr>
          <a:lstStyle>
            <a:lvl1pPr defTabSz="4389438" eaLnBrk="0" hangingPunct="0">
              <a:defRPr sz="2200">
                <a:solidFill>
                  <a:schemeClr val="tx1"/>
                </a:solidFill>
                <a:latin typeface="Arial" charset="0"/>
              </a:defRPr>
            </a:lvl1pPr>
            <a:lvl2pPr marL="742950" indent="-285750" defTabSz="4389438" eaLnBrk="0" hangingPunct="0">
              <a:defRPr sz="2200">
                <a:solidFill>
                  <a:schemeClr val="tx1"/>
                </a:solidFill>
                <a:latin typeface="Arial" charset="0"/>
              </a:defRPr>
            </a:lvl2pPr>
            <a:lvl3pPr marL="1143000" indent="-228600" defTabSz="4389438" eaLnBrk="0" hangingPunct="0">
              <a:defRPr sz="2200">
                <a:solidFill>
                  <a:schemeClr val="tx1"/>
                </a:solidFill>
                <a:latin typeface="Arial" charset="0"/>
              </a:defRPr>
            </a:lvl3pPr>
            <a:lvl4pPr marL="1600200" indent="-228600" defTabSz="4389438" eaLnBrk="0" hangingPunct="0">
              <a:defRPr sz="2200">
                <a:solidFill>
                  <a:schemeClr val="tx1"/>
                </a:solidFill>
                <a:latin typeface="Arial" charset="0"/>
              </a:defRPr>
            </a:lvl4pPr>
            <a:lvl5pPr marL="2057400" indent="-228600" defTabSz="4389438" eaLnBrk="0" hangingPunct="0">
              <a:defRPr sz="2200">
                <a:solidFill>
                  <a:schemeClr val="tx1"/>
                </a:solidFill>
                <a:latin typeface="Arial" charset="0"/>
              </a:defRPr>
            </a:lvl5pPr>
            <a:lvl6pPr marL="2514600" indent="-228600" defTabSz="4389438" eaLnBrk="0" fontAlgn="base" hangingPunct="0">
              <a:spcBef>
                <a:spcPct val="0"/>
              </a:spcBef>
              <a:spcAft>
                <a:spcPct val="0"/>
              </a:spcAft>
              <a:defRPr sz="2200">
                <a:solidFill>
                  <a:schemeClr val="tx1"/>
                </a:solidFill>
                <a:latin typeface="Arial" charset="0"/>
              </a:defRPr>
            </a:lvl6pPr>
            <a:lvl7pPr marL="2971800" indent="-228600" defTabSz="4389438" eaLnBrk="0" fontAlgn="base" hangingPunct="0">
              <a:spcBef>
                <a:spcPct val="0"/>
              </a:spcBef>
              <a:spcAft>
                <a:spcPct val="0"/>
              </a:spcAft>
              <a:defRPr sz="2200">
                <a:solidFill>
                  <a:schemeClr val="tx1"/>
                </a:solidFill>
                <a:latin typeface="Arial" charset="0"/>
              </a:defRPr>
            </a:lvl7pPr>
            <a:lvl8pPr marL="3429000" indent="-228600" defTabSz="4389438" eaLnBrk="0" fontAlgn="base" hangingPunct="0">
              <a:spcBef>
                <a:spcPct val="0"/>
              </a:spcBef>
              <a:spcAft>
                <a:spcPct val="0"/>
              </a:spcAft>
              <a:defRPr sz="2200">
                <a:solidFill>
                  <a:schemeClr val="tx1"/>
                </a:solidFill>
                <a:latin typeface="Arial" charset="0"/>
              </a:defRPr>
            </a:lvl8pPr>
            <a:lvl9pPr marL="3886200" indent="-228600" defTabSz="4389438" eaLnBrk="0" fontAlgn="base" hangingPunct="0">
              <a:spcBef>
                <a:spcPct val="0"/>
              </a:spcBef>
              <a:spcAft>
                <a:spcPct val="0"/>
              </a:spcAft>
              <a:defRPr sz="2200">
                <a:solidFill>
                  <a:schemeClr val="tx1"/>
                </a:solidFill>
                <a:latin typeface="Arial" charset="0"/>
              </a:defRPr>
            </a:lvl9pPr>
          </a:lstStyle>
          <a:p>
            <a:pPr eaLnBrk="1" hangingPunct="1"/>
            <a:r>
              <a:rPr lang="en-US" sz="2400" b="1" dirty="0">
                <a:latin typeface="+mj-lt"/>
              </a:rPr>
              <a:t>Table 1.</a:t>
            </a:r>
            <a:r>
              <a:rPr lang="en-US" sz="2400" dirty="0">
                <a:latin typeface="+mj-lt"/>
              </a:rPr>
              <a:t> Definitions of sepsis; </a:t>
            </a:r>
            <a:r>
              <a:rPr lang="en-US" sz="2000" dirty="0">
                <a:effectLst/>
                <a:latin typeface="+mj-lt"/>
                <a:ea typeface="Calibri" panose="020F0502020204030204" pitchFamily="34" charset="0"/>
              </a:rPr>
              <a:t>SIRS – systemic inflammatory response syndrome, SOFA – sequential organ failure assessment, SBP – systolic blood pressure, MAP – mean arterial pressure, WBC – white blood cell, GCS – Glasgow coma scale, Cr – creatinine </a:t>
            </a:r>
            <a:endParaRPr lang="en-US" sz="2400" dirty="0">
              <a:latin typeface="+mj-lt"/>
            </a:endParaRPr>
          </a:p>
        </p:txBody>
      </p:sp>
      <p:sp>
        <p:nvSpPr>
          <p:cNvPr id="37" name="Text Box 180"/>
          <p:cNvSpPr txBox="1">
            <a:spLocks noChangeArrowheads="1"/>
          </p:cNvSpPr>
          <p:nvPr/>
        </p:nvSpPr>
        <p:spPr bwMode="auto">
          <a:xfrm>
            <a:off x="30347186" y="13951218"/>
            <a:ext cx="3028414" cy="11739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65288" tIns="32645" rIns="65288" bIns="32645">
            <a:spAutoFit/>
          </a:bodyPr>
          <a:lstStyle>
            <a:lvl1pPr defTabSz="4389438" eaLnBrk="0" hangingPunct="0">
              <a:defRPr sz="2200">
                <a:solidFill>
                  <a:schemeClr val="tx1"/>
                </a:solidFill>
                <a:latin typeface="Arial" charset="0"/>
              </a:defRPr>
            </a:lvl1pPr>
            <a:lvl2pPr marL="742950" indent="-285750" defTabSz="4389438" eaLnBrk="0" hangingPunct="0">
              <a:defRPr sz="2200">
                <a:solidFill>
                  <a:schemeClr val="tx1"/>
                </a:solidFill>
                <a:latin typeface="Arial" charset="0"/>
              </a:defRPr>
            </a:lvl2pPr>
            <a:lvl3pPr marL="1143000" indent="-228600" defTabSz="4389438" eaLnBrk="0" hangingPunct="0">
              <a:defRPr sz="2200">
                <a:solidFill>
                  <a:schemeClr val="tx1"/>
                </a:solidFill>
                <a:latin typeface="Arial" charset="0"/>
              </a:defRPr>
            </a:lvl3pPr>
            <a:lvl4pPr marL="1600200" indent="-228600" defTabSz="4389438" eaLnBrk="0" hangingPunct="0">
              <a:defRPr sz="2200">
                <a:solidFill>
                  <a:schemeClr val="tx1"/>
                </a:solidFill>
                <a:latin typeface="Arial" charset="0"/>
              </a:defRPr>
            </a:lvl4pPr>
            <a:lvl5pPr marL="2057400" indent="-228600" defTabSz="4389438" eaLnBrk="0" hangingPunct="0">
              <a:defRPr sz="2200">
                <a:solidFill>
                  <a:schemeClr val="tx1"/>
                </a:solidFill>
                <a:latin typeface="Arial" charset="0"/>
              </a:defRPr>
            </a:lvl5pPr>
            <a:lvl6pPr marL="2514600" indent="-228600" defTabSz="4389438" eaLnBrk="0" fontAlgn="base" hangingPunct="0">
              <a:spcBef>
                <a:spcPct val="0"/>
              </a:spcBef>
              <a:spcAft>
                <a:spcPct val="0"/>
              </a:spcAft>
              <a:defRPr sz="2200">
                <a:solidFill>
                  <a:schemeClr val="tx1"/>
                </a:solidFill>
                <a:latin typeface="Arial" charset="0"/>
              </a:defRPr>
            </a:lvl6pPr>
            <a:lvl7pPr marL="2971800" indent="-228600" defTabSz="4389438" eaLnBrk="0" fontAlgn="base" hangingPunct="0">
              <a:spcBef>
                <a:spcPct val="0"/>
              </a:spcBef>
              <a:spcAft>
                <a:spcPct val="0"/>
              </a:spcAft>
              <a:defRPr sz="2200">
                <a:solidFill>
                  <a:schemeClr val="tx1"/>
                </a:solidFill>
                <a:latin typeface="Arial" charset="0"/>
              </a:defRPr>
            </a:lvl7pPr>
            <a:lvl8pPr marL="3429000" indent="-228600" defTabSz="4389438" eaLnBrk="0" fontAlgn="base" hangingPunct="0">
              <a:spcBef>
                <a:spcPct val="0"/>
              </a:spcBef>
              <a:spcAft>
                <a:spcPct val="0"/>
              </a:spcAft>
              <a:defRPr sz="2200">
                <a:solidFill>
                  <a:schemeClr val="tx1"/>
                </a:solidFill>
                <a:latin typeface="Arial" charset="0"/>
              </a:defRPr>
            </a:lvl8pPr>
            <a:lvl9pPr marL="3886200" indent="-228600" defTabSz="4389438" eaLnBrk="0" fontAlgn="base" hangingPunct="0">
              <a:spcBef>
                <a:spcPct val="0"/>
              </a:spcBef>
              <a:spcAft>
                <a:spcPct val="0"/>
              </a:spcAft>
              <a:defRPr sz="2200">
                <a:solidFill>
                  <a:schemeClr val="tx1"/>
                </a:solidFill>
                <a:latin typeface="Arial" charset="0"/>
              </a:defRPr>
            </a:lvl9pPr>
          </a:lstStyle>
          <a:p>
            <a:pPr eaLnBrk="1" hangingPunct="1"/>
            <a:r>
              <a:rPr lang="en-US" sz="2400" b="1" dirty="0">
                <a:latin typeface="Calibri" pitchFamily="34" charset="0"/>
              </a:rPr>
              <a:t>Figure 1.</a:t>
            </a:r>
            <a:r>
              <a:rPr lang="en-US" sz="2400" dirty="0">
                <a:latin typeface="Calibri" pitchFamily="34" charset="0"/>
              </a:rPr>
              <a:t> Venn diagram of maternal sepsis diagnoses by definition</a:t>
            </a:r>
          </a:p>
        </p:txBody>
      </p:sp>
      <p:sp>
        <p:nvSpPr>
          <p:cNvPr id="30" name="Text Box 194"/>
          <p:cNvSpPr txBox="1">
            <a:spLocks noChangeArrowheads="1"/>
          </p:cNvSpPr>
          <p:nvPr/>
        </p:nvSpPr>
        <p:spPr bwMode="auto">
          <a:xfrm>
            <a:off x="23269979" y="17437720"/>
            <a:ext cx="10149840" cy="5196487"/>
          </a:xfrm>
          <a:prstGeom prst="rect">
            <a:avLst/>
          </a:prstGeom>
          <a:solidFill>
            <a:schemeClr val="bg1"/>
          </a:solidFill>
          <a:ln w="12700">
            <a:solidFill>
              <a:schemeClr val="accent1">
                <a:lumMod val="75000"/>
              </a:schemeClr>
            </a:solidFill>
          </a:ln>
          <a:effectLst/>
        </p:spPr>
        <p:txBody>
          <a:bodyPr lIns="182880" tIns="182880" rIns="182880" bIns="182880">
            <a:spAutoFit/>
          </a:bodyPr>
          <a:lstStyle>
            <a:lvl1pPr eaLnBrk="0" hangingPunct="0">
              <a:defRPr sz="2200">
                <a:solidFill>
                  <a:schemeClr val="tx1"/>
                </a:solidFill>
                <a:latin typeface="Arial" charset="0"/>
              </a:defRPr>
            </a:lvl1pPr>
            <a:lvl2pPr marL="742950" indent="-285750" eaLnBrk="0" hangingPunct="0">
              <a:defRPr sz="2200">
                <a:solidFill>
                  <a:schemeClr val="tx1"/>
                </a:solidFill>
                <a:latin typeface="Arial" charset="0"/>
              </a:defRPr>
            </a:lvl2pPr>
            <a:lvl3pPr marL="1143000" indent="-228600" eaLnBrk="0" hangingPunct="0">
              <a:defRPr sz="2200">
                <a:solidFill>
                  <a:schemeClr val="tx1"/>
                </a:solidFill>
                <a:latin typeface="Arial" charset="0"/>
              </a:defRPr>
            </a:lvl3pPr>
            <a:lvl4pPr marL="1600200" indent="-228600" eaLnBrk="0" hangingPunct="0">
              <a:defRPr sz="2200">
                <a:solidFill>
                  <a:schemeClr val="tx1"/>
                </a:solidFill>
                <a:latin typeface="Arial" charset="0"/>
              </a:defRPr>
            </a:lvl4pPr>
            <a:lvl5pPr marL="2057400" indent="-228600" eaLnBrk="0" hangingPunct="0">
              <a:defRPr sz="2200">
                <a:solidFill>
                  <a:schemeClr val="tx1"/>
                </a:solidFill>
                <a:latin typeface="Arial" charset="0"/>
              </a:defRPr>
            </a:lvl5pPr>
            <a:lvl6pPr marL="2514600" indent="-228600" eaLnBrk="0" fontAlgn="base" hangingPunct="0">
              <a:spcBef>
                <a:spcPct val="0"/>
              </a:spcBef>
              <a:spcAft>
                <a:spcPct val="0"/>
              </a:spcAft>
              <a:defRPr sz="2200">
                <a:solidFill>
                  <a:schemeClr val="tx1"/>
                </a:solidFill>
                <a:latin typeface="Arial" charset="0"/>
              </a:defRPr>
            </a:lvl6pPr>
            <a:lvl7pPr marL="2971800" indent="-228600" eaLnBrk="0" fontAlgn="base" hangingPunct="0">
              <a:spcBef>
                <a:spcPct val="0"/>
              </a:spcBef>
              <a:spcAft>
                <a:spcPct val="0"/>
              </a:spcAft>
              <a:defRPr sz="2200">
                <a:solidFill>
                  <a:schemeClr val="tx1"/>
                </a:solidFill>
                <a:latin typeface="Arial" charset="0"/>
              </a:defRPr>
            </a:lvl7pPr>
            <a:lvl8pPr marL="3429000" indent="-228600" eaLnBrk="0" fontAlgn="base" hangingPunct="0">
              <a:spcBef>
                <a:spcPct val="0"/>
              </a:spcBef>
              <a:spcAft>
                <a:spcPct val="0"/>
              </a:spcAft>
              <a:defRPr sz="2200">
                <a:solidFill>
                  <a:schemeClr val="tx1"/>
                </a:solidFill>
                <a:latin typeface="Arial" charset="0"/>
              </a:defRPr>
            </a:lvl8pPr>
            <a:lvl9pPr marL="3886200" indent="-228600" eaLnBrk="0" fontAlgn="base" hangingPunct="0">
              <a:spcBef>
                <a:spcPct val="0"/>
              </a:spcBef>
              <a:spcAft>
                <a:spcPct val="0"/>
              </a:spcAft>
              <a:defRPr sz="2200">
                <a:solidFill>
                  <a:schemeClr val="tx1"/>
                </a:solidFill>
                <a:latin typeface="Arial" charset="0"/>
              </a:defRPr>
            </a:lvl9pPr>
          </a:lstStyle>
          <a:p>
            <a:pPr>
              <a:lnSpc>
                <a:spcPct val="107000"/>
              </a:lnSpc>
              <a:spcAft>
                <a:spcPts val="800"/>
              </a:spcAft>
            </a:pPr>
            <a:r>
              <a:rPr lang="en-US" sz="2400" dirty="0">
                <a:effectLst/>
                <a:latin typeface="Calibri" panose="020F0502020204030204" pitchFamily="34" charset="0"/>
                <a:ea typeface="Calibri" panose="020F0502020204030204" pitchFamily="34" charset="0"/>
                <a:cs typeface="Times New Roman" panose="02020603050405020304" pitchFamily="18" charset="0"/>
              </a:rPr>
              <a:t>Mortality among the groups was low overall with a total of 10 (4%) patients from all groups dying of sepsis. Of the 62 patients meeting criteria for CMQCC sepsis, 6 (10%) died, whereas only 4 (2%) of the 166 non-CMQCC sepsis patients died. The standard difference in deaths in the CMQCC group versus the non-CMQCC group is 0.31 ( p-value 0.027)</a:t>
            </a:r>
          </a:p>
          <a:p>
            <a:pPr>
              <a:lnSpc>
                <a:spcPct val="107000"/>
              </a:lnSpc>
              <a:spcAft>
                <a:spcPts val="800"/>
              </a:spcAft>
            </a:pPr>
            <a:r>
              <a:rPr lang="en-US" sz="2400" dirty="0">
                <a:effectLst/>
                <a:latin typeface="Calibri" panose="020F0502020204030204" pitchFamily="34" charset="0"/>
                <a:ea typeface="Calibri" panose="020F0502020204030204" pitchFamily="34" charset="0"/>
                <a:cs typeface="Times New Roman" panose="02020603050405020304" pitchFamily="18" charset="0"/>
              </a:rPr>
              <a:t>Patients in the CMQCC group had significantly higher rates of mechanical ventilation across all times compared to the non-CMQCC group (p-value &lt;.001). The APACHE score used for estimating ICU mortality was also calculated in each group</a:t>
            </a:r>
            <a:r>
              <a:rPr lang="en-US" sz="2400" baseline="30000" dirty="0">
                <a:effectLst/>
                <a:latin typeface="Calibri" panose="020F0502020204030204" pitchFamily="34" charset="0"/>
                <a:ea typeface="Calibri" panose="020F0502020204030204" pitchFamily="34" charset="0"/>
                <a:cs typeface="Times New Roman" panose="02020603050405020304" pitchFamily="18" charset="0"/>
              </a:rPr>
              <a:t>9</a:t>
            </a:r>
            <a:r>
              <a:rPr lang="en-US" sz="2400" dirty="0">
                <a:effectLst/>
                <a:latin typeface="Calibri" panose="020F0502020204030204" pitchFamily="34" charset="0"/>
                <a:ea typeface="Calibri" panose="020F0502020204030204" pitchFamily="34" charset="0"/>
                <a:cs typeface="Times New Roman" panose="02020603050405020304" pitchFamily="18" charset="0"/>
              </a:rPr>
              <a:t>. The CMQCC group had the highest mean score of 5 (SD 4), with the non-CMQCC group having a mean score of 3 (SD 2). The standard difference for the APACHE score between the CMQCC and Non-CMQCC groups is 0.67 (p-value &lt;.001).  </a:t>
            </a:r>
            <a:endParaRPr lang="en-US" sz="2400" dirty="0">
              <a:latin typeface="Calibri" pitchFamily="34" charset="0"/>
            </a:endParaRPr>
          </a:p>
        </p:txBody>
      </p:sp>
      <p:sp>
        <p:nvSpPr>
          <p:cNvPr id="31" name="Rectangle 265"/>
          <p:cNvSpPr>
            <a:spLocks noChangeAspect="1" noChangeArrowheads="1"/>
          </p:cNvSpPr>
          <p:nvPr/>
        </p:nvSpPr>
        <p:spPr bwMode="auto">
          <a:xfrm>
            <a:off x="914400" y="731520"/>
            <a:ext cx="2558301" cy="1920240"/>
          </a:xfrm>
          <a:prstGeom prst="rect">
            <a:avLst/>
          </a:prstGeom>
          <a:blipFill dpi="0" rotWithShape="1">
            <a:blip r:embed="rId3">
              <a:lum bright="70000" contrast="-70000"/>
            </a:blip>
            <a:srcRect/>
            <a:stretch>
              <a:fillRect r="-79"/>
            </a:stretch>
          </a:blip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83814" tIns="41907" rIns="83814" bIns="41907" anchor="ctr"/>
          <a:lstStyle/>
          <a:p>
            <a:pPr algn="ctr" defTabSz="4022725"/>
            <a:r>
              <a:rPr lang="en-US" sz="1800" b="1" dirty="0">
                <a:latin typeface="Calibri" pitchFamily="34" charset="0"/>
              </a:rPr>
              <a:t>REPLACE THIS BOX WITH YOUR ORGANIZATION’S</a:t>
            </a:r>
          </a:p>
          <a:p>
            <a:pPr algn="ctr" defTabSz="4022725"/>
            <a:r>
              <a:rPr lang="en-US" sz="1800" b="1" dirty="0">
                <a:latin typeface="Calibri" pitchFamily="34" charset="0"/>
              </a:rPr>
              <a:t>HIGH RESOLUTION LOGO</a:t>
            </a:r>
          </a:p>
        </p:txBody>
      </p:sp>
      <p:pic>
        <p:nvPicPr>
          <p:cNvPr id="39" name="Picture 38" descr="Signature-Vertical-Bug.eps">
            <a:extLst>
              <a:ext uri="{FF2B5EF4-FFF2-40B4-BE49-F238E27FC236}">
                <a16:creationId xmlns:a16="http://schemas.microsoft.com/office/drawing/2014/main" id="{9F781928-3A74-403B-86DD-76CB44AA6EDE}"/>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914400" y="221074"/>
            <a:ext cx="3060095" cy="30600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 name="Picture 39" descr="Signature-Vertical-Bug.eps">
            <a:extLst>
              <a:ext uri="{FF2B5EF4-FFF2-40B4-BE49-F238E27FC236}">
                <a16:creationId xmlns:a16="http://schemas.microsoft.com/office/drawing/2014/main" id="{88F02693-9BA2-4FBB-BCF1-4C8113BD4F1C}"/>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1745505" y="221074"/>
            <a:ext cx="3060095" cy="30600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2" name="Table 1">
            <a:extLst>
              <a:ext uri="{FF2B5EF4-FFF2-40B4-BE49-F238E27FC236}">
                <a16:creationId xmlns:a16="http://schemas.microsoft.com/office/drawing/2014/main" id="{7F734B98-81A4-4D2C-BC35-165011F26060}"/>
              </a:ext>
            </a:extLst>
          </p:cNvPr>
          <p:cNvGraphicFramePr>
            <a:graphicFrameLocks noGrp="1"/>
          </p:cNvGraphicFramePr>
          <p:nvPr>
            <p:extLst>
              <p:ext uri="{D42A27DB-BD31-4B8C-83A1-F6EECF244321}">
                <p14:modId xmlns:p14="http://schemas.microsoft.com/office/powerpoint/2010/main" val="279749554"/>
              </p:ext>
            </p:extLst>
          </p:nvPr>
        </p:nvGraphicFramePr>
        <p:xfrm>
          <a:off x="12338099" y="12382500"/>
          <a:ext cx="10196308" cy="9970144"/>
        </p:xfrm>
        <a:graphic>
          <a:graphicData uri="http://schemas.openxmlformats.org/drawingml/2006/table">
            <a:tbl>
              <a:tblPr firstRow="1" firstCol="1" bandRow="1">
                <a:tableStyleId>{5C22544A-7EE6-4342-B048-85BDC9FD1C3A}</a:tableStyleId>
              </a:tblPr>
              <a:tblGrid>
                <a:gridCol w="1116424">
                  <a:extLst>
                    <a:ext uri="{9D8B030D-6E8A-4147-A177-3AD203B41FA5}">
                      <a16:colId xmlns:a16="http://schemas.microsoft.com/office/drawing/2014/main" val="3370522125"/>
                    </a:ext>
                  </a:extLst>
                </a:gridCol>
                <a:gridCol w="2627250">
                  <a:extLst>
                    <a:ext uri="{9D8B030D-6E8A-4147-A177-3AD203B41FA5}">
                      <a16:colId xmlns:a16="http://schemas.microsoft.com/office/drawing/2014/main" val="254092950"/>
                    </a:ext>
                  </a:extLst>
                </a:gridCol>
                <a:gridCol w="3252636">
                  <a:extLst>
                    <a:ext uri="{9D8B030D-6E8A-4147-A177-3AD203B41FA5}">
                      <a16:colId xmlns:a16="http://schemas.microsoft.com/office/drawing/2014/main" val="3653139662"/>
                    </a:ext>
                  </a:extLst>
                </a:gridCol>
                <a:gridCol w="3199998">
                  <a:extLst>
                    <a:ext uri="{9D8B030D-6E8A-4147-A177-3AD203B41FA5}">
                      <a16:colId xmlns:a16="http://schemas.microsoft.com/office/drawing/2014/main" val="2737680971"/>
                    </a:ext>
                  </a:extLst>
                </a:gridCol>
              </a:tblGrid>
              <a:tr h="666734">
                <a:tc>
                  <a:txBody>
                    <a:bodyPr/>
                    <a:lstStyle/>
                    <a:p>
                      <a:pPr marL="0" marR="0">
                        <a:lnSpc>
                          <a:spcPct val="107000"/>
                        </a:lnSpc>
                        <a:spcBef>
                          <a:spcPts val="0"/>
                        </a:spcBef>
                        <a:spcAft>
                          <a:spcPts val="0"/>
                        </a:spcAft>
                      </a:pPr>
                      <a:br>
                        <a:rPr lang="en-US" sz="1400" dirty="0">
                          <a:effectLst/>
                        </a:rPr>
                      </a:br>
                      <a:br>
                        <a:rPr lang="en-US" sz="1400" dirty="0">
                          <a:effectLst/>
                        </a:rPr>
                      </a:br>
                      <a:r>
                        <a:rPr lang="en-US" sz="1600" dirty="0">
                          <a:effectLst/>
                        </a:rPr>
                        <a:t> </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1600" dirty="0">
                          <a:effectLst/>
                        </a:rPr>
                        <a:t>Sepsis-2</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1600">
                          <a:effectLst/>
                        </a:rPr>
                        <a:t>Sepsis-3</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1600">
                          <a:effectLst/>
                        </a:rPr>
                        <a:t>California Criteria</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979639869"/>
                  </a:ext>
                </a:extLst>
              </a:tr>
              <a:tr h="1940360">
                <a:tc>
                  <a:txBody>
                    <a:bodyPr/>
                    <a:lstStyle/>
                    <a:p>
                      <a:pPr marL="0" marR="0">
                        <a:lnSpc>
                          <a:spcPct val="107000"/>
                        </a:lnSpc>
                        <a:spcBef>
                          <a:spcPts val="0"/>
                        </a:spcBef>
                        <a:spcAft>
                          <a:spcPts val="0"/>
                        </a:spcAft>
                      </a:pPr>
                      <a:r>
                        <a:rPr lang="en-US" sz="1600">
                          <a:effectLst/>
                        </a:rPr>
                        <a:t>SIRS:</a:t>
                      </a:r>
                      <a:endParaRPr lang="en-US" sz="1400">
                        <a:effectLst/>
                      </a:endParaRPr>
                    </a:p>
                    <a:p>
                      <a:pPr marL="0" marR="0">
                        <a:lnSpc>
                          <a:spcPct val="107000"/>
                        </a:lnSpc>
                        <a:spcBef>
                          <a:spcPts val="0"/>
                        </a:spcBef>
                        <a:spcAft>
                          <a:spcPts val="0"/>
                        </a:spcAft>
                      </a:pPr>
                      <a:r>
                        <a:rPr lang="en-US" sz="1600">
                          <a:effectLst/>
                        </a:rPr>
                        <a:t> ≥ 2 positive elements</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600" dirty="0">
                          <a:effectLst/>
                        </a:rPr>
                        <a:t>Temperature: &gt;38°C or &lt;36°C, Heart rate: &gt;90/min,</a:t>
                      </a:r>
                      <a:endParaRPr lang="en-US" sz="1400" dirty="0">
                        <a:effectLst/>
                      </a:endParaRPr>
                    </a:p>
                    <a:p>
                      <a:pPr marL="0" marR="0">
                        <a:lnSpc>
                          <a:spcPct val="107000"/>
                        </a:lnSpc>
                        <a:spcBef>
                          <a:spcPts val="0"/>
                        </a:spcBef>
                        <a:spcAft>
                          <a:spcPts val="0"/>
                        </a:spcAft>
                      </a:pPr>
                      <a:r>
                        <a:rPr lang="en-US" sz="1600" dirty="0">
                          <a:effectLst/>
                        </a:rPr>
                        <a:t>Respiratory rate: &gt;20/min or PaCO</a:t>
                      </a:r>
                      <a:r>
                        <a:rPr lang="en-US" sz="1600" baseline="-25000" dirty="0">
                          <a:effectLst/>
                        </a:rPr>
                        <a:t>2</a:t>
                      </a:r>
                      <a:r>
                        <a:rPr lang="en-US" sz="1600" dirty="0">
                          <a:effectLst/>
                        </a:rPr>
                        <a:t> &lt;32mmHg, </a:t>
                      </a:r>
                      <a:endParaRPr lang="en-US" sz="1400" dirty="0">
                        <a:effectLst/>
                      </a:endParaRPr>
                    </a:p>
                    <a:p>
                      <a:pPr marL="0" marR="0">
                        <a:lnSpc>
                          <a:spcPct val="107000"/>
                        </a:lnSpc>
                        <a:spcBef>
                          <a:spcPts val="0"/>
                        </a:spcBef>
                        <a:spcAft>
                          <a:spcPts val="0"/>
                        </a:spcAft>
                      </a:pPr>
                      <a:r>
                        <a:rPr lang="en-US" sz="1600" dirty="0">
                          <a:effectLst/>
                        </a:rPr>
                        <a:t>WBC &gt;12000 or &lt; 4000 or &gt;10% immature (bands) forms</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600" dirty="0">
                          <a:effectLst/>
                        </a:rPr>
                        <a:t>Not applicable</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600" dirty="0">
                          <a:effectLst/>
                        </a:rPr>
                        <a:t>Temperature &lt; 36°C or ≥ 38°C,</a:t>
                      </a:r>
                      <a:endParaRPr lang="en-US" sz="1400" dirty="0">
                        <a:effectLst/>
                      </a:endParaRPr>
                    </a:p>
                    <a:p>
                      <a:pPr marL="0" marR="0">
                        <a:lnSpc>
                          <a:spcPct val="107000"/>
                        </a:lnSpc>
                        <a:spcBef>
                          <a:spcPts val="0"/>
                        </a:spcBef>
                        <a:spcAft>
                          <a:spcPts val="0"/>
                        </a:spcAft>
                      </a:pPr>
                      <a:r>
                        <a:rPr lang="en-US" sz="1600" dirty="0">
                          <a:effectLst/>
                        </a:rPr>
                        <a:t>Heart rate &gt; 110/min,</a:t>
                      </a:r>
                      <a:endParaRPr lang="en-US" sz="1400" dirty="0">
                        <a:effectLst/>
                      </a:endParaRPr>
                    </a:p>
                    <a:p>
                      <a:pPr marL="0" marR="0">
                        <a:lnSpc>
                          <a:spcPct val="107000"/>
                        </a:lnSpc>
                        <a:spcBef>
                          <a:spcPts val="0"/>
                        </a:spcBef>
                        <a:spcAft>
                          <a:spcPts val="0"/>
                        </a:spcAft>
                      </a:pPr>
                      <a:r>
                        <a:rPr lang="en-US" sz="1600" dirty="0">
                          <a:effectLst/>
                        </a:rPr>
                        <a:t>Respiratory rate &gt; 24/min sustained for 15min,</a:t>
                      </a:r>
                      <a:endParaRPr lang="en-US" sz="1400" dirty="0">
                        <a:effectLst/>
                      </a:endParaRPr>
                    </a:p>
                    <a:p>
                      <a:pPr marL="0" marR="0">
                        <a:lnSpc>
                          <a:spcPct val="107000"/>
                        </a:lnSpc>
                        <a:spcBef>
                          <a:spcPts val="0"/>
                        </a:spcBef>
                        <a:spcAft>
                          <a:spcPts val="0"/>
                        </a:spcAft>
                      </a:pPr>
                      <a:r>
                        <a:rPr lang="en-US" sz="1600" dirty="0">
                          <a:effectLst/>
                        </a:rPr>
                        <a:t>WBC &gt; 15000 or &lt;4000 or &gt;10% immature (bands) forms</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628397023"/>
                  </a:ext>
                </a:extLst>
              </a:tr>
              <a:tr h="1208669">
                <a:tc>
                  <a:txBody>
                    <a:bodyPr/>
                    <a:lstStyle/>
                    <a:p>
                      <a:pPr marL="0" marR="0">
                        <a:lnSpc>
                          <a:spcPct val="107000"/>
                        </a:lnSpc>
                        <a:spcBef>
                          <a:spcPts val="0"/>
                        </a:spcBef>
                        <a:spcAft>
                          <a:spcPts val="0"/>
                        </a:spcAft>
                      </a:pPr>
                      <a:r>
                        <a:rPr lang="en-US" sz="1600">
                          <a:effectLst/>
                        </a:rPr>
                        <a:t>SOFA</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600" dirty="0">
                          <a:effectLst/>
                        </a:rPr>
                        <a:t>Not applicable</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600">
                          <a:effectLst/>
                        </a:rPr>
                        <a:t>Respiratory (PaO</a:t>
                      </a:r>
                      <a:r>
                        <a:rPr lang="en-US" sz="1600" baseline="-25000">
                          <a:effectLst/>
                        </a:rPr>
                        <a:t>2</a:t>
                      </a:r>
                      <a:r>
                        <a:rPr lang="en-US" sz="1600">
                          <a:effectLst/>
                        </a:rPr>
                        <a:t>/FiO</a:t>
                      </a:r>
                      <a:r>
                        <a:rPr lang="en-US" sz="1600" baseline="-25000">
                          <a:effectLst/>
                        </a:rPr>
                        <a:t>2</a:t>
                      </a:r>
                      <a:r>
                        <a:rPr lang="en-US" sz="1600">
                          <a:effectLst/>
                        </a:rPr>
                        <a:t>), Nervous (GCS), Cardiovascular (MAP or vasopressor), Liver (bilirubin), Coagulation (platelets), Kidneys (Cr)</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600">
                          <a:effectLst/>
                        </a:rPr>
                        <a:t>Not applicable</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677139165"/>
                  </a:ext>
                </a:extLst>
              </a:tr>
              <a:tr h="4135436">
                <a:tc>
                  <a:txBody>
                    <a:bodyPr/>
                    <a:lstStyle/>
                    <a:p>
                      <a:pPr marL="0" marR="0">
                        <a:lnSpc>
                          <a:spcPct val="107000"/>
                        </a:lnSpc>
                        <a:spcBef>
                          <a:spcPts val="0"/>
                        </a:spcBef>
                        <a:spcAft>
                          <a:spcPts val="0"/>
                        </a:spcAft>
                      </a:pPr>
                      <a:r>
                        <a:rPr lang="en-US" sz="1600">
                          <a:effectLst/>
                        </a:rPr>
                        <a:t>Measure of end organ injury for diagnosis of maternal sepsis</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600" dirty="0">
                          <a:effectLst/>
                        </a:rPr>
                        <a:t>Not applicable</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600">
                          <a:effectLst/>
                        </a:rPr>
                        <a:t>Not applicable</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600">
                          <a:effectLst/>
                        </a:rPr>
                        <a:t>Respiratory: new need for mechanical ventilation or PaO2/FiO2 &lt; 300</a:t>
                      </a:r>
                      <a:endParaRPr lang="en-US" sz="1400">
                        <a:effectLst/>
                      </a:endParaRPr>
                    </a:p>
                    <a:p>
                      <a:pPr marL="0" marR="0">
                        <a:lnSpc>
                          <a:spcPct val="107000"/>
                        </a:lnSpc>
                        <a:spcBef>
                          <a:spcPts val="0"/>
                        </a:spcBef>
                        <a:spcAft>
                          <a:spcPts val="0"/>
                        </a:spcAft>
                      </a:pPr>
                      <a:r>
                        <a:rPr lang="en-US" sz="1600">
                          <a:effectLst/>
                        </a:rPr>
                        <a:t>Coagulation: Platelets &lt; 100 or INR &gt;1.5 or PTT &gt; 60 secs</a:t>
                      </a:r>
                      <a:endParaRPr lang="en-US" sz="1400">
                        <a:effectLst/>
                      </a:endParaRPr>
                    </a:p>
                    <a:p>
                      <a:pPr marL="0" marR="0">
                        <a:lnSpc>
                          <a:spcPct val="107000"/>
                        </a:lnSpc>
                        <a:spcBef>
                          <a:spcPts val="0"/>
                        </a:spcBef>
                        <a:spcAft>
                          <a:spcPts val="0"/>
                        </a:spcAft>
                      </a:pPr>
                      <a:r>
                        <a:rPr lang="en-US" sz="1600">
                          <a:effectLst/>
                        </a:rPr>
                        <a:t>Liver: Bilirubin &gt; 2mg/dL</a:t>
                      </a:r>
                      <a:endParaRPr lang="en-US" sz="1400">
                        <a:effectLst/>
                      </a:endParaRPr>
                    </a:p>
                    <a:p>
                      <a:pPr marL="0" marR="0">
                        <a:lnSpc>
                          <a:spcPct val="107000"/>
                        </a:lnSpc>
                        <a:spcBef>
                          <a:spcPts val="0"/>
                        </a:spcBef>
                        <a:spcAft>
                          <a:spcPts val="0"/>
                        </a:spcAft>
                      </a:pPr>
                      <a:r>
                        <a:rPr lang="en-US" sz="1600">
                          <a:effectLst/>
                        </a:rPr>
                        <a:t>Cardiovascular: SBP &lt; 85mmHg or MAP &lt; 65mmHg or &gt; 40mmHg decrease in SBP (after fluids)</a:t>
                      </a:r>
                      <a:endParaRPr lang="en-US" sz="1400">
                        <a:effectLst/>
                      </a:endParaRPr>
                    </a:p>
                    <a:p>
                      <a:pPr marL="0" marR="0">
                        <a:lnSpc>
                          <a:spcPct val="107000"/>
                        </a:lnSpc>
                        <a:spcBef>
                          <a:spcPts val="0"/>
                        </a:spcBef>
                        <a:spcAft>
                          <a:spcPts val="0"/>
                        </a:spcAft>
                      </a:pPr>
                      <a:r>
                        <a:rPr lang="en-US" sz="1600">
                          <a:effectLst/>
                        </a:rPr>
                        <a:t>Renal: Cr &gt;1.2 or doubling of Cr or urine output &lt; 0.5ml/kg/hr x2hrs</a:t>
                      </a:r>
                      <a:endParaRPr lang="en-US" sz="1400">
                        <a:effectLst/>
                      </a:endParaRPr>
                    </a:p>
                    <a:p>
                      <a:pPr marL="0" marR="0">
                        <a:lnSpc>
                          <a:spcPct val="107000"/>
                        </a:lnSpc>
                        <a:spcBef>
                          <a:spcPts val="0"/>
                        </a:spcBef>
                        <a:spcAft>
                          <a:spcPts val="0"/>
                        </a:spcAft>
                      </a:pPr>
                      <a:r>
                        <a:rPr lang="en-US" sz="1600">
                          <a:effectLst/>
                        </a:rPr>
                        <a:t>Mental status: agitated, confused, unresponsive</a:t>
                      </a:r>
                      <a:endParaRPr lang="en-US" sz="1400">
                        <a:effectLst/>
                      </a:endParaRPr>
                    </a:p>
                    <a:p>
                      <a:pPr marL="0" marR="0">
                        <a:lnSpc>
                          <a:spcPct val="107000"/>
                        </a:lnSpc>
                        <a:spcBef>
                          <a:spcPts val="0"/>
                        </a:spcBef>
                        <a:spcAft>
                          <a:spcPts val="0"/>
                        </a:spcAft>
                      </a:pPr>
                      <a:r>
                        <a:rPr lang="en-US" sz="1600">
                          <a:effectLst/>
                        </a:rPr>
                        <a:t>Lactic Acid: &gt;2mmol/L in absence of labor</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489516291"/>
                  </a:ext>
                </a:extLst>
              </a:tr>
              <a:tr h="720874">
                <a:tc>
                  <a:txBody>
                    <a:bodyPr/>
                    <a:lstStyle/>
                    <a:p>
                      <a:pPr marL="0" marR="0">
                        <a:lnSpc>
                          <a:spcPct val="107000"/>
                        </a:lnSpc>
                        <a:spcBef>
                          <a:spcPts val="0"/>
                        </a:spcBef>
                        <a:spcAft>
                          <a:spcPts val="0"/>
                        </a:spcAft>
                      </a:pPr>
                      <a:r>
                        <a:rPr lang="en-US" sz="1600" dirty="0">
                          <a:effectLst/>
                        </a:rPr>
                        <a:t>Sepsis</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600">
                          <a:effectLst/>
                        </a:rPr>
                        <a:t>SIRS + suspected infection</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600">
                          <a:effectLst/>
                        </a:rPr>
                        <a:t>Increase in SOFA score </a:t>
                      </a:r>
                      <a:r>
                        <a:rPr lang="en-US" sz="1600" u="sng">
                          <a:effectLst/>
                        </a:rPr>
                        <a:t>&gt;</a:t>
                      </a:r>
                      <a:r>
                        <a:rPr lang="en-US" sz="1600">
                          <a:effectLst/>
                        </a:rPr>
                        <a:t> 2 points + suspected infection</a:t>
                      </a:r>
                      <a:endParaRPr lang="en-US" sz="1400">
                        <a:effectLst/>
                      </a:endParaRPr>
                    </a:p>
                    <a:p>
                      <a:pPr marL="0" marR="0">
                        <a:lnSpc>
                          <a:spcPct val="107000"/>
                        </a:lnSpc>
                        <a:spcBef>
                          <a:spcPts val="0"/>
                        </a:spcBef>
                        <a:spcAft>
                          <a:spcPts val="0"/>
                        </a:spcAft>
                      </a:pPr>
                      <a:r>
                        <a:rPr lang="en-US" sz="1600">
                          <a:effectLst/>
                        </a:rPr>
                        <a:t> </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600">
                          <a:effectLst/>
                        </a:rPr>
                        <a:t>Modified SIRS screen + suspected infection + 1 or more signs of end organ injury</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537218246"/>
                  </a:ext>
                </a:extLst>
              </a:tr>
              <a:tr h="1208669">
                <a:tc>
                  <a:txBody>
                    <a:bodyPr/>
                    <a:lstStyle/>
                    <a:p>
                      <a:pPr marL="0" marR="0">
                        <a:lnSpc>
                          <a:spcPct val="107000"/>
                        </a:lnSpc>
                        <a:spcBef>
                          <a:spcPts val="0"/>
                        </a:spcBef>
                        <a:spcAft>
                          <a:spcPts val="0"/>
                        </a:spcAft>
                      </a:pPr>
                      <a:r>
                        <a:rPr lang="en-US" sz="1600" dirty="0">
                          <a:effectLst/>
                        </a:rPr>
                        <a:t>Septic shock</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600" dirty="0">
                          <a:effectLst/>
                        </a:rPr>
                        <a:t>SBP &lt;90mmHg, reduction in SBP</a:t>
                      </a:r>
                      <a:r>
                        <a:rPr lang="en-US" sz="1600" u="sng" dirty="0">
                          <a:effectLst/>
                        </a:rPr>
                        <a:t>&gt;</a:t>
                      </a:r>
                      <a:r>
                        <a:rPr lang="en-US" sz="1600" dirty="0">
                          <a:effectLst/>
                        </a:rPr>
                        <a:t> 40mmHg from baseline, or MAP &lt;60mmHg despite fluid resuscitation</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600" dirty="0">
                          <a:effectLst/>
                        </a:rPr>
                        <a:t>Vasopressors to maintain MAP </a:t>
                      </a:r>
                      <a:r>
                        <a:rPr lang="en-US" sz="1600" u="sng" dirty="0">
                          <a:effectLst/>
                        </a:rPr>
                        <a:t>&gt;</a:t>
                      </a:r>
                      <a:r>
                        <a:rPr lang="en-US" sz="1600" dirty="0">
                          <a:effectLst/>
                        </a:rPr>
                        <a:t> 65mmHg and lactate </a:t>
                      </a:r>
                      <a:r>
                        <a:rPr lang="en-US" sz="1600" u="sng" dirty="0">
                          <a:effectLst/>
                        </a:rPr>
                        <a:t>&gt;</a:t>
                      </a:r>
                      <a:r>
                        <a:rPr lang="en-US" sz="1600" dirty="0">
                          <a:effectLst/>
                        </a:rPr>
                        <a:t> 2mmol/dL despite adequate volume resuscitation</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600" dirty="0">
                          <a:effectLst/>
                        </a:rPr>
                        <a:t>Persistent hypotension, defined as MAP &lt;65mmHg, after 30 ml/kg fluid load</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870071826"/>
                  </a:ext>
                </a:extLst>
              </a:tr>
            </a:tbl>
          </a:graphicData>
        </a:graphic>
      </p:graphicFrame>
      <p:pic>
        <p:nvPicPr>
          <p:cNvPr id="7" name="Picture 6">
            <a:extLst>
              <a:ext uri="{FF2B5EF4-FFF2-40B4-BE49-F238E27FC236}">
                <a16:creationId xmlns:a16="http://schemas.microsoft.com/office/drawing/2014/main" id="{7C450673-3F20-4C9E-808F-4DA51EFC452C}"/>
              </a:ext>
            </a:extLst>
          </p:cNvPr>
          <p:cNvPicPr>
            <a:picLocks noChangeAspect="1"/>
          </p:cNvPicPr>
          <p:nvPr/>
        </p:nvPicPr>
        <p:blipFill rotWithShape="1">
          <a:blip r:embed="rId5"/>
          <a:srcRect l="4664" t="4784" r="5867" b="5731"/>
          <a:stretch/>
        </p:blipFill>
        <p:spPr>
          <a:xfrm>
            <a:off x="23259626" y="11700107"/>
            <a:ext cx="7105478" cy="5676147"/>
          </a:xfrm>
          <a:prstGeom prst="rect">
            <a:avLst/>
          </a:prstGeom>
        </p:spPr>
      </p:pic>
    </p:spTree>
    <p:extLst>
      <p:ext uri="{BB962C8B-B14F-4D97-AF65-F5344CB8AC3E}">
        <p14:creationId xmlns:p14="http://schemas.microsoft.com/office/powerpoint/2010/main" val="2251251862"/>
      </p:ext>
    </p:extLst>
  </p:cSld>
  <p:clrMapOvr>
    <a:masterClrMapping/>
  </p:clrMapOvr>
</p:sld>
</file>

<file path=ppt/theme/theme1.xml><?xml version="1.0" encoding="utf-8"?>
<a:theme xmlns:a="http://schemas.openxmlformats.org/drawingml/2006/main" name="Office Theme">
  <a:themeElements>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11410</TotalTime>
  <Words>2479</Words>
  <Application>Microsoft Office PowerPoint</Application>
  <PresentationFormat>Custom</PresentationFormat>
  <Paragraphs>84</Paragraphs>
  <Slides>1</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vt:i4>
      </vt:variant>
    </vt:vector>
  </HeadingPairs>
  <TitlesOfParts>
    <vt:vector size="4" baseType="lpstr">
      <vt:lpstr>Arial</vt:lpstr>
      <vt:lpstr>Calibri</vt:lpstr>
      <vt:lpstr>Office Theme</vt:lpstr>
      <vt:lpstr>PowerPoint Presentation</vt:lpstr>
    </vt:vector>
  </TitlesOfParts>
  <Company>Genigraphics LLC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Genigraphics Research Poster Template 36x60</dc:title>
  <dc:creator>Jay Larson</dc:creator>
  <dc:description>Quality poster printing
www.genigraphics.com
1-800-790-4001</dc:description>
  <cp:lastModifiedBy>Nicole Elmblad</cp:lastModifiedBy>
  <cp:revision>112</cp:revision>
  <cp:lastPrinted>2013-02-12T02:21:55Z</cp:lastPrinted>
  <dcterms:created xsi:type="dcterms:W3CDTF">2013-02-10T21:14:48Z</dcterms:created>
  <dcterms:modified xsi:type="dcterms:W3CDTF">2021-01-25T20:28:56Z</dcterms:modified>
</cp:coreProperties>
</file>