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D8E8"/>
    <a:srgbClr val="E9EDF4"/>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varScale="1">
        <p:scale>
          <a:sx n="47" d="100"/>
          <a:sy n="47" d="100"/>
        </p:scale>
        <p:origin x="3184" y="33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12/18/20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12/18/20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6948492" y="-167815"/>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Comparison of surgical versus medical termination of pregnancy between </a:t>
            </a:r>
          </a:p>
          <a:p>
            <a:pPr algn="ctr" eaLnBrk="1" hangingPunct="1"/>
            <a:r>
              <a:rPr lang="en-US" sz="6600" b="1" dirty="0">
                <a:solidFill>
                  <a:schemeClr val="accent3">
                    <a:lumMod val="20000"/>
                    <a:lumOff val="80000"/>
                  </a:schemeClr>
                </a:solidFill>
                <a:latin typeface="+mn-lt"/>
              </a:rPr>
              <a:t>13-20 weeks of gestation in Ethiopia: A quasi-experimental study.</a:t>
            </a:r>
          </a:p>
        </p:txBody>
      </p:sp>
      <p:sp>
        <p:nvSpPr>
          <p:cNvPr id="5" name="Text Box 123"/>
          <p:cNvSpPr txBox="1">
            <a:spLocks noChangeArrowheads="1"/>
          </p:cNvSpPr>
          <p:nvPr/>
        </p:nvSpPr>
        <p:spPr bwMode="auto">
          <a:xfrm>
            <a:off x="10582490" y="2000250"/>
            <a:ext cx="27022004"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3600" dirty="0">
                <a:solidFill>
                  <a:schemeClr val="accent3">
                    <a:lumMod val="20000"/>
                    <a:lumOff val="80000"/>
                  </a:schemeClr>
                </a:solidFill>
                <a:latin typeface="+mn-lt"/>
              </a:rPr>
              <a:t>Tesfaye H. Tufa</a:t>
            </a:r>
            <a:r>
              <a:rPr lang="en-US" sz="3600" baseline="30000" dirty="0">
                <a:solidFill>
                  <a:schemeClr val="accent3">
                    <a:lumMod val="20000"/>
                    <a:lumOff val="80000"/>
                  </a:schemeClr>
                </a:solidFill>
                <a:latin typeface="+mn-lt"/>
              </a:rPr>
              <a:t>1</a:t>
            </a:r>
            <a:r>
              <a:rPr lang="en-US" sz="3600" dirty="0">
                <a:solidFill>
                  <a:schemeClr val="accent3">
                    <a:lumMod val="20000"/>
                    <a:lumOff val="80000"/>
                  </a:schemeClr>
                </a:solidFill>
                <a:latin typeface="+mn-lt"/>
              </a:rPr>
              <a:t>, Sarah Prager</a:t>
            </a:r>
            <a:r>
              <a:rPr lang="en-US" sz="3600" baseline="30000" dirty="0">
                <a:solidFill>
                  <a:schemeClr val="accent3">
                    <a:lumMod val="20000"/>
                    <a:lumOff val="80000"/>
                  </a:schemeClr>
                </a:solidFill>
                <a:latin typeface="+mn-lt"/>
              </a:rPr>
              <a:t>1,2</a:t>
            </a:r>
            <a:r>
              <a:rPr lang="en-US" sz="3600" dirty="0">
                <a:solidFill>
                  <a:schemeClr val="accent3">
                    <a:lumMod val="20000"/>
                    <a:lumOff val="80000"/>
                  </a:schemeClr>
                </a:solidFill>
                <a:latin typeface="+mn-lt"/>
              </a:rPr>
              <a:t>, </a:t>
            </a:r>
            <a:r>
              <a:rPr lang="en-US" sz="3600" dirty="0" err="1">
                <a:solidFill>
                  <a:schemeClr val="accent3">
                    <a:lumMod val="20000"/>
                    <a:lumOff val="80000"/>
                  </a:schemeClr>
                </a:solidFill>
                <a:latin typeface="+mn-lt"/>
              </a:rPr>
              <a:t>Mekitie</a:t>
            </a:r>
            <a:r>
              <a:rPr lang="en-US" sz="3600" dirty="0">
                <a:solidFill>
                  <a:schemeClr val="accent3">
                    <a:lumMod val="20000"/>
                    <a:lumOff val="80000"/>
                  </a:schemeClr>
                </a:solidFill>
                <a:latin typeface="+mn-lt"/>
              </a:rPr>
              <a:t> Wondafrash</a:t>
            </a:r>
            <a:r>
              <a:rPr lang="en-US" sz="3600" baseline="30000" dirty="0">
                <a:solidFill>
                  <a:schemeClr val="accent3">
                    <a:lumMod val="20000"/>
                    <a:lumOff val="80000"/>
                  </a:schemeClr>
                </a:solidFill>
                <a:latin typeface="+mn-lt"/>
              </a:rPr>
              <a:t>1</a:t>
            </a:r>
            <a:r>
              <a:rPr lang="en-US" sz="3600" dirty="0">
                <a:solidFill>
                  <a:schemeClr val="accent3">
                    <a:lumMod val="20000"/>
                    <a:lumOff val="80000"/>
                  </a:schemeClr>
                </a:solidFill>
                <a:latin typeface="+mn-lt"/>
              </a:rPr>
              <a:t>, </a:t>
            </a:r>
          </a:p>
          <a:p>
            <a:pPr algn="ctr" eaLnBrk="1" hangingPunct="1"/>
            <a:r>
              <a:rPr lang="en-US" sz="3600" dirty="0" err="1">
                <a:solidFill>
                  <a:schemeClr val="accent3">
                    <a:lumMod val="20000"/>
                    <a:lumOff val="80000"/>
                  </a:schemeClr>
                </a:solidFill>
                <a:latin typeface="+mn-lt"/>
              </a:rPr>
              <a:t>Shikur</a:t>
            </a:r>
            <a:r>
              <a:rPr lang="en-US" sz="3600" dirty="0">
                <a:solidFill>
                  <a:schemeClr val="accent3">
                    <a:lumMod val="20000"/>
                    <a:lumOff val="80000"/>
                  </a:schemeClr>
                </a:solidFill>
                <a:latin typeface="+mn-lt"/>
              </a:rPr>
              <a:t> Mohammed</a:t>
            </a:r>
            <a:r>
              <a:rPr lang="en-US" sz="3600" baseline="30000" dirty="0">
                <a:solidFill>
                  <a:schemeClr val="accent3">
                    <a:lumMod val="20000"/>
                    <a:lumOff val="80000"/>
                  </a:schemeClr>
                </a:solidFill>
                <a:latin typeface="+mn-lt"/>
              </a:rPr>
              <a:t>2</a:t>
            </a:r>
            <a:r>
              <a:rPr lang="en-US" sz="3600" dirty="0">
                <a:solidFill>
                  <a:schemeClr val="accent3">
                    <a:lumMod val="20000"/>
                    <a:lumOff val="80000"/>
                  </a:schemeClr>
                </a:solidFill>
                <a:latin typeface="+mn-lt"/>
              </a:rPr>
              <a:t> Nicole Byl</a:t>
            </a:r>
            <a:r>
              <a:rPr lang="en-US" sz="3600" baseline="30000" dirty="0">
                <a:solidFill>
                  <a:schemeClr val="accent3">
                    <a:lumMod val="20000"/>
                    <a:lumOff val="80000"/>
                  </a:schemeClr>
                </a:solidFill>
                <a:latin typeface="+mn-lt"/>
              </a:rPr>
              <a:t>3</a:t>
            </a:r>
            <a:r>
              <a:rPr lang="en-US" sz="3600" dirty="0">
                <a:solidFill>
                  <a:schemeClr val="accent3">
                    <a:lumMod val="20000"/>
                    <a:lumOff val="80000"/>
                  </a:schemeClr>
                </a:solidFill>
                <a:latin typeface="+mn-lt"/>
              </a:rPr>
              <a:t>, Jason Bell</a:t>
            </a:r>
            <a:r>
              <a:rPr lang="en-US" sz="3600" baseline="30000" dirty="0">
                <a:solidFill>
                  <a:schemeClr val="accent3">
                    <a:lumMod val="20000"/>
                    <a:lumOff val="80000"/>
                  </a:schemeClr>
                </a:solidFill>
                <a:latin typeface="+mn-lt"/>
              </a:rPr>
              <a:t>4</a:t>
            </a:r>
            <a:endParaRPr lang="en-US" sz="3600" dirty="0">
              <a:solidFill>
                <a:schemeClr val="accent3">
                  <a:lumMod val="20000"/>
                  <a:lumOff val="80000"/>
                </a:schemeClr>
              </a:solidFill>
              <a:latin typeface="+mn-lt"/>
            </a:endParaRPr>
          </a:p>
        </p:txBody>
      </p:sp>
      <p:sp>
        <p:nvSpPr>
          <p:cNvPr id="24" name="TextBox 23"/>
          <p:cNvSpPr txBox="1"/>
          <p:nvPr/>
        </p:nvSpPr>
        <p:spPr>
          <a:xfrm>
            <a:off x="1215989" y="24717338"/>
            <a:ext cx="12957211" cy="1912587"/>
          </a:xfrm>
          <a:prstGeom prst="rect">
            <a:avLst/>
          </a:prstGeom>
          <a:solidFill>
            <a:schemeClr val="accent1">
              <a:lumMod val="40000"/>
              <a:lumOff val="60000"/>
            </a:schemeClr>
          </a:solidFill>
        </p:spPr>
        <p:txBody>
          <a:bodyPr wrap="square" lIns="65288" tIns="32645" rIns="65288" bIns="32645" rtlCol="0">
            <a:spAutoFit/>
          </a:bodyPr>
          <a:lstStyle/>
          <a:p>
            <a:pPr marL="457200" indent="-457200">
              <a:buFont typeface="+mj-lt"/>
              <a:buAutoNum type="arabicPeriod"/>
            </a:pPr>
            <a:r>
              <a:rPr lang="en-US" sz="2400" dirty="0"/>
              <a:t>Department of Obstetrics and Gynecology, Saint Paul’s Hospital Millennium Medical College, Addis Ababa Ethiopia</a:t>
            </a:r>
          </a:p>
          <a:p>
            <a:pPr marL="457200" indent="-457200">
              <a:buFont typeface="+mj-lt"/>
              <a:buAutoNum type="arabicPeriod"/>
            </a:pPr>
            <a:r>
              <a:rPr lang="en-US" sz="2400" dirty="0"/>
              <a:t>Department of Obstetrics and Gynecology, University of Washington, Seattle, Washington, USA</a:t>
            </a:r>
          </a:p>
          <a:p>
            <a:pPr marL="457200" indent="-457200">
              <a:buFont typeface="+mj-lt"/>
              <a:buAutoNum type="arabicPeriod"/>
            </a:pPr>
            <a:r>
              <a:rPr lang="en-US" sz="2400" dirty="0"/>
              <a:t>University of Michigan Medical School, Ann Arbor, Michigan, USA</a:t>
            </a:r>
          </a:p>
          <a:p>
            <a:pPr marL="457200" indent="-457200">
              <a:buFont typeface="+mj-lt"/>
              <a:buAutoNum type="arabicPeriod"/>
            </a:pPr>
            <a:r>
              <a:rPr lang="en-US" sz="2400" dirty="0"/>
              <a:t>Department of Obstetrics &amp; Gynecology, University of Michigan, Ann Arbor, Michigan, USA</a:t>
            </a:r>
          </a:p>
        </p:txBody>
      </p:sp>
      <p:sp>
        <p:nvSpPr>
          <p:cNvPr id="25" name="TextBox 24"/>
          <p:cNvSpPr txBox="1"/>
          <p:nvPr/>
        </p:nvSpPr>
        <p:spPr>
          <a:xfrm>
            <a:off x="15631315" y="24350218"/>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94050" y="24874985"/>
            <a:ext cx="20320000" cy="1828800"/>
          </a:xfrm>
          <a:prstGeom prst="rect">
            <a:avLst/>
          </a:prstGeom>
          <a:noFill/>
        </p:spPr>
        <p:txBody>
          <a:bodyPr wrap="square" lIns="65288" tIns="65288" rIns="65288" bIns="65288" numCol="1" spcCol="326442" rtlCol="0">
            <a:noAutofit/>
          </a:bodyPr>
          <a:lstStyle/>
          <a:p>
            <a:pPr marL="228600" indent="-228600">
              <a:buFont typeface="+mj-lt"/>
              <a:buAutoNum type="arabicPeriod"/>
            </a:pPr>
            <a:r>
              <a:rPr lang="en-US" sz="1200" dirty="0" err="1"/>
              <a:t>Lohr</a:t>
            </a:r>
            <a:r>
              <a:rPr lang="en-US" sz="1200" dirty="0"/>
              <a:t> PA, Hayes, JL, </a:t>
            </a:r>
            <a:r>
              <a:rPr lang="en-US" sz="1200" dirty="0" err="1"/>
              <a:t>Gemzell‐Danielsson</a:t>
            </a:r>
            <a:r>
              <a:rPr lang="en-US" sz="1200" dirty="0"/>
              <a:t> K. Surgical versus medical methods for second trimester induced abortion. Cochrane Database </a:t>
            </a:r>
            <a:r>
              <a:rPr lang="en-US" sz="1200" dirty="0" err="1"/>
              <a:t>Syst</a:t>
            </a:r>
            <a:r>
              <a:rPr lang="en-US" sz="1200" dirty="0"/>
              <a:t> Rev 2008. https://</a:t>
            </a:r>
            <a:r>
              <a:rPr lang="en-US" sz="1200" dirty="0" err="1"/>
              <a:t>doi.org</a:t>
            </a:r>
            <a:r>
              <a:rPr lang="en-US" sz="1200" dirty="0"/>
              <a:t>/10.1002/14651858.CD006714.pub2.</a:t>
            </a:r>
          </a:p>
          <a:p>
            <a:pPr marL="228600" indent="-228600">
              <a:buFont typeface="+mj-lt"/>
              <a:buAutoNum type="arabicPeriod"/>
            </a:pPr>
            <a:r>
              <a:rPr lang="en-US" sz="1200" dirty="0"/>
              <a:t>Bryant AG, Grimes DA, Garrett JM, Stuart GS. Second-trimester abortion for fetal anomalies or fetal death: labor induction compared with dilation and evacuation. </a:t>
            </a:r>
            <a:r>
              <a:rPr lang="en-US" sz="1200" dirty="0" err="1"/>
              <a:t>Obstet</a:t>
            </a:r>
            <a:r>
              <a:rPr lang="en-US" sz="1200" dirty="0"/>
              <a:t> </a:t>
            </a:r>
            <a:r>
              <a:rPr lang="en-US" sz="1200" dirty="0" err="1"/>
              <a:t>Gynecol</a:t>
            </a:r>
            <a:r>
              <a:rPr lang="en-US" sz="1200" dirty="0"/>
              <a:t> 2011;117:788–792.</a:t>
            </a:r>
          </a:p>
          <a:p>
            <a:pPr marL="228600" indent="-228600">
              <a:buFont typeface="+mj-lt"/>
              <a:buAutoNum type="arabicPeriod"/>
            </a:pPr>
            <a:r>
              <a:rPr lang="en-US" sz="1200" dirty="0"/>
              <a:t>Grossman D, Constant D, </a:t>
            </a:r>
            <a:r>
              <a:rPr lang="en-US" sz="1200" dirty="0" err="1"/>
              <a:t>Lince</a:t>
            </a:r>
            <a:r>
              <a:rPr lang="en-US" sz="1200" dirty="0"/>
              <a:t> N, </a:t>
            </a:r>
            <a:r>
              <a:rPr lang="en-US" sz="1200" dirty="0" err="1"/>
              <a:t>Alblas</a:t>
            </a:r>
            <a:r>
              <a:rPr lang="en-US" sz="1200" dirty="0"/>
              <a:t> M, Blanchard K, Harries J. Surgical and medical second trimester abortion in South Africa: a cross-sectional study. BMC Health </a:t>
            </a:r>
            <a:r>
              <a:rPr lang="en-US" sz="1200" dirty="0" err="1"/>
              <a:t>Serv</a:t>
            </a:r>
            <a:r>
              <a:rPr lang="en-US" sz="1200" dirty="0"/>
              <a:t> Res 2011;11:224.</a:t>
            </a:r>
          </a:p>
          <a:p>
            <a:pPr marL="228600" indent="-228600">
              <a:buFont typeface="+mj-lt"/>
              <a:buAutoNum type="arabicPeriod"/>
            </a:pPr>
            <a:r>
              <a:rPr lang="en-US" sz="1200" dirty="0"/>
              <a:t>Robins J, </a:t>
            </a:r>
            <a:r>
              <a:rPr lang="en-US" sz="1200" dirty="0" err="1"/>
              <a:t>Surrago</a:t>
            </a:r>
            <a:r>
              <a:rPr lang="en-US" sz="1200" dirty="0"/>
              <a:t> EJ. Early </a:t>
            </a:r>
            <a:r>
              <a:rPr lang="en-US" sz="1200" dirty="0" err="1"/>
              <a:t>midtrimester</a:t>
            </a:r>
            <a:r>
              <a:rPr lang="en-US" sz="1200" dirty="0"/>
              <a:t> pregnancy termination. A comparison of dilatation and evacuation and intravaginal prostaglandin E2. J </a:t>
            </a:r>
            <a:r>
              <a:rPr lang="en-US" sz="1200" dirty="0" err="1"/>
              <a:t>Reprod</a:t>
            </a:r>
            <a:r>
              <a:rPr lang="en-US" sz="1200" dirty="0"/>
              <a:t> Med 1982;27:415–419.</a:t>
            </a:r>
          </a:p>
          <a:p>
            <a:pPr marL="228600" indent="-228600">
              <a:buFont typeface="+mj-lt"/>
              <a:buAutoNum type="arabicPeriod"/>
            </a:pPr>
            <a:r>
              <a:rPr lang="en-US" sz="1200" dirty="0"/>
              <a:t>Autry AM, Hayes EC, Jacobson GF, Kirby RS. A comparison of medical induction and dilation and evacuation for second-trimester abortion. Am J </a:t>
            </a:r>
            <a:r>
              <a:rPr lang="en-US" sz="1200" dirty="0" err="1"/>
              <a:t>Obstet</a:t>
            </a:r>
            <a:r>
              <a:rPr lang="en-US" sz="1200" dirty="0"/>
              <a:t> </a:t>
            </a:r>
            <a:r>
              <a:rPr lang="en-US" sz="1200" dirty="0" err="1"/>
              <a:t>Gynecol</a:t>
            </a:r>
            <a:r>
              <a:rPr lang="en-US" sz="1200" dirty="0"/>
              <a:t> 2002;187:393–397.</a:t>
            </a:r>
          </a:p>
          <a:p>
            <a:pPr marL="228600" indent="-228600">
              <a:buFont typeface="+mj-lt"/>
              <a:buAutoNum type="arabicPeriod"/>
            </a:pPr>
            <a:r>
              <a:rPr lang="en-US" sz="1200" dirty="0" err="1"/>
              <a:t>Edlow</a:t>
            </a:r>
            <a:r>
              <a:rPr lang="en-US" sz="1200" dirty="0"/>
              <a:t> AG, </a:t>
            </a:r>
            <a:r>
              <a:rPr lang="en-US" sz="1200" dirty="0" err="1"/>
              <a:t>Hou</a:t>
            </a:r>
            <a:r>
              <a:rPr lang="en-US" sz="1200" dirty="0"/>
              <a:t> MY, Maurer R, Benson C, </a:t>
            </a:r>
            <a:r>
              <a:rPr lang="en-US" sz="1200" dirty="0" err="1"/>
              <a:t>Delli-Bovi</a:t>
            </a:r>
            <a:r>
              <a:rPr lang="en-US" sz="1200" dirty="0"/>
              <a:t> L, Goldberg AB. Uterine evacuation for second-trimester fetal death and maternal morbidity. </a:t>
            </a:r>
            <a:r>
              <a:rPr lang="en-US" sz="1200" dirty="0" err="1"/>
              <a:t>Obstet</a:t>
            </a:r>
            <a:r>
              <a:rPr lang="en-US" sz="1200" dirty="0"/>
              <a:t> </a:t>
            </a:r>
            <a:r>
              <a:rPr lang="en-US" sz="1200" dirty="0" err="1"/>
              <a:t>Gynecol</a:t>
            </a:r>
            <a:r>
              <a:rPr lang="en-US" sz="1200" dirty="0"/>
              <a:t> 2011;117:307–316.</a:t>
            </a:r>
          </a:p>
          <a:p>
            <a:pPr marL="228600" indent="-228600">
              <a:buFont typeface="+mj-lt"/>
              <a:buAutoNum type="arabicPeriod"/>
            </a:pPr>
            <a:r>
              <a:rPr lang="en-US" sz="1200" dirty="0"/>
              <a:t>Poon LCY, Parsons J. Audit of the effectiveness of cervical preparation with </a:t>
            </a:r>
            <a:r>
              <a:rPr lang="en-US" sz="1200" dirty="0" err="1"/>
              <a:t>Dilapan</a:t>
            </a:r>
            <a:r>
              <a:rPr lang="en-US" sz="1200" dirty="0"/>
              <a:t> prior to late second-trimester (20–24 weeks) surgical termination of pregnancy. BJOG </a:t>
            </a:r>
            <a:r>
              <a:rPr lang="en-US" sz="1200" dirty="0" err="1"/>
              <a:t>Int</a:t>
            </a:r>
            <a:r>
              <a:rPr lang="en-US" sz="1200" dirty="0"/>
              <a:t> J </a:t>
            </a:r>
            <a:r>
              <a:rPr lang="en-US" sz="1200" dirty="0" err="1"/>
              <a:t>Obstet</a:t>
            </a:r>
            <a:r>
              <a:rPr lang="en-US" sz="1200" dirty="0"/>
              <a:t> </a:t>
            </a:r>
            <a:r>
              <a:rPr lang="en-US" sz="1200" dirty="0" err="1"/>
              <a:t>Gynaecol</a:t>
            </a:r>
            <a:r>
              <a:rPr lang="en-US" sz="1200" dirty="0"/>
              <a:t> 2007;114:485–488.</a:t>
            </a:r>
          </a:p>
          <a:p>
            <a:pPr marL="228600" indent="-228600">
              <a:buFont typeface="+mj-lt"/>
              <a:buAutoNum type="arabicPeriod"/>
            </a:pPr>
            <a:endParaRPr lang="en-US" sz="1200" dirty="0"/>
          </a:p>
          <a:p>
            <a:pPr marL="228600" indent="-228600">
              <a:buFont typeface="+mj-lt"/>
              <a:buAutoNum type="arabicPeriod"/>
            </a:pPr>
            <a:endParaRPr lang="en-US" sz="1200" dirty="0"/>
          </a:p>
          <a:p>
            <a:pPr marL="228600" indent="-228600">
              <a:buFont typeface="+mj-lt"/>
              <a:buAutoNum type="arabicPeriod"/>
            </a:pPr>
            <a:endParaRPr lang="en-US" sz="1200" dirty="0"/>
          </a:p>
          <a:p>
            <a:pPr marL="228600" indent="-228600">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424731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Significant numbers of abortions are performed in the second trimester in Ethiopia. Dilation and evacuation is an alternative method of second trimester pregnancy termination introduced recently in Ethiopia . However, little is known about the safety and effectiveness of this method in an Ethiopian setup. </a:t>
            </a:r>
          </a:p>
          <a:p>
            <a:pPr eaLnBrk="1" hangingPunct="1"/>
            <a:endParaRPr lang="en-US" sz="2800" dirty="0">
              <a:latin typeface="Calibri" pitchFamily="34" charset="0"/>
            </a:endParaRPr>
          </a:p>
          <a:p>
            <a:pPr eaLnBrk="1" hangingPunct="1"/>
            <a:r>
              <a:rPr lang="en-US" sz="2800" dirty="0">
                <a:latin typeface="Calibri" pitchFamily="34" charset="0"/>
              </a:rPr>
              <a:t>Therefore, the study is intended to determine the safety and effectiveness of dilation and evacuation (D&amp;E) for surgical abortion as compared to medical abortion between 13-20 weeks gestation.</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33" name="Rectangle 32"/>
          <p:cNvSpPr/>
          <p:nvPr/>
        </p:nvSpPr>
        <p:spPr>
          <a:xfrm>
            <a:off x="1435031" y="9285656"/>
            <a:ext cx="10177848"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3" name="Text Box 192"/>
          <p:cNvSpPr txBox="1">
            <a:spLocks noChangeArrowheads="1"/>
          </p:cNvSpPr>
          <p:nvPr/>
        </p:nvSpPr>
        <p:spPr bwMode="auto">
          <a:xfrm>
            <a:off x="12344400" y="4572001"/>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panose="020F0502020204030204" pitchFamily="34" charset="0"/>
                <a:cs typeface="Calibri" panose="020F0502020204030204" pitchFamily="34" charset="0"/>
              </a:rPr>
              <a:t>During the study period, a total of 279 women were included in the study, with 219 in the medical group and 60 in the surgical group (Figure.1).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The baseline demographic characteristics for the two groups were similar except for age, place of residence and prior delivery. A significantly higher number of patients in the surgical arm were older, live outside of Addis Ababa, and had prior vaginal delivery (p &lt;0.05). Other clinical characteristics, including gestational age, were similar between the groups.</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12" name="Text Box 191"/>
          <p:cNvSpPr txBox="1">
            <a:spLocks noChangeArrowheads="1"/>
          </p:cNvSpPr>
          <p:nvPr/>
        </p:nvSpPr>
        <p:spPr bwMode="auto">
          <a:xfrm>
            <a:off x="34108813" y="4572000"/>
            <a:ext cx="10149840" cy="1372683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b="1" dirty="0">
                <a:latin typeface="Calibri" panose="020F0502020204030204" pitchFamily="34" charset="0"/>
                <a:cs typeface="Calibri" panose="020F0502020204030204" pitchFamily="34" charset="0"/>
              </a:rPr>
              <a:t>The low complication rate in our study demonstrates that both medical and surgical abortion between 13-20 weeks can be safely practiced in an Ethiopian context</a:t>
            </a:r>
            <a:r>
              <a:rPr lang="en-US" sz="2800" dirty="0">
                <a:latin typeface="Calibri" panose="020F0502020204030204" pitchFamily="34" charset="0"/>
                <a:cs typeface="Calibri" panose="020F0502020204030204" pitchFamily="34" charset="0"/>
              </a:rPr>
              <a:t>. Similar to other studies, need for additional interventions to complete the abortion, and bleeding requiring observation after abortion occurred more frequently in the medical group (1-6). Upon two-week follow up enquiry, both ongoing bleeding and symptoms of pelvic infection were not different between the two groups.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The median duration of stay is significantly shorter in the surgical abortion group. This finding is consistent with other studies (2, 7). Interestingly, patients who came from outside Addis Ababa were more likely to choose the surgical procedure, possibly to avoid the prolonged hospital stay associated with medical abortion. </a:t>
            </a:r>
          </a:p>
          <a:p>
            <a:r>
              <a:rPr lang="en-US" sz="2800" dirty="0">
                <a:latin typeface="Calibri" panose="020F0502020204030204" pitchFamily="34" charset="0"/>
                <a:cs typeface="Calibri" panose="020F0502020204030204" pitchFamily="34" charset="0"/>
              </a:rPr>
              <a:t>Similar to other studies, the mean satisfaction rate (scored from 0-8) between the groups is equivalent when comparing the medical and surgical arms (7.56 vs 7.90; p=0.995) (3, 19–21). </a:t>
            </a:r>
          </a:p>
          <a:p>
            <a:endParaRPr lang="en-US" sz="2800" b="1"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The study also has several limitations. Study subjects were not randomized to abortion method, which introduces selection bias, as revealed by the proportion of patients from outside Addis Ababa who chose surgical abortion. Our study limited the comparison to cases between gestational age of 13-20 weeks and cannot be generalized for induced abortion before 13 or beyond 20 weeks’ gestation. The study is performed in an established academic institution where there is a family planning fellowship program and should not be generalized to other hospitals that lack sufficient training and oversight in surgical abortion. Significantly fewer patients chose surgical abortion during the study period. Further analysis into reasons for this is needed to identify knowledge gaps and make recommendations.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24053" y="18905787"/>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Our study demonstrated that surgical abortion is a safe and effective alternative to medical abortion in our institution. We hope these results will inform the current national technical guidelines, which consider second trimester surgical abortion a backup method only. Instead, surgical abortion should be a first line option for patients, along with medical abortion. </a:t>
            </a:r>
          </a:p>
          <a:p>
            <a:pPr eaLnBrk="1" hangingPunct="1"/>
            <a:endParaRPr lang="en-US" sz="2800" dirty="0">
              <a:latin typeface="Calibri" pitchFamily="34" charset="0"/>
            </a:endParaRPr>
          </a:p>
          <a:p>
            <a:pPr eaLnBrk="1" hangingPunct="1"/>
            <a:r>
              <a:rPr lang="en-US" sz="2800" dirty="0">
                <a:latin typeface="Calibri" pitchFamily="34" charset="0"/>
              </a:rPr>
              <a:t>Attempts to expand the family planning fellowship program and train more providers in Ethiopia to perform surgical abortion should be part of any strategy to improve care.</a:t>
            </a:r>
          </a:p>
        </p:txBody>
      </p:sp>
      <p:sp>
        <p:nvSpPr>
          <p:cNvPr id="36" name="Rectangle 35"/>
          <p:cNvSpPr/>
          <p:nvPr/>
        </p:nvSpPr>
        <p:spPr>
          <a:xfrm>
            <a:off x="34132996" y="1833443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47800" y="9857156"/>
            <a:ext cx="10165079" cy="1372683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b="1" dirty="0">
                <a:latin typeface="Calibri" panose="020F0502020204030204" pitchFamily="34" charset="0"/>
                <a:cs typeface="Calibri" panose="020F0502020204030204" pitchFamily="34" charset="0"/>
              </a:rPr>
              <a:t>Study design and study participants</a:t>
            </a:r>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A non-equivalent comparison group, quasi-experimental design was employed to include patients who were undergoing elective termination of pregnancy from 13-20 gestational weeks between November 1, 2018 and October 31, 2019. Duration was chosen to achieve 80% power and two-sided alpha of 0.05. The study was conducted at Saint Paul’s Hospital Millennium Medical College (SPHMMC), a tertiary referral and teaching hospital in Addis Ababa, Ethiopia. </a:t>
            </a:r>
          </a:p>
          <a:p>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Data collection</a:t>
            </a:r>
          </a:p>
          <a:p>
            <a:r>
              <a:rPr lang="en-US" sz="2800" dirty="0">
                <a:latin typeface="Calibri" panose="020F0502020204030204" pitchFamily="34" charset="0"/>
                <a:cs typeface="Calibri" panose="020F0502020204030204" pitchFamily="34" charset="0"/>
              </a:rPr>
              <a:t>Data was collected by a standardized questionnaire administered by trained data collectors in their preferred language; abstracting clinical information from the clinical chart, and via phone</a:t>
            </a:r>
          </a:p>
          <a:p>
            <a:endParaRPr lang="en-US" sz="2800"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Outcomes</a:t>
            </a:r>
            <a:r>
              <a:rPr lang="en-US" sz="2800" dirty="0">
                <a:latin typeface="Calibri" panose="020F0502020204030204" pitchFamily="34" charset="0"/>
                <a:cs typeface="Calibri" panose="020F0502020204030204" pitchFamily="34" charset="0"/>
              </a:rPr>
              <a:t>: </a:t>
            </a:r>
          </a:p>
          <a:p>
            <a:r>
              <a:rPr lang="en-US" sz="2800" dirty="0">
                <a:latin typeface="Calibri" panose="020F0502020204030204" pitchFamily="34" charset="0"/>
                <a:cs typeface="Calibri" panose="020F0502020204030204" pitchFamily="34" charset="0"/>
              </a:rPr>
              <a:t>The primary outcome of the study was a </a:t>
            </a:r>
            <a:r>
              <a:rPr lang="en-US" sz="2800" b="1" dirty="0">
                <a:latin typeface="Calibri" panose="020F0502020204030204" pitchFamily="34" charset="0"/>
                <a:cs typeface="Calibri" panose="020F0502020204030204" pitchFamily="34" charset="0"/>
              </a:rPr>
              <a:t>composite complication</a:t>
            </a:r>
            <a:r>
              <a:rPr lang="en-US" sz="2800" dirty="0">
                <a:latin typeface="Calibri" panose="020F0502020204030204" pitchFamily="34" charset="0"/>
                <a:cs typeface="Calibri" panose="020F0502020204030204" pitchFamily="34" charset="0"/>
              </a:rPr>
              <a:t>, defined as the presence of one of the following complications:, bleeding requiring observation, genital tract lacerations requiring repair, need for additional intervention to complete the abortion procedure and one or more symptoms of pelvic infection upon follow up. Duration of hospital stay, degree of pain related to abortion procedure, and acceptability of the procedure, as measured by patient satisfaction and recommendation of the procedure to others were also assessed.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Data were collected using Open Data Kit and then analyzed using Stata version 14.2. Univariate analyses were performed using means (standard deviation), or medians (interquartile range) when the distribution was not normal. Multivariate logistic regression was also performed by controlling confounders.</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 Continued</a:t>
            </a:r>
          </a:p>
        </p:txBody>
      </p:sp>
      <p:sp>
        <p:nvSpPr>
          <p:cNvPr id="37" name="Text Box 180"/>
          <p:cNvSpPr txBox="1">
            <a:spLocks noChangeArrowheads="1"/>
          </p:cNvSpPr>
          <p:nvPr/>
        </p:nvSpPr>
        <p:spPr bwMode="auto">
          <a:xfrm>
            <a:off x="23241899" y="4420569"/>
            <a:ext cx="10115973"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lvl="0" defTabSz="914400" fontAlgn="base">
              <a:spcBef>
                <a:spcPct val="0"/>
              </a:spcBef>
              <a:spcAft>
                <a:spcPct val="0"/>
              </a:spcAft>
            </a:pPr>
            <a:endParaRPr lang="en-US" altLang="en-US" sz="2400" b="1" dirty="0">
              <a:latin typeface="Calibri" panose="020F0502020204030204" pitchFamily="34" charset="0"/>
              <a:ea typeface="Calibri" panose="020F0502020204030204" pitchFamily="34" charset="0"/>
              <a:cs typeface="Calibri" panose="020F0502020204030204" pitchFamily="34" charset="0"/>
            </a:endParaRPr>
          </a:p>
          <a:p>
            <a:pPr defTabSz="914400" fontAlgn="base">
              <a:spcBef>
                <a:spcPct val="0"/>
              </a:spcBef>
              <a:spcAft>
                <a:spcPct val="0"/>
              </a:spcAft>
            </a:pPr>
            <a:r>
              <a:rPr lang="en-US" altLang="en-US" sz="2400" b="1" dirty="0">
                <a:latin typeface="Calibri" panose="020F0502020204030204" pitchFamily="34" charset="0"/>
                <a:ea typeface="Calibri" panose="020F0502020204030204" pitchFamily="34" charset="0"/>
                <a:cs typeface="Calibri" panose="020F0502020204030204" pitchFamily="34" charset="0"/>
              </a:rPr>
              <a:t>Table 1.  </a:t>
            </a:r>
            <a:r>
              <a:rPr lang="en-US" altLang="en-US" sz="2400" dirty="0">
                <a:latin typeface="Calibri" panose="020F0502020204030204" pitchFamily="34" charset="0"/>
                <a:ea typeface="Calibri" panose="020F0502020204030204" pitchFamily="34" charset="0"/>
                <a:cs typeface="Calibri" panose="020F0502020204030204" pitchFamily="34" charset="0"/>
              </a:rPr>
              <a:t>Procedure details and complications of study participants </a:t>
            </a:r>
            <a:endParaRPr lang="en-US" altLang="en-US" sz="8000" dirty="0">
              <a:latin typeface="Calibri" panose="020F0502020204030204" pitchFamily="34" charset="0"/>
              <a:cs typeface="Calibri" panose="020F0502020204030204" pitchFamily="34" charset="0"/>
            </a:endParaRPr>
          </a:p>
        </p:txBody>
      </p:sp>
      <p:sp>
        <p:nvSpPr>
          <p:cNvPr id="30" name="Text Box 194"/>
          <p:cNvSpPr txBox="1">
            <a:spLocks noChangeArrowheads="1"/>
          </p:cNvSpPr>
          <p:nvPr/>
        </p:nvSpPr>
        <p:spPr bwMode="auto">
          <a:xfrm>
            <a:off x="23297017" y="11599545"/>
            <a:ext cx="10149840" cy="295465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b="1" dirty="0">
                <a:latin typeface="Calibri" panose="020F0502020204030204" pitchFamily="34" charset="0"/>
                <a:cs typeface="Calibri" panose="020F0502020204030204" pitchFamily="34" charset="0"/>
              </a:rPr>
              <a:t>Medical abortion</a:t>
            </a:r>
            <a:r>
              <a:rPr lang="en-US" sz="2800" dirty="0">
                <a:latin typeface="Calibri" panose="020F0502020204030204" pitchFamily="34" charset="0"/>
                <a:cs typeface="Calibri" panose="020F0502020204030204" pitchFamily="34" charset="0"/>
              </a:rPr>
              <a:t> was associated with a significantly </a:t>
            </a:r>
            <a:r>
              <a:rPr lang="en-US" sz="2800" b="1" dirty="0">
                <a:latin typeface="Calibri" panose="020F0502020204030204" pitchFamily="34" charset="0"/>
                <a:cs typeface="Calibri" panose="020F0502020204030204" pitchFamily="34" charset="0"/>
              </a:rPr>
              <a:t>prolonged median hospital stay</a:t>
            </a:r>
            <a:r>
              <a:rPr lang="en-US" sz="2800" dirty="0">
                <a:latin typeface="Calibri" panose="020F0502020204030204" pitchFamily="34" charset="0"/>
                <a:cs typeface="Calibri" panose="020F0502020204030204" pitchFamily="34" charset="0"/>
              </a:rPr>
              <a:t> (24 hrs., IQR  12-24 hrs.; Table 1) as compared to surgical abortion (6 hrs., IQR  4-6 hrs.; p&lt; .001).  Moreover, the </a:t>
            </a:r>
            <a:r>
              <a:rPr lang="en-US" sz="2800" b="1" dirty="0">
                <a:latin typeface="Calibri" panose="020F0502020204030204" pitchFamily="34" charset="0"/>
                <a:cs typeface="Calibri" panose="020F0502020204030204" pitchFamily="34" charset="0"/>
              </a:rPr>
              <a:t>surgical patients are more li</a:t>
            </a:r>
            <a:r>
              <a:rPr lang="en-US" sz="2800" dirty="0">
                <a:latin typeface="Calibri" panose="020F0502020204030204" pitchFamily="34" charset="0"/>
                <a:cs typeface="Calibri" panose="020F0502020204030204" pitchFamily="34" charset="0"/>
              </a:rPr>
              <a:t>kely than the medical patients to </a:t>
            </a:r>
            <a:r>
              <a:rPr lang="en-US" sz="2800" b="1" dirty="0">
                <a:latin typeface="Calibri" panose="020F0502020204030204" pitchFamily="34" charset="0"/>
                <a:cs typeface="Calibri" panose="020F0502020204030204" pitchFamily="34" charset="0"/>
              </a:rPr>
              <a:t>recommend</a:t>
            </a:r>
            <a:r>
              <a:rPr lang="en-US" sz="2800" dirty="0">
                <a:latin typeface="Calibri" panose="020F0502020204030204" pitchFamily="34" charset="0"/>
                <a:cs typeface="Calibri" panose="020F0502020204030204" pitchFamily="34" charset="0"/>
              </a:rPr>
              <a:t> the same procedure to others (98.3% vs 84.0%; p=0.003). </a:t>
            </a:r>
          </a:p>
        </p:txBody>
      </p:sp>
      <p:graphicFrame>
        <p:nvGraphicFramePr>
          <p:cNvPr id="6" name="Table 5">
            <a:extLst>
              <a:ext uri="{FF2B5EF4-FFF2-40B4-BE49-F238E27FC236}">
                <a16:creationId xmlns:a16="http://schemas.microsoft.com/office/drawing/2014/main" id="{3D9BB5EF-4F0B-0541-B85B-1277E06E5493}"/>
              </a:ext>
            </a:extLst>
          </p:cNvPr>
          <p:cNvGraphicFramePr>
            <a:graphicFrameLocks noGrp="1"/>
          </p:cNvGraphicFramePr>
          <p:nvPr>
            <p:extLst>
              <p:ext uri="{D42A27DB-BD31-4B8C-83A1-F6EECF244321}">
                <p14:modId xmlns:p14="http://schemas.microsoft.com/office/powerpoint/2010/main" val="822036354"/>
              </p:ext>
            </p:extLst>
          </p:nvPr>
        </p:nvGraphicFramePr>
        <p:xfrm>
          <a:off x="23253768" y="5247628"/>
          <a:ext cx="10149841" cy="6029972"/>
        </p:xfrm>
        <a:graphic>
          <a:graphicData uri="http://schemas.openxmlformats.org/drawingml/2006/table">
            <a:tbl>
              <a:tblPr firstRow="1" firstCol="1" bandRow="1">
                <a:tableStyleId>{5C22544A-7EE6-4342-B048-85BDC9FD1C3A}</a:tableStyleId>
              </a:tblPr>
              <a:tblGrid>
                <a:gridCol w="5778432">
                  <a:extLst>
                    <a:ext uri="{9D8B030D-6E8A-4147-A177-3AD203B41FA5}">
                      <a16:colId xmlns:a16="http://schemas.microsoft.com/office/drawing/2014/main" val="3718759415"/>
                    </a:ext>
                  </a:extLst>
                </a:gridCol>
                <a:gridCol w="1676400">
                  <a:extLst>
                    <a:ext uri="{9D8B030D-6E8A-4147-A177-3AD203B41FA5}">
                      <a16:colId xmlns:a16="http://schemas.microsoft.com/office/drawing/2014/main" val="3174440113"/>
                    </a:ext>
                  </a:extLst>
                </a:gridCol>
                <a:gridCol w="1524000">
                  <a:extLst>
                    <a:ext uri="{9D8B030D-6E8A-4147-A177-3AD203B41FA5}">
                      <a16:colId xmlns:a16="http://schemas.microsoft.com/office/drawing/2014/main" val="137135608"/>
                    </a:ext>
                  </a:extLst>
                </a:gridCol>
                <a:gridCol w="1171009">
                  <a:extLst>
                    <a:ext uri="{9D8B030D-6E8A-4147-A177-3AD203B41FA5}">
                      <a16:colId xmlns:a16="http://schemas.microsoft.com/office/drawing/2014/main" val="614389274"/>
                    </a:ext>
                  </a:extLst>
                </a:gridCol>
              </a:tblGrid>
              <a:tr h="768654">
                <a:tc>
                  <a:txBody>
                    <a:bodyPr/>
                    <a:lstStyle/>
                    <a:p>
                      <a:pPr marL="0" marR="0">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Factor</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Medical</a:t>
                      </a:r>
                    </a:p>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(n=219)</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Surgical</a:t>
                      </a:r>
                    </a:p>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(n=60)</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p-value</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881817987"/>
                  </a:ext>
                </a:extLst>
              </a:tr>
              <a:tr h="534485">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Composite complication*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33 (15%)</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6 (10%)</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0.52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98167574"/>
                  </a:ext>
                </a:extLst>
              </a:tr>
              <a:tr h="466410">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Observed for bleeding</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 (0.5%)</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5 (8.3%)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0.002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668644467"/>
                  </a:ext>
                </a:extLst>
              </a:tr>
              <a:tr h="466410">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Symptoms of pelvic infection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21 (9.6%)</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 (1.7%)</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0.055</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576808819"/>
                  </a:ext>
                </a:extLst>
              </a:tr>
              <a:tr h="466410">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Continued bleeding for two weeks</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84 (38.3%)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21 (35%)</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0.65</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343689170"/>
                  </a:ext>
                </a:extLst>
              </a:tr>
              <a:tr h="466410">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Duration of hospital stay (</a:t>
                      </a:r>
                      <a:r>
                        <a:rPr lang="en-US" sz="2400" b="0" dirty="0" err="1">
                          <a:solidFill>
                            <a:schemeClr val="tx1"/>
                          </a:solidFill>
                          <a:effectLst/>
                          <a:latin typeface="Calibri" panose="020F0502020204030204" pitchFamily="34" charset="0"/>
                          <a:cs typeface="Calibri" panose="020F0502020204030204" pitchFamily="34" charset="0"/>
                        </a:rPr>
                        <a:t>hrs</a:t>
                      </a:r>
                      <a:r>
                        <a:rPr lang="en-US" sz="2400" b="0" dirty="0">
                          <a:solidFill>
                            <a:schemeClr val="tx1"/>
                          </a:solidFill>
                          <a:effectLst/>
                          <a:latin typeface="Calibri" panose="020F0502020204030204" pitchFamily="34" charset="0"/>
                          <a:cs typeface="Calibri" panose="020F0502020204030204" pitchFamily="34" charset="0"/>
                        </a:rPr>
                        <a:t>), median (IQR)</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24 (12,24)</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6 (4,6)</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&lt;0.001</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21704865"/>
                  </a:ext>
                </a:extLst>
              </a:tr>
              <a:tr h="474939">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Pain scale</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725600850"/>
                  </a:ext>
                </a:extLst>
              </a:tr>
              <a:tr h="474939">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             No pain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0</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5 (8.3%)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&lt;0.001</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7395196"/>
                  </a:ext>
                </a:extLst>
              </a:tr>
              <a:tr h="474939">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            Mild pain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48 (21.9%)</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42 (70.0%)</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261350133"/>
                  </a:ext>
                </a:extLst>
              </a:tr>
              <a:tr h="484983">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             Moderate pain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117 (53.4%)</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11 (18.3%)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267962714"/>
                  </a:ext>
                </a:extLst>
              </a:tr>
              <a:tr h="466410">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             Severe pain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54 (24.7%)</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2 (3.3%)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173321173"/>
                  </a:ext>
                </a:extLst>
              </a:tr>
              <a:tr h="484983">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Would recommend to others</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184 (84.0%)</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59 (98.3%)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0.003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18718560"/>
                  </a:ext>
                </a:extLst>
              </a:tr>
            </a:tbl>
          </a:graphicData>
        </a:graphic>
      </p:graphicFrame>
      <p:grpSp>
        <p:nvGrpSpPr>
          <p:cNvPr id="55" name="Group 54">
            <a:extLst>
              <a:ext uri="{FF2B5EF4-FFF2-40B4-BE49-F238E27FC236}">
                <a16:creationId xmlns:a16="http://schemas.microsoft.com/office/drawing/2014/main" id="{CD2D28CD-6D02-B344-938B-45F8CBA01893}"/>
              </a:ext>
            </a:extLst>
          </p:cNvPr>
          <p:cNvGrpSpPr/>
          <p:nvPr/>
        </p:nvGrpSpPr>
        <p:grpSpPr>
          <a:xfrm>
            <a:off x="12372407" y="9448800"/>
            <a:ext cx="10065814" cy="5715000"/>
            <a:chOff x="-349064" y="-122658"/>
            <a:chExt cx="5819529" cy="2318657"/>
          </a:xfrm>
        </p:grpSpPr>
        <p:sp>
          <p:nvSpPr>
            <p:cNvPr id="56" name="Rectangle 55">
              <a:extLst>
                <a:ext uri="{FF2B5EF4-FFF2-40B4-BE49-F238E27FC236}">
                  <a16:creationId xmlns:a16="http://schemas.microsoft.com/office/drawing/2014/main" id="{ED3CBFDF-E8E1-D34C-B7B2-AC1AD05ADFD2}"/>
                </a:ext>
              </a:extLst>
            </p:cNvPr>
            <p:cNvSpPr>
              <a:spLocks noChangeArrowheads="1"/>
            </p:cNvSpPr>
            <p:nvPr/>
          </p:nvSpPr>
          <p:spPr bwMode="auto">
            <a:xfrm>
              <a:off x="26424" y="-122658"/>
              <a:ext cx="3457780" cy="460898"/>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lnSpc>
                  <a:spcPct val="107000"/>
                </a:lnSpc>
                <a:spcBef>
                  <a:spcPts val="0"/>
                </a:spcBef>
                <a:spcAft>
                  <a:spcPts val="800"/>
                </a:spcAft>
              </a:pPr>
              <a:r>
                <a:rPr lang="en-US"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Total number of second trimester safe abortion in the study period = 686</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7" name="Rectangle 56">
              <a:extLst>
                <a:ext uri="{FF2B5EF4-FFF2-40B4-BE49-F238E27FC236}">
                  <a16:creationId xmlns:a16="http://schemas.microsoft.com/office/drawing/2014/main" id="{38F6211D-314F-FA44-92BC-34CE412DE448}"/>
                </a:ext>
              </a:extLst>
            </p:cNvPr>
            <p:cNvSpPr>
              <a:spLocks noChangeArrowheads="1"/>
            </p:cNvSpPr>
            <p:nvPr/>
          </p:nvSpPr>
          <p:spPr bwMode="auto">
            <a:xfrm>
              <a:off x="863433" y="994302"/>
              <a:ext cx="1670050" cy="403926"/>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Met the eligibility criteria = 279</a:t>
              </a:r>
            </a:p>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8" name="Rectangle 57">
              <a:extLst>
                <a:ext uri="{FF2B5EF4-FFF2-40B4-BE49-F238E27FC236}">
                  <a16:creationId xmlns:a16="http://schemas.microsoft.com/office/drawing/2014/main" id="{FA5FAE96-5AA2-B945-94F5-E98F5ECA1A6E}"/>
                </a:ext>
              </a:extLst>
            </p:cNvPr>
            <p:cNvSpPr>
              <a:spLocks noChangeArrowheads="1"/>
            </p:cNvSpPr>
            <p:nvPr/>
          </p:nvSpPr>
          <p:spPr bwMode="auto">
            <a:xfrm>
              <a:off x="2417300" y="469906"/>
              <a:ext cx="3053165" cy="430420"/>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Did not meet the eligibility criteria and excluded from the study = 407</a:t>
              </a:r>
            </a:p>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9" name="Rectangle 58">
              <a:extLst>
                <a:ext uri="{FF2B5EF4-FFF2-40B4-BE49-F238E27FC236}">
                  <a16:creationId xmlns:a16="http://schemas.microsoft.com/office/drawing/2014/main" id="{8CD2C850-EC04-9845-9619-746FE5E13EB2}"/>
                </a:ext>
              </a:extLst>
            </p:cNvPr>
            <p:cNvSpPr>
              <a:spLocks noChangeArrowheads="1"/>
            </p:cNvSpPr>
            <p:nvPr/>
          </p:nvSpPr>
          <p:spPr bwMode="auto">
            <a:xfrm>
              <a:off x="-349064" y="1951549"/>
              <a:ext cx="2168551" cy="244450"/>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Medical abortion = 219</a:t>
              </a:r>
            </a:p>
          </p:txBody>
        </p:sp>
        <p:sp>
          <p:nvSpPr>
            <p:cNvPr id="60" name="Rectangle 59">
              <a:extLst>
                <a:ext uri="{FF2B5EF4-FFF2-40B4-BE49-F238E27FC236}">
                  <a16:creationId xmlns:a16="http://schemas.microsoft.com/office/drawing/2014/main" id="{023AA8E1-B70E-1248-80BD-D08FD89022A9}"/>
                </a:ext>
              </a:extLst>
            </p:cNvPr>
            <p:cNvSpPr>
              <a:spLocks noChangeArrowheads="1"/>
            </p:cNvSpPr>
            <p:nvPr/>
          </p:nvSpPr>
          <p:spPr bwMode="auto">
            <a:xfrm>
              <a:off x="2265010" y="1940830"/>
              <a:ext cx="1714500" cy="226920"/>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D&amp;E = 60</a:t>
              </a:r>
            </a:p>
            <a:p>
              <a:pPr marL="0" marR="0" algn="ctr">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cxnSp>
          <p:nvCxnSpPr>
            <p:cNvPr id="61" name="Straight Arrow Connector 60">
              <a:extLst>
                <a:ext uri="{FF2B5EF4-FFF2-40B4-BE49-F238E27FC236}">
                  <a16:creationId xmlns:a16="http://schemas.microsoft.com/office/drawing/2014/main" id="{2BE04AAD-1566-1E42-AFE3-583913B2FB1D}"/>
                </a:ext>
              </a:extLst>
            </p:cNvPr>
            <p:cNvCxnSpPr>
              <a:cxnSpLocks noChangeShapeType="1"/>
            </p:cNvCxnSpPr>
            <p:nvPr/>
          </p:nvCxnSpPr>
          <p:spPr bwMode="auto">
            <a:xfrm flipH="1">
              <a:off x="1643380" y="381000"/>
              <a:ext cx="3405" cy="541228"/>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62" name="Straight Arrow Connector 61">
              <a:extLst>
                <a:ext uri="{FF2B5EF4-FFF2-40B4-BE49-F238E27FC236}">
                  <a16:creationId xmlns:a16="http://schemas.microsoft.com/office/drawing/2014/main" id="{F612C4F2-CFD8-6947-A4BA-D1362066279B}"/>
                </a:ext>
              </a:extLst>
            </p:cNvPr>
            <p:cNvCxnSpPr>
              <a:cxnSpLocks noChangeShapeType="1"/>
            </p:cNvCxnSpPr>
            <p:nvPr/>
          </p:nvCxnSpPr>
          <p:spPr bwMode="auto">
            <a:xfrm flipH="1">
              <a:off x="579954" y="1492204"/>
              <a:ext cx="725764" cy="402847"/>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63" name="Straight Arrow Connector 62">
              <a:extLst>
                <a:ext uri="{FF2B5EF4-FFF2-40B4-BE49-F238E27FC236}">
                  <a16:creationId xmlns:a16="http://schemas.microsoft.com/office/drawing/2014/main" id="{C22994F3-3D9E-FD42-B5B5-078C31949F24}"/>
                </a:ext>
              </a:extLst>
            </p:cNvPr>
            <p:cNvCxnSpPr>
              <a:cxnSpLocks noChangeShapeType="1"/>
            </p:cNvCxnSpPr>
            <p:nvPr/>
          </p:nvCxnSpPr>
          <p:spPr bwMode="auto">
            <a:xfrm>
              <a:off x="1706605" y="641457"/>
              <a:ext cx="650875" cy="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64" name="Straight Arrow Connector 63">
              <a:extLst>
                <a:ext uri="{FF2B5EF4-FFF2-40B4-BE49-F238E27FC236}">
                  <a16:creationId xmlns:a16="http://schemas.microsoft.com/office/drawing/2014/main" id="{15CF20A5-EA34-E946-8C8F-D858EA60687D}"/>
                </a:ext>
              </a:extLst>
            </p:cNvPr>
            <p:cNvCxnSpPr>
              <a:cxnSpLocks noChangeShapeType="1"/>
            </p:cNvCxnSpPr>
            <p:nvPr/>
          </p:nvCxnSpPr>
          <p:spPr bwMode="auto">
            <a:xfrm>
              <a:off x="2032043" y="1496826"/>
              <a:ext cx="604186" cy="382729"/>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grpSp>
      <p:sp>
        <p:nvSpPr>
          <p:cNvPr id="67" name="Text Box 180">
            <a:extLst>
              <a:ext uri="{FF2B5EF4-FFF2-40B4-BE49-F238E27FC236}">
                <a16:creationId xmlns:a16="http://schemas.microsoft.com/office/drawing/2014/main" id="{E9C07B3A-6986-DE44-8AF0-02392A163A30}"/>
              </a:ext>
            </a:extLst>
          </p:cNvPr>
          <p:cNvSpPr txBox="1">
            <a:spLocks noChangeArrowheads="1"/>
          </p:cNvSpPr>
          <p:nvPr/>
        </p:nvSpPr>
        <p:spPr bwMode="auto">
          <a:xfrm>
            <a:off x="12363027" y="14859000"/>
            <a:ext cx="10115973"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lvl="0" defTabSz="914400" fontAlgn="base">
              <a:spcBef>
                <a:spcPct val="0"/>
              </a:spcBef>
              <a:spcAft>
                <a:spcPct val="0"/>
              </a:spcAft>
            </a:pPr>
            <a:endParaRPr lang="en-US" altLang="en-US" sz="2400" b="1" dirty="0">
              <a:latin typeface="Calibri" panose="020F0502020204030204" pitchFamily="34" charset="0"/>
              <a:ea typeface="Calibri" panose="020F0502020204030204" pitchFamily="34" charset="0"/>
              <a:cs typeface="Calibri" panose="020F0502020204030204" pitchFamily="34" charset="0"/>
            </a:endParaRPr>
          </a:p>
          <a:p>
            <a:pPr lvl="0" defTabSz="914400" fontAlgn="base">
              <a:spcBef>
                <a:spcPct val="0"/>
              </a:spcBef>
              <a:spcAft>
                <a:spcPct val="0"/>
              </a:spcAft>
            </a:pPr>
            <a:r>
              <a:rPr lang="en-US" altLang="en-US" sz="2400" b="1" dirty="0">
                <a:latin typeface="Calibri" panose="020F0502020204030204" pitchFamily="34" charset="0"/>
                <a:ea typeface="Calibri" panose="020F0502020204030204" pitchFamily="34" charset="0"/>
                <a:cs typeface="Calibri" panose="020F0502020204030204" pitchFamily="34" charset="0"/>
              </a:rPr>
              <a:t>Figure 1.  </a:t>
            </a:r>
            <a:r>
              <a:rPr lang="en-US" altLang="en-US" sz="2400" dirty="0">
                <a:latin typeface="Calibri" panose="020F0502020204030204" pitchFamily="34" charset="0"/>
                <a:ea typeface="Calibri" panose="020F0502020204030204" pitchFamily="34" charset="0"/>
                <a:cs typeface="Calibri" panose="020F0502020204030204" pitchFamily="34" charset="0"/>
              </a:rPr>
              <a:t>Flow chart of patient enrollment</a:t>
            </a:r>
            <a:endParaRPr lang="en-US" altLang="en-US" sz="8000" dirty="0">
              <a:latin typeface="Calibri" panose="020F0502020204030204" pitchFamily="34" charset="0"/>
              <a:cs typeface="Calibri" panose="020F0502020204030204" pitchFamily="34" charset="0"/>
            </a:endParaRPr>
          </a:p>
        </p:txBody>
      </p:sp>
      <p:sp>
        <p:nvSpPr>
          <p:cNvPr id="68" name="Text Box 192">
            <a:extLst>
              <a:ext uri="{FF2B5EF4-FFF2-40B4-BE49-F238E27FC236}">
                <a16:creationId xmlns:a16="http://schemas.microsoft.com/office/drawing/2014/main" id="{E7EB8B94-0572-8646-B563-AA3292F639A5}"/>
              </a:ext>
            </a:extLst>
          </p:cNvPr>
          <p:cNvSpPr txBox="1">
            <a:spLocks noChangeArrowheads="1"/>
          </p:cNvSpPr>
          <p:nvPr/>
        </p:nvSpPr>
        <p:spPr bwMode="auto">
          <a:xfrm>
            <a:off x="12344400" y="15873520"/>
            <a:ext cx="10149840" cy="769441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panose="020F0502020204030204" pitchFamily="34" charset="0"/>
                <a:cs typeface="Calibri" panose="020F0502020204030204" pitchFamily="34" charset="0"/>
              </a:rPr>
              <a:t>The </a:t>
            </a:r>
            <a:r>
              <a:rPr lang="en-US" sz="2800" b="1" dirty="0">
                <a:latin typeface="Calibri" panose="020F0502020204030204" pitchFamily="34" charset="0"/>
                <a:cs typeface="Calibri" panose="020F0502020204030204" pitchFamily="34" charset="0"/>
              </a:rPr>
              <a:t>composite complication rate among medical abortion patients is not significantly different than surgical abortion patients </a:t>
            </a:r>
            <a:r>
              <a:rPr lang="en-US" sz="2800" dirty="0">
                <a:latin typeface="Calibri" panose="020F0502020204030204" pitchFamily="34" charset="0"/>
                <a:cs typeface="Calibri" panose="020F0502020204030204" pitchFamily="34" charset="0"/>
              </a:rPr>
              <a:t>(15% versus 10%; p=0.52; Table 1). Nine patients (4.1%) in the medical arm required additional intervention (manual vacuum aspiration) to complete the abortion, while all patients in the surgical arm completed the procedure without a need for additional intervention. More patients in the medical arm were observed for bleeding (8.3% versus 1%; p&lt; 0.002). Despite this, no patients in either arm required transfusion or any other medical or surgical intervention to control bleeding. There were no genital tract lacerations requiring repair in either arm and no maternal deaths reported during the study period.</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Possible confounders were considered and multivariate logistic regression was performed to compare the composite complication rate between the medical and surgical arms and there was no significant difference between the groups (Table 2).</a:t>
            </a:r>
          </a:p>
        </p:txBody>
      </p:sp>
      <p:graphicFrame>
        <p:nvGraphicFramePr>
          <p:cNvPr id="69" name="Table 68">
            <a:extLst>
              <a:ext uri="{FF2B5EF4-FFF2-40B4-BE49-F238E27FC236}">
                <a16:creationId xmlns:a16="http://schemas.microsoft.com/office/drawing/2014/main" id="{24CEF39B-7894-5044-A835-FEF92B3DC2D9}"/>
              </a:ext>
            </a:extLst>
          </p:cNvPr>
          <p:cNvGraphicFramePr>
            <a:graphicFrameLocks noGrp="1"/>
          </p:cNvGraphicFramePr>
          <p:nvPr>
            <p:extLst>
              <p:ext uri="{D42A27DB-BD31-4B8C-83A1-F6EECF244321}">
                <p14:modId xmlns:p14="http://schemas.microsoft.com/office/powerpoint/2010/main" val="1068252589"/>
              </p:ext>
            </p:extLst>
          </p:nvPr>
        </p:nvGraphicFramePr>
        <p:xfrm>
          <a:off x="23229148" y="15392400"/>
          <a:ext cx="10156286" cy="7315200"/>
        </p:xfrm>
        <a:graphic>
          <a:graphicData uri="http://schemas.openxmlformats.org/drawingml/2006/table">
            <a:tbl>
              <a:tblPr firstRow="1" firstCol="1" bandRow="1">
                <a:tableStyleId>{5C22544A-7EE6-4342-B048-85BDC9FD1C3A}</a:tableStyleId>
              </a:tblPr>
              <a:tblGrid>
                <a:gridCol w="3117877">
                  <a:extLst>
                    <a:ext uri="{9D8B030D-6E8A-4147-A177-3AD203B41FA5}">
                      <a16:colId xmlns:a16="http://schemas.microsoft.com/office/drawing/2014/main" val="1088162234"/>
                    </a:ext>
                  </a:extLst>
                </a:gridCol>
                <a:gridCol w="2898998">
                  <a:extLst>
                    <a:ext uri="{9D8B030D-6E8A-4147-A177-3AD203B41FA5}">
                      <a16:colId xmlns:a16="http://schemas.microsoft.com/office/drawing/2014/main" val="2486327399"/>
                    </a:ext>
                  </a:extLst>
                </a:gridCol>
                <a:gridCol w="1977330">
                  <a:extLst>
                    <a:ext uri="{9D8B030D-6E8A-4147-A177-3AD203B41FA5}">
                      <a16:colId xmlns:a16="http://schemas.microsoft.com/office/drawing/2014/main" val="1251408844"/>
                    </a:ext>
                  </a:extLst>
                </a:gridCol>
                <a:gridCol w="2162081">
                  <a:extLst>
                    <a:ext uri="{9D8B030D-6E8A-4147-A177-3AD203B41FA5}">
                      <a16:colId xmlns:a16="http://schemas.microsoft.com/office/drawing/2014/main" val="3014313720"/>
                    </a:ext>
                  </a:extLst>
                </a:gridCol>
              </a:tblGrid>
              <a:tr h="644599">
                <a:tc>
                  <a:txBody>
                    <a:bodyPr/>
                    <a:lstStyle/>
                    <a:p>
                      <a:pPr marL="0" marR="0">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Variables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Composite Complication* N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Adjusted OR</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95% CI</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776741098"/>
                  </a:ext>
                </a:extLst>
              </a:tr>
              <a:tr h="304757">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Method of abortion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633537463"/>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Medical </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30 (83.3%)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1.00</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0.16-1.3</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531510980"/>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Surgical</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6 (16.7%)</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0.46</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951261786"/>
                  </a:ext>
                </a:extLst>
              </a:tr>
              <a:tr h="304757">
                <a:tc>
                  <a:txBody>
                    <a:bodyPr/>
                    <a:lstStyle/>
                    <a:p>
                      <a:pPr marL="0" marR="0">
                        <a:lnSpc>
                          <a:spcPct val="100000"/>
                        </a:lnSpc>
                        <a:spcBef>
                          <a:spcPts val="0"/>
                        </a:spcBef>
                        <a:spcAft>
                          <a:spcPts val="0"/>
                        </a:spcAft>
                      </a:pPr>
                      <a:r>
                        <a:rPr lang="en-US" sz="2400" b="0">
                          <a:solidFill>
                            <a:schemeClr val="tx1"/>
                          </a:solidFill>
                          <a:effectLst/>
                          <a:latin typeface="Calibri" panose="020F0502020204030204" pitchFamily="34" charset="0"/>
                          <a:cs typeface="Calibri" panose="020F0502020204030204" pitchFamily="34" charset="0"/>
                        </a:rPr>
                        <a:t>Age</a:t>
                      </a:r>
                      <a:endParaRPr lang="en-US" sz="24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770551470"/>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18-25</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27 (75.0%)</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1.00</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0.49-4.2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774920555"/>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26-35</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8 (22.2%)</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1.44</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0.22-32.2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403161423"/>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&gt;=36</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 (2.8%)</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2.64</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354540198"/>
                  </a:ext>
                </a:extLst>
              </a:tr>
              <a:tr h="304757">
                <a:tc>
                  <a:txBody>
                    <a:bodyPr/>
                    <a:lstStyle/>
                    <a:p>
                      <a:pPr marL="0" marR="0">
                        <a:lnSpc>
                          <a:spcPct val="100000"/>
                        </a:lnSpc>
                        <a:spcBef>
                          <a:spcPts val="0"/>
                        </a:spcBef>
                        <a:spcAft>
                          <a:spcPts val="0"/>
                        </a:spcAft>
                      </a:pPr>
                      <a:r>
                        <a:rPr lang="en-US" sz="2400" b="0">
                          <a:solidFill>
                            <a:schemeClr val="tx1"/>
                          </a:solidFill>
                          <a:effectLst/>
                          <a:latin typeface="Calibri" panose="020F0502020204030204" pitchFamily="34" charset="0"/>
                          <a:cs typeface="Calibri" panose="020F0502020204030204" pitchFamily="34" charset="0"/>
                        </a:rPr>
                        <a:t>Gestational age</a:t>
                      </a:r>
                      <a:endParaRPr lang="en-US" sz="24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749558467"/>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13-15.6</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20 (55.6%)</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1.00</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0.07-0.72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268639270"/>
                  </a:ext>
                </a:extLst>
              </a:tr>
              <a:tr h="304757">
                <a:tc>
                  <a:txBody>
                    <a:bodyPr/>
                    <a:lstStyle/>
                    <a:p>
                      <a:pPr marL="0" marR="0" algn="r">
                        <a:lnSpc>
                          <a:spcPct val="100000"/>
                        </a:lnSpc>
                        <a:spcBef>
                          <a:spcPts val="0"/>
                        </a:spcBef>
                        <a:spcAft>
                          <a:spcPts val="0"/>
                        </a:spcAft>
                      </a:pPr>
                      <a:r>
                        <a:rPr lang="en-US" sz="2400" b="0">
                          <a:solidFill>
                            <a:schemeClr val="tx1"/>
                          </a:solidFill>
                          <a:effectLst/>
                          <a:latin typeface="Calibri" panose="020F0502020204030204" pitchFamily="34" charset="0"/>
                          <a:cs typeface="Calibri" panose="020F0502020204030204" pitchFamily="34" charset="0"/>
                        </a:rPr>
                        <a:t>16-17.6</a:t>
                      </a:r>
                      <a:endParaRPr lang="en-US" sz="24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4 (11.1%)</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0.22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0.17-0.82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390642985"/>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18-20.6</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12 (33.3%)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0.37</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246655229"/>
                  </a:ext>
                </a:extLst>
              </a:tr>
              <a:tr h="304757">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Previous abortion</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800765519"/>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No </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32 (88.9%)</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1.00</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0.6-9.1</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345501070"/>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Yes</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4 (11.1%)</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2.39</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661993259"/>
                  </a:ext>
                </a:extLst>
              </a:tr>
              <a:tr h="304757">
                <a:tc>
                  <a:txBody>
                    <a:bodyPr/>
                    <a:lstStyle/>
                    <a:p>
                      <a:pPr marL="0" marR="0">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Parity</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19108059"/>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0</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26 (72.2%)</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1.00</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0.06-1.1</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55592669"/>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1</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3 (8.3%)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D0D8E8"/>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0.26</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0.32-3.2</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702211414"/>
                  </a:ext>
                </a:extLst>
              </a:tr>
              <a:tr h="304757">
                <a:tc>
                  <a:txBody>
                    <a:bodyPr/>
                    <a:lstStyle/>
                    <a:p>
                      <a:pPr marL="0" marR="0" algn="r">
                        <a:lnSpc>
                          <a:spcPct val="100000"/>
                        </a:lnSpc>
                        <a:spcBef>
                          <a:spcPts val="0"/>
                        </a:spcBef>
                        <a:spcAft>
                          <a:spcPts val="0"/>
                        </a:spcAft>
                      </a:pPr>
                      <a:r>
                        <a:rPr lang="en-US" sz="2400" b="0" dirty="0">
                          <a:solidFill>
                            <a:schemeClr val="tx1"/>
                          </a:solidFill>
                          <a:effectLst/>
                          <a:latin typeface="Calibri" panose="020F0502020204030204" pitchFamily="34" charset="0"/>
                          <a:cs typeface="Calibri" panose="020F0502020204030204" pitchFamily="34" charset="0"/>
                        </a:rPr>
                        <a:t>&gt;=2</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E9EDF4"/>
                    </a:solidFill>
                  </a:tcPr>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7 (19.4%)</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a:effectLst/>
                          <a:latin typeface="Calibri" panose="020F0502020204030204" pitchFamily="34" charset="0"/>
                          <a:cs typeface="Calibri" panose="020F0502020204030204" pitchFamily="34" charset="0"/>
                        </a:rPr>
                        <a:t>1.01</a:t>
                      </a:r>
                      <a:endParaRPr lang="en-US" sz="2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gn="ctr">
                        <a:lnSpc>
                          <a:spcPct val="100000"/>
                        </a:lnSpc>
                        <a:spcBef>
                          <a:spcPts val="0"/>
                        </a:spcBef>
                        <a:spcAft>
                          <a:spcPts val="0"/>
                        </a:spcAft>
                      </a:pPr>
                      <a:r>
                        <a:rPr lang="en-US" sz="2400" dirty="0">
                          <a:effectLst/>
                          <a:latin typeface="Calibri" panose="020F0502020204030204" pitchFamily="34" charset="0"/>
                          <a:cs typeface="Calibri" panose="020F0502020204030204" pitchFamily="34" charset="0"/>
                        </a:rPr>
                        <a:t>0.16-1.3</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753191226"/>
                  </a:ext>
                </a:extLst>
              </a:tr>
            </a:tbl>
          </a:graphicData>
        </a:graphic>
      </p:graphicFrame>
      <p:sp>
        <p:nvSpPr>
          <p:cNvPr id="72" name="Text Box 180">
            <a:extLst>
              <a:ext uri="{FF2B5EF4-FFF2-40B4-BE49-F238E27FC236}">
                <a16:creationId xmlns:a16="http://schemas.microsoft.com/office/drawing/2014/main" id="{D2ED7FB3-6ED1-864B-B09D-EC8706D032A9}"/>
              </a:ext>
            </a:extLst>
          </p:cNvPr>
          <p:cNvSpPr txBox="1">
            <a:spLocks noChangeArrowheads="1"/>
          </p:cNvSpPr>
          <p:nvPr/>
        </p:nvSpPr>
        <p:spPr bwMode="auto">
          <a:xfrm>
            <a:off x="23204683" y="22726564"/>
            <a:ext cx="10242174" cy="743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r>
              <a:rPr lang="en-US" dirty="0">
                <a:latin typeface="Calibri" panose="020F0502020204030204" pitchFamily="34" charset="0"/>
                <a:cs typeface="Calibri" panose="020F0502020204030204" pitchFamily="34" charset="0"/>
              </a:rPr>
              <a:t>*composite complication is one or more of the following: observation for bleeding, one or more symptoms of infection, additional procedures required to complete the abortion</a:t>
            </a:r>
          </a:p>
        </p:txBody>
      </p:sp>
      <p:sp>
        <p:nvSpPr>
          <p:cNvPr id="73" name="Text Box 180">
            <a:extLst>
              <a:ext uri="{FF2B5EF4-FFF2-40B4-BE49-F238E27FC236}">
                <a16:creationId xmlns:a16="http://schemas.microsoft.com/office/drawing/2014/main" id="{DCE75941-C4D7-824E-AD12-A1E296F03D06}"/>
              </a:ext>
            </a:extLst>
          </p:cNvPr>
          <p:cNvSpPr txBox="1">
            <a:spLocks noChangeArrowheads="1"/>
          </p:cNvSpPr>
          <p:nvPr/>
        </p:nvSpPr>
        <p:spPr bwMode="auto">
          <a:xfrm>
            <a:off x="23238528" y="14554200"/>
            <a:ext cx="10115973"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lvl="0" defTabSz="914400" fontAlgn="base">
              <a:spcBef>
                <a:spcPct val="0"/>
              </a:spcBef>
              <a:spcAft>
                <a:spcPct val="0"/>
              </a:spcAft>
            </a:pPr>
            <a:endParaRPr lang="en-US" altLang="en-US" sz="2400" b="1" dirty="0">
              <a:latin typeface="Calibri" panose="020F0502020204030204" pitchFamily="34" charset="0"/>
              <a:ea typeface="Calibri" panose="020F0502020204030204" pitchFamily="34" charset="0"/>
              <a:cs typeface="Calibri" panose="020F0502020204030204" pitchFamily="34" charset="0"/>
            </a:endParaRPr>
          </a:p>
          <a:p>
            <a:pPr defTabSz="914400" fontAlgn="base">
              <a:spcBef>
                <a:spcPct val="0"/>
              </a:spcBef>
              <a:spcAft>
                <a:spcPct val="0"/>
              </a:spcAft>
            </a:pPr>
            <a:r>
              <a:rPr lang="en-US" altLang="en-US" sz="2400" b="1" dirty="0">
                <a:latin typeface="Calibri" panose="020F0502020204030204" pitchFamily="34" charset="0"/>
                <a:ea typeface="Calibri" panose="020F0502020204030204" pitchFamily="34" charset="0"/>
                <a:cs typeface="Calibri" panose="020F0502020204030204" pitchFamily="34" charset="0"/>
              </a:rPr>
              <a:t>Table 2.  </a:t>
            </a:r>
            <a:r>
              <a:rPr lang="en-US" altLang="en-US" sz="2400" dirty="0">
                <a:latin typeface="Calibri" panose="020F0502020204030204" pitchFamily="34" charset="0"/>
                <a:ea typeface="Calibri" panose="020F0502020204030204" pitchFamily="34" charset="0"/>
                <a:cs typeface="Calibri" panose="020F0502020204030204" pitchFamily="34" charset="0"/>
              </a:rPr>
              <a:t>Logistic Regression Analysis</a:t>
            </a:r>
            <a:endParaRPr lang="en-US" altLang="en-US" sz="8000" dirty="0">
              <a:latin typeface="Calibri" panose="020F0502020204030204" pitchFamily="34" charset="0"/>
              <a:cs typeface="Calibri" panose="020F0502020204030204" pitchFamily="34" charset="0"/>
            </a:endParaRPr>
          </a:p>
        </p:txBody>
      </p:sp>
      <p:sp>
        <p:nvSpPr>
          <p:cNvPr id="74" name="TextBox 73">
            <a:extLst>
              <a:ext uri="{FF2B5EF4-FFF2-40B4-BE49-F238E27FC236}">
                <a16:creationId xmlns:a16="http://schemas.microsoft.com/office/drawing/2014/main" id="{607B1006-CBAD-D14B-8EB2-68855907A7C7}"/>
              </a:ext>
            </a:extLst>
          </p:cNvPr>
          <p:cNvSpPr txBox="1"/>
          <p:nvPr/>
        </p:nvSpPr>
        <p:spPr>
          <a:xfrm>
            <a:off x="15631315" y="24989805"/>
            <a:ext cx="4953171"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Nicole Byl</a:t>
            </a:r>
          </a:p>
          <a:p>
            <a:r>
              <a:rPr lang="en-US" sz="2400" dirty="0"/>
              <a:t>University of Michigan Medical School </a:t>
            </a:r>
          </a:p>
          <a:p>
            <a:r>
              <a:rPr lang="en-US" sz="2400" dirty="0"/>
              <a:t>Email: </a:t>
            </a:r>
            <a:r>
              <a:rPr lang="en-US" sz="2400" dirty="0" err="1"/>
              <a:t>nbyl@umich.edu</a:t>
            </a:r>
            <a:endParaRPr lang="en-US" sz="2400" dirty="0"/>
          </a:p>
        </p:txBody>
      </p:sp>
      <p:pic>
        <p:nvPicPr>
          <p:cNvPr id="75" name="Picture 74">
            <a:extLst>
              <a:ext uri="{FF2B5EF4-FFF2-40B4-BE49-F238E27FC236}">
                <a16:creationId xmlns:a16="http://schemas.microsoft.com/office/drawing/2014/main" id="{3138355B-9541-4740-A22D-5F69A66C14E8}"/>
              </a:ext>
            </a:extLst>
          </p:cNvPr>
          <p:cNvPicPr>
            <a:picLocks noChangeAspect="1"/>
          </p:cNvPicPr>
          <p:nvPr/>
        </p:nvPicPr>
        <p:blipFill rotWithShape="1">
          <a:blip r:embed="rId2"/>
          <a:srcRect t="9612" b="13056"/>
          <a:stretch/>
        </p:blipFill>
        <p:spPr>
          <a:xfrm>
            <a:off x="1002067" y="786238"/>
            <a:ext cx="2611278" cy="2019388"/>
          </a:xfrm>
          <a:prstGeom prst="rect">
            <a:avLst/>
          </a:prstGeom>
        </p:spPr>
      </p:pic>
      <p:pic>
        <p:nvPicPr>
          <p:cNvPr id="76" name="Picture 75">
            <a:extLst>
              <a:ext uri="{FF2B5EF4-FFF2-40B4-BE49-F238E27FC236}">
                <a16:creationId xmlns:a16="http://schemas.microsoft.com/office/drawing/2014/main" id="{B5CF2A70-120E-2E41-917C-9300601E79BC}"/>
              </a:ext>
            </a:extLst>
          </p:cNvPr>
          <p:cNvPicPr>
            <a:picLocks noChangeAspect="1"/>
          </p:cNvPicPr>
          <p:nvPr/>
        </p:nvPicPr>
        <p:blipFill rotWithShape="1">
          <a:blip r:embed="rId3"/>
          <a:srcRect r="42042"/>
          <a:stretch/>
        </p:blipFill>
        <p:spPr>
          <a:xfrm>
            <a:off x="41541966" y="523885"/>
            <a:ext cx="3649941" cy="2281741"/>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3078</TotalTime>
  <Words>1755</Words>
  <Application>Microsoft Macintosh PowerPoint</Application>
  <PresentationFormat>Custom</PresentationFormat>
  <Paragraphs>199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Genigraphics LLC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Byl, Nicole</cp:lastModifiedBy>
  <cp:revision>118</cp:revision>
  <cp:lastPrinted>2013-02-12T02:21:55Z</cp:lastPrinted>
  <dcterms:created xsi:type="dcterms:W3CDTF">2013-02-10T21:14:48Z</dcterms:created>
  <dcterms:modified xsi:type="dcterms:W3CDTF">2020-12-18T19:07:41Z</dcterms:modified>
</cp:coreProperties>
</file>