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2" d="100"/>
          <a:sy n="32" d="100"/>
        </p:scale>
        <p:origin x="1136" y="15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1/31/21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tif"/><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10960865" y="-188252"/>
            <a:ext cx="2379827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latin typeface="+mn-lt"/>
              </a:rPr>
              <a:t>Becoming Healers: Improving Native American Interest and Access to Medical Training in Michigan</a:t>
            </a:r>
          </a:p>
        </p:txBody>
      </p:sp>
      <p:sp>
        <p:nvSpPr>
          <p:cNvPr id="5" name="Text Box 123"/>
          <p:cNvSpPr txBox="1">
            <a:spLocks noChangeArrowheads="1"/>
          </p:cNvSpPr>
          <p:nvPr/>
        </p:nvSpPr>
        <p:spPr bwMode="auto">
          <a:xfrm>
            <a:off x="5715000" y="2228850"/>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latin typeface="+mn-lt"/>
              </a:rPr>
              <a:t>Nicole Honey, BS</a:t>
            </a:r>
            <a:r>
              <a:rPr lang="en-US" sz="4000" baseline="30000" dirty="0">
                <a:latin typeface="+mn-lt"/>
              </a:rPr>
              <a:t>1</a:t>
            </a:r>
            <a:r>
              <a:rPr lang="en-US" sz="4000" dirty="0">
                <a:latin typeface="+mn-lt"/>
              </a:rPr>
              <a:t>; Marilyn Roubidoux, MD</a:t>
            </a:r>
            <a:r>
              <a:rPr lang="en-US" sz="4000" baseline="30000" dirty="0">
                <a:latin typeface="+mn-lt"/>
              </a:rPr>
              <a:t>2</a:t>
            </a:r>
            <a:r>
              <a:rPr lang="en-US" sz="4000" dirty="0">
                <a:latin typeface="+mn-lt"/>
              </a:rPr>
              <a:t>;  Blair Richards, MPH</a:t>
            </a:r>
            <a:r>
              <a:rPr lang="en-US" sz="4000" baseline="30000" dirty="0">
                <a:latin typeface="+mn-lt"/>
              </a:rPr>
              <a:t>3</a:t>
            </a:r>
          </a:p>
          <a:p>
            <a:pPr algn="ctr" eaLnBrk="1" hangingPunct="1"/>
            <a:r>
              <a:rPr lang="en-US" sz="4000" baseline="30000" dirty="0">
                <a:latin typeface="+mn-lt"/>
              </a:rPr>
              <a:t>1</a:t>
            </a:r>
            <a:r>
              <a:rPr lang="en-US" sz="4000" dirty="0">
                <a:latin typeface="+mn-lt"/>
              </a:rPr>
              <a:t>University of Michigan Medical School, </a:t>
            </a:r>
            <a:r>
              <a:rPr lang="en-US" sz="4000" baseline="30000" dirty="0">
                <a:latin typeface="+mn-lt"/>
              </a:rPr>
              <a:t>2</a:t>
            </a:r>
            <a:r>
              <a:rPr lang="en-US" sz="4000" dirty="0">
                <a:latin typeface="+mn-lt"/>
              </a:rPr>
              <a:t>Michigan Medicine, </a:t>
            </a:r>
            <a:r>
              <a:rPr lang="en-US" sz="4000" baseline="30000" dirty="0">
                <a:latin typeface="+mn-lt"/>
              </a:rPr>
              <a:t>3</a:t>
            </a:r>
            <a:r>
              <a:rPr lang="en-US" sz="4000" dirty="0"/>
              <a:t>University of Michigan, Michigan Institute for Clinical and Health Research</a:t>
            </a:r>
            <a:endParaRPr lang="en-US" sz="4000" dirty="0">
              <a:latin typeface="+mn-lt"/>
            </a:endParaRPr>
          </a:p>
        </p:txBody>
      </p:sp>
      <p:sp>
        <p:nvSpPr>
          <p:cNvPr id="24" name="TextBox 23"/>
          <p:cNvSpPr txBox="1"/>
          <p:nvPr/>
        </p:nvSpPr>
        <p:spPr>
          <a:xfrm>
            <a:off x="1441269" y="26197337"/>
            <a:ext cx="4884242" cy="1173923"/>
          </a:xfrm>
          <a:prstGeom prst="rect">
            <a:avLst/>
          </a:prstGeom>
          <a:noFill/>
        </p:spPr>
        <p:txBody>
          <a:bodyPr wrap="none" lIns="65288" tIns="32645" rIns="65288" bIns="32645" rtlCol="0">
            <a:spAutoFit/>
          </a:bodyPr>
          <a:lstStyle/>
          <a:p>
            <a:r>
              <a:rPr lang="en-US" sz="2400" dirty="0"/>
              <a:t>Nicole Honey</a:t>
            </a:r>
          </a:p>
          <a:p>
            <a:r>
              <a:rPr lang="en-US" sz="2400" dirty="0"/>
              <a:t>University of Michigan Medical School</a:t>
            </a:r>
          </a:p>
          <a:p>
            <a:r>
              <a:rPr lang="en-US" sz="2400" dirty="0"/>
              <a:t>Email: </a:t>
            </a:r>
            <a:r>
              <a:rPr lang="en-US" sz="2400" dirty="0" err="1"/>
              <a:t>nichoney@med.umich.edu</a:t>
            </a:r>
            <a:endParaRPr lang="en-US" sz="2400" dirty="0"/>
          </a:p>
        </p:txBody>
      </p:sp>
      <p:sp>
        <p:nvSpPr>
          <p:cNvPr id="25" name="TextBox 24"/>
          <p:cNvSpPr txBox="1"/>
          <p:nvPr/>
        </p:nvSpPr>
        <p:spPr>
          <a:xfrm>
            <a:off x="1441269" y="25578643"/>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30099000" y="26024562"/>
            <a:ext cx="15779931"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AAMC 2015-2019 FACTS: Applicants and Matriculants Data.  Table A-10. </a:t>
            </a:r>
          </a:p>
          <a:p>
            <a:pPr marL="326442" indent="-326442">
              <a:buFont typeface="+mj-lt"/>
              <a:buAutoNum type="arabicPeriod"/>
            </a:pPr>
            <a:r>
              <a:rPr lang="en-US" sz="1200" dirty="0"/>
              <a:t>AAMC 2015-2019 FACTS: Enrollment, Graduates, and MD-PhD Data. Table B-5.2.</a:t>
            </a:r>
          </a:p>
          <a:p>
            <a:pPr marL="326442" indent="-326442">
              <a:buFont typeface="+mj-lt"/>
              <a:buAutoNum type="arabicPeriod"/>
            </a:pPr>
            <a:r>
              <a:rPr lang="en-US" sz="1200" dirty="0"/>
              <a:t> Cohen, J. J., Gabriel, B. A., Terrell, C (2002). The Case for Diversity in the Health Care Workforce. </a:t>
            </a:r>
            <a:r>
              <a:rPr lang="en-US" sz="1200" i="1" dirty="0"/>
              <a:t>Health Affairs 2002.</a:t>
            </a:r>
            <a:r>
              <a:rPr lang="en-US" sz="1200" dirty="0"/>
              <a:t> 21:5, 90-102.</a:t>
            </a:r>
          </a:p>
          <a:p>
            <a:pPr marL="326442" indent="-326442">
              <a:buFont typeface="+mj-lt"/>
              <a:buAutoNum type="arabicPeriod"/>
            </a:pPr>
            <a:r>
              <a:rPr lang="en-US" sz="1200" dirty="0"/>
              <a:t> Current Trends in Medical Education (2015). AAMC List of Figures 2015.</a:t>
            </a:r>
          </a:p>
          <a:p>
            <a:pPr marL="326442" indent="-326442">
              <a:buFont typeface="+mj-lt"/>
              <a:buAutoNum type="arabicPeriod"/>
            </a:pPr>
            <a:r>
              <a:rPr lang="en-US" sz="1200" dirty="0"/>
              <a:t> Kington, R., </a:t>
            </a:r>
            <a:r>
              <a:rPr lang="en-US" sz="1200" dirty="0" err="1"/>
              <a:t>Tisnado</a:t>
            </a:r>
            <a:r>
              <a:rPr lang="en-US" sz="1200" dirty="0"/>
              <a:t>, D., &amp; Carlisle, D. M (2001). Increasing racial and ethnic diversity among physicians: an intervention to address health disparities. </a:t>
            </a:r>
            <a:r>
              <a:rPr lang="en-US" sz="1200" i="1" dirty="0"/>
              <a:t>The right thing to do, the smart thing to do: Enhancing diversity in the health professions</a:t>
            </a:r>
            <a:r>
              <a:rPr lang="en-US" sz="1200" dirty="0"/>
              <a:t>, 57-75.</a:t>
            </a:r>
          </a:p>
          <a:p>
            <a:pPr marL="326442" indent="-326442">
              <a:buFont typeface="+mj-lt"/>
              <a:buAutoNum type="arabicPeriod"/>
            </a:pPr>
            <a:r>
              <a:rPr lang="en-US" sz="1200" dirty="0"/>
              <a:t> </a:t>
            </a:r>
            <a:r>
              <a:rPr lang="en-US" sz="1200" dirty="0" err="1"/>
              <a:t>Saha</a:t>
            </a:r>
            <a:r>
              <a:rPr lang="en-US" sz="1200" dirty="0"/>
              <a:t>, S., </a:t>
            </a:r>
            <a:r>
              <a:rPr lang="en-US" sz="1200" dirty="0" err="1"/>
              <a:t>Komaromy</a:t>
            </a:r>
            <a:r>
              <a:rPr lang="en-US" sz="1200" dirty="0"/>
              <a:t>, M., </a:t>
            </a:r>
            <a:r>
              <a:rPr lang="en-US" sz="1200" dirty="0" err="1"/>
              <a:t>Koepsell</a:t>
            </a:r>
            <a:r>
              <a:rPr lang="en-US" sz="1200" dirty="0"/>
              <a:t>, T. D., &amp; Bindman, A. B. (1999). Patient-physician racial concordance and the perceived quality and use of health care. </a:t>
            </a:r>
            <a:r>
              <a:rPr lang="en-US" sz="1200" i="1" dirty="0"/>
              <a:t>Archives of internal medicine</a:t>
            </a:r>
            <a:r>
              <a:rPr lang="en-US" sz="1200" dirty="0"/>
              <a:t>, </a:t>
            </a:r>
            <a:r>
              <a:rPr lang="en-US" sz="1200" i="1" dirty="0"/>
              <a:t>159</a:t>
            </a:r>
            <a:r>
              <a:rPr lang="en-US" sz="1200" dirty="0"/>
              <a:t>(9), 997-1004. </a:t>
            </a:r>
          </a:p>
          <a:p>
            <a:pPr marL="326442" indent="-326442">
              <a:buFont typeface="+mj-lt"/>
              <a:buAutoNum type="arabicPeriod"/>
            </a:pPr>
            <a:r>
              <a:rPr lang="en-US" sz="1200" dirty="0"/>
              <a:t> U.S. Census Bureau, Population Estimates Program (PEP). Updated annually.</a:t>
            </a:r>
          </a:p>
          <a:p>
            <a:pPr marL="326442" indent="-326442">
              <a:buFont typeface="+mj-lt"/>
              <a:buAutoNum type="arabicPeriod"/>
            </a:pPr>
            <a:endParaRPr lang="en-US" sz="1200" dirty="0"/>
          </a:p>
        </p:txBody>
      </p:sp>
      <p:sp>
        <p:nvSpPr>
          <p:cNvPr id="27" name="TextBox 26"/>
          <p:cNvSpPr txBox="1"/>
          <p:nvPr/>
        </p:nvSpPr>
        <p:spPr>
          <a:xfrm>
            <a:off x="30099000" y="25369947"/>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1415772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mn-lt"/>
              </a:rPr>
              <a:t>Purpose:</a:t>
            </a:r>
            <a:r>
              <a:rPr lang="en-US" sz="2800" dirty="0">
                <a:latin typeface="+mn-lt"/>
              </a:rPr>
              <a:t>  </a:t>
            </a:r>
          </a:p>
          <a:p>
            <a:r>
              <a:rPr lang="en-US" sz="2800" dirty="0">
                <a:latin typeface="+mn-lt"/>
              </a:rPr>
              <a:t>Health care disparities are prevalent in American Indian/Alaska Native (AI/AN) communities. One tactic to combat this inequity is to support providers who are more likely to practice in these communities. By understanding the proportion of AI/AN people who apply and enroll in medical schools in Michigan and nationally, we can start to discuss where we may better targets efforts to improve education for students. Then we may battle health disparities specific to the Native communities in state of Michigan. </a:t>
            </a:r>
          </a:p>
          <a:p>
            <a:r>
              <a:rPr lang="en-US" sz="2800" b="1" dirty="0">
                <a:latin typeface="+mn-lt"/>
              </a:rPr>
              <a:t>Methods:</a:t>
            </a:r>
            <a:r>
              <a:rPr lang="en-US" sz="2800" dirty="0">
                <a:latin typeface="+mn-lt"/>
              </a:rPr>
              <a:t>  </a:t>
            </a:r>
          </a:p>
          <a:p>
            <a:r>
              <a:rPr lang="en-US" sz="2800" dirty="0">
                <a:latin typeface="+mn-lt"/>
              </a:rPr>
              <a:t>Univariable comparisons between the AI/AN and white racial groups were performed using chi-square tests and prevalence ratios with 95% confidence intervals.  A 2-tailed p value of &lt;0.05 was considered statistically significant.</a:t>
            </a:r>
          </a:p>
          <a:p>
            <a:r>
              <a:rPr lang="en-US" sz="2800" b="1" dirty="0">
                <a:latin typeface="+mn-lt"/>
              </a:rPr>
              <a:t>Results:</a:t>
            </a:r>
            <a:r>
              <a:rPr lang="en-US" sz="2800" dirty="0">
                <a:latin typeface="+mn-lt"/>
              </a:rPr>
              <a:t>  </a:t>
            </a:r>
          </a:p>
          <a:p>
            <a:r>
              <a:rPr lang="en-US" sz="2800" dirty="0">
                <a:latin typeface="+mn-lt"/>
                <a:cs typeface="Arial" panose="020B0604020202020204" pitchFamily="34" charset="0"/>
              </a:rPr>
              <a:t>Within the state of Michigan the prevalence of AI/NA people applying to medical school from 2015 to 2019 was 59% (95% CI = 39% to 89%) of that for white people (p=0.011). Nationally the prevalence of AI/AN people applying to medical school from 2015 to 2019 was 39% (95% CI = 36% to 42%) of that for white people (p&lt;0.0001). The prevalence of AI/AN people enrolled nationally in medical school in 2019 was 75% (p&lt;0.0001, 95% CI = 70% to 80%) of that for white people.</a:t>
            </a:r>
            <a:endParaRPr lang="en-US" sz="2800" dirty="0">
              <a:latin typeface="+mn-lt"/>
            </a:endParaRPr>
          </a:p>
          <a:p>
            <a:r>
              <a:rPr lang="en-US" sz="2800" b="1" dirty="0">
                <a:latin typeface="+mn-lt"/>
              </a:rPr>
              <a:t>Conclusions:</a:t>
            </a:r>
          </a:p>
          <a:p>
            <a:r>
              <a:rPr lang="en-US" sz="2800" dirty="0">
                <a:latin typeface="+mn-lt"/>
              </a:rPr>
              <a:t>Michigan medical schools are considerably diverse by admitting AI/AN students at a proportion that is not statistically different than the proportion of white students admitted. Nationally, there is a large shortage of AI/AN medical students enrolled. This is likely due to the low proportion of AI/AN students who are applying to medical school. Efforts must be placed earlier on, long before the application process, to recruit more diverse medical students.</a:t>
            </a:r>
          </a:p>
        </p:txBody>
      </p:sp>
      <p:sp>
        <p:nvSpPr>
          <p:cNvPr id="32" name="Rectangle 31"/>
          <p:cNvSpPr/>
          <p:nvPr/>
        </p:nvSpPr>
        <p:spPr>
          <a:xfrm>
            <a:off x="1463040" y="4000500"/>
            <a:ext cx="10149840" cy="5715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65288" tIns="32645" rIns="65288" bIns="32645" rtlCol="0" anchor="ctr"/>
          <a:lstStyle/>
          <a:p>
            <a:pPr algn="ctr"/>
            <a:r>
              <a:rPr lang="en-US" sz="4000" b="1" dirty="0">
                <a:solidFill>
                  <a:schemeClr val="bg1"/>
                </a:solidFill>
              </a:rPr>
              <a:t>Abstract</a:t>
            </a:r>
          </a:p>
        </p:txBody>
      </p:sp>
      <p:sp>
        <p:nvSpPr>
          <p:cNvPr id="15" name="Text Box 194"/>
          <p:cNvSpPr txBox="1">
            <a:spLocks noChangeArrowheads="1"/>
          </p:cNvSpPr>
          <p:nvPr/>
        </p:nvSpPr>
        <p:spPr bwMode="auto">
          <a:xfrm>
            <a:off x="23225760" y="15286196"/>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cs typeface="Arial" panose="020B0604020202020204" pitchFamily="34" charset="0"/>
              </a:rPr>
              <a:t>Within the state </a:t>
            </a:r>
            <a:r>
              <a:rPr lang="en-US" sz="2800">
                <a:latin typeface="+mn-lt"/>
                <a:cs typeface="Arial" panose="020B0604020202020204" pitchFamily="34" charset="0"/>
              </a:rPr>
              <a:t>of Michigan, </a:t>
            </a:r>
            <a:r>
              <a:rPr lang="en-US" sz="2800" dirty="0">
                <a:latin typeface="+mn-lt"/>
                <a:cs typeface="Arial" panose="020B0604020202020204" pitchFamily="34" charset="0"/>
              </a:rPr>
              <a:t>the prevalence of AI/NA people applying to medical school from 2015 to 2019 was 59% (95% CI = 39% to 89%) of that for white people (p=0.011). Nationally the prevalence of AI/AN people applying to medical school from 2015 to 2019 was 39% (95% CI = 36% to 42%) of that for white people (p&lt;0.0001). The prevalence of AI/AN people enrolled for medical school in Michigan in 2019 did not significantly differ (p=0.80) from that for white people. The prevalence of AI/AN people enrolled nationally in medical school in 2019 was 75% (p&lt;0.0001, 95% CI = 70% to 80%) of that for white people.</a:t>
            </a:r>
          </a:p>
        </p:txBody>
      </p:sp>
      <p:sp>
        <p:nvSpPr>
          <p:cNvPr id="33" name="Rectangle 32"/>
          <p:cNvSpPr/>
          <p:nvPr/>
        </p:nvSpPr>
        <p:spPr>
          <a:xfrm>
            <a:off x="1441269" y="18897600"/>
            <a:ext cx="10149840" cy="571500"/>
          </a:xfrm>
          <a:prstGeom prst="rect">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Introduction</a:t>
            </a:r>
          </a:p>
        </p:txBody>
      </p:sp>
      <p:sp>
        <p:nvSpPr>
          <p:cNvPr id="13" name="Text Box 192"/>
          <p:cNvSpPr txBox="1">
            <a:spLocks noChangeArrowheads="1"/>
          </p:cNvSpPr>
          <p:nvPr/>
        </p:nvSpPr>
        <p:spPr bwMode="auto">
          <a:xfrm>
            <a:off x="23225760" y="4599747"/>
            <a:ext cx="10149840" cy="984885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The number of applicants from Michigan and nationally, as well as the number of enrolled medical students in the six medical schools in the state of Michigan and all medical schools nationally, was obtained through public data from the AAMC. The US Census was used to record the number of citizens in Michigan, as well as nationally, who identify as Native American or as white alone or in combination with another race.</a:t>
            </a:r>
          </a:p>
          <a:p>
            <a:r>
              <a:rPr lang="en-US" sz="2800" dirty="0">
                <a:latin typeface="+mn-lt"/>
              </a:rPr>
              <a:t>For the applicant analysis, the number of AI/AN vs. white applicants from Michigan, and nationally, were compared to the total population in the areas, respectively. The period prevalence used the aggregate of applicants across years 2015 to 2019 and used the average population from 2015 to 2019.</a:t>
            </a:r>
          </a:p>
          <a:p>
            <a:r>
              <a:rPr lang="en-US" sz="2800" dirty="0">
                <a:latin typeface="+mn-lt"/>
              </a:rPr>
              <a:t>For the enrollment analysis, the number of AI/AN vs. white enrolled medical students in Michigan, and nationally, in 2019 were compared to the total population in those areas respectively.</a:t>
            </a:r>
          </a:p>
          <a:p>
            <a:r>
              <a:rPr lang="en-US" sz="2800" dirty="0">
                <a:latin typeface="+mn-lt"/>
              </a:rPr>
              <a:t>Univariable comparisons between the AI/AN and white racial groups were performed using chi-square tests and prevalence ratios with 95% confidence intervals.  A 2-tailed p value of &lt;0.05 was considered statistically significant. Microsoft Excel (2016) was used for all analyses.</a:t>
            </a:r>
          </a:p>
          <a:p>
            <a:pPr eaLnBrk="1" hangingPunct="1"/>
            <a:r>
              <a:rPr lang="en-US" sz="2800" dirty="0">
                <a:latin typeface="+mn-lt"/>
              </a:rPr>
              <a:t>This research was supported by funding from the National Center for Advancing  Translational Sciences (grant number UL1TR002240).</a:t>
            </a:r>
          </a:p>
        </p:txBody>
      </p:sp>
      <p:sp>
        <p:nvSpPr>
          <p:cNvPr id="34" name="Rectangle 33"/>
          <p:cNvSpPr/>
          <p:nvPr/>
        </p:nvSpPr>
        <p:spPr>
          <a:xfrm>
            <a:off x="23225760" y="4000500"/>
            <a:ext cx="10149840" cy="571500"/>
          </a:xfrm>
          <a:prstGeom prst="rect">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Methods and Materials</a:t>
            </a:r>
          </a:p>
        </p:txBody>
      </p:sp>
      <p:sp>
        <p:nvSpPr>
          <p:cNvPr id="12" name="Text Box 191"/>
          <p:cNvSpPr txBox="1">
            <a:spLocks noChangeArrowheads="1"/>
          </p:cNvSpPr>
          <p:nvPr/>
        </p:nvSpPr>
        <p:spPr bwMode="auto">
          <a:xfrm>
            <a:off x="34107120" y="4572001"/>
            <a:ext cx="10149840" cy="726352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Diversity is important in all aspects of life, but especially in medicine so that we can appropriately care for all persons. While Michigan medical schools are appropriately enrolling a proportion of American Indian/Alaska Native students not dissimilar to that of the proportion of white students, there is still a shortage of AI/AN medical student applicants from Michigan. This means that medical schools should make an effort to not only recruit applicants, but to reach back further into the pipeline to address why more AI/AN students are not applying in the first place. More research will need to be done to determine if the “pinch” in the pipeline occurs during college years, high school, or even prior to these years. This pinch is where medical schools need to place efforts into recruiting.</a:t>
            </a:r>
          </a:p>
          <a:p>
            <a:pPr eaLnBrk="1" hangingPunct="1"/>
            <a:r>
              <a:rPr lang="en-US" sz="2800" dirty="0">
                <a:latin typeface="+mn-lt"/>
              </a:rPr>
              <a:t>It is imperative to develop positive relationships with the tribes such that all parties are benefitted. A meeting was had with the Confederation of Michigan Tribal Education Directors to discuss options for this type of initiative.</a:t>
            </a:r>
          </a:p>
        </p:txBody>
      </p:sp>
      <p:sp>
        <p:nvSpPr>
          <p:cNvPr id="35" name="Rectangle 34"/>
          <p:cNvSpPr/>
          <p:nvPr/>
        </p:nvSpPr>
        <p:spPr>
          <a:xfrm>
            <a:off x="34107120" y="4000500"/>
            <a:ext cx="10149840" cy="571500"/>
          </a:xfrm>
          <a:prstGeom prst="rect">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Discussion</a:t>
            </a:r>
          </a:p>
        </p:txBody>
      </p:sp>
      <p:sp>
        <p:nvSpPr>
          <p:cNvPr id="14" name="Text Box 193"/>
          <p:cNvSpPr txBox="1">
            <a:spLocks noChangeArrowheads="1"/>
          </p:cNvSpPr>
          <p:nvPr/>
        </p:nvSpPr>
        <p:spPr bwMode="auto">
          <a:xfrm>
            <a:off x="34107120" y="19431000"/>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Michigan medical schools are considerably diverse by admitting AI/AN students at a proportion that is not statistically different than the proportion of white students admitted. Nationally, there is a large shortage of AI/AN medical students enrolled. This is likely due to the statistical significantly low proportion of AI/AN students, within Michigan and nationally, who are applying to medical school. Efforts must be placed earlier on, long before the application process, to recruit more diverse medical students.</a:t>
            </a:r>
          </a:p>
          <a:p>
            <a:pPr eaLnBrk="1" hangingPunct="1"/>
            <a:r>
              <a:rPr lang="en-US" sz="2800" dirty="0">
                <a:latin typeface="+mn-lt"/>
              </a:rPr>
              <a:t>Discussions with the Confederation of Michigan Tribal Education Directors from the twelve tribes in Michigan will need to continue. This relationship will help to build programs for Native American students who are earlier on in their education, prior to the time applying to medical school. </a:t>
            </a:r>
          </a:p>
        </p:txBody>
      </p:sp>
      <p:sp>
        <p:nvSpPr>
          <p:cNvPr id="36" name="Rectangle 35"/>
          <p:cNvSpPr/>
          <p:nvPr/>
        </p:nvSpPr>
        <p:spPr>
          <a:xfrm>
            <a:off x="34107120" y="18859500"/>
            <a:ext cx="10149840" cy="571500"/>
          </a:xfrm>
          <a:prstGeom prst="rect">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Conclusions</a:t>
            </a:r>
          </a:p>
        </p:txBody>
      </p:sp>
      <p:sp>
        <p:nvSpPr>
          <p:cNvPr id="11" name="Text Box 190"/>
          <p:cNvSpPr txBox="1">
            <a:spLocks noChangeArrowheads="1"/>
          </p:cNvSpPr>
          <p:nvPr/>
        </p:nvSpPr>
        <p:spPr bwMode="auto">
          <a:xfrm>
            <a:off x="1441269" y="19431000"/>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It is well understood by now that the United States is an incredibly diverse country with healthcare disparities all over the map. In order to provide adequate healthcare to everyone, including those in underserved communities, we need to educate providers who are likely to practice in these communities. African American, Hispanic, and Native American physicians are much more likely than white physicians are to practice in underserved communities and to treat larger numbers of minority patients, irrespective of income (5). Patient satisfaction is also shown to increase when there is racial concordance between minority patient and provider (6). Therefore, the first steps to improving care in underserved communities is to promote medical training for young members within these communities.</a:t>
            </a:r>
          </a:p>
        </p:txBody>
      </p:sp>
      <p:sp>
        <p:nvSpPr>
          <p:cNvPr id="45" name="Rectangle 44"/>
          <p:cNvSpPr/>
          <p:nvPr/>
        </p:nvSpPr>
        <p:spPr>
          <a:xfrm>
            <a:off x="23225760" y="14744700"/>
            <a:ext cx="10149840" cy="571500"/>
          </a:xfrm>
          <a:prstGeom prst="rect">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Results</a:t>
            </a:r>
          </a:p>
        </p:txBody>
      </p:sp>
      <p:sp>
        <p:nvSpPr>
          <p:cNvPr id="53" name="Text Box 180"/>
          <p:cNvSpPr txBox="1">
            <a:spLocks noChangeArrowheads="1"/>
          </p:cNvSpPr>
          <p:nvPr/>
        </p:nvSpPr>
        <p:spPr bwMode="auto">
          <a:xfrm>
            <a:off x="12390120" y="20650200"/>
            <a:ext cx="10247822"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just" eaLnBrk="1" hangingPunct="1"/>
            <a:r>
              <a:rPr lang="en-US" sz="2400" b="1" dirty="0">
                <a:latin typeface="Calibri" pitchFamily="34" charset="0"/>
              </a:rPr>
              <a:t>Graph 1.</a:t>
            </a:r>
            <a:r>
              <a:rPr lang="en-US" sz="2400" dirty="0">
                <a:latin typeface="Calibri" pitchFamily="34" charset="0"/>
              </a:rPr>
              <a:t> Prevalence ratio of NA/AN vs. white residents residents who applied to medical school in Michigan and in the United States, aggregated from 2015-2019 (top). Prevalence ration of NA/AN vs. white residents who are enrolled in medical school in Michigan and in the United States in 2019 (bottom). </a:t>
            </a:r>
          </a:p>
        </p:txBody>
      </p:sp>
      <p:sp>
        <p:nvSpPr>
          <p:cNvPr id="30" name="Text Box 194"/>
          <p:cNvSpPr txBox="1">
            <a:spLocks noChangeArrowheads="1"/>
          </p:cNvSpPr>
          <p:nvPr/>
        </p:nvSpPr>
        <p:spPr bwMode="auto">
          <a:xfrm>
            <a:off x="12344400" y="4000500"/>
            <a:ext cx="10149840" cy="855618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There has been a significant increase in the number of medical students from groups now known as underrepresented minorities (URM) (Native Americans, African Americans, Mexican Americans, and mainland Puerto Ricans) since the 1960s when classes were only accepting one of these students every other year (3).</a:t>
            </a:r>
          </a:p>
          <a:p>
            <a:pPr eaLnBrk="1" hangingPunct="1"/>
            <a:r>
              <a:rPr lang="en-US" sz="2800" dirty="0">
                <a:latin typeface="+mn-lt"/>
              </a:rPr>
              <a:t>In a state like Michigan- where one of the state universities has a mascot named after a Native tribe, “Chippewa,” where public universities reside on indigenous land, and where a significant Native American population reside- it is imperative to understand how we can improve the health of our Native peoples. By digging deep into the number of medical student applicants and enrolled students who identify as American Indian/Alaska Native (AI/AN), we can understand if we are training a diverse group of people. By discovering if we need more applicants or enrolled trainees, we can dedicate resources to address where the pipeline narrows. The end coal will be to increase the number of Native American physicians who will have the option to practice in underserved communities in the state and improve patient satisfaction and outcomes among these communities.</a:t>
            </a:r>
          </a:p>
        </p:txBody>
      </p:sp>
      <p:pic>
        <p:nvPicPr>
          <p:cNvPr id="1028" name="Picture 4" descr="Q&amp;A: Our change to Michigan Medicine – Michigan Medicine Headlines">
            <a:extLst>
              <a:ext uri="{FF2B5EF4-FFF2-40B4-BE49-F238E27FC236}">
                <a16:creationId xmlns:a16="http://schemas.microsoft.com/office/drawing/2014/main" id="{BECA5ED9-47FF-2942-B98E-FDA1E247F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82737" y="203690"/>
            <a:ext cx="4674223" cy="35026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cceptance Statistics | GPA | University of Michigan Medical School">
            <a:extLst>
              <a:ext uri="{FF2B5EF4-FFF2-40B4-BE49-F238E27FC236}">
                <a16:creationId xmlns:a16="http://schemas.microsoft.com/office/drawing/2014/main" id="{868FB193-9F37-F24A-955A-CAB922CBA0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040" y="1171876"/>
            <a:ext cx="8257586" cy="1056971"/>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80">
            <a:extLst>
              <a:ext uri="{FF2B5EF4-FFF2-40B4-BE49-F238E27FC236}">
                <a16:creationId xmlns:a16="http://schemas.microsoft.com/office/drawing/2014/main" id="{94D30303-4560-7646-8086-001475DA0901}"/>
              </a:ext>
            </a:extLst>
          </p:cNvPr>
          <p:cNvSpPr txBox="1">
            <a:spLocks noChangeArrowheads="1"/>
          </p:cNvSpPr>
          <p:nvPr/>
        </p:nvSpPr>
        <p:spPr bwMode="auto">
          <a:xfrm>
            <a:off x="12344400" y="26051428"/>
            <a:ext cx="10252176"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just" eaLnBrk="1" hangingPunct="1"/>
            <a:r>
              <a:rPr lang="en-US" sz="2400" b="1" dirty="0">
                <a:latin typeface="Calibri" pitchFamily="34" charset="0"/>
              </a:rPr>
              <a:t>Table 1.</a:t>
            </a:r>
            <a:r>
              <a:rPr lang="en-US" sz="2400" dirty="0">
                <a:latin typeface="Calibri" pitchFamily="34" charset="0"/>
              </a:rPr>
              <a:t> Frequency of AI/AN applicants vs. frequency of white applicants from 2015-2019 in Michigan as well as in the United States.</a:t>
            </a:r>
          </a:p>
        </p:txBody>
      </p:sp>
      <p:pic>
        <p:nvPicPr>
          <p:cNvPr id="3" name="Picture 2">
            <a:extLst>
              <a:ext uri="{FF2B5EF4-FFF2-40B4-BE49-F238E27FC236}">
                <a16:creationId xmlns:a16="http://schemas.microsoft.com/office/drawing/2014/main" id="{58B976BF-9599-B144-AC89-086A484E700B}"/>
              </a:ext>
            </a:extLst>
          </p:cNvPr>
          <p:cNvPicPr>
            <a:picLocks noChangeAspect="1"/>
          </p:cNvPicPr>
          <p:nvPr/>
        </p:nvPicPr>
        <p:blipFill rotWithShape="1">
          <a:blip r:embed="rId4">
            <a:extLst>
              <a:ext uri="{28A0092B-C50C-407E-A947-70E740481C1C}">
                <a14:useLocalDpi xmlns:a14="http://schemas.microsoft.com/office/drawing/2010/main" val="0"/>
              </a:ext>
            </a:extLst>
          </a:blip>
          <a:srcRect r="56045" b="-2245"/>
          <a:stretch/>
        </p:blipFill>
        <p:spPr>
          <a:xfrm>
            <a:off x="34374345" y="12157075"/>
            <a:ext cx="9615390" cy="2168525"/>
          </a:xfrm>
          <a:prstGeom prst="rect">
            <a:avLst/>
          </a:prstGeom>
        </p:spPr>
      </p:pic>
      <p:pic>
        <p:nvPicPr>
          <p:cNvPr id="39" name="Picture 38">
            <a:extLst>
              <a:ext uri="{FF2B5EF4-FFF2-40B4-BE49-F238E27FC236}">
                <a16:creationId xmlns:a16="http://schemas.microsoft.com/office/drawing/2014/main" id="{5904DD62-5E48-B546-AFEF-586D17FD895B}"/>
              </a:ext>
            </a:extLst>
          </p:cNvPr>
          <p:cNvPicPr>
            <a:picLocks noChangeAspect="1"/>
          </p:cNvPicPr>
          <p:nvPr/>
        </p:nvPicPr>
        <p:blipFill rotWithShape="1">
          <a:blip r:embed="rId4">
            <a:extLst>
              <a:ext uri="{28A0092B-C50C-407E-A947-70E740481C1C}">
                <a14:useLocalDpi xmlns:a14="http://schemas.microsoft.com/office/drawing/2010/main" val="0"/>
              </a:ext>
            </a:extLst>
          </a:blip>
          <a:srcRect l="34835" r="26152" b="-2245"/>
          <a:stretch/>
        </p:blipFill>
        <p:spPr>
          <a:xfrm>
            <a:off x="34914840" y="14214475"/>
            <a:ext cx="8534400" cy="2168525"/>
          </a:xfrm>
          <a:prstGeom prst="rect">
            <a:avLst/>
          </a:prstGeom>
        </p:spPr>
      </p:pic>
      <p:pic>
        <p:nvPicPr>
          <p:cNvPr id="40" name="Picture 39">
            <a:extLst>
              <a:ext uri="{FF2B5EF4-FFF2-40B4-BE49-F238E27FC236}">
                <a16:creationId xmlns:a16="http://schemas.microsoft.com/office/drawing/2014/main" id="{F9541905-F115-A245-8C39-228B11A40F67}"/>
              </a:ext>
            </a:extLst>
          </p:cNvPr>
          <p:cNvPicPr>
            <a:picLocks noChangeAspect="1"/>
          </p:cNvPicPr>
          <p:nvPr/>
        </p:nvPicPr>
        <p:blipFill rotWithShape="1">
          <a:blip r:embed="rId4">
            <a:extLst>
              <a:ext uri="{28A0092B-C50C-407E-A947-70E740481C1C}">
                <a14:useLocalDpi xmlns:a14="http://schemas.microsoft.com/office/drawing/2010/main" val="0"/>
              </a:ext>
            </a:extLst>
          </a:blip>
          <a:srcRect l="56146"/>
          <a:stretch/>
        </p:blipFill>
        <p:spPr>
          <a:xfrm>
            <a:off x="34396557" y="16319500"/>
            <a:ext cx="9593178" cy="2120900"/>
          </a:xfrm>
          <a:prstGeom prst="rect">
            <a:avLst/>
          </a:prstGeom>
        </p:spPr>
      </p:pic>
      <p:pic>
        <p:nvPicPr>
          <p:cNvPr id="6" name="Picture 5">
            <a:extLst>
              <a:ext uri="{FF2B5EF4-FFF2-40B4-BE49-F238E27FC236}">
                <a16:creationId xmlns:a16="http://schemas.microsoft.com/office/drawing/2014/main" id="{33A3A439-83E6-6F4E-B7C6-46D8EC653F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90120" y="12801600"/>
            <a:ext cx="10058400" cy="7772400"/>
          </a:xfrm>
          <a:prstGeom prst="rect">
            <a:avLst/>
          </a:prstGeom>
          <a:ln>
            <a:solidFill>
              <a:schemeClr val="accent1"/>
            </a:solidFill>
          </a:ln>
        </p:spPr>
      </p:pic>
      <p:graphicFrame>
        <p:nvGraphicFramePr>
          <p:cNvPr id="7" name="Table 6">
            <a:extLst>
              <a:ext uri="{FF2B5EF4-FFF2-40B4-BE49-F238E27FC236}">
                <a16:creationId xmlns:a16="http://schemas.microsoft.com/office/drawing/2014/main" id="{09D419FB-C49F-D44A-BAE0-6445215935D1}"/>
              </a:ext>
            </a:extLst>
          </p:cNvPr>
          <p:cNvGraphicFramePr>
            <a:graphicFrameLocks noGrp="1"/>
          </p:cNvGraphicFramePr>
          <p:nvPr>
            <p:extLst>
              <p:ext uri="{D42A27DB-BD31-4B8C-83A1-F6EECF244321}">
                <p14:modId xmlns:p14="http://schemas.microsoft.com/office/powerpoint/2010/main" val="924664668"/>
              </p:ext>
            </p:extLst>
          </p:nvPr>
        </p:nvGraphicFramePr>
        <p:xfrm>
          <a:off x="12484831" y="22326600"/>
          <a:ext cx="10058400" cy="3705721"/>
        </p:xfrm>
        <a:graphic>
          <a:graphicData uri="http://schemas.openxmlformats.org/drawingml/2006/table">
            <a:tbl>
              <a:tblPr firstRow="1" firstCol="1">
                <a:tableStyleId>{3C2FFA5D-87B4-456A-9821-1D502468CF0F}</a:tableStyleId>
              </a:tblPr>
              <a:tblGrid>
                <a:gridCol w="4272425">
                  <a:extLst>
                    <a:ext uri="{9D8B030D-6E8A-4147-A177-3AD203B41FA5}">
                      <a16:colId xmlns:a16="http://schemas.microsoft.com/office/drawing/2014/main" val="1806787928"/>
                    </a:ext>
                  </a:extLst>
                </a:gridCol>
                <a:gridCol w="4119154">
                  <a:extLst>
                    <a:ext uri="{9D8B030D-6E8A-4147-A177-3AD203B41FA5}">
                      <a16:colId xmlns:a16="http://schemas.microsoft.com/office/drawing/2014/main" val="1189862217"/>
                    </a:ext>
                  </a:extLst>
                </a:gridCol>
                <a:gridCol w="1666821">
                  <a:extLst>
                    <a:ext uri="{9D8B030D-6E8A-4147-A177-3AD203B41FA5}">
                      <a16:colId xmlns:a16="http://schemas.microsoft.com/office/drawing/2014/main" val="656972435"/>
                    </a:ext>
                  </a:extLst>
                </a:gridCol>
              </a:tblGrid>
              <a:tr h="658297">
                <a:tc>
                  <a:txBody>
                    <a:bodyPr/>
                    <a:lstStyle/>
                    <a:p>
                      <a:pPr algn="l" fontAlgn="b"/>
                      <a:endParaRPr lang="en-US" sz="2300" b="1"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ctr" fontAlgn="b"/>
                      <a:r>
                        <a:rPr lang="en-US" sz="2300" u="none" strike="noStrike" dirty="0">
                          <a:solidFill>
                            <a:schemeClr val="accent6"/>
                          </a:solidFill>
                          <a:effectLst/>
                          <a:latin typeface="+mn-lt"/>
                          <a:cs typeface="Arial" panose="020B0604020202020204" pitchFamily="34" charset="0"/>
                        </a:rPr>
                        <a:t>Applied / Average population 2015-2019 (%)</a:t>
                      </a:r>
                      <a:endParaRPr lang="en-US" sz="2300" b="1"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ctr" fontAlgn="b"/>
                      <a:r>
                        <a:rPr lang="en-US" sz="2300" u="none" strike="noStrike" dirty="0">
                          <a:solidFill>
                            <a:schemeClr val="accent6"/>
                          </a:solidFill>
                          <a:effectLst/>
                          <a:latin typeface="+mn-lt"/>
                          <a:cs typeface="Arial" panose="020B0604020202020204" pitchFamily="34" charset="0"/>
                        </a:rPr>
                        <a:t>P Value</a:t>
                      </a:r>
                      <a:endParaRPr lang="en-US" sz="2300" b="1" i="0" u="none" strike="noStrike" dirty="0">
                        <a:solidFill>
                          <a:schemeClr val="accent6"/>
                        </a:solidFill>
                        <a:effectLst/>
                        <a:latin typeface="+mn-lt"/>
                        <a:cs typeface="Arial" panose="020B0604020202020204" pitchFamily="34" charset="0"/>
                      </a:endParaRPr>
                    </a:p>
                  </a:txBody>
                  <a:tcPr marL="9525" marR="9525" marT="9525" marB="0" anchor="b"/>
                </a:tc>
                <a:extLst>
                  <a:ext uri="{0D108BD9-81ED-4DB2-BD59-A6C34878D82A}">
                    <a16:rowId xmlns:a16="http://schemas.microsoft.com/office/drawing/2014/main" val="2470979069"/>
                  </a:ext>
                </a:extLst>
              </a:tr>
              <a:tr h="602228">
                <a:tc>
                  <a:txBody>
                    <a:bodyPr/>
                    <a:lstStyle/>
                    <a:p>
                      <a:pPr algn="l" fontAlgn="b"/>
                      <a:r>
                        <a:rPr lang="en-US" sz="2300" u="none" strike="noStrike" dirty="0">
                          <a:solidFill>
                            <a:schemeClr val="accent6"/>
                          </a:solidFill>
                          <a:effectLst/>
                          <a:latin typeface="+mn-lt"/>
                          <a:cs typeface="Arial" panose="020B0604020202020204" pitchFamily="34" charset="0"/>
                        </a:rPr>
                        <a:t>Applied to Med School in Michigan</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endParaRPr lang="en-US" sz="2300" b="1" i="0" u="none" strike="noStrike">
                        <a:solidFill>
                          <a:schemeClr val="accent6"/>
                        </a:solidFill>
                        <a:effectLst/>
                        <a:latin typeface="+mn-lt"/>
                        <a:cs typeface="Arial" panose="020B0604020202020204" pitchFamily="34" charset="0"/>
                      </a:endParaRPr>
                    </a:p>
                  </a:txBody>
                  <a:tcPr marL="9525" marR="9525" marT="9525" marB="0" anchor="b"/>
                </a:tc>
                <a:tc rowSpan="3">
                  <a:txBody>
                    <a:bodyPr/>
                    <a:lstStyle/>
                    <a:p>
                      <a:pPr algn="ctr" fontAlgn="ctr"/>
                      <a:r>
                        <a:rPr lang="en-US" sz="2300" u="none" strike="noStrike">
                          <a:solidFill>
                            <a:schemeClr val="accent6"/>
                          </a:solidFill>
                          <a:effectLst/>
                          <a:latin typeface="+mn-lt"/>
                          <a:cs typeface="Arial" panose="020B0604020202020204" pitchFamily="34" charset="0"/>
                        </a:rPr>
                        <a:t>0.011</a:t>
                      </a:r>
                      <a:endParaRPr lang="en-US" sz="2300" b="0" i="0" u="none" strike="noStrike">
                        <a:solidFill>
                          <a:schemeClr val="accent6"/>
                        </a:solidFill>
                        <a:effectLst/>
                        <a:latin typeface="+mn-lt"/>
                        <a:cs typeface="Arial" panose="020B0604020202020204" pitchFamily="34" charset="0"/>
                      </a:endParaRPr>
                    </a:p>
                  </a:txBody>
                  <a:tcPr marL="9525" marR="9525" marT="9525" marB="0" anchor="ctr"/>
                </a:tc>
                <a:extLst>
                  <a:ext uri="{0D108BD9-81ED-4DB2-BD59-A6C34878D82A}">
                    <a16:rowId xmlns:a16="http://schemas.microsoft.com/office/drawing/2014/main" val="3411769395"/>
                  </a:ext>
                </a:extLst>
              </a:tr>
              <a:tr h="350275">
                <a:tc>
                  <a:txBody>
                    <a:bodyPr/>
                    <a:lstStyle/>
                    <a:p>
                      <a:pPr algn="r" fontAlgn="b"/>
                      <a:r>
                        <a:rPr lang="en-US" sz="2300" u="none" strike="noStrike" dirty="0">
                          <a:solidFill>
                            <a:schemeClr val="accent6"/>
                          </a:solidFill>
                          <a:effectLst/>
                          <a:latin typeface="+mn-lt"/>
                          <a:cs typeface="Arial" panose="020B0604020202020204" pitchFamily="34" charset="0"/>
                        </a:rPr>
                        <a:t>AI/AN</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u="none" strike="noStrike" dirty="0">
                          <a:solidFill>
                            <a:schemeClr val="accent6"/>
                          </a:solidFill>
                          <a:effectLst/>
                          <a:latin typeface="+mn-lt"/>
                          <a:cs typeface="Arial" panose="020B0604020202020204" pitchFamily="34" charset="0"/>
                        </a:rPr>
                        <a:t>23 / 53,016 (0.043%)</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vMerge="1">
                  <a:txBody>
                    <a:bodyPr/>
                    <a:lstStyle/>
                    <a:p>
                      <a:endParaRPr lang="en-US"/>
                    </a:p>
                  </a:txBody>
                  <a:tcPr/>
                </a:tc>
                <a:extLst>
                  <a:ext uri="{0D108BD9-81ED-4DB2-BD59-A6C34878D82A}">
                    <a16:rowId xmlns:a16="http://schemas.microsoft.com/office/drawing/2014/main" val="2139976239"/>
                  </a:ext>
                </a:extLst>
              </a:tr>
              <a:tr h="350275">
                <a:tc>
                  <a:txBody>
                    <a:bodyPr/>
                    <a:lstStyle/>
                    <a:p>
                      <a:pPr algn="r" fontAlgn="b"/>
                      <a:r>
                        <a:rPr lang="en-US" sz="2300" u="none" strike="noStrike" dirty="0">
                          <a:solidFill>
                            <a:schemeClr val="accent6"/>
                          </a:solidFill>
                          <a:effectLst/>
                          <a:latin typeface="+mn-lt"/>
                          <a:cs typeface="Arial" panose="020B0604020202020204" pitchFamily="34" charset="0"/>
                        </a:rPr>
                        <a:t>White</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u="none" strike="noStrike" dirty="0">
                          <a:solidFill>
                            <a:schemeClr val="accent6"/>
                          </a:solidFill>
                          <a:effectLst/>
                          <a:latin typeface="+mn-lt"/>
                          <a:cs typeface="Arial" panose="020B0604020202020204" pitchFamily="34" charset="0"/>
                        </a:rPr>
                        <a:t>5715 / 7,811,734 (0.073%)</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vMerge="1">
                  <a:txBody>
                    <a:bodyPr/>
                    <a:lstStyle/>
                    <a:p>
                      <a:endParaRPr lang="en-US"/>
                    </a:p>
                  </a:txBody>
                  <a:tcPr/>
                </a:tc>
                <a:extLst>
                  <a:ext uri="{0D108BD9-81ED-4DB2-BD59-A6C34878D82A}">
                    <a16:rowId xmlns:a16="http://schemas.microsoft.com/office/drawing/2014/main" val="36173409"/>
                  </a:ext>
                </a:extLst>
              </a:tr>
              <a:tr h="658297">
                <a:tc>
                  <a:txBody>
                    <a:bodyPr/>
                    <a:lstStyle/>
                    <a:p>
                      <a:pPr algn="l" fontAlgn="b"/>
                      <a:r>
                        <a:rPr lang="en-US" sz="2300" u="none" strike="noStrike" dirty="0">
                          <a:solidFill>
                            <a:schemeClr val="accent6"/>
                          </a:solidFill>
                          <a:effectLst/>
                          <a:latin typeface="+mn-lt"/>
                          <a:cs typeface="Arial" panose="020B0604020202020204" pitchFamily="34" charset="0"/>
                        </a:rPr>
                        <a:t>Applied to Med School in</a:t>
                      </a:r>
                    </a:p>
                    <a:p>
                      <a:pPr algn="l" fontAlgn="b"/>
                      <a:r>
                        <a:rPr lang="en-US" sz="2300" u="none" strike="noStrike" dirty="0">
                          <a:solidFill>
                            <a:schemeClr val="accent6"/>
                          </a:solidFill>
                          <a:effectLst/>
                          <a:latin typeface="+mn-lt"/>
                          <a:cs typeface="Arial" panose="020B0604020202020204" pitchFamily="34" charset="0"/>
                        </a:rPr>
                        <a:t>United States</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rowSpan="3">
                  <a:txBody>
                    <a:bodyPr/>
                    <a:lstStyle/>
                    <a:p>
                      <a:pPr algn="ctr" fontAlgn="ctr"/>
                      <a:r>
                        <a:rPr lang="en-US" sz="2300" u="none" strike="noStrike">
                          <a:solidFill>
                            <a:schemeClr val="accent6"/>
                          </a:solidFill>
                          <a:effectLst/>
                          <a:latin typeface="+mn-lt"/>
                          <a:cs typeface="Arial" panose="020B0604020202020204" pitchFamily="34" charset="0"/>
                        </a:rPr>
                        <a:t>&lt;0.001</a:t>
                      </a:r>
                      <a:endParaRPr lang="en-US" sz="2300" b="0" i="0" u="none" strike="noStrike">
                        <a:solidFill>
                          <a:schemeClr val="accent6"/>
                        </a:solidFill>
                        <a:effectLst/>
                        <a:latin typeface="+mn-lt"/>
                        <a:cs typeface="Arial" panose="020B0604020202020204" pitchFamily="34" charset="0"/>
                      </a:endParaRPr>
                    </a:p>
                  </a:txBody>
                  <a:tcPr marL="9525" marR="9525" marT="9525" marB="0" anchor="ctr"/>
                </a:tc>
                <a:extLst>
                  <a:ext uri="{0D108BD9-81ED-4DB2-BD59-A6C34878D82A}">
                    <a16:rowId xmlns:a16="http://schemas.microsoft.com/office/drawing/2014/main" val="2452384825"/>
                  </a:ext>
                </a:extLst>
              </a:tr>
              <a:tr h="350275">
                <a:tc>
                  <a:txBody>
                    <a:bodyPr/>
                    <a:lstStyle/>
                    <a:p>
                      <a:pPr algn="r" fontAlgn="b"/>
                      <a:r>
                        <a:rPr lang="en-US" sz="2300" u="none" strike="noStrike">
                          <a:solidFill>
                            <a:schemeClr val="accent6"/>
                          </a:solidFill>
                          <a:effectLst/>
                          <a:latin typeface="+mn-lt"/>
                          <a:cs typeface="Arial" panose="020B0604020202020204" pitchFamily="34" charset="0"/>
                        </a:rPr>
                        <a:t>AI/AN</a:t>
                      </a:r>
                      <a:endParaRPr lang="en-US" sz="2300" b="0" i="0" u="none" strike="noStrike">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u="none" strike="noStrike" dirty="0">
                          <a:solidFill>
                            <a:schemeClr val="accent6"/>
                          </a:solidFill>
                          <a:effectLst/>
                          <a:latin typeface="+mn-lt"/>
                          <a:cs typeface="Arial" panose="020B0604020202020204" pitchFamily="34" charset="0"/>
                        </a:rPr>
                        <a:t>540 / 2,649,121 (0.020%)</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vMerge="1">
                  <a:txBody>
                    <a:bodyPr/>
                    <a:lstStyle/>
                    <a:p>
                      <a:endParaRPr lang="en-US"/>
                    </a:p>
                  </a:txBody>
                  <a:tcPr/>
                </a:tc>
                <a:extLst>
                  <a:ext uri="{0D108BD9-81ED-4DB2-BD59-A6C34878D82A}">
                    <a16:rowId xmlns:a16="http://schemas.microsoft.com/office/drawing/2014/main" val="1372681388"/>
                  </a:ext>
                </a:extLst>
              </a:tr>
              <a:tr h="602228">
                <a:tc>
                  <a:txBody>
                    <a:bodyPr/>
                    <a:lstStyle/>
                    <a:p>
                      <a:pPr algn="r" fontAlgn="b"/>
                      <a:r>
                        <a:rPr lang="en-US" sz="2300" u="none" strike="noStrike" dirty="0">
                          <a:solidFill>
                            <a:schemeClr val="accent6"/>
                          </a:solidFill>
                          <a:effectLst/>
                          <a:latin typeface="+mn-lt"/>
                          <a:cs typeface="Arial" panose="020B0604020202020204" pitchFamily="34" charset="0"/>
                        </a:rPr>
                        <a:t>White</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u="none" strike="noStrike" dirty="0">
                          <a:solidFill>
                            <a:schemeClr val="accent6"/>
                          </a:solidFill>
                          <a:effectLst/>
                          <a:latin typeface="+mn-lt"/>
                          <a:cs typeface="Arial" panose="020B0604020202020204" pitchFamily="34" charset="0"/>
                        </a:rPr>
                        <a:t>122,737 / 234,127,826 (0.052%)</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vMerge="1">
                  <a:txBody>
                    <a:bodyPr/>
                    <a:lstStyle/>
                    <a:p>
                      <a:endParaRPr lang="en-US"/>
                    </a:p>
                  </a:txBody>
                  <a:tcPr/>
                </a:tc>
                <a:extLst>
                  <a:ext uri="{0D108BD9-81ED-4DB2-BD59-A6C34878D82A}">
                    <a16:rowId xmlns:a16="http://schemas.microsoft.com/office/drawing/2014/main" val="931917024"/>
                  </a:ext>
                </a:extLst>
              </a:tr>
            </a:tbl>
          </a:graphicData>
        </a:graphic>
      </p:graphicFrame>
      <p:graphicFrame>
        <p:nvGraphicFramePr>
          <p:cNvPr id="31" name="Table 30">
            <a:extLst>
              <a:ext uri="{FF2B5EF4-FFF2-40B4-BE49-F238E27FC236}">
                <a16:creationId xmlns:a16="http://schemas.microsoft.com/office/drawing/2014/main" id="{3C97F2F9-E41C-2F4C-B42C-36F2B1CE4C6F}"/>
              </a:ext>
            </a:extLst>
          </p:cNvPr>
          <p:cNvGraphicFramePr>
            <a:graphicFrameLocks noGrp="1"/>
          </p:cNvGraphicFramePr>
          <p:nvPr>
            <p:extLst>
              <p:ext uri="{D42A27DB-BD31-4B8C-83A1-F6EECF244321}">
                <p14:modId xmlns:p14="http://schemas.microsoft.com/office/powerpoint/2010/main" val="2338171156"/>
              </p:ext>
            </p:extLst>
          </p:nvPr>
        </p:nvGraphicFramePr>
        <p:xfrm>
          <a:off x="23225760" y="20367023"/>
          <a:ext cx="10149840" cy="3445632"/>
        </p:xfrm>
        <a:graphic>
          <a:graphicData uri="http://schemas.openxmlformats.org/drawingml/2006/table">
            <a:tbl>
              <a:tblPr firstRow="1" firstCol="1">
                <a:tableStyleId>{3C2FFA5D-87B4-456A-9821-1D502468CF0F}</a:tableStyleId>
              </a:tblPr>
              <a:tblGrid>
                <a:gridCol w="4311265">
                  <a:extLst>
                    <a:ext uri="{9D8B030D-6E8A-4147-A177-3AD203B41FA5}">
                      <a16:colId xmlns:a16="http://schemas.microsoft.com/office/drawing/2014/main" val="1806787928"/>
                    </a:ext>
                  </a:extLst>
                </a:gridCol>
                <a:gridCol w="4156601">
                  <a:extLst>
                    <a:ext uri="{9D8B030D-6E8A-4147-A177-3AD203B41FA5}">
                      <a16:colId xmlns:a16="http://schemas.microsoft.com/office/drawing/2014/main" val="1189862217"/>
                    </a:ext>
                  </a:extLst>
                </a:gridCol>
                <a:gridCol w="1681974">
                  <a:extLst>
                    <a:ext uri="{9D8B030D-6E8A-4147-A177-3AD203B41FA5}">
                      <a16:colId xmlns:a16="http://schemas.microsoft.com/office/drawing/2014/main" val="656972435"/>
                    </a:ext>
                  </a:extLst>
                </a:gridCol>
              </a:tblGrid>
              <a:tr h="584322">
                <a:tc>
                  <a:txBody>
                    <a:bodyPr/>
                    <a:lstStyle/>
                    <a:p>
                      <a:pPr algn="l" fontAlgn="b"/>
                      <a:endParaRPr lang="en-US" sz="2300" b="1"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ctr" fontAlgn="b"/>
                      <a:r>
                        <a:rPr lang="en-US" sz="2300" b="1" i="0" u="none" strike="noStrike" dirty="0">
                          <a:solidFill>
                            <a:schemeClr val="accent6"/>
                          </a:solidFill>
                          <a:effectLst/>
                          <a:latin typeface="+mn-lt"/>
                          <a:cs typeface="Arial" panose="020B0604020202020204" pitchFamily="34" charset="0"/>
                        </a:rPr>
                        <a:t>Enrolled / Population</a:t>
                      </a:r>
                    </a:p>
                    <a:p>
                      <a:pPr algn="ctr" fontAlgn="b"/>
                      <a:r>
                        <a:rPr lang="en-US" sz="2300" b="1" i="0" u="none" strike="noStrike" dirty="0">
                          <a:solidFill>
                            <a:schemeClr val="accent6"/>
                          </a:solidFill>
                          <a:effectLst/>
                          <a:latin typeface="+mn-lt"/>
                          <a:cs typeface="Arial" panose="020B0604020202020204" pitchFamily="34" charset="0"/>
                        </a:rPr>
                        <a:t>2019 (%)</a:t>
                      </a:r>
                    </a:p>
                  </a:txBody>
                  <a:tcPr marL="9525" marR="9525" marT="9525" marB="0" anchor="b"/>
                </a:tc>
                <a:tc>
                  <a:txBody>
                    <a:bodyPr/>
                    <a:lstStyle/>
                    <a:p>
                      <a:pPr algn="ctr" fontAlgn="b"/>
                      <a:r>
                        <a:rPr lang="en-US" sz="2300" u="none" strike="noStrike">
                          <a:solidFill>
                            <a:schemeClr val="accent6"/>
                          </a:solidFill>
                          <a:effectLst/>
                          <a:latin typeface="+mn-lt"/>
                          <a:cs typeface="Arial" panose="020B0604020202020204" pitchFamily="34" charset="0"/>
                        </a:rPr>
                        <a:t>P Value</a:t>
                      </a:r>
                      <a:endParaRPr lang="en-US" sz="2300" b="1" i="0" u="none" strike="noStrike">
                        <a:solidFill>
                          <a:schemeClr val="accent6"/>
                        </a:solidFill>
                        <a:effectLst/>
                        <a:latin typeface="+mn-lt"/>
                        <a:cs typeface="Arial" panose="020B0604020202020204" pitchFamily="34" charset="0"/>
                      </a:endParaRPr>
                    </a:p>
                  </a:txBody>
                  <a:tcPr marL="9525" marR="9525" marT="9525" marB="0" anchor="b"/>
                </a:tc>
                <a:extLst>
                  <a:ext uri="{0D108BD9-81ED-4DB2-BD59-A6C34878D82A}">
                    <a16:rowId xmlns:a16="http://schemas.microsoft.com/office/drawing/2014/main" val="2470979069"/>
                  </a:ext>
                </a:extLst>
              </a:tr>
              <a:tr h="584322">
                <a:tc>
                  <a:txBody>
                    <a:bodyPr/>
                    <a:lstStyle/>
                    <a:p>
                      <a:pPr algn="l" fontAlgn="b"/>
                      <a:r>
                        <a:rPr lang="en-US" sz="2300" u="none" strike="noStrike" dirty="0">
                          <a:solidFill>
                            <a:schemeClr val="accent6"/>
                          </a:solidFill>
                          <a:effectLst/>
                          <a:latin typeface="+mn-lt"/>
                          <a:cs typeface="Arial" panose="020B0604020202020204" pitchFamily="34" charset="0"/>
                        </a:rPr>
                        <a:t>Enrolled in Med School in Michigan</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endParaRPr lang="en-US" sz="2300" b="1" i="0" u="none" strike="noStrike">
                        <a:solidFill>
                          <a:schemeClr val="accent6"/>
                        </a:solidFill>
                        <a:effectLst/>
                        <a:latin typeface="+mn-lt"/>
                        <a:cs typeface="Arial" panose="020B0604020202020204" pitchFamily="34" charset="0"/>
                      </a:endParaRPr>
                    </a:p>
                  </a:txBody>
                  <a:tcPr marL="9525" marR="9525" marT="9525" marB="0" anchor="b"/>
                </a:tc>
                <a:tc rowSpan="3">
                  <a:txBody>
                    <a:bodyPr/>
                    <a:lstStyle/>
                    <a:p>
                      <a:pPr algn="ctr" fontAlgn="ctr"/>
                      <a:r>
                        <a:rPr lang="en-US" sz="2300" b="0" i="0" u="none" strike="noStrike" dirty="0">
                          <a:solidFill>
                            <a:schemeClr val="accent6"/>
                          </a:solidFill>
                          <a:effectLst/>
                          <a:latin typeface="+mn-lt"/>
                          <a:cs typeface="Arial" panose="020B0604020202020204" pitchFamily="34" charset="0"/>
                        </a:rPr>
                        <a:t>0.797</a:t>
                      </a:r>
                    </a:p>
                  </a:txBody>
                  <a:tcPr marL="9525" marR="9525" marT="9525" marB="0" anchor="ctr"/>
                </a:tc>
                <a:extLst>
                  <a:ext uri="{0D108BD9-81ED-4DB2-BD59-A6C34878D82A}">
                    <a16:rowId xmlns:a16="http://schemas.microsoft.com/office/drawing/2014/main" val="3411769395"/>
                  </a:ext>
                </a:extLst>
              </a:tr>
              <a:tr h="296077">
                <a:tc>
                  <a:txBody>
                    <a:bodyPr/>
                    <a:lstStyle/>
                    <a:p>
                      <a:pPr algn="r" fontAlgn="b"/>
                      <a:r>
                        <a:rPr lang="en-US" sz="2300" u="none" strike="noStrike" dirty="0">
                          <a:solidFill>
                            <a:schemeClr val="accent6"/>
                          </a:solidFill>
                          <a:effectLst/>
                          <a:latin typeface="+mn-lt"/>
                          <a:cs typeface="Arial" panose="020B0604020202020204" pitchFamily="34" charset="0"/>
                        </a:rPr>
                        <a:t>AI/AN</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b="0" i="0" u="none" strike="noStrike" dirty="0">
                          <a:solidFill>
                            <a:schemeClr val="accent6"/>
                          </a:solidFill>
                          <a:effectLst/>
                          <a:latin typeface="+mn-lt"/>
                          <a:cs typeface="Arial" panose="020B0604020202020204" pitchFamily="34" charset="0"/>
                        </a:rPr>
                        <a:t>42 / 147,802 (0.028%)</a:t>
                      </a:r>
                    </a:p>
                  </a:txBody>
                  <a:tcPr marL="9525" marR="9525" marT="9525" marB="0" anchor="b"/>
                </a:tc>
                <a:tc vMerge="1">
                  <a:txBody>
                    <a:bodyPr/>
                    <a:lstStyle/>
                    <a:p>
                      <a:endParaRPr lang="en-US"/>
                    </a:p>
                  </a:txBody>
                  <a:tcPr/>
                </a:tc>
                <a:extLst>
                  <a:ext uri="{0D108BD9-81ED-4DB2-BD59-A6C34878D82A}">
                    <a16:rowId xmlns:a16="http://schemas.microsoft.com/office/drawing/2014/main" val="2139976239"/>
                  </a:ext>
                </a:extLst>
              </a:tr>
              <a:tr h="296077">
                <a:tc>
                  <a:txBody>
                    <a:bodyPr/>
                    <a:lstStyle/>
                    <a:p>
                      <a:pPr algn="r" fontAlgn="b"/>
                      <a:r>
                        <a:rPr lang="en-US" sz="2300" u="none" strike="noStrike" dirty="0">
                          <a:solidFill>
                            <a:schemeClr val="accent6"/>
                          </a:solidFill>
                          <a:effectLst/>
                          <a:latin typeface="+mn-lt"/>
                          <a:cs typeface="Arial" panose="020B0604020202020204" pitchFamily="34" charset="0"/>
                        </a:rPr>
                        <a:t>White</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b="0" i="0" u="none" strike="noStrike" dirty="0">
                          <a:solidFill>
                            <a:schemeClr val="accent6"/>
                          </a:solidFill>
                          <a:effectLst/>
                          <a:latin typeface="+mn-lt"/>
                          <a:cs typeface="Arial" panose="020B0604020202020204" pitchFamily="34" charset="0"/>
                        </a:rPr>
                        <a:t>2388 / 8074166 (0.030%)</a:t>
                      </a:r>
                    </a:p>
                  </a:txBody>
                  <a:tcPr marL="9525" marR="9525" marT="9525" marB="0" anchor="b"/>
                </a:tc>
                <a:tc vMerge="1">
                  <a:txBody>
                    <a:bodyPr/>
                    <a:lstStyle/>
                    <a:p>
                      <a:endParaRPr lang="en-US"/>
                    </a:p>
                  </a:txBody>
                  <a:tcPr/>
                </a:tc>
                <a:extLst>
                  <a:ext uri="{0D108BD9-81ED-4DB2-BD59-A6C34878D82A}">
                    <a16:rowId xmlns:a16="http://schemas.microsoft.com/office/drawing/2014/main" val="36173409"/>
                  </a:ext>
                </a:extLst>
              </a:tr>
              <a:tr h="584322">
                <a:tc>
                  <a:txBody>
                    <a:bodyPr/>
                    <a:lstStyle/>
                    <a:p>
                      <a:pPr algn="l" fontAlgn="b"/>
                      <a:r>
                        <a:rPr lang="en-US" sz="2300" u="none" strike="noStrike" dirty="0">
                          <a:solidFill>
                            <a:schemeClr val="accent6"/>
                          </a:solidFill>
                          <a:effectLst/>
                          <a:latin typeface="+mn-lt"/>
                          <a:cs typeface="Arial" panose="020B0604020202020204" pitchFamily="34" charset="0"/>
                        </a:rPr>
                        <a:t>Enrolled in Med School in</a:t>
                      </a:r>
                    </a:p>
                    <a:p>
                      <a:pPr algn="l" fontAlgn="b"/>
                      <a:r>
                        <a:rPr lang="en-US" sz="2300" u="none" strike="noStrike" dirty="0">
                          <a:solidFill>
                            <a:schemeClr val="accent6"/>
                          </a:solidFill>
                          <a:effectLst/>
                          <a:latin typeface="+mn-lt"/>
                          <a:cs typeface="Arial" panose="020B0604020202020204" pitchFamily="34" charset="0"/>
                        </a:rPr>
                        <a:t>United States</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rowSpan="3">
                  <a:txBody>
                    <a:bodyPr/>
                    <a:lstStyle/>
                    <a:p>
                      <a:pPr algn="ctr" fontAlgn="ctr"/>
                      <a:r>
                        <a:rPr lang="en-US" sz="2300" b="0" i="0" u="none" strike="noStrike" dirty="0">
                          <a:solidFill>
                            <a:schemeClr val="accent6"/>
                          </a:solidFill>
                          <a:effectLst/>
                          <a:latin typeface="+mn-lt"/>
                          <a:cs typeface="Arial" panose="020B0604020202020204" pitchFamily="34" charset="0"/>
                        </a:rPr>
                        <a:t>&lt;0.0001</a:t>
                      </a:r>
                    </a:p>
                  </a:txBody>
                  <a:tcPr marL="9525" marR="9525" marT="9525" marB="0" anchor="ctr"/>
                </a:tc>
                <a:extLst>
                  <a:ext uri="{0D108BD9-81ED-4DB2-BD59-A6C34878D82A}">
                    <a16:rowId xmlns:a16="http://schemas.microsoft.com/office/drawing/2014/main" val="2452384825"/>
                  </a:ext>
                </a:extLst>
              </a:tr>
              <a:tr h="296077">
                <a:tc>
                  <a:txBody>
                    <a:bodyPr/>
                    <a:lstStyle/>
                    <a:p>
                      <a:pPr algn="r" fontAlgn="b"/>
                      <a:r>
                        <a:rPr lang="en-US" sz="2300" u="none" strike="noStrike">
                          <a:solidFill>
                            <a:schemeClr val="accent6"/>
                          </a:solidFill>
                          <a:effectLst/>
                          <a:latin typeface="+mn-lt"/>
                          <a:cs typeface="Arial" panose="020B0604020202020204" pitchFamily="34" charset="0"/>
                        </a:rPr>
                        <a:t>AI/AN</a:t>
                      </a:r>
                      <a:endParaRPr lang="en-US" sz="2300" b="0" i="0" u="none" strike="noStrike">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b="0" i="0" u="none" strike="noStrike" dirty="0">
                          <a:solidFill>
                            <a:schemeClr val="accent6"/>
                          </a:solidFill>
                          <a:effectLst/>
                          <a:latin typeface="+mn-lt"/>
                          <a:cs typeface="Arial" panose="020B0604020202020204" pitchFamily="34" charset="0"/>
                        </a:rPr>
                        <a:t>923 / 5,642,996 (0.016%)</a:t>
                      </a:r>
                    </a:p>
                  </a:txBody>
                  <a:tcPr marL="9525" marR="9525" marT="9525" marB="0" anchor="b"/>
                </a:tc>
                <a:tc vMerge="1">
                  <a:txBody>
                    <a:bodyPr/>
                    <a:lstStyle/>
                    <a:p>
                      <a:endParaRPr lang="en-US"/>
                    </a:p>
                  </a:txBody>
                  <a:tcPr/>
                </a:tc>
                <a:extLst>
                  <a:ext uri="{0D108BD9-81ED-4DB2-BD59-A6C34878D82A}">
                    <a16:rowId xmlns:a16="http://schemas.microsoft.com/office/drawing/2014/main" val="1372681388"/>
                  </a:ext>
                </a:extLst>
              </a:tr>
              <a:tr h="296077">
                <a:tc>
                  <a:txBody>
                    <a:bodyPr/>
                    <a:lstStyle/>
                    <a:p>
                      <a:pPr algn="r" fontAlgn="b"/>
                      <a:r>
                        <a:rPr lang="en-US" sz="2300" u="none" strike="noStrike" dirty="0">
                          <a:solidFill>
                            <a:schemeClr val="accent6"/>
                          </a:solidFill>
                          <a:effectLst/>
                          <a:latin typeface="+mn-lt"/>
                          <a:cs typeface="Arial" panose="020B0604020202020204" pitchFamily="34" charset="0"/>
                        </a:rPr>
                        <a:t>White</a:t>
                      </a:r>
                      <a:endParaRPr lang="en-US" sz="2300" b="0" i="0" u="none" strike="noStrike" dirty="0">
                        <a:solidFill>
                          <a:schemeClr val="accent6"/>
                        </a:solidFill>
                        <a:effectLst/>
                        <a:latin typeface="+mn-lt"/>
                        <a:cs typeface="Arial" panose="020B0604020202020204" pitchFamily="34" charset="0"/>
                      </a:endParaRPr>
                    </a:p>
                  </a:txBody>
                  <a:tcPr marL="9525" marR="9525" marT="9525" marB="0" anchor="b"/>
                </a:tc>
                <a:tc>
                  <a:txBody>
                    <a:bodyPr/>
                    <a:lstStyle/>
                    <a:p>
                      <a:pPr algn="l" fontAlgn="b"/>
                      <a:r>
                        <a:rPr lang="en-US" sz="2300" b="0" i="0" u="none" strike="noStrike" dirty="0">
                          <a:solidFill>
                            <a:schemeClr val="accent6"/>
                          </a:solidFill>
                          <a:effectLst/>
                          <a:latin typeface="+mn-lt"/>
                          <a:cs typeface="Arial" panose="020B0604020202020204" pitchFamily="34" charset="0"/>
                        </a:rPr>
                        <a:t>53,362 / 244,544,307 (0.022%)</a:t>
                      </a:r>
                    </a:p>
                  </a:txBody>
                  <a:tcPr marL="9525" marR="9525" marT="9525" marB="0" anchor="b"/>
                </a:tc>
                <a:tc vMerge="1">
                  <a:txBody>
                    <a:bodyPr/>
                    <a:lstStyle/>
                    <a:p>
                      <a:endParaRPr lang="en-US"/>
                    </a:p>
                  </a:txBody>
                  <a:tcPr/>
                </a:tc>
                <a:extLst>
                  <a:ext uri="{0D108BD9-81ED-4DB2-BD59-A6C34878D82A}">
                    <a16:rowId xmlns:a16="http://schemas.microsoft.com/office/drawing/2014/main" val="931917024"/>
                  </a:ext>
                </a:extLst>
              </a:tr>
            </a:tbl>
          </a:graphicData>
        </a:graphic>
      </p:graphicFrame>
      <p:sp>
        <p:nvSpPr>
          <p:cNvPr id="37" name="Text Box 180">
            <a:extLst>
              <a:ext uri="{FF2B5EF4-FFF2-40B4-BE49-F238E27FC236}">
                <a16:creationId xmlns:a16="http://schemas.microsoft.com/office/drawing/2014/main" id="{0D05F02E-8626-C742-BAC7-461988802B4C}"/>
              </a:ext>
            </a:extLst>
          </p:cNvPr>
          <p:cNvSpPr txBox="1">
            <a:spLocks noChangeArrowheads="1"/>
          </p:cNvSpPr>
          <p:nvPr/>
        </p:nvSpPr>
        <p:spPr bwMode="auto">
          <a:xfrm>
            <a:off x="23174592" y="23936158"/>
            <a:ext cx="10252176"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just" eaLnBrk="1" hangingPunct="1"/>
            <a:r>
              <a:rPr lang="en-US" sz="2400" b="1" dirty="0">
                <a:latin typeface="Calibri" pitchFamily="34" charset="0"/>
              </a:rPr>
              <a:t>Table 2.</a:t>
            </a:r>
            <a:r>
              <a:rPr lang="en-US" sz="2400" dirty="0">
                <a:latin typeface="Calibri" pitchFamily="34" charset="0"/>
              </a:rPr>
              <a:t> Frequency of AI/AN enrolled students vs. frequency of white enrolled students in 2019 in Michigan as well as in the United States.</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Michigan 3">
      <a:dk1>
        <a:srgbClr val="FEFFFF"/>
      </a:dk1>
      <a:lt1>
        <a:srgbClr val="012750"/>
      </a:lt1>
      <a:dk2>
        <a:srgbClr val="FEFFFF"/>
      </a:dk2>
      <a:lt2>
        <a:srgbClr val="01244A"/>
      </a:lt2>
      <a:accent1>
        <a:srgbClr val="FECB00"/>
      </a:accent1>
      <a:accent2>
        <a:srgbClr val="B9BBBA"/>
      </a:accent2>
      <a:accent3>
        <a:srgbClr val="012750"/>
      </a:accent3>
      <a:accent4>
        <a:srgbClr val="FECB00"/>
      </a:accent4>
      <a:accent5>
        <a:srgbClr val="B8BAB9"/>
      </a:accent5>
      <a:accent6>
        <a:srgbClr val="012143"/>
      </a:accent6>
      <a:hlink>
        <a:srgbClr val="FECB00"/>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50792</TotalTime>
  <Words>1890</Words>
  <Application>Microsoft Macintosh PowerPoint</Application>
  <PresentationFormat>Custom</PresentationFormat>
  <Paragraphs>76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Microsoft Office User</cp:lastModifiedBy>
  <cp:revision>138</cp:revision>
  <cp:lastPrinted>2013-02-12T02:21:55Z</cp:lastPrinted>
  <dcterms:created xsi:type="dcterms:W3CDTF">2013-02-10T21:14:48Z</dcterms:created>
  <dcterms:modified xsi:type="dcterms:W3CDTF">2021-02-26T16:03:03Z</dcterms:modified>
</cp:coreProperties>
</file>