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Lst>
  <p:notesMasterIdLst>
    <p:notesMasterId r:id="rId3"/>
  </p:notesMasterIdLst>
  <p:sldIdLst>
    <p:sldId id="256" r:id="rId2"/>
  </p:sldIdLst>
  <p:sldSz cx="45720000" cy="27432000"/>
  <p:notesSz cx="7004050" cy="9290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horzBarState="maximized">
    <p:restoredLeft sz="15665" autoAdjust="0"/>
    <p:restoredTop sz="94676" autoAdjust="0"/>
  </p:normalViewPr>
  <p:slideViewPr>
    <p:cSldViewPr>
      <p:cViewPr>
        <p:scale>
          <a:sx n="16" d="100"/>
          <a:sy n="16" d="100"/>
        </p:scale>
        <p:origin x="1488" y="972"/>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7163" y="0"/>
            <a:ext cx="3035300" cy="465138"/>
          </a:xfrm>
          <a:prstGeom prst="rect">
            <a:avLst/>
          </a:prstGeom>
        </p:spPr>
        <p:txBody>
          <a:bodyPr vert="horz" lIns="91440" tIns="45720" rIns="91440" bIns="45720" rtlCol="0"/>
          <a:lstStyle>
            <a:lvl1pPr algn="r">
              <a:defRPr sz="1200"/>
            </a:lvl1pPr>
          </a:lstStyle>
          <a:p>
            <a:fld id="{CAD58BC8-69F1-4517-B474-46D0A37D8628}" type="datetimeFigureOut">
              <a:rPr lang="en-US" smtClean="0"/>
              <a:t>1/25/2021</a:t>
            </a:fld>
            <a:endParaRPr lang="en-US"/>
          </a:p>
        </p:txBody>
      </p:sp>
      <p:sp>
        <p:nvSpPr>
          <p:cNvPr id="4" name="Slide Image Placeholder 3"/>
          <p:cNvSpPr>
            <a:spLocks noGrp="1" noRot="1" noChangeAspect="1"/>
          </p:cNvSpPr>
          <p:nvPr>
            <p:ph type="sldImg" idx="2"/>
          </p:nvPr>
        </p:nvSpPr>
        <p:spPr>
          <a:xfrm>
            <a:off x="889000" y="1162050"/>
            <a:ext cx="5226050"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70400"/>
            <a:ext cx="5603875" cy="3659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7163" y="8824913"/>
            <a:ext cx="3035300" cy="465137"/>
          </a:xfrm>
          <a:prstGeom prst="rect">
            <a:avLst/>
          </a:prstGeom>
        </p:spPr>
        <p:txBody>
          <a:bodyPr vert="horz" lIns="91440" tIns="45720" rIns="91440" bIns="45720" rtlCol="0" anchor="b"/>
          <a:lstStyle>
            <a:lvl1pPr algn="r">
              <a:defRPr sz="1200"/>
            </a:lvl1pPr>
          </a:lstStyle>
          <a:p>
            <a:fld id="{DA8C2A75-0569-451D-B7F4-5CA7655E4AD6}" type="slidenum">
              <a:rPr lang="en-US" smtClean="0"/>
              <a:t>‹#›</a:t>
            </a:fld>
            <a:endParaRPr lang="en-US"/>
          </a:p>
        </p:txBody>
      </p:sp>
    </p:spTree>
    <p:extLst>
      <p:ext uri="{BB962C8B-B14F-4D97-AF65-F5344CB8AC3E}">
        <p14:creationId xmlns:p14="http://schemas.microsoft.com/office/powerpoint/2010/main" val="2486580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15000" y="4489452"/>
            <a:ext cx="34290000" cy="9550400"/>
          </a:xfrm>
        </p:spPr>
        <p:txBody>
          <a:bodyPr anchor="b"/>
          <a:lstStyle>
            <a:lvl1pPr algn="ctr">
              <a:defRPr sz="22500"/>
            </a:lvl1pPr>
          </a:lstStyle>
          <a:p>
            <a:r>
              <a:rPr lang="en-US"/>
              <a:t>Click to edit Master title style</a:t>
            </a:r>
            <a:endParaRPr lang="en-US" dirty="0"/>
          </a:p>
        </p:txBody>
      </p:sp>
      <p:sp>
        <p:nvSpPr>
          <p:cNvPr id="3" name="Subtitle 2"/>
          <p:cNvSpPr>
            <a:spLocks noGrp="1"/>
          </p:cNvSpPr>
          <p:nvPr>
            <p:ph type="subTitle" idx="1"/>
          </p:nvPr>
        </p:nvSpPr>
        <p:spPr>
          <a:xfrm>
            <a:off x="5715000" y="14408152"/>
            <a:ext cx="34290000" cy="6623048"/>
          </a:xfrm>
        </p:spPr>
        <p:txBody>
          <a:bodyPr/>
          <a:lstStyle>
            <a:lvl1pPr marL="0" indent="0" algn="ctr">
              <a:buNone/>
              <a:defRPr sz="9000"/>
            </a:lvl1pPr>
            <a:lvl2pPr marL="1714500" indent="0" algn="ctr">
              <a:buNone/>
              <a:defRPr sz="7500"/>
            </a:lvl2pPr>
            <a:lvl3pPr marL="3429000" indent="0" algn="ctr">
              <a:buNone/>
              <a:defRPr sz="6750"/>
            </a:lvl3pPr>
            <a:lvl4pPr marL="5143500" indent="0" algn="ctr">
              <a:buNone/>
              <a:defRPr sz="6000"/>
            </a:lvl4pPr>
            <a:lvl5pPr marL="6858000" indent="0" algn="ctr">
              <a:buNone/>
              <a:defRPr sz="6000"/>
            </a:lvl5pPr>
            <a:lvl6pPr marL="8572500" indent="0" algn="ctr">
              <a:buNone/>
              <a:defRPr sz="6000"/>
            </a:lvl6pPr>
            <a:lvl7pPr marL="10287000" indent="0" algn="ctr">
              <a:buNone/>
              <a:defRPr sz="6000"/>
            </a:lvl7pPr>
            <a:lvl8pPr marL="12001500" indent="0" algn="ctr">
              <a:buNone/>
              <a:defRPr sz="6000"/>
            </a:lvl8pPr>
            <a:lvl9pPr marL="13716000" indent="0" algn="ctr">
              <a:buNone/>
              <a:defRPr sz="6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769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381875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19438" y="6838954"/>
            <a:ext cx="39433500" cy="11410948"/>
          </a:xfrm>
        </p:spPr>
        <p:txBody>
          <a:bodyPr anchor="b"/>
          <a:lstStyle>
            <a:lvl1pPr>
              <a:defRPr sz="22500"/>
            </a:lvl1pPr>
          </a:lstStyle>
          <a:p>
            <a:r>
              <a:rPr lang="en-US"/>
              <a:t>Click to edit Master title style</a:t>
            </a:r>
            <a:endParaRPr lang="en-US" dirty="0"/>
          </a:p>
        </p:txBody>
      </p:sp>
      <p:sp>
        <p:nvSpPr>
          <p:cNvPr id="3" name="Text Placeholder 2"/>
          <p:cNvSpPr>
            <a:spLocks noGrp="1"/>
          </p:cNvSpPr>
          <p:nvPr>
            <p:ph type="body" idx="1"/>
          </p:nvPr>
        </p:nvSpPr>
        <p:spPr>
          <a:xfrm>
            <a:off x="3119438" y="18357854"/>
            <a:ext cx="39433500" cy="6000748"/>
          </a:xfrm>
        </p:spPr>
        <p:txBody>
          <a:bodyPr/>
          <a:lstStyle>
            <a:lvl1pPr marL="0" indent="0">
              <a:buNone/>
              <a:defRPr sz="9000">
                <a:solidFill>
                  <a:schemeClr val="tx1">
                    <a:tint val="75000"/>
                  </a:schemeClr>
                </a:solidFill>
              </a:defRPr>
            </a:lvl1pPr>
            <a:lvl2pPr marL="1714500" indent="0">
              <a:buNone/>
              <a:defRPr sz="7500">
                <a:solidFill>
                  <a:schemeClr val="tx1">
                    <a:tint val="75000"/>
                  </a:schemeClr>
                </a:solidFill>
              </a:defRPr>
            </a:lvl2pPr>
            <a:lvl3pPr marL="3429000" indent="0">
              <a:buNone/>
              <a:defRPr sz="6750">
                <a:solidFill>
                  <a:schemeClr val="tx1">
                    <a:tint val="75000"/>
                  </a:schemeClr>
                </a:solidFill>
              </a:defRPr>
            </a:lvl3pPr>
            <a:lvl4pPr marL="5143500" indent="0">
              <a:buNone/>
              <a:defRPr sz="6000">
                <a:solidFill>
                  <a:schemeClr val="tx1">
                    <a:tint val="75000"/>
                  </a:schemeClr>
                </a:solidFill>
              </a:defRPr>
            </a:lvl4pPr>
            <a:lvl5pPr marL="6858000" indent="0">
              <a:buNone/>
              <a:defRPr sz="6000">
                <a:solidFill>
                  <a:schemeClr val="tx1">
                    <a:tint val="75000"/>
                  </a:schemeClr>
                </a:solidFill>
              </a:defRPr>
            </a:lvl5pPr>
            <a:lvl6pPr marL="8572500" indent="0">
              <a:buNone/>
              <a:defRPr sz="6000">
                <a:solidFill>
                  <a:schemeClr val="tx1">
                    <a:tint val="75000"/>
                  </a:schemeClr>
                </a:solidFill>
              </a:defRPr>
            </a:lvl6pPr>
            <a:lvl7pPr marL="10287000" indent="0">
              <a:buNone/>
              <a:defRPr sz="6000">
                <a:solidFill>
                  <a:schemeClr val="tx1">
                    <a:tint val="75000"/>
                  </a:schemeClr>
                </a:solidFill>
              </a:defRPr>
            </a:lvl7pPr>
            <a:lvl8pPr marL="12001500" indent="0">
              <a:buNone/>
              <a:defRPr sz="6000">
                <a:solidFill>
                  <a:schemeClr val="tx1">
                    <a:tint val="75000"/>
                  </a:schemeClr>
                </a:solidFill>
              </a:defRPr>
            </a:lvl8pPr>
            <a:lvl9pPr marL="13716000" indent="0">
              <a:buNone/>
              <a:defRPr sz="60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410415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143250" y="7302500"/>
            <a:ext cx="194310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3145750" y="7302500"/>
            <a:ext cx="194310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212992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149205" y="1460502"/>
            <a:ext cx="39433500" cy="530225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149207" y="6724652"/>
            <a:ext cx="19341701" cy="3295648"/>
          </a:xfrm>
        </p:spPr>
        <p:txBody>
          <a:bodyPr anchor="b"/>
          <a:lstStyle>
            <a:lvl1pPr marL="0" indent="0">
              <a:buNone/>
              <a:defRPr sz="9000" b="1"/>
            </a:lvl1pPr>
            <a:lvl2pPr marL="1714500" indent="0">
              <a:buNone/>
              <a:defRPr sz="7500" b="1"/>
            </a:lvl2pPr>
            <a:lvl3pPr marL="3429000" indent="0">
              <a:buNone/>
              <a:defRPr sz="6750" b="1"/>
            </a:lvl3pPr>
            <a:lvl4pPr marL="5143500" indent="0">
              <a:buNone/>
              <a:defRPr sz="6000" b="1"/>
            </a:lvl4pPr>
            <a:lvl5pPr marL="6858000" indent="0">
              <a:buNone/>
              <a:defRPr sz="6000" b="1"/>
            </a:lvl5pPr>
            <a:lvl6pPr marL="8572500" indent="0">
              <a:buNone/>
              <a:defRPr sz="6000" b="1"/>
            </a:lvl6pPr>
            <a:lvl7pPr marL="10287000" indent="0">
              <a:buNone/>
              <a:defRPr sz="6000" b="1"/>
            </a:lvl7pPr>
            <a:lvl8pPr marL="12001500" indent="0">
              <a:buNone/>
              <a:defRPr sz="6000" b="1"/>
            </a:lvl8pPr>
            <a:lvl9pPr marL="13716000" indent="0">
              <a:buNone/>
              <a:defRPr sz="6000" b="1"/>
            </a:lvl9pPr>
          </a:lstStyle>
          <a:p>
            <a:pPr lvl="0"/>
            <a:r>
              <a:rPr lang="en-US"/>
              <a:t>Click to edit Master text styles</a:t>
            </a:r>
          </a:p>
        </p:txBody>
      </p:sp>
      <p:sp>
        <p:nvSpPr>
          <p:cNvPr id="4" name="Content Placeholder 3"/>
          <p:cNvSpPr>
            <a:spLocks noGrp="1"/>
          </p:cNvSpPr>
          <p:nvPr>
            <p:ph sz="half" idx="2"/>
          </p:nvPr>
        </p:nvSpPr>
        <p:spPr>
          <a:xfrm>
            <a:off x="3149207" y="10020300"/>
            <a:ext cx="19341701"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3145750" y="6724652"/>
            <a:ext cx="19436955" cy="3295648"/>
          </a:xfrm>
        </p:spPr>
        <p:txBody>
          <a:bodyPr anchor="b"/>
          <a:lstStyle>
            <a:lvl1pPr marL="0" indent="0">
              <a:buNone/>
              <a:defRPr sz="9000" b="1"/>
            </a:lvl1pPr>
            <a:lvl2pPr marL="1714500" indent="0">
              <a:buNone/>
              <a:defRPr sz="7500" b="1"/>
            </a:lvl2pPr>
            <a:lvl3pPr marL="3429000" indent="0">
              <a:buNone/>
              <a:defRPr sz="6750" b="1"/>
            </a:lvl3pPr>
            <a:lvl4pPr marL="5143500" indent="0">
              <a:buNone/>
              <a:defRPr sz="6000" b="1"/>
            </a:lvl4pPr>
            <a:lvl5pPr marL="6858000" indent="0">
              <a:buNone/>
              <a:defRPr sz="6000" b="1"/>
            </a:lvl5pPr>
            <a:lvl6pPr marL="8572500" indent="0">
              <a:buNone/>
              <a:defRPr sz="6000" b="1"/>
            </a:lvl6pPr>
            <a:lvl7pPr marL="10287000" indent="0">
              <a:buNone/>
              <a:defRPr sz="6000" b="1"/>
            </a:lvl7pPr>
            <a:lvl8pPr marL="12001500" indent="0">
              <a:buNone/>
              <a:defRPr sz="6000" b="1"/>
            </a:lvl8pPr>
            <a:lvl9pPr marL="13716000" indent="0">
              <a:buNone/>
              <a:defRPr sz="6000" b="1"/>
            </a:lvl9pPr>
          </a:lstStyle>
          <a:p>
            <a:pPr lvl="0"/>
            <a:r>
              <a:rPr lang="en-US"/>
              <a:t>Click to edit Master text styles</a:t>
            </a:r>
          </a:p>
        </p:txBody>
      </p:sp>
      <p:sp>
        <p:nvSpPr>
          <p:cNvPr id="6" name="Content Placeholder 5"/>
          <p:cNvSpPr>
            <a:spLocks noGrp="1"/>
          </p:cNvSpPr>
          <p:nvPr>
            <p:ph sz="quarter" idx="4"/>
          </p:nvPr>
        </p:nvSpPr>
        <p:spPr>
          <a:xfrm>
            <a:off x="23145750" y="10020300"/>
            <a:ext cx="19436955"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826346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666045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611734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49207" y="1828800"/>
            <a:ext cx="14745889" cy="6400800"/>
          </a:xfrm>
        </p:spPr>
        <p:txBody>
          <a:bodyPr anchor="b"/>
          <a:lstStyle>
            <a:lvl1pPr>
              <a:defRPr sz="12000"/>
            </a:lvl1pPr>
          </a:lstStyle>
          <a:p>
            <a:r>
              <a:rPr lang="en-US"/>
              <a:t>Click to edit Master title style</a:t>
            </a:r>
            <a:endParaRPr lang="en-US" dirty="0"/>
          </a:p>
        </p:txBody>
      </p:sp>
      <p:sp>
        <p:nvSpPr>
          <p:cNvPr id="3" name="Content Placeholder 2"/>
          <p:cNvSpPr>
            <a:spLocks noGrp="1"/>
          </p:cNvSpPr>
          <p:nvPr>
            <p:ph idx="1"/>
          </p:nvPr>
        </p:nvSpPr>
        <p:spPr>
          <a:xfrm>
            <a:off x="19436955" y="3949702"/>
            <a:ext cx="23145750" cy="19494500"/>
          </a:xfrm>
        </p:spPr>
        <p:txBody>
          <a:bodyPr/>
          <a:lstStyle>
            <a:lvl1pPr>
              <a:defRPr sz="12000"/>
            </a:lvl1pPr>
            <a:lvl2pPr>
              <a:defRPr sz="10500"/>
            </a:lvl2pPr>
            <a:lvl3pPr>
              <a:defRPr sz="9000"/>
            </a:lvl3pPr>
            <a:lvl4pPr>
              <a:defRPr sz="7500"/>
            </a:lvl4pPr>
            <a:lvl5pPr>
              <a:defRPr sz="7500"/>
            </a:lvl5pPr>
            <a:lvl6pPr>
              <a:defRPr sz="7500"/>
            </a:lvl6pPr>
            <a:lvl7pPr>
              <a:defRPr sz="7500"/>
            </a:lvl7pPr>
            <a:lvl8pPr>
              <a:defRPr sz="7500"/>
            </a:lvl8pPr>
            <a:lvl9pPr>
              <a:defRPr sz="7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149207" y="8229600"/>
            <a:ext cx="14745889" cy="15246352"/>
          </a:xfrm>
        </p:spPr>
        <p:txBody>
          <a:bodyPr/>
          <a:lstStyle>
            <a:lvl1pPr marL="0" indent="0">
              <a:buNone/>
              <a:defRPr sz="6000"/>
            </a:lvl1pPr>
            <a:lvl2pPr marL="1714500" indent="0">
              <a:buNone/>
              <a:defRPr sz="5250"/>
            </a:lvl2pPr>
            <a:lvl3pPr marL="3429000" indent="0">
              <a:buNone/>
              <a:defRPr sz="4500"/>
            </a:lvl3pPr>
            <a:lvl4pPr marL="5143500" indent="0">
              <a:buNone/>
              <a:defRPr sz="3750"/>
            </a:lvl4pPr>
            <a:lvl5pPr marL="6858000" indent="0">
              <a:buNone/>
              <a:defRPr sz="3750"/>
            </a:lvl5pPr>
            <a:lvl6pPr marL="8572500" indent="0">
              <a:buNone/>
              <a:defRPr sz="3750"/>
            </a:lvl6pPr>
            <a:lvl7pPr marL="10287000" indent="0">
              <a:buNone/>
              <a:defRPr sz="3750"/>
            </a:lvl7pPr>
            <a:lvl8pPr marL="12001500" indent="0">
              <a:buNone/>
              <a:defRPr sz="3750"/>
            </a:lvl8pPr>
            <a:lvl9pPr marL="13716000" indent="0">
              <a:buNone/>
              <a:defRPr sz="3750"/>
            </a:lvl9pPr>
          </a:lstStyle>
          <a:p>
            <a:pPr lvl="0"/>
            <a:r>
              <a:rPr lang="en-US"/>
              <a:t>Click to edit Master text styles</a:t>
            </a:r>
          </a:p>
        </p:txBody>
      </p:sp>
      <p:sp>
        <p:nvSpPr>
          <p:cNvPr id="5" name="Date Placeholder 4"/>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469273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49207" y="1828800"/>
            <a:ext cx="14745889" cy="6400800"/>
          </a:xfrm>
        </p:spPr>
        <p:txBody>
          <a:bodyPr anchor="b"/>
          <a:lstStyle>
            <a:lvl1pPr>
              <a:defRPr sz="120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36955" y="3949702"/>
            <a:ext cx="23145750" cy="19494500"/>
          </a:xfrm>
        </p:spPr>
        <p:txBody>
          <a:bodyPr anchor="t"/>
          <a:lstStyle>
            <a:lvl1pPr marL="0" indent="0">
              <a:buNone/>
              <a:defRPr sz="12000"/>
            </a:lvl1pPr>
            <a:lvl2pPr marL="1714500" indent="0">
              <a:buNone/>
              <a:defRPr sz="10500"/>
            </a:lvl2pPr>
            <a:lvl3pPr marL="3429000" indent="0">
              <a:buNone/>
              <a:defRPr sz="9000"/>
            </a:lvl3pPr>
            <a:lvl4pPr marL="5143500" indent="0">
              <a:buNone/>
              <a:defRPr sz="7500"/>
            </a:lvl4pPr>
            <a:lvl5pPr marL="6858000" indent="0">
              <a:buNone/>
              <a:defRPr sz="7500"/>
            </a:lvl5pPr>
            <a:lvl6pPr marL="8572500" indent="0">
              <a:buNone/>
              <a:defRPr sz="7500"/>
            </a:lvl6pPr>
            <a:lvl7pPr marL="10287000" indent="0">
              <a:buNone/>
              <a:defRPr sz="7500"/>
            </a:lvl7pPr>
            <a:lvl8pPr marL="12001500" indent="0">
              <a:buNone/>
              <a:defRPr sz="7500"/>
            </a:lvl8pPr>
            <a:lvl9pPr marL="13716000" indent="0">
              <a:buNone/>
              <a:defRPr sz="7500"/>
            </a:lvl9pPr>
          </a:lstStyle>
          <a:p>
            <a:r>
              <a:rPr lang="en-US"/>
              <a:t>Click icon to add picture</a:t>
            </a:r>
            <a:endParaRPr lang="en-US" dirty="0"/>
          </a:p>
        </p:txBody>
      </p:sp>
      <p:sp>
        <p:nvSpPr>
          <p:cNvPr id="4" name="Text Placeholder 3"/>
          <p:cNvSpPr>
            <a:spLocks noGrp="1"/>
          </p:cNvSpPr>
          <p:nvPr>
            <p:ph type="body" sz="half" idx="2"/>
          </p:nvPr>
        </p:nvSpPr>
        <p:spPr>
          <a:xfrm>
            <a:off x="3149207" y="8229600"/>
            <a:ext cx="14745889" cy="15246352"/>
          </a:xfrm>
        </p:spPr>
        <p:txBody>
          <a:bodyPr/>
          <a:lstStyle>
            <a:lvl1pPr marL="0" indent="0">
              <a:buNone/>
              <a:defRPr sz="6000"/>
            </a:lvl1pPr>
            <a:lvl2pPr marL="1714500" indent="0">
              <a:buNone/>
              <a:defRPr sz="5250"/>
            </a:lvl2pPr>
            <a:lvl3pPr marL="3429000" indent="0">
              <a:buNone/>
              <a:defRPr sz="4500"/>
            </a:lvl3pPr>
            <a:lvl4pPr marL="5143500" indent="0">
              <a:buNone/>
              <a:defRPr sz="3750"/>
            </a:lvl4pPr>
            <a:lvl5pPr marL="6858000" indent="0">
              <a:buNone/>
              <a:defRPr sz="3750"/>
            </a:lvl5pPr>
            <a:lvl6pPr marL="8572500" indent="0">
              <a:buNone/>
              <a:defRPr sz="3750"/>
            </a:lvl6pPr>
            <a:lvl7pPr marL="10287000" indent="0">
              <a:buNone/>
              <a:defRPr sz="3750"/>
            </a:lvl7pPr>
            <a:lvl8pPr marL="12001500" indent="0">
              <a:buNone/>
              <a:defRPr sz="3750"/>
            </a:lvl8pPr>
            <a:lvl9pPr marL="13716000" indent="0">
              <a:buNone/>
              <a:defRPr sz="3750"/>
            </a:lvl9pPr>
          </a:lstStyle>
          <a:p>
            <a:pPr lvl="0"/>
            <a:r>
              <a:rPr lang="en-US"/>
              <a:t>Click to edit Master text styles</a:t>
            </a:r>
          </a:p>
        </p:txBody>
      </p:sp>
      <p:sp>
        <p:nvSpPr>
          <p:cNvPr id="5" name="Date Placeholder 4"/>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731231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153666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718375" y="1460500"/>
            <a:ext cx="9858375" cy="2324735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143250" y="1460500"/>
            <a:ext cx="29003625" cy="232473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630565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2133047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43250" y="1460502"/>
            <a:ext cx="39433500" cy="530225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143250" y="7302500"/>
            <a:ext cx="39433500" cy="174053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143250" y="25425402"/>
            <a:ext cx="10287000" cy="1460500"/>
          </a:xfrm>
          <a:prstGeom prst="rect">
            <a:avLst/>
          </a:prstGeom>
        </p:spPr>
        <p:txBody>
          <a:bodyPr vert="horz" lIns="91440" tIns="45720" rIns="91440" bIns="45720" rtlCol="0" anchor="ctr"/>
          <a:lstStyle>
            <a:lvl1pPr algn="l">
              <a:defRPr sz="4500">
                <a:solidFill>
                  <a:schemeClr val="tx1">
                    <a:tint val="75000"/>
                  </a:schemeClr>
                </a:solidFill>
              </a:defRPr>
            </a:lvl1pPr>
          </a:lstStyle>
          <a:p>
            <a:fld id="{985D6BDF-9D0E-4E2B-85B8-D8F4790360C9}" type="datetimeFigureOut">
              <a:rPr lang="en-US" smtClean="0"/>
              <a:t>1/25/2021</a:t>
            </a:fld>
            <a:endParaRPr lang="en-US" dirty="0"/>
          </a:p>
        </p:txBody>
      </p:sp>
      <p:sp>
        <p:nvSpPr>
          <p:cNvPr id="5" name="Footer Placeholder 4"/>
          <p:cNvSpPr>
            <a:spLocks noGrp="1"/>
          </p:cNvSpPr>
          <p:nvPr>
            <p:ph type="ftr" sz="quarter" idx="3"/>
          </p:nvPr>
        </p:nvSpPr>
        <p:spPr>
          <a:xfrm>
            <a:off x="15144750" y="25425402"/>
            <a:ext cx="15430500" cy="1460500"/>
          </a:xfrm>
          <a:prstGeom prst="rect">
            <a:avLst/>
          </a:prstGeom>
        </p:spPr>
        <p:txBody>
          <a:bodyPr vert="horz" lIns="91440" tIns="45720" rIns="91440" bIns="45720" rtlCol="0" anchor="ctr"/>
          <a:lstStyle>
            <a:lvl1pPr algn="ctr">
              <a:defRPr sz="45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289750" y="25425402"/>
            <a:ext cx="10287000" cy="1460500"/>
          </a:xfrm>
          <a:prstGeom prst="rect">
            <a:avLst/>
          </a:prstGeom>
        </p:spPr>
        <p:txBody>
          <a:bodyPr vert="horz" lIns="91440" tIns="45720" rIns="91440" bIns="45720" rtlCol="0" anchor="ctr"/>
          <a:lstStyle>
            <a:lvl1pPr algn="r">
              <a:defRPr sz="45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3069921972"/>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3429000" rtl="0" eaLnBrk="1" latinLnBrk="0" hangingPunct="1">
        <a:lnSpc>
          <a:spcPct val="90000"/>
        </a:lnSpc>
        <a:spcBef>
          <a:spcPct val="0"/>
        </a:spcBef>
        <a:buNone/>
        <a:defRPr sz="16500" kern="1200">
          <a:solidFill>
            <a:schemeClr val="tx1"/>
          </a:solidFill>
          <a:latin typeface="+mj-lt"/>
          <a:ea typeface="+mj-ea"/>
          <a:cs typeface="+mj-cs"/>
        </a:defRPr>
      </a:lvl1pPr>
    </p:titleStyle>
    <p:bodyStyle>
      <a:lvl1pPr marL="857250" indent="-857250" algn="l" defTabSz="3429000" rtl="0" eaLnBrk="1" latinLnBrk="0" hangingPunct="1">
        <a:lnSpc>
          <a:spcPct val="90000"/>
        </a:lnSpc>
        <a:spcBef>
          <a:spcPts val="3750"/>
        </a:spcBef>
        <a:buFont typeface="Arial" panose="020B0604020202020204" pitchFamily="34" charset="0"/>
        <a:buChar char="•"/>
        <a:defRPr sz="10500" kern="1200">
          <a:solidFill>
            <a:schemeClr val="tx1"/>
          </a:solidFill>
          <a:latin typeface="+mn-lt"/>
          <a:ea typeface="+mn-ea"/>
          <a:cs typeface="+mn-cs"/>
        </a:defRPr>
      </a:lvl1pPr>
      <a:lvl2pPr marL="2571750" indent="-857250" algn="l" defTabSz="3429000" rtl="0" eaLnBrk="1" latinLnBrk="0" hangingPunct="1">
        <a:lnSpc>
          <a:spcPct val="90000"/>
        </a:lnSpc>
        <a:spcBef>
          <a:spcPts val="1875"/>
        </a:spcBef>
        <a:buFont typeface="Arial" panose="020B0604020202020204" pitchFamily="34" charset="0"/>
        <a:buChar char="•"/>
        <a:defRPr sz="9000" kern="1200">
          <a:solidFill>
            <a:schemeClr val="tx1"/>
          </a:solidFill>
          <a:latin typeface="+mn-lt"/>
          <a:ea typeface="+mn-ea"/>
          <a:cs typeface="+mn-cs"/>
        </a:defRPr>
      </a:lvl2pPr>
      <a:lvl3pPr marL="4286250" indent="-857250" algn="l" defTabSz="3429000" rtl="0" eaLnBrk="1" latinLnBrk="0" hangingPunct="1">
        <a:lnSpc>
          <a:spcPct val="90000"/>
        </a:lnSpc>
        <a:spcBef>
          <a:spcPts val="1875"/>
        </a:spcBef>
        <a:buFont typeface="Arial" panose="020B0604020202020204" pitchFamily="34" charset="0"/>
        <a:buChar char="•"/>
        <a:defRPr sz="7500" kern="1200">
          <a:solidFill>
            <a:schemeClr val="tx1"/>
          </a:solidFill>
          <a:latin typeface="+mn-lt"/>
          <a:ea typeface="+mn-ea"/>
          <a:cs typeface="+mn-cs"/>
        </a:defRPr>
      </a:lvl3pPr>
      <a:lvl4pPr marL="60007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4pPr>
      <a:lvl5pPr marL="77152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5pPr>
      <a:lvl6pPr marL="94297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6pPr>
      <a:lvl7pPr marL="111442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7pPr>
      <a:lvl8pPr marL="128587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8pPr>
      <a:lvl9pPr marL="145732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9pPr>
    </p:bodyStyle>
    <p:otherStyle>
      <a:defPPr>
        <a:defRPr lang="en-US"/>
      </a:defPPr>
      <a:lvl1pPr marL="0" algn="l" defTabSz="3429000" rtl="0" eaLnBrk="1" latinLnBrk="0" hangingPunct="1">
        <a:defRPr sz="6750" kern="1200">
          <a:solidFill>
            <a:schemeClr val="tx1"/>
          </a:solidFill>
          <a:latin typeface="+mn-lt"/>
          <a:ea typeface="+mn-ea"/>
          <a:cs typeface="+mn-cs"/>
        </a:defRPr>
      </a:lvl1pPr>
      <a:lvl2pPr marL="1714500" algn="l" defTabSz="3429000" rtl="0" eaLnBrk="1" latinLnBrk="0" hangingPunct="1">
        <a:defRPr sz="6750" kern="1200">
          <a:solidFill>
            <a:schemeClr val="tx1"/>
          </a:solidFill>
          <a:latin typeface="+mn-lt"/>
          <a:ea typeface="+mn-ea"/>
          <a:cs typeface="+mn-cs"/>
        </a:defRPr>
      </a:lvl2pPr>
      <a:lvl3pPr marL="3429000" algn="l" defTabSz="3429000" rtl="0" eaLnBrk="1" latinLnBrk="0" hangingPunct="1">
        <a:defRPr sz="6750" kern="1200">
          <a:solidFill>
            <a:schemeClr val="tx1"/>
          </a:solidFill>
          <a:latin typeface="+mn-lt"/>
          <a:ea typeface="+mn-ea"/>
          <a:cs typeface="+mn-cs"/>
        </a:defRPr>
      </a:lvl3pPr>
      <a:lvl4pPr marL="5143500" algn="l" defTabSz="3429000" rtl="0" eaLnBrk="1" latinLnBrk="0" hangingPunct="1">
        <a:defRPr sz="6750" kern="1200">
          <a:solidFill>
            <a:schemeClr val="tx1"/>
          </a:solidFill>
          <a:latin typeface="+mn-lt"/>
          <a:ea typeface="+mn-ea"/>
          <a:cs typeface="+mn-cs"/>
        </a:defRPr>
      </a:lvl4pPr>
      <a:lvl5pPr marL="6858000" algn="l" defTabSz="3429000" rtl="0" eaLnBrk="1" latinLnBrk="0" hangingPunct="1">
        <a:defRPr sz="6750" kern="1200">
          <a:solidFill>
            <a:schemeClr val="tx1"/>
          </a:solidFill>
          <a:latin typeface="+mn-lt"/>
          <a:ea typeface="+mn-ea"/>
          <a:cs typeface="+mn-cs"/>
        </a:defRPr>
      </a:lvl5pPr>
      <a:lvl6pPr marL="8572500" algn="l" defTabSz="3429000" rtl="0" eaLnBrk="1" latinLnBrk="0" hangingPunct="1">
        <a:defRPr sz="6750" kern="1200">
          <a:solidFill>
            <a:schemeClr val="tx1"/>
          </a:solidFill>
          <a:latin typeface="+mn-lt"/>
          <a:ea typeface="+mn-ea"/>
          <a:cs typeface="+mn-cs"/>
        </a:defRPr>
      </a:lvl6pPr>
      <a:lvl7pPr marL="10287000" algn="l" defTabSz="3429000" rtl="0" eaLnBrk="1" latinLnBrk="0" hangingPunct="1">
        <a:defRPr sz="6750" kern="1200">
          <a:solidFill>
            <a:schemeClr val="tx1"/>
          </a:solidFill>
          <a:latin typeface="+mn-lt"/>
          <a:ea typeface="+mn-ea"/>
          <a:cs typeface="+mn-cs"/>
        </a:defRPr>
      </a:lvl7pPr>
      <a:lvl8pPr marL="12001500" algn="l" defTabSz="3429000" rtl="0" eaLnBrk="1" latinLnBrk="0" hangingPunct="1">
        <a:defRPr sz="6750" kern="1200">
          <a:solidFill>
            <a:schemeClr val="tx1"/>
          </a:solidFill>
          <a:latin typeface="+mn-lt"/>
          <a:ea typeface="+mn-ea"/>
          <a:cs typeface="+mn-cs"/>
        </a:defRPr>
      </a:lvl8pPr>
      <a:lvl9pPr marL="13716000" algn="l" defTabSz="3429000" rtl="0" eaLnBrk="1" latinLnBrk="0" hangingPunct="1">
        <a:defRPr sz="67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8EF37F7-0E06-48A1-881A-A1655BFCBB51}"/>
              </a:ext>
            </a:extLst>
          </p:cNvPr>
          <p:cNvSpPr/>
          <p:nvPr/>
        </p:nvSpPr>
        <p:spPr>
          <a:xfrm>
            <a:off x="0" y="23930245"/>
            <a:ext cx="45720000" cy="350175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Box 122"/>
          <p:cNvSpPr txBox="1">
            <a:spLocks noChangeArrowheads="1"/>
          </p:cNvSpPr>
          <p:nvPr/>
        </p:nvSpPr>
        <p:spPr bwMode="auto">
          <a:xfrm>
            <a:off x="5715000" y="-431631"/>
            <a:ext cx="34290000" cy="269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Exploring Students’ Perspectives on Well-being and the Change of United States Medical Licensing Examination Step 1 to Pass/Fail</a:t>
            </a:r>
          </a:p>
        </p:txBody>
      </p:sp>
      <p:sp>
        <p:nvSpPr>
          <p:cNvPr id="5" name="Text Box 123"/>
          <p:cNvSpPr txBox="1">
            <a:spLocks noChangeArrowheads="1"/>
          </p:cNvSpPr>
          <p:nvPr/>
        </p:nvSpPr>
        <p:spPr bwMode="auto">
          <a:xfrm>
            <a:off x="3472701" y="1937385"/>
            <a:ext cx="38772579"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Nicole Mott, BS</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Jacquelyn Kercheval, BA</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Michelle Daniel, MD, MPHE</a:t>
            </a:r>
            <a:r>
              <a:rPr lang="en-US" sz="4000" baseline="30000" dirty="0">
                <a:solidFill>
                  <a:schemeClr val="accent3">
                    <a:lumMod val="20000"/>
                    <a:lumOff val="80000"/>
                  </a:schemeClr>
                </a:solidFill>
                <a:latin typeface="+mn-lt"/>
              </a:rPr>
              <a:t>2,3</a:t>
            </a:r>
          </a:p>
          <a:p>
            <a:pPr algn="ctr" eaLnBrk="1" hangingPunct="1"/>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University of Michigan Medical School, </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University of Michigan, Department of Emergency Medicine, </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University of Michigan, Department of Learning Health Sciences </a:t>
            </a:r>
          </a:p>
        </p:txBody>
      </p:sp>
      <p:sp>
        <p:nvSpPr>
          <p:cNvPr id="24" name="TextBox 23"/>
          <p:cNvSpPr txBox="1"/>
          <p:nvPr/>
        </p:nvSpPr>
        <p:spPr>
          <a:xfrm>
            <a:off x="1778004" y="25031702"/>
            <a:ext cx="6481731" cy="1543255"/>
          </a:xfrm>
          <a:prstGeom prst="rect">
            <a:avLst/>
          </a:prstGeom>
          <a:solidFill>
            <a:schemeClr val="accent1">
              <a:lumMod val="75000"/>
            </a:schemeClr>
          </a:solidFill>
        </p:spPr>
        <p:txBody>
          <a:bodyPr wrap="none" lIns="65288" tIns="32645" rIns="65288" bIns="32645" rtlCol="0">
            <a:spAutoFit/>
          </a:bodyPr>
          <a:lstStyle/>
          <a:p>
            <a:r>
              <a:rPr lang="en-US" sz="3200" dirty="0">
                <a:solidFill>
                  <a:schemeClr val="bg1"/>
                </a:solidFill>
              </a:rPr>
              <a:t>Nicole Mott</a:t>
            </a:r>
          </a:p>
          <a:p>
            <a:r>
              <a:rPr lang="en-US" sz="3200" dirty="0">
                <a:solidFill>
                  <a:schemeClr val="bg1"/>
                </a:solidFill>
              </a:rPr>
              <a:t>University of Michigan Medical School</a:t>
            </a:r>
          </a:p>
          <a:p>
            <a:r>
              <a:rPr lang="en-US" sz="3200" dirty="0">
                <a:solidFill>
                  <a:schemeClr val="bg1"/>
                </a:solidFill>
              </a:rPr>
              <a:t>Email: nmmott@umich.edu</a:t>
            </a:r>
          </a:p>
        </p:txBody>
      </p:sp>
      <p:sp>
        <p:nvSpPr>
          <p:cNvPr id="25" name="TextBox 24"/>
          <p:cNvSpPr txBox="1"/>
          <p:nvPr/>
        </p:nvSpPr>
        <p:spPr>
          <a:xfrm>
            <a:off x="1778002" y="24288752"/>
            <a:ext cx="2095017" cy="804591"/>
          </a:xfrm>
          <a:prstGeom prst="rect">
            <a:avLst/>
          </a:prstGeom>
          <a:noFill/>
        </p:spPr>
        <p:txBody>
          <a:bodyPr wrap="none" lIns="65288" tIns="32645" rIns="65288" bIns="32645" rtlCol="0">
            <a:spAutoFit/>
          </a:bodyPr>
          <a:lstStyle/>
          <a:p>
            <a:r>
              <a:rPr lang="en-US" sz="4800" b="1" dirty="0">
                <a:solidFill>
                  <a:schemeClr val="bg1"/>
                </a:solidFill>
              </a:rPr>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600" dirty="0" err="1">
                <a:solidFill>
                  <a:schemeClr val="bg1"/>
                </a:solidFill>
              </a:rPr>
              <a:t>Frajerman</a:t>
            </a:r>
            <a:r>
              <a:rPr lang="en-US" sz="1600" dirty="0">
                <a:solidFill>
                  <a:schemeClr val="bg1"/>
                </a:solidFill>
              </a:rPr>
              <a:t> A, </a:t>
            </a:r>
            <a:r>
              <a:rPr lang="en-US" sz="1600" dirty="0" err="1">
                <a:solidFill>
                  <a:schemeClr val="bg1"/>
                </a:solidFill>
              </a:rPr>
              <a:t>Morvan</a:t>
            </a:r>
            <a:r>
              <a:rPr lang="en-US" sz="1600" dirty="0">
                <a:solidFill>
                  <a:schemeClr val="bg1"/>
                </a:solidFill>
              </a:rPr>
              <a:t> Y, Krebs MO, </a:t>
            </a:r>
            <a:r>
              <a:rPr lang="en-US" sz="1600" dirty="0" err="1">
                <a:solidFill>
                  <a:schemeClr val="bg1"/>
                </a:solidFill>
              </a:rPr>
              <a:t>Gorwood</a:t>
            </a:r>
            <a:r>
              <a:rPr lang="en-US" sz="1600" dirty="0">
                <a:solidFill>
                  <a:schemeClr val="bg1"/>
                </a:solidFill>
              </a:rPr>
              <a:t> P, </a:t>
            </a:r>
            <a:r>
              <a:rPr lang="en-US" sz="1600" dirty="0" err="1">
                <a:solidFill>
                  <a:schemeClr val="bg1"/>
                </a:solidFill>
              </a:rPr>
              <a:t>Chaumette</a:t>
            </a:r>
            <a:r>
              <a:rPr lang="en-US" sz="1600" dirty="0">
                <a:solidFill>
                  <a:schemeClr val="bg1"/>
                </a:solidFill>
              </a:rPr>
              <a:t> B. Burnout in medical students before residency: A systematic review and meta-analysis. Eur Psychiatry. 2019;55:36-42.  </a:t>
            </a:r>
          </a:p>
        </p:txBody>
      </p:sp>
      <p:sp>
        <p:nvSpPr>
          <p:cNvPr id="27" name="TextBox 26"/>
          <p:cNvSpPr txBox="1"/>
          <p:nvPr/>
        </p:nvSpPr>
        <p:spPr>
          <a:xfrm>
            <a:off x="22860003" y="24288752"/>
            <a:ext cx="2933067" cy="804591"/>
          </a:xfrm>
          <a:prstGeom prst="rect">
            <a:avLst/>
          </a:prstGeom>
          <a:noFill/>
        </p:spPr>
        <p:txBody>
          <a:bodyPr wrap="none" lIns="65288" tIns="32645" rIns="65288" bIns="32645" rtlCol="0">
            <a:spAutoFit/>
          </a:bodyPr>
          <a:lstStyle/>
          <a:p>
            <a:r>
              <a:rPr lang="en-US" sz="4800" b="1" dirty="0">
                <a:solidFill>
                  <a:schemeClr val="bg1"/>
                </a:solidFill>
              </a:rPr>
              <a:t>References</a:t>
            </a:r>
          </a:p>
        </p:txBody>
      </p:sp>
      <p:sp>
        <p:nvSpPr>
          <p:cNvPr id="10" name="Text Box 189"/>
          <p:cNvSpPr txBox="1">
            <a:spLocks noChangeArrowheads="1"/>
          </p:cNvSpPr>
          <p:nvPr/>
        </p:nvSpPr>
        <p:spPr bwMode="auto">
          <a:xfrm>
            <a:off x="803768" y="4384093"/>
            <a:ext cx="20330160" cy="3693319"/>
          </a:xfrm>
          <a:prstGeom prst="rect">
            <a:avLst/>
          </a:prstGeom>
          <a:solidFill>
            <a:schemeClr val="bg1"/>
          </a:solidFill>
          <a:ln w="12700">
            <a:no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0" marR="0">
              <a:spcBef>
                <a:spcPts val="0"/>
              </a:spcBef>
              <a:spcAft>
                <a:spcPts val="0"/>
              </a:spcAft>
            </a:pPr>
            <a:r>
              <a:rPr lang="en-US" sz="3600" dirty="0">
                <a:solidFill>
                  <a:srgbClr val="212121"/>
                </a:solidFill>
                <a:effectLst/>
                <a:latin typeface="+mn-lt"/>
                <a:ea typeface="Calibri" panose="020F0502020204030204" pitchFamily="34" charset="0"/>
                <a:cs typeface="Times New Roman" panose="02020603050405020304" pitchFamily="18" charset="0"/>
              </a:rPr>
              <a:t>In February 2020, the Federation of State Medical Boards and National Board of Medical Examiners announced that Step 1 of the United States Medical Licensing Examination would transition from a three-digit numerical score to a pass/fail outcome. While several opinion pieces have been authored on the potential implications of this change, no study has formally assessed the student voice. The purpose of this study is to explore medical students’ perspectives of a pass/fail Step 1, with an emphasis on how this transition will impact their well-being. </a:t>
            </a:r>
            <a:endParaRPr lang="en-US" sz="3600" dirty="0">
              <a:effectLst/>
              <a:latin typeface="+mn-lt"/>
              <a:ea typeface="Calibri" panose="020F0502020204030204" pitchFamily="34" charset="0"/>
              <a:cs typeface="Times New Roman" panose="02020603050405020304" pitchFamily="18" charset="0"/>
            </a:endParaRPr>
          </a:p>
        </p:txBody>
      </p:sp>
      <p:sp>
        <p:nvSpPr>
          <p:cNvPr id="32" name="Rectangle 31"/>
          <p:cNvSpPr/>
          <p:nvPr/>
        </p:nvSpPr>
        <p:spPr>
          <a:xfrm>
            <a:off x="803768" y="3622094"/>
            <a:ext cx="20339125" cy="630158"/>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1"/>
                </a:solidFill>
              </a:rPr>
              <a:t>Introduction</a:t>
            </a:r>
          </a:p>
        </p:txBody>
      </p:sp>
      <p:sp>
        <p:nvSpPr>
          <p:cNvPr id="15" name="Text Box 194"/>
          <p:cNvSpPr txBox="1">
            <a:spLocks noChangeArrowheads="1"/>
          </p:cNvSpPr>
          <p:nvPr/>
        </p:nvSpPr>
        <p:spPr bwMode="auto">
          <a:xfrm>
            <a:off x="22858990" y="4384093"/>
            <a:ext cx="22528834" cy="4247317"/>
          </a:xfrm>
          <a:prstGeom prst="rect">
            <a:avLst/>
          </a:prstGeom>
          <a:solidFill>
            <a:schemeClr val="bg1"/>
          </a:solidFill>
          <a:ln w="12700">
            <a:no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600" dirty="0">
                <a:solidFill>
                  <a:srgbClr val="212121"/>
                </a:solidFill>
                <a:effectLst/>
                <a:latin typeface="+mn-lt"/>
                <a:ea typeface="Calibri" panose="020F0502020204030204" pitchFamily="34" charset="0"/>
              </a:rPr>
              <a:t>Participants included females (50%), males (47%), and one non-binary student. Mean age was 24 (range 21–29). The majority were Caucasian (57%), followed by Asian (27%) and African American (10%). Overall, students were confused regarding the decision to transition Step 1 to a pass/fail outcome. They expressed anxiety over the uncertainty of how a pass/fail Step 1 may impact future residency applications and pressure to re-allocate time and resources to other academic pursuits that would make them competitive. Students explicitly stated skepticism or disbelief that a pass/fail Step 1 would improve their well-being. </a:t>
            </a:r>
            <a:br>
              <a:rPr lang="en-US" sz="2400" dirty="0">
                <a:solidFill>
                  <a:srgbClr val="212121"/>
                </a:solidFill>
                <a:effectLst/>
                <a:latin typeface="Times New Roman" panose="02020603050405020304" pitchFamily="18" charset="0"/>
                <a:ea typeface="Calibri" panose="020F0502020204030204" pitchFamily="34" charset="0"/>
              </a:rPr>
            </a:br>
            <a:endParaRPr lang="en-US" sz="3600" dirty="0">
              <a:latin typeface="Calibri" pitchFamily="34" charset="0"/>
            </a:endParaRPr>
          </a:p>
        </p:txBody>
      </p:sp>
      <p:sp>
        <p:nvSpPr>
          <p:cNvPr id="13" name="Text Box 192"/>
          <p:cNvSpPr txBox="1">
            <a:spLocks noChangeArrowheads="1"/>
          </p:cNvSpPr>
          <p:nvPr/>
        </p:nvSpPr>
        <p:spPr bwMode="auto">
          <a:xfrm>
            <a:off x="830296" y="15453338"/>
            <a:ext cx="20379466" cy="2031325"/>
          </a:xfrm>
          <a:prstGeom prst="rect">
            <a:avLst/>
          </a:prstGeom>
          <a:solidFill>
            <a:schemeClr val="bg1"/>
          </a:solidFill>
          <a:ln w="12700">
            <a:no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600" dirty="0">
                <a:solidFill>
                  <a:srgbClr val="212121"/>
                </a:solidFill>
                <a:effectLst/>
                <a:latin typeface="+mn-lt"/>
                <a:ea typeface="Calibri" panose="020F0502020204030204" pitchFamily="34" charset="0"/>
              </a:rPr>
              <a:t>We conducted virtual focus groups from May 2020 – June 2020 with first- and second-year medical students from six institutions (n = 30). We analyzed focus group content following the inductive and iterative constructivist approach to produce a thematic analysis. </a:t>
            </a:r>
            <a:endParaRPr lang="en-US" sz="3600" dirty="0">
              <a:latin typeface="+mn-lt"/>
            </a:endParaRPr>
          </a:p>
        </p:txBody>
      </p:sp>
      <p:sp>
        <p:nvSpPr>
          <p:cNvPr id="34" name="Rectangle 33"/>
          <p:cNvSpPr/>
          <p:nvPr/>
        </p:nvSpPr>
        <p:spPr>
          <a:xfrm>
            <a:off x="803769" y="14706600"/>
            <a:ext cx="20379466" cy="630158"/>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1"/>
                </a:solidFill>
              </a:rPr>
              <a:t>Methods</a:t>
            </a:r>
          </a:p>
        </p:txBody>
      </p:sp>
      <p:sp>
        <p:nvSpPr>
          <p:cNvPr id="12" name="Text Box 191"/>
          <p:cNvSpPr txBox="1">
            <a:spLocks noChangeArrowheads="1"/>
          </p:cNvSpPr>
          <p:nvPr/>
        </p:nvSpPr>
        <p:spPr bwMode="auto">
          <a:xfrm>
            <a:off x="22858990" y="21114317"/>
            <a:ext cx="22528834" cy="2585323"/>
          </a:xfrm>
          <a:prstGeom prst="rect">
            <a:avLst/>
          </a:prstGeom>
          <a:solidFill>
            <a:schemeClr val="bg1"/>
          </a:solidFill>
          <a:ln w="12700">
            <a:no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600" dirty="0">
                <a:solidFill>
                  <a:srgbClr val="212121"/>
                </a:solidFill>
                <a:effectLst/>
                <a:latin typeface="+mn-lt"/>
                <a:ea typeface="Calibri" panose="020F0502020204030204" pitchFamily="34" charset="0"/>
              </a:rPr>
              <a:t>While the decision to make Step 1 pass/fail was in part intended to decrease stress associated with performance on a single high-stakes exam designed for licensing purposes, it has led to increased worries for students, and secondary, unanticipated consequences remain to be seen. In this new setting, it will be imperative to provide clarity regarding the metrics used to evaluate students and to incorporate their perspectives in future policy changes. </a:t>
            </a:r>
            <a:endParaRPr lang="en-US" sz="3600" dirty="0">
              <a:latin typeface="+mn-lt"/>
            </a:endParaRPr>
          </a:p>
        </p:txBody>
      </p:sp>
      <p:sp>
        <p:nvSpPr>
          <p:cNvPr id="35" name="Rectangle 34"/>
          <p:cNvSpPr/>
          <p:nvPr/>
        </p:nvSpPr>
        <p:spPr>
          <a:xfrm>
            <a:off x="22858990" y="20475923"/>
            <a:ext cx="22528834" cy="630158"/>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1"/>
                </a:solidFill>
              </a:rPr>
              <a:t>Conclusion</a:t>
            </a:r>
          </a:p>
        </p:txBody>
      </p:sp>
      <p:sp>
        <p:nvSpPr>
          <p:cNvPr id="45" name="Rectangle 44"/>
          <p:cNvSpPr/>
          <p:nvPr/>
        </p:nvSpPr>
        <p:spPr>
          <a:xfrm>
            <a:off x="22858990" y="3595370"/>
            <a:ext cx="22528835" cy="678058"/>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1"/>
                </a:solidFill>
              </a:rPr>
              <a:t>Results</a:t>
            </a:r>
          </a:p>
        </p:txBody>
      </p:sp>
      <p:pic>
        <p:nvPicPr>
          <p:cNvPr id="6" name="Picture 5">
            <a:extLst>
              <a:ext uri="{FF2B5EF4-FFF2-40B4-BE49-F238E27FC236}">
                <a16:creationId xmlns:a16="http://schemas.microsoft.com/office/drawing/2014/main" id="{430B6744-5285-4E40-B0FE-82B15CB94142}"/>
              </a:ext>
            </a:extLst>
          </p:cNvPr>
          <p:cNvPicPr>
            <a:picLocks noChangeAspect="1"/>
          </p:cNvPicPr>
          <p:nvPr/>
        </p:nvPicPr>
        <p:blipFill rotWithShape="1">
          <a:blip r:embed="rId2"/>
          <a:srcRect t="2874"/>
          <a:stretch/>
        </p:blipFill>
        <p:spPr>
          <a:xfrm>
            <a:off x="4220125" y="17278350"/>
            <a:ext cx="14426267" cy="6651895"/>
          </a:xfrm>
          <a:prstGeom prst="rect">
            <a:avLst/>
          </a:prstGeom>
        </p:spPr>
      </p:pic>
      <p:pic>
        <p:nvPicPr>
          <p:cNvPr id="8" name="Picture 7">
            <a:extLst>
              <a:ext uri="{FF2B5EF4-FFF2-40B4-BE49-F238E27FC236}">
                <a16:creationId xmlns:a16="http://schemas.microsoft.com/office/drawing/2014/main" id="{7731E823-21E3-4619-9FBC-5FC3D866965C}"/>
              </a:ext>
            </a:extLst>
          </p:cNvPr>
          <p:cNvPicPr>
            <a:picLocks noChangeAspect="1"/>
          </p:cNvPicPr>
          <p:nvPr/>
        </p:nvPicPr>
        <p:blipFill>
          <a:blip r:embed="rId3"/>
          <a:stretch>
            <a:fillRect/>
          </a:stretch>
        </p:blipFill>
        <p:spPr>
          <a:xfrm>
            <a:off x="4717557" y="7848600"/>
            <a:ext cx="13431402" cy="6675648"/>
          </a:xfrm>
          <a:prstGeom prst="rect">
            <a:avLst/>
          </a:prstGeom>
        </p:spPr>
      </p:pic>
      <p:sp>
        <p:nvSpPr>
          <p:cNvPr id="39" name="TextBox 38">
            <a:extLst>
              <a:ext uri="{FF2B5EF4-FFF2-40B4-BE49-F238E27FC236}">
                <a16:creationId xmlns:a16="http://schemas.microsoft.com/office/drawing/2014/main" id="{B490BBCA-D865-4756-8021-A16E3442076F}"/>
              </a:ext>
            </a:extLst>
          </p:cNvPr>
          <p:cNvSpPr txBox="1"/>
          <p:nvPr/>
        </p:nvSpPr>
        <p:spPr>
          <a:xfrm>
            <a:off x="23003880" y="7921078"/>
            <a:ext cx="10509890" cy="1754326"/>
          </a:xfrm>
          <a:prstGeom prst="rect">
            <a:avLst/>
          </a:prstGeom>
          <a:solidFill>
            <a:schemeClr val="accent1">
              <a:lumMod val="75000"/>
            </a:schemeClr>
          </a:solidFill>
        </p:spPr>
        <p:txBody>
          <a:bodyPr wrap="square">
            <a:spAutoFit/>
          </a:bodyPr>
          <a:lstStyle/>
          <a:p>
            <a:r>
              <a:rPr lang="en-US" altLang="en-US" sz="3600" b="1" dirty="0">
                <a:solidFill>
                  <a:schemeClr val="bg1"/>
                </a:solidFill>
              </a:rPr>
              <a:t>“…It just made it so much more uncertain with a process that already seemed so uncertain and out of our hands.” (P4)</a:t>
            </a:r>
          </a:p>
        </p:txBody>
      </p:sp>
      <p:sp>
        <p:nvSpPr>
          <p:cNvPr id="40" name="TextBox 39">
            <a:extLst>
              <a:ext uri="{FF2B5EF4-FFF2-40B4-BE49-F238E27FC236}">
                <a16:creationId xmlns:a16="http://schemas.microsoft.com/office/drawing/2014/main" id="{65BF102E-1F39-4B4E-94FB-8D626A54C466}"/>
              </a:ext>
            </a:extLst>
          </p:cNvPr>
          <p:cNvSpPr txBox="1"/>
          <p:nvPr/>
        </p:nvSpPr>
        <p:spPr>
          <a:xfrm>
            <a:off x="34387292" y="7452079"/>
            <a:ext cx="10509890" cy="2308324"/>
          </a:xfrm>
          <a:prstGeom prst="rect">
            <a:avLst/>
          </a:prstGeom>
          <a:solidFill>
            <a:schemeClr val="accent1">
              <a:lumMod val="75000"/>
            </a:schemeClr>
          </a:solidFill>
        </p:spPr>
        <p:txBody>
          <a:bodyPr wrap="square">
            <a:spAutoFit/>
          </a:bodyPr>
          <a:lstStyle/>
          <a:p>
            <a:r>
              <a:rPr lang="en-US" altLang="en-US" sz="3600" b="1" dirty="0">
                <a:solidFill>
                  <a:schemeClr val="bg1"/>
                </a:solidFill>
              </a:rPr>
              <a:t>“I think initially my class was really like excited about it, upon initial announcement, and then kind of once we started thinking about it more, it kind of turned into anxiety.” (P22)</a:t>
            </a:r>
          </a:p>
        </p:txBody>
      </p:sp>
      <p:sp>
        <p:nvSpPr>
          <p:cNvPr id="43" name="TextBox 42">
            <a:extLst>
              <a:ext uri="{FF2B5EF4-FFF2-40B4-BE49-F238E27FC236}">
                <a16:creationId xmlns:a16="http://schemas.microsoft.com/office/drawing/2014/main" id="{095D8834-D0E0-4FAC-8DAE-30EC684D1123}"/>
              </a:ext>
            </a:extLst>
          </p:cNvPr>
          <p:cNvSpPr txBox="1"/>
          <p:nvPr/>
        </p:nvSpPr>
        <p:spPr>
          <a:xfrm>
            <a:off x="23022928" y="11852950"/>
            <a:ext cx="21893302" cy="646331"/>
          </a:xfrm>
          <a:prstGeom prst="rect">
            <a:avLst/>
          </a:prstGeom>
          <a:solidFill>
            <a:schemeClr val="accent1">
              <a:lumMod val="75000"/>
            </a:schemeClr>
          </a:solidFill>
        </p:spPr>
        <p:txBody>
          <a:bodyPr wrap="square">
            <a:spAutoFit/>
          </a:bodyPr>
          <a:lstStyle/>
          <a:p>
            <a:r>
              <a:rPr lang="en-US" altLang="en-US" sz="3600" b="1" dirty="0">
                <a:solidFill>
                  <a:schemeClr val="bg1"/>
                </a:solidFill>
              </a:rPr>
              <a:t>“…It will increase competition for research spots, um, make things more cutthroat.” (P19)</a:t>
            </a:r>
          </a:p>
        </p:txBody>
      </p:sp>
      <p:sp>
        <p:nvSpPr>
          <p:cNvPr id="46" name="TextBox 45">
            <a:extLst>
              <a:ext uri="{FF2B5EF4-FFF2-40B4-BE49-F238E27FC236}">
                <a16:creationId xmlns:a16="http://schemas.microsoft.com/office/drawing/2014/main" id="{0991DB65-A895-485D-AA9C-7A239D5FB19E}"/>
              </a:ext>
            </a:extLst>
          </p:cNvPr>
          <p:cNvSpPr txBox="1"/>
          <p:nvPr/>
        </p:nvSpPr>
        <p:spPr>
          <a:xfrm>
            <a:off x="23003880" y="12775962"/>
            <a:ext cx="21893302" cy="1754326"/>
          </a:xfrm>
          <a:prstGeom prst="rect">
            <a:avLst/>
          </a:prstGeom>
          <a:solidFill>
            <a:schemeClr val="accent1">
              <a:lumMod val="75000"/>
            </a:schemeClr>
          </a:solidFill>
        </p:spPr>
        <p:txBody>
          <a:bodyPr wrap="square">
            <a:spAutoFit/>
          </a:bodyPr>
          <a:lstStyle/>
          <a:p>
            <a:r>
              <a:rPr lang="en-US" altLang="en-US" sz="3600" b="1" dirty="0">
                <a:solidFill>
                  <a:schemeClr val="bg1"/>
                </a:solidFill>
              </a:rPr>
              <a:t>“Our class gets along very well… and I don’t know that it would be that way if everybody was really clamoring for those leadership opportunities, you know, um, because they just wanted to be able to differentiate themselves on their application rather than finding something they’re passionate about and like just being a leader in that.” (P14)</a:t>
            </a:r>
          </a:p>
        </p:txBody>
      </p:sp>
      <p:sp>
        <p:nvSpPr>
          <p:cNvPr id="47" name="TextBox 46">
            <a:extLst>
              <a:ext uri="{FF2B5EF4-FFF2-40B4-BE49-F238E27FC236}">
                <a16:creationId xmlns:a16="http://schemas.microsoft.com/office/drawing/2014/main" id="{5E3C63E6-DCCB-4116-8DE4-0369BDA9174D}"/>
              </a:ext>
            </a:extLst>
          </p:cNvPr>
          <p:cNvSpPr txBox="1"/>
          <p:nvPr/>
        </p:nvSpPr>
        <p:spPr>
          <a:xfrm>
            <a:off x="23003880" y="9943462"/>
            <a:ext cx="21893302" cy="1754326"/>
          </a:xfrm>
          <a:prstGeom prst="rect">
            <a:avLst/>
          </a:prstGeom>
          <a:solidFill>
            <a:schemeClr val="accent1">
              <a:lumMod val="75000"/>
            </a:schemeClr>
          </a:solidFill>
        </p:spPr>
        <p:txBody>
          <a:bodyPr wrap="square">
            <a:spAutoFit/>
          </a:bodyPr>
          <a:lstStyle/>
          <a:p>
            <a:r>
              <a:rPr lang="en-US" altLang="en-US" sz="3600" b="1" dirty="0">
                <a:solidFill>
                  <a:schemeClr val="bg1"/>
                </a:solidFill>
              </a:rPr>
              <a:t>“I think eventually that pressure will…shift towards like Step 2 around that same time that you’re going to be preparing for residency programs and stuff. So I don’t know exactly how much stress, um, will be reduced, I guess, in the end.” (P12)</a:t>
            </a:r>
          </a:p>
        </p:txBody>
      </p:sp>
      <p:sp>
        <p:nvSpPr>
          <p:cNvPr id="54" name="TextBox 53">
            <a:extLst>
              <a:ext uri="{FF2B5EF4-FFF2-40B4-BE49-F238E27FC236}">
                <a16:creationId xmlns:a16="http://schemas.microsoft.com/office/drawing/2014/main" id="{D415753C-7D50-4488-8FC6-371DA5556CDE}"/>
              </a:ext>
            </a:extLst>
          </p:cNvPr>
          <p:cNvSpPr txBox="1"/>
          <p:nvPr/>
        </p:nvSpPr>
        <p:spPr>
          <a:xfrm>
            <a:off x="23022929" y="14798677"/>
            <a:ext cx="21893301" cy="2862322"/>
          </a:xfrm>
          <a:prstGeom prst="rect">
            <a:avLst/>
          </a:prstGeom>
          <a:solidFill>
            <a:schemeClr val="accent1">
              <a:lumMod val="75000"/>
            </a:schemeClr>
          </a:solidFill>
        </p:spPr>
        <p:txBody>
          <a:bodyPr wrap="square">
            <a:spAutoFit/>
          </a:bodyPr>
          <a:lstStyle/>
          <a:p>
            <a:r>
              <a:rPr lang="en-US" altLang="en-US" sz="3600" b="1" dirty="0">
                <a:solidFill>
                  <a:schemeClr val="bg1"/>
                </a:solidFill>
              </a:rPr>
              <a:t>“I wonder if, um, making it pass/fail would make time outside of dedicated like more stressful for me…I’d have to focus a lot more on other aspects of my application…and those types of things are more longitudinal…like research experiences…I can’t just say, ‘I’m going to go super hard for these two months….’All four years I’m going to be a little bit more rigid, say no to stuff so that I can enhance all these different aspects. My mental health would be suffering.” (P2)</a:t>
            </a:r>
          </a:p>
        </p:txBody>
      </p:sp>
      <p:sp>
        <p:nvSpPr>
          <p:cNvPr id="55" name="TextBox 54">
            <a:extLst>
              <a:ext uri="{FF2B5EF4-FFF2-40B4-BE49-F238E27FC236}">
                <a16:creationId xmlns:a16="http://schemas.microsoft.com/office/drawing/2014/main" id="{E78EF6B2-2FED-4977-A581-1CFA49562EDA}"/>
              </a:ext>
            </a:extLst>
          </p:cNvPr>
          <p:cNvSpPr txBox="1"/>
          <p:nvPr/>
        </p:nvSpPr>
        <p:spPr>
          <a:xfrm>
            <a:off x="23022930" y="17899541"/>
            <a:ext cx="21893301" cy="2308324"/>
          </a:xfrm>
          <a:prstGeom prst="rect">
            <a:avLst/>
          </a:prstGeom>
          <a:solidFill>
            <a:schemeClr val="accent1">
              <a:lumMod val="75000"/>
            </a:schemeClr>
          </a:solidFill>
        </p:spPr>
        <p:txBody>
          <a:bodyPr wrap="square">
            <a:spAutoFit/>
          </a:bodyPr>
          <a:lstStyle/>
          <a:p>
            <a:r>
              <a:rPr lang="en-US" altLang="en-US" sz="3600" b="1" dirty="0">
                <a:solidFill>
                  <a:schemeClr val="bg1"/>
                </a:solidFill>
              </a:rPr>
              <a:t>“I think after a transition period it’s going to be really good for student well-being, but being in the transition period itself, I personally find the uncertainty very stressful with just the lack of clarity of how students will be evaluated when we apply for residency or how the residency process will change to accommodate a mixed pool.” (P25)</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Custom 9">
      <a:dk1>
        <a:sysClr val="windowText" lastClr="000000"/>
      </a:dk1>
      <a:lt1>
        <a:sysClr val="window" lastClr="FFFFFF"/>
      </a:lt1>
      <a:dk2>
        <a:srgbClr val="44546A"/>
      </a:dk2>
      <a:lt2>
        <a:srgbClr val="E7E6E6"/>
      </a:lt2>
      <a:accent1>
        <a:srgbClr val="034A90"/>
      </a:accent1>
      <a:accent2>
        <a:srgbClr val="ED7D31"/>
      </a:accent2>
      <a:accent3>
        <a:srgbClr val="FFFFFF"/>
      </a:accent3>
      <a:accent4>
        <a:srgbClr val="FFC000"/>
      </a:accent4>
      <a:accent5>
        <a:srgbClr val="FFC000"/>
      </a:accent5>
      <a:accent6>
        <a:srgbClr val="70AD47"/>
      </a:accent6>
      <a:hlink>
        <a:srgbClr val="FFC000"/>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2808</TotalTime>
  <Words>821</Words>
  <Application>Microsoft Office PowerPoint</Application>
  <PresentationFormat>Custom</PresentationFormat>
  <Paragraphs>24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Nicole Mott</cp:lastModifiedBy>
  <cp:revision>102</cp:revision>
  <cp:lastPrinted>2013-02-12T02:21:55Z</cp:lastPrinted>
  <dcterms:created xsi:type="dcterms:W3CDTF">2013-02-10T21:14:48Z</dcterms:created>
  <dcterms:modified xsi:type="dcterms:W3CDTF">2021-01-25T20:41:32Z</dcterms:modified>
</cp:coreProperties>
</file>