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1"/>
  </p:notesMasterIdLst>
  <p:sldIdLst>
    <p:sldId id="256" r:id="rId2"/>
    <p:sldId id="261" r:id="rId3"/>
    <p:sldId id="257" r:id="rId4"/>
    <p:sldId id="258" r:id="rId5"/>
    <p:sldId id="259" r:id="rId6"/>
    <p:sldId id="270" r:id="rId7"/>
    <p:sldId id="260" r:id="rId8"/>
    <p:sldId id="262" r:id="rId9"/>
    <p:sldId id="263" r:id="rId10"/>
    <p:sldId id="264" r:id="rId11"/>
    <p:sldId id="265" r:id="rId12"/>
    <p:sldId id="275" r:id="rId13"/>
    <p:sldId id="266" r:id="rId14"/>
    <p:sldId id="274" r:id="rId15"/>
    <p:sldId id="277" r:id="rId16"/>
    <p:sldId id="267" r:id="rId17"/>
    <p:sldId id="268" r:id="rId18"/>
    <p:sldId id="272" r:id="rId19"/>
    <p:sldId id="276" r:id="rId20"/>
  </p:sldIdLst>
  <p:sldSz cx="9753600" cy="7315200"/>
  <p:notesSz cx="6858000" cy="9144000"/>
  <p:embeddedFontLst>
    <p:embeddedFont>
      <p:font typeface="Calibri" panose="020F0502020204030204" pitchFamily="34" charset="0"/>
      <p:regular r:id="rId22"/>
      <p:bold r:id="rId23"/>
      <p:italic r:id="rId24"/>
      <p:boldItalic r:id="rId25"/>
    </p:embeddedFont>
    <p:embeddedFont>
      <p:font typeface="Open Sans" panose="020B0606030504020204" pitchFamily="34" charset="0"/>
      <p:regular r:id="rId26"/>
    </p:embeddedFont>
    <p:embeddedFont>
      <p:font typeface="Open Sans Bold" panose="020B0806030504020204" pitchFamily="34" charset="0"/>
      <p:regular r:id="rId27"/>
      <p:bold r:id="rId28"/>
    </p:embeddedFont>
    <p:embeddedFont>
      <p:font typeface="Open Sans Bold Italics" panose="020B0806030504020204" pitchFamily="34" charset="0"/>
      <p:regular r:id="rId29"/>
      <p:bold r:id="rId30"/>
      <p:italic r:id="rId31"/>
      <p:boldItalic r:id="rId32"/>
    </p:embeddedFont>
    <p:embeddedFont>
      <p:font typeface="Open Sans Extra Bold" panose="020B0906030804020204" pitchFamily="34" charset="0"/>
      <p:regular r:id="rId33"/>
      <p:bold r:id="rId34"/>
    </p:embeddedFont>
    <p:embeddedFont>
      <p:font typeface="Open Sans Italics" panose="020B0606030504020204" pitchFamily="34" charset="0"/>
      <p:regular r:id="rId35"/>
      <p:italic r:id="rId36"/>
    </p:embeddedFont>
    <p:embeddedFont>
      <p:font typeface="Open Sans Light" panose="020B0306030504020204" pitchFamily="34" charset="0"/>
      <p:regular r:id="rId37"/>
    </p:embeddedFont>
    <p:embeddedFont>
      <p:font typeface="Open Sans Light Bold" panose="020B0806030504020204" pitchFamily="34" charset="0"/>
      <p:regular r:id="rId38"/>
      <p:bold r:id="rId39"/>
    </p:embeddedFont>
    <p:embeddedFont>
      <p:font typeface="Open Sans Light Bold Italics" panose="020B0806030504020204" pitchFamily="34" charset="0"/>
      <p:regular r:id="rId40"/>
      <p:bold r:id="rId41"/>
      <p:italic r:id="rId42"/>
      <p:boldItalic r:id="rId43"/>
    </p:embeddedFont>
    <p:embeddedFont>
      <p:font typeface="Open Sans Light Italics" panose="020B0306030504020204" pitchFamily="34" charset="0"/>
      <p:regular r:id="rId44"/>
      <p: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03" autoAdjust="0"/>
    <p:restoredTop sz="94724" autoAdjust="0"/>
  </p:normalViewPr>
  <p:slideViewPr>
    <p:cSldViewPr>
      <p:cViewPr varScale="1">
        <p:scale>
          <a:sx n="100" d="100"/>
          <a:sy n="100" d="100"/>
        </p:scale>
        <p:origin x="1672"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openxmlformats.org/officeDocument/2006/relationships/font" Target="fonts/font18.fntdata"/><Relationship Id="rId21" Type="http://schemas.openxmlformats.org/officeDocument/2006/relationships/notesMaster" Target="notesMasters/notesMaster1.xml"/><Relationship Id="rId34" Type="http://schemas.openxmlformats.org/officeDocument/2006/relationships/font" Target="fonts/font13.fntdata"/><Relationship Id="rId42" Type="http://schemas.openxmlformats.org/officeDocument/2006/relationships/font" Target="fonts/font21.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8.fntdata"/><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font" Target="fonts/font19.fntdata"/><Relationship Id="rId45" Type="http://schemas.openxmlformats.org/officeDocument/2006/relationships/font" Target="fonts/font2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4" Type="http://schemas.openxmlformats.org/officeDocument/2006/relationships/font" Target="fonts/font2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openxmlformats.org/officeDocument/2006/relationships/font" Target="fonts/font22.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font" Target="fonts/font17.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20.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24D75E-9BA3-0D40-A86A-AD2D1C9636F3}" type="datetimeFigureOut">
              <a:rPr lang="en-US" smtClean="0"/>
              <a:t>2/26/20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5873D-2E74-6A41-AF79-56F4189CD333}" type="slidenum">
              <a:rPr lang="en-US" smtClean="0"/>
              <a:t>‹#›</a:t>
            </a:fld>
            <a:endParaRPr lang="en-US"/>
          </a:p>
        </p:txBody>
      </p:sp>
    </p:spTree>
    <p:extLst>
      <p:ext uri="{BB962C8B-B14F-4D97-AF65-F5344CB8AC3E}">
        <p14:creationId xmlns:p14="http://schemas.microsoft.com/office/powerpoint/2010/main" val="1667640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Financial Disclaimer or Conflict of Interest</a:t>
            </a:r>
          </a:p>
        </p:txBody>
      </p:sp>
      <p:sp>
        <p:nvSpPr>
          <p:cNvPr id="4" name="Slide Number Placeholder 3"/>
          <p:cNvSpPr>
            <a:spLocks noGrp="1"/>
          </p:cNvSpPr>
          <p:nvPr>
            <p:ph type="sldNum" sz="quarter" idx="5"/>
          </p:nvPr>
        </p:nvSpPr>
        <p:spPr/>
        <p:txBody>
          <a:bodyPr/>
          <a:lstStyle/>
          <a:p>
            <a:fld id="{CF35873D-2E74-6A41-AF79-56F4189CD333}" type="slidenum">
              <a:rPr lang="en-US" smtClean="0"/>
              <a:t>5</a:t>
            </a:fld>
            <a:endParaRPr lang="en-US"/>
          </a:p>
        </p:txBody>
      </p:sp>
    </p:spTree>
    <p:extLst>
      <p:ext uri="{BB962C8B-B14F-4D97-AF65-F5344CB8AC3E}">
        <p14:creationId xmlns:p14="http://schemas.microsoft.com/office/powerpoint/2010/main" val="3743502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35873D-2E74-6A41-AF79-56F4189CD333}" type="slidenum">
              <a:rPr lang="en-US" smtClean="0"/>
              <a:t>13</a:t>
            </a:fld>
            <a:endParaRPr lang="en-US"/>
          </a:p>
        </p:txBody>
      </p:sp>
    </p:spTree>
    <p:extLst>
      <p:ext uri="{BB962C8B-B14F-4D97-AF65-F5344CB8AC3E}">
        <p14:creationId xmlns:p14="http://schemas.microsoft.com/office/powerpoint/2010/main" val="4204592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35873D-2E74-6A41-AF79-56F4189CD333}" type="slidenum">
              <a:rPr lang="en-US" smtClean="0"/>
              <a:t>15</a:t>
            </a:fld>
            <a:endParaRPr lang="en-US"/>
          </a:p>
        </p:txBody>
      </p:sp>
    </p:spTree>
    <p:extLst>
      <p:ext uri="{BB962C8B-B14F-4D97-AF65-F5344CB8AC3E}">
        <p14:creationId xmlns:p14="http://schemas.microsoft.com/office/powerpoint/2010/main" val="542779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2/26/20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2/26/20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2/26/20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2/26/20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video" Target="https://www.youtube.com/embed/-weXE4_ESxA?feature=oembed" TargetMode="External"/><Relationship Id="rId5" Type="http://schemas.openxmlformats.org/officeDocument/2006/relationships/image" Target="../media/image14.pn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ideo" Target="https://www.youtube.com/embed/QLyxKFSwX5M?feature=oembed" TargetMode="External"/><Relationship Id="rId5" Type="http://schemas.openxmlformats.org/officeDocument/2006/relationships/image" Target="../media/image15.png"/><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https://www.youtube.com/embed/DkkSeiDjxAo?feature=oembed" TargetMode="External"/><Relationship Id="rId5" Type="http://schemas.openxmlformats.org/officeDocument/2006/relationships/image" Target="../media/image15.png"/><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7779" y="-269089"/>
            <a:ext cx="9993185" cy="7903736"/>
            <a:chOff x="0" y="0"/>
            <a:chExt cx="13324246" cy="10538314"/>
          </a:xfrm>
        </p:grpSpPr>
        <p:pic>
          <p:nvPicPr>
            <p:cNvPr id="3" name="Picture 3"/>
            <p:cNvPicPr>
              <a:picLocks noChangeAspect="1"/>
            </p:cNvPicPr>
            <p:nvPr/>
          </p:nvPicPr>
          <p:blipFill>
            <a:blip r:embed="rId2"/>
            <a:srcRect l="2095" r="2095"/>
            <a:stretch>
              <a:fillRect/>
            </a:stretch>
          </p:blipFill>
          <p:spPr>
            <a:xfrm>
              <a:off x="0" y="0"/>
              <a:ext cx="13324246" cy="10538314"/>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1162050" y="9525"/>
            <a:ext cx="10920327" cy="7301631"/>
          </a:xfrm>
          <a:prstGeom prst="rect">
            <a:avLst/>
          </a:prstGeom>
        </p:spPr>
      </p:pic>
      <p:pic>
        <p:nvPicPr>
          <p:cNvPr id="3" name="Picture 3"/>
          <p:cNvPicPr>
            <a:picLocks noChangeAspect="1"/>
          </p:cNvPicPr>
          <p:nvPr/>
        </p:nvPicPr>
        <p:blipFill>
          <a:blip r:embed="rId3"/>
          <a:srcRect/>
          <a:stretch>
            <a:fillRect/>
          </a:stretch>
        </p:blipFill>
        <p:spPr>
          <a:xfrm rot="-9803991">
            <a:off x="-4378551" y="-2754681"/>
            <a:ext cx="16800669" cy="9673113"/>
          </a:xfrm>
          <a:prstGeom prst="rect">
            <a:avLst/>
          </a:prstGeom>
        </p:spPr>
      </p:pic>
      <p:pic>
        <p:nvPicPr>
          <p:cNvPr id="4" name="Picture 4"/>
          <p:cNvPicPr>
            <a:picLocks noChangeAspect="1"/>
          </p:cNvPicPr>
          <p:nvPr/>
        </p:nvPicPr>
        <p:blipFill>
          <a:blip r:embed="rId4"/>
          <a:srcRect/>
          <a:stretch>
            <a:fillRect/>
          </a:stretch>
        </p:blipFill>
        <p:spPr>
          <a:xfrm>
            <a:off x="0" y="6743700"/>
            <a:ext cx="9771117" cy="571054"/>
          </a:xfrm>
          <a:prstGeom prst="rect">
            <a:avLst/>
          </a:prstGeom>
        </p:spPr>
      </p:pic>
      <p:sp>
        <p:nvSpPr>
          <p:cNvPr id="5" name="TextBox 5"/>
          <p:cNvSpPr txBox="1"/>
          <p:nvPr/>
        </p:nvSpPr>
        <p:spPr>
          <a:xfrm>
            <a:off x="207934" y="81079"/>
            <a:ext cx="3895915" cy="462153"/>
          </a:xfrm>
          <a:prstGeom prst="rect">
            <a:avLst/>
          </a:prstGeom>
        </p:spPr>
        <p:txBody>
          <a:bodyPr lIns="0" tIns="0" rIns="0" bIns="0" rtlCol="0" anchor="t">
            <a:spAutoFit/>
          </a:bodyPr>
          <a:lstStyle/>
          <a:p>
            <a:pPr>
              <a:lnSpc>
                <a:spcPts val="3509"/>
              </a:lnSpc>
            </a:pPr>
            <a:r>
              <a:rPr lang="en-US" sz="3219" spc="965">
                <a:solidFill>
                  <a:srgbClr val="C62B12"/>
                </a:solidFill>
                <a:latin typeface="Open Sans Extra Bold Bold"/>
              </a:rPr>
              <a:t>RELEVANCE</a:t>
            </a:r>
          </a:p>
        </p:txBody>
      </p:sp>
      <p:sp>
        <p:nvSpPr>
          <p:cNvPr id="6" name="TextBox 6"/>
          <p:cNvSpPr txBox="1"/>
          <p:nvPr/>
        </p:nvSpPr>
        <p:spPr>
          <a:xfrm>
            <a:off x="117987" y="467507"/>
            <a:ext cx="9775633" cy="2185278"/>
          </a:xfrm>
          <a:prstGeom prst="rect">
            <a:avLst/>
          </a:prstGeom>
        </p:spPr>
        <p:txBody>
          <a:bodyPr lIns="0" tIns="0" rIns="0" bIns="0" rtlCol="0" anchor="t">
            <a:spAutoFit/>
          </a:bodyPr>
          <a:lstStyle/>
          <a:p>
            <a:pPr>
              <a:lnSpc>
                <a:spcPts val="3461"/>
              </a:lnSpc>
            </a:pPr>
            <a:r>
              <a:rPr lang="en-US" sz="1609" dirty="0">
                <a:solidFill>
                  <a:srgbClr val="222222"/>
                </a:solidFill>
                <a:latin typeface="Open Sans Light"/>
              </a:rPr>
              <a:t>Trauma is the leading cause of death ages 1-43 with 200,000 deaths each year. </a:t>
            </a:r>
          </a:p>
          <a:p>
            <a:pPr>
              <a:lnSpc>
                <a:spcPts val="3461"/>
              </a:lnSpc>
            </a:pPr>
            <a:r>
              <a:rPr lang="en-US" sz="1609" dirty="0">
                <a:solidFill>
                  <a:srgbClr val="222222"/>
                </a:solidFill>
                <a:latin typeface="Open Sans Light Bold"/>
              </a:rPr>
              <a:t>That's 1 every </a:t>
            </a:r>
            <a:r>
              <a:rPr lang="en-US" sz="1609" dirty="0">
                <a:solidFill>
                  <a:srgbClr val="222222"/>
                </a:solidFill>
                <a:latin typeface="Open Sans Light Bold Italics"/>
              </a:rPr>
              <a:t>3 minutes</a:t>
            </a:r>
            <a:r>
              <a:rPr lang="en-US" sz="1609" dirty="0">
                <a:solidFill>
                  <a:srgbClr val="222222"/>
                </a:solidFill>
                <a:latin typeface="Open Sans Light Bold"/>
              </a:rPr>
              <a:t>. </a:t>
            </a:r>
            <a:r>
              <a:rPr lang="en-US" sz="1609" dirty="0">
                <a:solidFill>
                  <a:srgbClr val="222222"/>
                </a:solidFill>
                <a:latin typeface="Open Sans Light"/>
              </a:rPr>
              <a:t>30% of these deaths are </a:t>
            </a:r>
            <a:r>
              <a:rPr lang="en-US" sz="1609" dirty="0">
                <a:solidFill>
                  <a:srgbClr val="222222"/>
                </a:solidFill>
                <a:latin typeface="Open Sans Light Italics"/>
              </a:rPr>
              <a:t>preventable</a:t>
            </a:r>
            <a:r>
              <a:rPr lang="en-US" sz="1609" dirty="0">
                <a:solidFill>
                  <a:srgbClr val="222222"/>
                </a:solidFill>
                <a:latin typeface="Open Sans Light"/>
              </a:rPr>
              <a:t>.</a:t>
            </a:r>
          </a:p>
          <a:p>
            <a:pPr>
              <a:lnSpc>
                <a:spcPts val="3461"/>
              </a:lnSpc>
            </a:pPr>
            <a:r>
              <a:rPr lang="en-US" sz="1609" dirty="0">
                <a:solidFill>
                  <a:srgbClr val="222222"/>
                </a:solidFill>
                <a:latin typeface="Open Sans Light"/>
              </a:rPr>
              <a:t>Ambulance response time is ~5 minutes.</a:t>
            </a:r>
          </a:p>
          <a:p>
            <a:pPr>
              <a:lnSpc>
                <a:spcPts val="3461"/>
              </a:lnSpc>
            </a:pPr>
            <a:r>
              <a:rPr lang="en-US" sz="1609" dirty="0">
                <a:solidFill>
                  <a:srgbClr val="222222"/>
                </a:solidFill>
                <a:latin typeface="Open Sans Light"/>
              </a:rPr>
              <a:t>Are we prepared to act?</a:t>
            </a:r>
          </a:p>
          <a:p>
            <a:pPr>
              <a:lnSpc>
                <a:spcPts val="3461"/>
              </a:lnSpc>
            </a:pPr>
            <a:endParaRPr lang="en-US" sz="1609" dirty="0">
              <a:solidFill>
                <a:srgbClr val="222222"/>
              </a:solidFill>
              <a:latin typeface="Open Sans Light"/>
            </a:endParaRPr>
          </a:p>
        </p:txBody>
      </p:sp>
      <p:sp>
        <p:nvSpPr>
          <p:cNvPr id="7" name="TextBox 7"/>
          <p:cNvSpPr txBox="1"/>
          <p:nvPr/>
        </p:nvSpPr>
        <p:spPr>
          <a:xfrm>
            <a:off x="1428751" y="6845849"/>
            <a:ext cx="7143750" cy="404685"/>
          </a:xfrm>
          <a:prstGeom prst="rect">
            <a:avLst/>
          </a:prstGeom>
        </p:spPr>
        <p:txBody>
          <a:bodyPr lIns="0" tIns="0" rIns="0" bIns="0" rtlCol="0" anchor="t">
            <a:spAutoFit/>
          </a:bodyPr>
          <a:lstStyle/>
          <a:p>
            <a:pPr algn="ctr">
              <a:lnSpc>
                <a:spcPts val="3183"/>
              </a:lnSpc>
            </a:pPr>
            <a:r>
              <a:rPr lang="en-US" sz="2817" spc="450">
                <a:solidFill>
                  <a:srgbClr val="F6F6F6"/>
                </a:solidFill>
                <a:latin typeface="Open Sans Extra Bold"/>
              </a:rPr>
              <a:t>60,000 PREVENTABLE DEATHS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11285" y="1792924"/>
            <a:ext cx="4998006" cy="667131"/>
          </a:xfrm>
          <a:prstGeom prst="rect">
            <a:avLst/>
          </a:prstGeom>
        </p:spPr>
        <p:txBody>
          <a:bodyPr lIns="0" tIns="0" rIns="0" bIns="0" rtlCol="0" anchor="t">
            <a:spAutoFit/>
          </a:bodyPr>
          <a:lstStyle/>
          <a:p>
            <a:pPr>
              <a:lnSpc>
                <a:spcPts val="5232"/>
              </a:lnSpc>
            </a:pPr>
            <a:r>
              <a:rPr lang="en-US" sz="4800" spc="1440">
                <a:solidFill>
                  <a:srgbClr val="C62B12"/>
                </a:solidFill>
                <a:latin typeface="Open Sans Extra Bold Bold"/>
              </a:rPr>
              <a:t>OBJECTIVE</a:t>
            </a:r>
          </a:p>
        </p:txBody>
      </p:sp>
      <p:sp>
        <p:nvSpPr>
          <p:cNvPr id="3" name="TextBox 3"/>
          <p:cNvSpPr txBox="1"/>
          <p:nvPr/>
        </p:nvSpPr>
        <p:spPr>
          <a:xfrm>
            <a:off x="0" y="2085830"/>
            <a:ext cx="9338372" cy="3717719"/>
          </a:xfrm>
          <a:prstGeom prst="rect">
            <a:avLst/>
          </a:prstGeom>
        </p:spPr>
        <p:txBody>
          <a:bodyPr lIns="0" tIns="0" rIns="0" bIns="0" rtlCol="0" anchor="t">
            <a:spAutoFit/>
          </a:bodyPr>
          <a:lstStyle/>
          <a:p>
            <a:pPr algn="ctr">
              <a:lnSpc>
                <a:spcPts val="6057"/>
              </a:lnSpc>
            </a:pPr>
            <a:endParaRPr dirty="0"/>
          </a:p>
          <a:p>
            <a:pPr algn="ctr">
              <a:lnSpc>
                <a:spcPts val="6057"/>
              </a:lnSpc>
            </a:pPr>
            <a:r>
              <a:rPr lang="en-US" sz="2817" dirty="0">
                <a:solidFill>
                  <a:srgbClr val="222222"/>
                </a:solidFill>
                <a:latin typeface="Open Sans Italics"/>
              </a:rPr>
              <a:t>Teach everyday people how to save a life </a:t>
            </a:r>
          </a:p>
          <a:p>
            <a:pPr algn="ctr">
              <a:lnSpc>
                <a:spcPts val="6057"/>
              </a:lnSpc>
            </a:pPr>
            <a:r>
              <a:rPr lang="en-US" sz="2817" dirty="0">
                <a:solidFill>
                  <a:srgbClr val="222222"/>
                </a:solidFill>
                <a:latin typeface="Open Sans Italics"/>
              </a:rPr>
              <a:t>in the </a:t>
            </a:r>
            <a:r>
              <a:rPr lang="en-US" sz="2817" dirty="0">
                <a:solidFill>
                  <a:srgbClr val="C62B12"/>
                </a:solidFill>
                <a:latin typeface="Open Sans Italics"/>
              </a:rPr>
              <a:t>first five minutes</a:t>
            </a:r>
            <a:r>
              <a:rPr lang="en-US" sz="2817" dirty="0">
                <a:solidFill>
                  <a:srgbClr val="222222"/>
                </a:solidFill>
                <a:latin typeface="Open Sans Italics"/>
              </a:rPr>
              <a:t> of a medical emergency</a:t>
            </a:r>
          </a:p>
          <a:p>
            <a:pPr algn="ctr">
              <a:lnSpc>
                <a:spcPts val="6057"/>
              </a:lnSpc>
            </a:pPr>
            <a:endParaRPr lang="en-US" sz="2817" dirty="0">
              <a:solidFill>
                <a:srgbClr val="222222"/>
              </a:solidFill>
              <a:latin typeface="Open Sans Italics"/>
            </a:endParaRPr>
          </a:p>
          <a:p>
            <a:pPr algn="ctr">
              <a:lnSpc>
                <a:spcPts val="6057"/>
              </a:lnSpc>
            </a:pPr>
            <a:endParaRPr lang="en-US" sz="2817" dirty="0">
              <a:solidFill>
                <a:srgbClr val="222222"/>
              </a:solidFill>
              <a:latin typeface="Open Sans Italics"/>
            </a:endParaRPr>
          </a:p>
        </p:txBody>
      </p:sp>
      <p:pic>
        <p:nvPicPr>
          <p:cNvPr id="4" name="Picture 4"/>
          <p:cNvPicPr>
            <a:picLocks noChangeAspect="1"/>
          </p:cNvPicPr>
          <p:nvPr/>
        </p:nvPicPr>
        <p:blipFill>
          <a:blip r:embed="rId2"/>
          <a:srcRect/>
          <a:stretch>
            <a:fillRect/>
          </a:stretch>
        </p:blipFill>
        <p:spPr>
          <a:xfrm>
            <a:off x="5491959" y="222347"/>
            <a:ext cx="3244000" cy="2559486"/>
          </a:xfrm>
          <a:prstGeom prst="rect">
            <a:avLst/>
          </a:prstGeom>
        </p:spPr>
      </p:pic>
      <p:pic>
        <p:nvPicPr>
          <p:cNvPr id="5" name="Picture 5"/>
          <p:cNvPicPr>
            <a:picLocks noChangeAspect="1"/>
          </p:cNvPicPr>
          <p:nvPr/>
        </p:nvPicPr>
        <p:blipFill>
          <a:blip r:embed="rId3"/>
          <a:srcRect/>
          <a:stretch>
            <a:fillRect/>
          </a:stretch>
        </p:blipFill>
        <p:spPr>
          <a:xfrm>
            <a:off x="9277350" y="-57150"/>
            <a:ext cx="474009" cy="7429195"/>
          </a:xfrm>
          <a:prstGeom prst="rect">
            <a:avLst/>
          </a:prstGeom>
        </p:spPr>
      </p:pic>
      <p:pic>
        <p:nvPicPr>
          <p:cNvPr id="6" name="Picture 6"/>
          <p:cNvPicPr>
            <a:picLocks noChangeAspect="1"/>
          </p:cNvPicPr>
          <p:nvPr/>
        </p:nvPicPr>
        <p:blipFill>
          <a:blip r:embed="rId4">
            <a:alphaModFix amt="72000"/>
          </a:blip>
          <a:srcRect/>
          <a:stretch>
            <a:fillRect/>
          </a:stretch>
        </p:blipFill>
        <p:spPr>
          <a:xfrm>
            <a:off x="311285" y="200112"/>
            <a:ext cx="2483457" cy="52385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28854" y="1198870"/>
            <a:ext cx="8080665" cy="1002792"/>
          </a:xfrm>
          <a:prstGeom prst="rect">
            <a:avLst/>
          </a:prstGeom>
        </p:spPr>
        <p:txBody>
          <a:bodyPr lIns="0" tIns="0" rIns="0" bIns="0" rtlCol="0" anchor="t">
            <a:spAutoFit/>
          </a:bodyPr>
          <a:lstStyle/>
          <a:p>
            <a:pPr algn="ctr">
              <a:lnSpc>
                <a:spcPts val="3924"/>
              </a:lnSpc>
            </a:pPr>
            <a:r>
              <a:rPr lang="en-US" sz="3600" spc="1080">
                <a:solidFill>
                  <a:srgbClr val="C62B12"/>
                </a:solidFill>
                <a:latin typeface="Open Sans Extra Bold Bold"/>
              </a:rPr>
              <a:t>COMMITMENT TO PROFESSIONALISM</a:t>
            </a:r>
          </a:p>
        </p:txBody>
      </p:sp>
      <p:sp>
        <p:nvSpPr>
          <p:cNvPr id="3" name="TextBox 3"/>
          <p:cNvSpPr txBox="1"/>
          <p:nvPr/>
        </p:nvSpPr>
        <p:spPr>
          <a:xfrm>
            <a:off x="0" y="2149719"/>
            <a:ext cx="9338372" cy="6003719"/>
          </a:xfrm>
          <a:prstGeom prst="rect">
            <a:avLst/>
          </a:prstGeom>
        </p:spPr>
        <p:txBody>
          <a:bodyPr lIns="0" tIns="0" rIns="0" bIns="0" rtlCol="0" anchor="t">
            <a:spAutoFit/>
          </a:bodyPr>
          <a:lstStyle/>
          <a:p>
            <a:pPr algn="ctr">
              <a:lnSpc>
                <a:spcPts val="6057"/>
              </a:lnSpc>
            </a:pPr>
            <a:endParaRPr/>
          </a:p>
          <a:p>
            <a:pPr algn="ctr">
              <a:lnSpc>
                <a:spcPts val="6057"/>
              </a:lnSpc>
            </a:pPr>
            <a:r>
              <a:rPr lang="en-US" sz="2817">
                <a:solidFill>
                  <a:srgbClr val="222222"/>
                </a:solidFill>
                <a:latin typeface="Open Sans Italics"/>
              </a:rPr>
              <a:t>Be present.</a:t>
            </a:r>
          </a:p>
          <a:p>
            <a:pPr algn="ctr">
              <a:lnSpc>
                <a:spcPts val="6057"/>
              </a:lnSpc>
            </a:pPr>
            <a:r>
              <a:rPr lang="en-US" sz="2817">
                <a:solidFill>
                  <a:srgbClr val="222222"/>
                </a:solidFill>
                <a:latin typeface="Open Sans Italics"/>
              </a:rPr>
              <a:t>Ask questions.</a:t>
            </a:r>
          </a:p>
          <a:p>
            <a:pPr algn="ctr">
              <a:lnSpc>
                <a:spcPts val="6057"/>
              </a:lnSpc>
            </a:pPr>
            <a:r>
              <a:rPr lang="en-US" sz="2817">
                <a:solidFill>
                  <a:srgbClr val="222222"/>
                </a:solidFill>
                <a:latin typeface="Open Sans Italics"/>
              </a:rPr>
              <a:t>Phones on silent &amp; put away.</a:t>
            </a:r>
          </a:p>
          <a:p>
            <a:pPr algn="ctr">
              <a:lnSpc>
                <a:spcPts val="6057"/>
              </a:lnSpc>
            </a:pPr>
            <a:r>
              <a:rPr lang="en-US" sz="2817">
                <a:solidFill>
                  <a:srgbClr val="222222"/>
                </a:solidFill>
                <a:latin typeface="Open Sans Italics"/>
              </a:rPr>
              <a:t>Take care of yourself first.</a:t>
            </a:r>
          </a:p>
          <a:p>
            <a:pPr algn="ctr">
              <a:lnSpc>
                <a:spcPts val="6057"/>
              </a:lnSpc>
            </a:pPr>
            <a:endParaRPr lang="en-US" sz="2817">
              <a:solidFill>
                <a:srgbClr val="222222"/>
              </a:solidFill>
              <a:latin typeface="Open Sans Italics"/>
            </a:endParaRPr>
          </a:p>
          <a:p>
            <a:pPr algn="ctr">
              <a:lnSpc>
                <a:spcPts val="6057"/>
              </a:lnSpc>
            </a:pPr>
            <a:endParaRPr lang="en-US" sz="2817">
              <a:solidFill>
                <a:srgbClr val="222222"/>
              </a:solidFill>
              <a:latin typeface="Open Sans Italics"/>
            </a:endParaRPr>
          </a:p>
          <a:p>
            <a:pPr algn="ctr">
              <a:lnSpc>
                <a:spcPts val="6057"/>
              </a:lnSpc>
            </a:pPr>
            <a:endParaRPr lang="en-US" sz="2817">
              <a:solidFill>
                <a:srgbClr val="222222"/>
              </a:solidFill>
              <a:latin typeface="Open Sans Italics"/>
            </a:endParaRPr>
          </a:p>
        </p:txBody>
      </p:sp>
      <p:pic>
        <p:nvPicPr>
          <p:cNvPr id="4" name="Picture 4"/>
          <p:cNvPicPr>
            <a:picLocks noChangeAspect="1"/>
          </p:cNvPicPr>
          <p:nvPr/>
        </p:nvPicPr>
        <p:blipFill>
          <a:blip r:embed="rId2"/>
          <a:srcRect/>
          <a:stretch>
            <a:fillRect/>
          </a:stretch>
        </p:blipFill>
        <p:spPr>
          <a:xfrm>
            <a:off x="9277350" y="-57150"/>
            <a:ext cx="474009" cy="7429195"/>
          </a:xfrm>
          <a:prstGeom prst="rect">
            <a:avLst/>
          </a:prstGeom>
        </p:spPr>
      </p:pic>
      <p:pic>
        <p:nvPicPr>
          <p:cNvPr id="5" name="Picture 5"/>
          <p:cNvPicPr>
            <a:picLocks noChangeAspect="1"/>
          </p:cNvPicPr>
          <p:nvPr/>
        </p:nvPicPr>
        <p:blipFill>
          <a:blip r:embed="rId3">
            <a:alphaModFix amt="72000"/>
          </a:blip>
          <a:srcRect/>
          <a:stretch>
            <a:fillRect/>
          </a:stretch>
        </p:blipFill>
        <p:spPr>
          <a:xfrm>
            <a:off x="311285" y="200112"/>
            <a:ext cx="2483457" cy="52385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28854" y="1198870"/>
            <a:ext cx="8080665" cy="1002792"/>
          </a:xfrm>
          <a:prstGeom prst="rect">
            <a:avLst/>
          </a:prstGeom>
        </p:spPr>
        <p:txBody>
          <a:bodyPr lIns="0" tIns="0" rIns="0" bIns="0" rtlCol="0" anchor="t">
            <a:spAutoFit/>
          </a:bodyPr>
          <a:lstStyle/>
          <a:p>
            <a:pPr algn="ctr">
              <a:lnSpc>
                <a:spcPts val="3924"/>
              </a:lnSpc>
            </a:pPr>
            <a:r>
              <a:rPr lang="en-US" sz="3600" spc="1080">
                <a:solidFill>
                  <a:srgbClr val="C62B12"/>
                </a:solidFill>
                <a:latin typeface="Open Sans Extra Bold Bold"/>
              </a:rPr>
              <a:t>TAKE CARE OF YOURSELF FIRST</a:t>
            </a:r>
          </a:p>
        </p:txBody>
      </p:sp>
      <p:sp>
        <p:nvSpPr>
          <p:cNvPr id="3" name="TextBox 3"/>
          <p:cNvSpPr txBox="1"/>
          <p:nvPr/>
        </p:nvSpPr>
        <p:spPr>
          <a:xfrm>
            <a:off x="463197" y="1782355"/>
            <a:ext cx="8814153" cy="5622719"/>
          </a:xfrm>
          <a:prstGeom prst="rect">
            <a:avLst/>
          </a:prstGeom>
        </p:spPr>
        <p:txBody>
          <a:bodyPr lIns="0" tIns="0" rIns="0" bIns="0" rtlCol="0" anchor="t">
            <a:spAutoFit/>
          </a:bodyPr>
          <a:lstStyle/>
          <a:p>
            <a:pPr algn="ctr">
              <a:lnSpc>
                <a:spcPts val="6057"/>
              </a:lnSpc>
            </a:pPr>
            <a:endParaRPr dirty="0"/>
          </a:p>
          <a:p>
            <a:pPr algn="ctr">
              <a:lnSpc>
                <a:spcPts val="3010"/>
              </a:lnSpc>
            </a:pPr>
            <a:r>
              <a:rPr lang="en-US" sz="1400" dirty="0">
                <a:solidFill>
                  <a:srgbClr val="222222"/>
                </a:solidFill>
                <a:latin typeface="Open Sans Bold Italics"/>
              </a:rPr>
              <a:t>NOTE: WE </a:t>
            </a:r>
            <a:r>
              <a:rPr lang="en-US" sz="1400" dirty="0">
                <a:solidFill>
                  <a:srgbClr val="222222"/>
                </a:solidFill>
                <a:latin typeface="Open Sans Bold"/>
              </a:rPr>
              <a:t>WANT TO MAKE THIS A SAFE ENVIRONMENT TO LEARN. </a:t>
            </a:r>
          </a:p>
          <a:p>
            <a:pPr>
              <a:lnSpc>
                <a:spcPts val="3010"/>
              </a:lnSpc>
            </a:pPr>
            <a:endParaRPr lang="en-US" sz="1400" dirty="0">
              <a:solidFill>
                <a:srgbClr val="222222"/>
              </a:solidFill>
              <a:latin typeface="Open Sans Bold"/>
            </a:endParaRPr>
          </a:p>
          <a:p>
            <a:pPr>
              <a:lnSpc>
                <a:spcPts val="3010"/>
              </a:lnSpc>
            </a:pPr>
            <a:r>
              <a:rPr lang="en-US" sz="1400" dirty="0">
                <a:solidFill>
                  <a:srgbClr val="222222"/>
                </a:solidFill>
                <a:latin typeface="Open Sans"/>
              </a:rPr>
              <a:t>IF YOU ARE UNCOMFORTABLE AT ANY POINT WITH ANY OF THE SCENARIOS, PLEASE FEEL SAFE TO SIT DOWN, LEAVE THE ROOM, OR LET US KNOW. THERE IS NO PRESSURE TO PARTICIPATE. WE COMPLETELY UNDERSTAND AND WANT TO BE AWARE OF VARIOUS LIFE EXPERIENCES.</a:t>
            </a:r>
          </a:p>
          <a:p>
            <a:pPr>
              <a:lnSpc>
                <a:spcPts val="3010"/>
              </a:lnSpc>
            </a:pPr>
            <a:endParaRPr lang="en-US" sz="1400" dirty="0">
              <a:solidFill>
                <a:srgbClr val="222222"/>
              </a:solidFill>
              <a:latin typeface="Open Sans"/>
            </a:endParaRPr>
          </a:p>
          <a:p>
            <a:pPr>
              <a:lnSpc>
                <a:spcPts val="3010"/>
              </a:lnSpc>
            </a:pPr>
            <a:r>
              <a:rPr lang="en-US" sz="1400" dirty="0">
                <a:solidFill>
                  <a:srgbClr val="222222"/>
                </a:solidFill>
                <a:latin typeface="Open Sans"/>
              </a:rPr>
              <a:t>IF YOU ARE UNCOMFORTABLE WITH PARTNERING UP FOR PHYSICAL SCENARIOS, PLEASE TAKE A STEP BACK FOR THAT PART SO WE ARE AWARE.</a:t>
            </a:r>
          </a:p>
          <a:p>
            <a:pPr>
              <a:lnSpc>
                <a:spcPts val="3010"/>
              </a:lnSpc>
            </a:pPr>
            <a:endParaRPr lang="en-US" sz="1400" dirty="0">
              <a:solidFill>
                <a:srgbClr val="222222"/>
              </a:solidFill>
              <a:latin typeface="Open Sans"/>
            </a:endParaRPr>
          </a:p>
          <a:p>
            <a:pPr algn="l">
              <a:lnSpc>
                <a:spcPts val="3010"/>
              </a:lnSpc>
            </a:pPr>
            <a:r>
              <a:rPr lang="en-US" sz="1400" dirty="0">
                <a:solidFill>
                  <a:srgbClr val="222222"/>
                </a:solidFill>
                <a:latin typeface="Open Sans"/>
              </a:rPr>
              <a:t>IF YOU HAVE HAD A TRAUMATIC EXPERIENCE IN THE PAST WITH YOURSELF, FAMILY MEMBERS OR OTHER LIFE EVENTS, FEEL FREE TO LET US KNOW OR EXIT THE ROOM FOR THAT PART OF TRAINING.</a:t>
            </a:r>
          </a:p>
          <a:p>
            <a:pPr algn="ctr">
              <a:lnSpc>
                <a:spcPts val="6057"/>
              </a:lnSpc>
            </a:pPr>
            <a:endParaRPr lang="en-US" sz="1400" dirty="0">
              <a:solidFill>
                <a:srgbClr val="222222"/>
              </a:solidFill>
              <a:latin typeface="Open Sans"/>
            </a:endParaRPr>
          </a:p>
        </p:txBody>
      </p:sp>
      <p:pic>
        <p:nvPicPr>
          <p:cNvPr id="4" name="Picture 4"/>
          <p:cNvPicPr>
            <a:picLocks noChangeAspect="1"/>
          </p:cNvPicPr>
          <p:nvPr/>
        </p:nvPicPr>
        <p:blipFill>
          <a:blip r:embed="rId3"/>
          <a:srcRect/>
          <a:stretch>
            <a:fillRect/>
          </a:stretch>
        </p:blipFill>
        <p:spPr>
          <a:xfrm>
            <a:off x="9277350" y="-57150"/>
            <a:ext cx="474009" cy="7429195"/>
          </a:xfrm>
          <a:prstGeom prst="rect">
            <a:avLst/>
          </a:prstGeom>
        </p:spPr>
      </p:pic>
      <p:pic>
        <p:nvPicPr>
          <p:cNvPr id="5" name="Picture 5"/>
          <p:cNvPicPr>
            <a:picLocks noChangeAspect="1"/>
          </p:cNvPicPr>
          <p:nvPr/>
        </p:nvPicPr>
        <p:blipFill>
          <a:blip r:embed="rId4">
            <a:alphaModFix amt="72000"/>
          </a:blip>
          <a:srcRect/>
          <a:stretch>
            <a:fillRect/>
          </a:stretch>
        </p:blipFill>
        <p:spPr>
          <a:xfrm>
            <a:off x="311285" y="200112"/>
            <a:ext cx="2483457" cy="52385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2"/>
          <a:srcRect/>
          <a:stretch>
            <a:fillRect/>
          </a:stretch>
        </p:blipFill>
        <p:spPr>
          <a:xfrm>
            <a:off x="9277350" y="-57150"/>
            <a:ext cx="474009" cy="7429195"/>
          </a:xfrm>
          <a:prstGeom prst="rect">
            <a:avLst/>
          </a:prstGeom>
        </p:spPr>
      </p:pic>
      <p:pic>
        <p:nvPicPr>
          <p:cNvPr id="6" name="Picture 6"/>
          <p:cNvPicPr>
            <a:picLocks noChangeAspect="1"/>
          </p:cNvPicPr>
          <p:nvPr/>
        </p:nvPicPr>
        <p:blipFill>
          <a:blip r:embed="rId3">
            <a:alphaModFix amt="72000"/>
          </a:blip>
          <a:srcRect/>
          <a:stretch>
            <a:fillRect/>
          </a:stretch>
        </p:blipFill>
        <p:spPr>
          <a:xfrm>
            <a:off x="311285" y="200112"/>
            <a:ext cx="2483457" cy="523854"/>
          </a:xfrm>
          <a:prstGeom prst="rect">
            <a:avLst/>
          </a:prstGeom>
        </p:spPr>
      </p:pic>
      <p:pic>
        <p:nvPicPr>
          <p:cNvPr id="10" name="Picture 9" descr="A close up of a logo&#10;&#10;Description automatically generated">
            <a:extLst>
              <a:ext uri="{FF2B5EF4-FFF2-40B4-BE49-F238E27FC236}">
                <a16:creationId xmlns:a16="http://schemas.microsoft.com/office/drawing/2014/main" id="{EF23C00E-0FCD-9248-A245-1581B469B0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400" y="838200"/>
            <a:ext cx="3733800" cy="373380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5C8CC0A9-7A57-5D46-B37B-998A21CFA2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9100" y="1139293"/>
            <a:ext cx="3733800" cy="6175907"/>
          </a:xfrm>
          <a:prstGeom prst="rect">
            <a:avLst/>
          </a:prstGeom>
        </p:spPr>
      </p:pic>
    </p:spTree>
    <p:extLst>
      <p:ext uri="{BB962C8B-B14F-4D97-AF65-F5344CB8AC3E}">
        <p14:creationId xmlns:p14="http://schemas.microsoft.com/office/powerpoint/2010/main" val="2112799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8600" y="3484531"/>
            <a:ext cx="9296400" cy="622363"/>
          </a:xfrm>
          <a:prstGeom prst="rect">
            <a:avLst/>
          </a:prstGeom>
        </p:spPr>
        <p:txBody>
          <a:bodyPr lIns="0" tIns="0" rIns="0" bIns="0" rtlCol="0" anchor="t">
            <a:spAutoFit/>
          </a:bodyPr>
          <a:lstStyle/>
          <a:p>
            <a:pPr algn="ctr">
              <a:lnSpc>
                <a:spcPts val="5071"/>
              </a:lnSpc>
            </a:pPr>
            <a:r>
              <a:rPr lang="en-US" sz="3622" spc="434">
                <a:solidFill>
                  <a:srgbClr val="1F375B"/>
                </a:solidFill>
                <a:latin typeface="Open Sans Extra Bold"/>
              </a:rPr>
              <a:t>OVERVIEW OF TRAINING</a:t>
            </a:r>
          </a:p>
        </p:txBody>
      </p:sp>
      <p:grpSp>
        <p:nvGrpSpPr>
          <p:cNvPr id="3" name="Group 3"/>
          <p:cNvGrpSpPr/>
          <p:nvPr/>
        </p:nvGrpSpPr>
        <p:grpSpPr>
          <a:xfrm>
            <a:off x="1457098" y="4372827"/>
            <a:ext cx="6610445" cy="63900"/>
            <a:chOff x="0" y="0"/>
            <a:chExt cx="8813927" cy="85199"/>
          </a:xfrm>
        </p:grpSpPr>
        <p:sp>
          <p:nvSpPr>
            <p:cNvPr id="4" name="Freeform 4"/>
            <p:cNvSpPr/>
            <p:nvPr/>
          </p:nvSpPr>
          <p:spPr>
            <a:xfrm>
              <a:off x="0" y="0"/>
              <a:ext cx="8813926" cy="85199"/>
            </a:xfrm>
            <a:custGeom>
              <a:avLst/>
              <a:gdLst/>
              <a:ahLst/>
              <a:cxnLst/>
              <a:rect l="l" t="t" r="r" b="b"/>
              <a:pathLst>
                <a:path w="8813926" h="85199">
                  <a:moveTo>
                    <a:pt x="0" y="0"/>
                  </a:moveTo>
                  <a:lnTo>
                    <a:pt x="8813926" y="0"/>
                  </a:lnTo>
                  <a:lnTo>
                    <a:pt x="8813926" y="85199"/>
                  </a:lnTo>
                  <a:lnTo>
                    <a:pt x="0" y="85199"/>
                  </a:lnTo>
                  <a:close/>
                </a:path>
              </a:pathLst>
            </a:custGeom>
            <a:solidFill>
              <a:srgbClr val="1F375B"/>
            </a:solidFill>
          </p:spPr>
        </p:sp>
      </p:grpSp>
      <p:grpSp>
        <p:nvGrpSpPr>
          <p:cNvPr id="5" name="Group 5"/>
          <p:cNvGrpSpPr/>
          <p:nvPr/>
        </p:nvGrpSpPr>
        <p:grpSpPr>
          <a:xfrm>
            <a:off x="1444076" y="3290056"/>
            <a:ext cx="6610445" cy="63900"/>
            <a:chOff x="0" y="0"/>
            <a:chExt cx="8813927" cy="85199"/>
          </a:xfrm>
        </p:grpSpPr>
        <p:sp>
          <p:nvSpPr>
            <p:cNvPr id="6" name="Freeform 6"/>
            <p:cNvSpPr/>
            <p:nvPr/>
          </p:nvSpPr>
          <p:spPr>
            <a:xfrm>
              <a:off x="0" y="0"/>
              <a:ext cx="8813926" cy="85199"/>
            </a:xfrm>
            <a:custGeom>
              <a:avLst/>
              <a:gdLst/>
              <a:ahLst/>
              <a:cxnLst/>
              <a:rect l="l" t="t" r="r" b="b"/>
              <a:pathLst>
                <a:path w="8813926" h="85199">
                  <a:moveTo>
                    <a:pt x="0" y="0"/>
                  </a:moveTo>
                  <a:lnTo>
                    <a:pt x="8813926" y="0"/>
                  </a:lnTo>
                  <a:lnTo>
                    <a:pt x="8813926" y="85199"/>
                  </a:lnTo>
                  <a:lnTo>
                    <a:pt x="0" y="85199"/>
                  </a:lnTo>
                  <a:close/>
                </a:path>
              </a:pathLst>
            </a:custGeom>
            <a:solidFill>
              <a:srgbClr val="1F375B"/>
            </a:solidFill>
          </p:spPr>
        </p:sp>
      </p:grpSp>
      <p:sp>
        <p:nvSpPr>
          <p:cNvPr id="7" name="TextBox 7"/>
          <p:cNvSpPr txBox="1"/>
          <p:nvPr/>
        </p:nvSpPr>
        <p:spPr>
          <a:xfrm>
            <a:off x="1847850" y="6065687"/>
            <a:ext cx="2495550" cy="1098852"/>
          </a:xfrm>
          <a:prstGeom prst="rect">
            <a:avLst/>
          </a:prstGeom>
        </p:spPr>
        <p:txBody>
          <a:bodyPr lIns="0" tIns="0" rIns="0" bIns="0" rtlCol="0" anchor="t">
            <a:spAutoFit/>
          </a:bodyPr>
          <a:lstStyle/>
          <a:p>
            <a:pPr algn="ctr">
              <a:lnSpc>
                <a:spcPts val="2958"/>
              </a:lnSpc>
            </a:pPr>
            <a:r>
              <a:rPr lang="en-US" sz="2113" spc="42">
                <a:solidFill>
                  <a:srgbClr val="C62B12"/>
                </a:solidFill>
                <a:latin typeface="Open Sans Bold"/>
              </a:rPr>
              <a:t>Breathing</a:t>
            </a:r>
          </a:p>
          <a:p>
            <a:pPr algn="ctr">
              <a:lnSpc>
                <a:spcPts val="2958"/>
              </a:lnSpc>
            </a:pPr>
            <a:r>
              <a:rPr lang="en-US" sz="2113" spc="42">
                <a:solidFill>
                  <a:srgbClr val="1F375B"/>
                </a:solidFill>
                <a:latin typeface="Open Sans Italics"/>
              </a:rPr>
              <a:t>Positioning to keep airway open.</a:t>
            </a:r>
          </a:p>
        </p:txBody>
      </p:sp>
      <p:sp>
        <p:nvSpPr>
          <p:cNvPr id="8" name="TextBox 8"/>
          <p:cNvSpPr txBox="1"/>
          <p:nvPr/>
        </p:nvSpPr>
        <p:spPr>
          <a:xfrm>
            <a:off x="5134448" y="6057724"/>
            <a:ext cx="1974758" cy="1098852"/>
          </a:xfrm>
          <a:prstGeom prst="rect">
            <a:avLst/>
          </a:prstGeom>
        </p:spPr>
        <p:txBody>
          <a:bodyPr lIns="0" tIns="0" rIns="0" bIns="0" rtlCol="0" anchor="t">
            <a:spAutoFit/>
          </a:bodyPr>
          <a:lstStyle/>
          <a:p>
            <a:pPr algn="ctr">
              <a:lnSpc>
                <a:spcPts val="2958"/>
              </a:lnSpc>
            </a:pPr>
            <a:r>
              <a:rPr lang="en-US" sz="2113" spc="42">
                <a:solidFill>
                  <a:srgbClr val="C62B12"/>
                </a:solidFill>
                <a:latin typeface="Open Sans Bold"/>
              </a:rPr>
              <a:t>Heartbeat</a:t>
            </a:r>
          </a:p>
          <a:p>
            <a:pPr algn="ctr">
              <a:lnSpc>
                <a:spcPts val="2958"/>
              </a:lnSpc>
            </a:pPr>
            <a:r>
              <a:rPr lang="en-US" sz="2113" spc="42">
                <a:solidFill>
                  <a:srgbClr val="1F375B"/>
                </a:solidFill>
                <a:latin typeface="Open Sans Italics"/>
              </a:rPr>
              <a:t>Check pulse and CPR.</a:t>
            </a:r>
          </a:p>
        </p:txBody>
      </p:sp>
      <p:sp>
        <p:nvSpPr>
          <p:cNvPr id="9" name="TextBox 9"/>
          <p:cNvSpPr txBox="1"/>
          <p:nvPr/>
        </p:nvSpPr>
        <p:spPr>
          <a:xfrm>
            <a:off x="1100488" y="1839818"/>
            <a:ext cx="2057400" cy="1098852"/>
          </a:xfrm>
          <a:prstGeom prst="rect">
            <a:avLst/>
          </a:prstGeom>
        </p:spPr>
        <p:txBody>
          <a:bodyPr lIns="0" tIns="0" rIns="0" bIns="0" rtlCol="0" anchor="t">
            <a:spAutoFit/>
          </a:bodyPr>
          <a:lstStyle/>
          <a:p>
            <a:pPr algn="ctr">
              <a:lnSpc>
                <a:spcPts val="2958"/>
              </a:lnSpc>
            </a:pPr>
            <a:r>
              <a:rPr lang="en-US" sz="2113" spc="42">
                <a:solidFill>
                  <a:srgbClr val="C62B12"/>
                </a:solidFill>
                <a:latin typeface="Open Sans Bold"/>
              </a:rPr>
              <a:t>Safety</a:t>
            </a:r>
          </a:p>
          <a:p>
            <a:pPr algn="ctr">
              <a:lnSpc>
                <a:spcPts val="2958"/>
              </a:lnSpc>
            </a:pPr>
            <a:r>
              <a:rPr lang="en-US" sz="2113" spc="42">
                <a:solidFill>
                  <a:srgbClr val="1F375B"/>
                </a:solidFill>
                <a:latin typeface="Open Sans Italics"/>
              </a:rPr>
              <a:t>Protect yourself and others. </a:t>
            </a:r>
          </a:p>
        </p:txBody>
      </p:sp>
      <p:sp>
        <p:nvSpPr>
          <p:cNvPr id="10" name="TextBox 10"/>
          <p:cNvSpPr txBox="1"/>
          <p:nvPr/>
        </p:nvSpPr>
        <p:spPr>
          <a:xfrm>
            <a:off x="3756133" y="1845546"/>
            <a:ext cx="1981200" cy="1098852"/>
          </a:xfrm>
          <a:prstGeom prst="rect">
            <a:avLst/>
          </a:prstGeom>
        </p:spPr>
        <p:txBody>
          <a:bodyPr lIns="0" tIns="0" rIns="0" bIns="0" rtlCol="0" anchor="t">
            <a:spAutoFit/>
          </a:bodyPr>
          <a:lstStyle/>
          <a:p>
            <a:pPr algn="ctr">
              <a:lnSpc>
                <a:spcPts val="2958"/>
              </a:lnSpc>
            </a:pPr>
            <a:r>
              <a:rPr lang="en-US" sz="2113" spc="42">
                <a:solidFill>
                  <a:srgbClr val="C62B12"/>
                </a:solidFill>
                <a:latin typeface="Open Sans Bold"/>
              </a:rPr>
              <a:t>Call 911</a:t>
            </a:r>
          </a:p>
          <a:p>
            <a:pPr algn="ctr">
              <a:lnSpc>
                <a:spcPts val="2958"/>
              </a:lnSpc>
            </a:pPr>
            <a:r>
              <a:rPr lang="en-US" sz="2113" spc="42">
                <a:solidFill>
                  <a:srgbClr val="1F375B"/>
                </a:solidFill>
                <a:latin typeface="Open Sans Italics"/>
              </a:rPr>
              <a:t>Patient's injury and location.</a:t>
            </a:r>
          </a:p>
        </p:txBody>
      </p:sp>
      <p:sp>
        <p:nvSpPr>
          <p:cNvPr id="11" name="TextBox 11"/>
          <p:cNvSpPr txBox="1"/>
          <p:nvPr/>
        </p:nvSpPr>
        <p:spPr>
          <a:xfrm>
            <a:off x="6100566" y="1839818"/>
            <a:ext cx="2401217" cy="1127937"/>
          </a:xfrm>
          <a:prstGeom prst="rect">
            <a:avLst/>
          </a:prstGeom>
        </p:spPr>
        <p:txBody>
          <a:bodyPr lIns="0" tIns="0" rIns="0" bIns="0" rtlCol="0" anchor="t">
            <a:spAutoFit/>
          </a:bodyPr>
          <a:lstStyle/>
          <a:p>
            <a:pPr algn="ctr">
              <a:lnSpc>
                <a:spcPts val="2958"/>
              </a:lnSpc>
            </a:pPr>
            <a:r>
              <a:rPr lang="en-US" sz="2113" spc="42" dirty="0">
                <a:solidFill>
                  <a:srgbClr val="C62B12"/>
                </a:solidFill>
                <a:latin typeface="Open Sans Bold"/>
              </a:rPr>
              <a:t>Bleeding</a:t>
            </a:r>
          </a:p>
          <a:p>
            <a:pPr algn="ctr">
              <a:lnSpc>
                <a:spcPts val="2958"/>
              </a:lnSpc>
            </a:pPr>
            <a:r>
              <a:rPr lang="en-US" sz="2113" spc="42" dirty="0">
                <a:solidFill>
                  <a:srgbClr val="1F375B"/>
                </a:solidFill>
                <a:latin typeface="Open Sans Italics"/>
              </a:rPr>
              <a:t>Pressure to stop it immediately.</a:t>
            </a:r>
          </a:p>
        </p:txBody>
      </p:sp>
      <p:pic>
        <p:nvPicPr>
          <p:cNvPr id="12" name="Picture 12"/>
          <p:cNvPicPr>
            <a:picLocks noChangeAspect="1"/>
          </p:cNvPicPr>
          <p:nvPr/>
        </p:nvPicPr>
        <p:blipFill>
          <a:blip r:embed="rId2">
            <a:alphaModFix amt="72000"/>
          </a:blip>
          <a:srcRect/>
          <a:stretch>
            <a:fillRect/>
          </a:stretch>
        </p:blipFill>
        <p:spPr>
          <a:xfrm>
            <a:off x="466928" y="177877"/>
            <a:ext cx="2483457" cy="523854"/>
          </a:xfrm>
          <a:prstGeom prst="rect">
            <a:avLst/>
          </a:prstGeom>
        </p:spPr>
      </p:pic>
      <p:pic>
        <p:nvPicPr>
          <p:cNvPr id="13" name="Picture 13"/>
          <p:cNvPicPr>
            <a:picLocks noChangeAspect="1"/>
          </p:cNvPicPr>
          <p:nvPr/>
        </p:nvPicPr>
        <p:blipFill>
          <a:blip r:embed="rId3"/>
          <a:srcRect/>
          <a:stretch>
            <a:fillRect/>
          </a:stretch>
        </p:blipFill>
        <p:spPr>
          <a:xfrm>
            <a:off x="2562225" y="4848225"/>
            <a:ext cx="1061965" cy="980275"/>
          </a:xfrm>
          <a:prstGeom prst="rect">
            <a:avLst/>
          </a:prstGeom>
        </p:spPr>
      </p:pic>
      <p:pic>
        <p:nvPicPr>
          <p:cNvPr id="14" name="Picture 14"/>
          <p:cNvPicPr>
            <a:picLocks noChangeAspect="1"/>
          </p:cNvPicPr>
          <p:nvPr/>
        </p:nvPicPr>
        <p:blipFill>
          <a:blip r:embed="rId4"/>
          <a:srcRect/>
          <a:stretch>
            <a:fillRect/>
          </a:stretch>
        </p:blipFill>
        <p:spPr>
          <a:xfrm>
            <a:off x="6934200" y="666750"/>
            <a:ext cx="718729" cy="1013786"/>
          </a:xfrm>
          <a:prstGeom prst="rect">
            <a:avLst/>
          </a:prstGeom>
        </p:spPr>
      </p:pic>
      <p:pic>
        <p:nvPicPr>
          <p:cNvPr id="15" name="Picture 15"/>
          <p:cNvPicPr>
            <a:picLocks noChangeAspect="1"/>
          </p:cNvPicPr>
          <p:nvPr/>
        </p:nvPicPr>
        <p:blipFill>
          <a:blip r:embed="rId5"/>
          <a:srcRect/>
          <a:stretch>
            <a:fillRect/>
          </a:stretch>
        </p:blipFill>
        <p:spPr>
          <a:xfrm>
            <a:off x="5638391" y="4657802"/>
            <a:ext cx="984661" cy="1359770"/>
          </a:xfrm>
          <a:prstGeom prst="rect">
            <a:avLst/>
          </a:prstGeom>
        </p:spPr>
      </p:pic>
      <p:pic>
        <p:nvPicPr>
          <p:cNvPr id="16" name="Picture 16"/>
          <p:cNvPicPr>
            <a:picLocks noChangeAspect="1"/>
          </p:cNvPicPr>
          <p:nvPr/>
        </p:nvPicPr>
        <p:blipFill>
          <a:blip r:embed="rId6"/>
          <a:srcRect/>
          <a:stretch>
            <a:fillRect/>
          </a:stretch>
        </p:blipFill>
        <p:spPr>
          <a:xfrm>
            <a:off x="1568944" y="676607"/>
            <a:ext cx="1125617" cy="992069"/>
          </a:xfrm>
          <a:prstGeom prst="rect">
            <a:avLst/>
          </a:prstGeom>
        </p:spPr>
      </p:pic>
      <p:pic>
        <p:nvPicPr>
          <p:cNvPr id="17" name="Picture 17"/>
          <p:cNvPicPr>
            <a:picLocks noChangeAspect="1"/>
          </p:cNvPicPr>
          <p:nvPr/>
        </p:nvPicPr>
        <p:blipFill>
          <a:blip r:embed="rId7"/>
          <a:srcRect/>
          <a:stretch>
            <a:fillRect/>
          </a:stretch>
        </p:blipFill>
        <p:spPr>
          <a:xfrm>
            <a:off x="4235450" y="431800"/>
            <a:ext cx="1028227" cy="142809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8600" y="1375944"/>
            <a:ext cx="9296400" cy="612839"/>
          </a:xfrm>
          <a:prstGeom prst="rect">
            <a:avLst/>
          </a:prstGeom>
        </p:spPr>
        <p:txBody>
          <a:bodyPr lIns="0" tIns="0" rIns="0" bIns="0" rtlCol="0" anchor="t">
            <a:spAutoFit/>
          </a:bodyPr>
          <a:lstStyle/>
          <a:p>
            <a:pPr algn="ctr">
              <a:lnSpc>
                <a:spcPts val="5071"/>
              </a:lnSpc>
            </a:pPr>
            <a:r>
              <a:rPr lang="en-US" sz="3622" spc="434">
                <a:solidFill>
                  <a:srgbClr val="1F375B"/>
                </a:solidFill>
                <a:latin typeface="Open Sans Extra Bold"/>
              </a:rPr>
              <a:t>SAFETY</a:t>
            </a:r>
          </a:p>
        </p:txBody>
      </p:sp>
      <p:grpSp>
        <p:nvGrpSpPr>
          <p:cNvPr id="3" name="Group 3"/>
          <p:cNvGrpSpPr/>
          <p:nvPr/>
        </p:nvGrpSpPr>
        <p:grpSpPr>
          <a:xfrm>
            <a:off x="1708656" y="2227708"/>
            <a:ext cx="6610445" cy="63900"/>
            <a:chOff x="0" y="0"/>
            <a:chExt cx="8813927" cy="85199"/>
          </a:xfrm>
        </p:grpSpPr>
        <p:sp>
          <p:nvSpPr>
            <p:cNvPr id="4" name="Freeform 4"/>
            <p:cNvSpPr/>
            <p:nvPr/>
          </p:nvSpPr>
          <p:spPr>
            <a:xfrm>
              <a:off x="0" y="0"/>
              <a:ext cx="8813926" cy="85199"/>
            </a:xfrm>
            <a:custGeom>
              <a:avLst/>
              <a:gdLst/>
              <a:ahLst/>
              <a:cxnLst/>
              <a:rect l="l" t="t" r="r" b="b"/>
              <a:pathLst>
                <a:path w="8813926" h="85199">
                  <a:moveTo>
                    <a:pt x="0" y="0"/>
                  </a:moveTo>
                  <a:lnTo>
                    <a:pt x="8813926" y="0"/>
                  </a:lnTo>
                  <a:lnTo>
                    <a:pt x="8813926" y="85199"/>
                  </a:lnTo>
                  <a:lnTo>
                    <a:pt x="0" y="85199"/>
                  </a:lnTo>
                  <a:close/>
                </a:path>
              </a:pathLst>
            </a:custGeom>
            <a:solidFill>
              <a:srgbClr val="1F375B"/>
            </a:solidFill>
          </p:spPr>
        </p:sp>
      </p:grpSp>
      <p:grpSp>
        <p:nvGrpSpPr>
          <p:cNvPr id="5" name="Group 5"/>
          <p:cNvGrpSpPr/>
          <p:nvPr/>
        </p:nvGrpSpPr>
        <p:grpSpPr>
          <a:xfrm>
            <a:off x="1708656" y="1155766"/>
            <a:ext cx="6610445" cy="63900"/>
            <a:chOff x="0" y="0"/>
            <a:chExt cx="8813927" cy="85199"/>
          </a:xfrm>
        </p:grpSpPr>
        <p:sp>
          <p:nvSpPr>
            <p:cNvPr id="6" name="Freeform 6"/>
            <p:cNvSpPr/>
            <p:nvPr/>
          </p:nvSpPr>
          <p:spPr>
            <a:xfrm>
              <a:off x="0" y="0"/>
              <a:ext cx="8813926" cy="85199"/>
            </a:xfrm>
            <a:custGeom>
              <a:avLst/>
              <a:gdLst/>
              <a:ahLst/>
              <a:cxnLst/>
              <a:rect l="l" t="t" r="r" b="b"/>
              <a:pathLst>
                <a:path w="8813926" h="85199">
                  <a:moveTo>
                    <a:pt x="0" y="0"/>
                  </a:moveTo>
                  <a:lnTo>
                    <a:pt x="8813926" y="0"/>
                  </a:lnTo>
                  <a:lnTo>
                    <a:pt x="8813926" y="85199"/>
                  </a:lnTo>
                  <a:lnTo>
                    <a:pt x="0" y="85199"/>
                  </a:lnTo>
                  <a:close/>
                </a:path>
              </a:pathLst>
            </a:custGeom>
            <a:solidFill>
              <a:srgbClr val="1F375B"/>
            </a:solidFill>
          </p:spPr>
        </p:sp>
      </p:grpSp>
      <p:pic>
        <p:nvPicPr>
          <p:cNvPr id="7" name="Picture 7"/>
          <p:cNvPicPr>
            <a:picLocks noChangeAspect="1"/>
          </p:cNvPicPr>
          <p:nvPr/>
        </p:nvPicPr>
        <p:blipFill>
          <a:blip r:embed="rId2">
            <a:alphaModFix amt="72000"/>
          </a:blip>
          <a:srcRect/>
          <a:stretch>
            <a:fillRect/>
          </a:stretch>
        </p:blipFill>
        <p:spPr>
          <a:xfrm>
            <a:off x="466928" y="177877"/>
            <a:ext cx="2483457" cy="523854"/>
          </a:xfrm>
          <a:prstGeom prst="rect">
            <a:avLst/>
          </a:prstGeom>
        </p:spPr>
      </p:pic>
      <p:pic>
        <p:nvPicPr>
          <p:cNvPr id="8" name="Picture 8"/>
          <p:cNvPicPr>
            <a:picLocks noChangeAspect="1"/>
          </p:cNvPicPr>
          <p:nvPr/>
        </p:nvPicPr>
        <p:blipFill>
          <a:blip r:embed="rId3"/>
          <a:srcRect/>
          <a:stretch>
            <a:fillRect/>
          </a:stretch>
        </p:blipFill>
        <p:spPr>
          <a:xfrm>
            <a:off x="8319101" y="5883585"/>
            <a:ext cx="1125617" cy="992069"/>
          </a:xfrm>
          <a:prstGeom prst="rect">
            <a:avLst/>
          </a:prstGeom>
        </p:spPr>
      </p:pic>
      <p:sp>
        <p:nvSpPr>
          <p:cNvPr id="9" name="TextBox 9"/>
          <p:cNvSpPr txBox="1"/>
          <p:nvPr/>
        </p:nvSpPr>
        <p:spPr>
          <a:xfrm>
            <a:off x="1718181" y="2734498"/>
            <a:ext cx="6370705" cy="3329940"/>
          </a:xfrm>
          <a:prstGeom prst="rect">
            <a:avLst/>
          </a:prstGeom>
        </p:spPr>
        <p:txBody>
          <a:bodyPr lIns="0" tIns="0" rIns="0" bIns="0" rtlCol="0" anchor="t">
            <a:spAutoFit/>
          </a:bodyPr>
          <a:lstStyle/>
          <a:p>
            <a:pPr>
              <a:lnSpc>
                <a:spcPts val="3359"/>
              </a:lnSpc>
              <a:spcBef>
                <a:spcPct val="0"/>
              </a:spcBef>
            </a:pPr>
            <a:r>
              <a:rPr lang="en-US" sz="2400">
                <a:solidFill>
                  <a:srgbClr val="000000"/>
                </a:solidFill>
                <a:latin typeface="Open Sans"/>
              </a:rPr>
              <a:t>STOP! THINK! Then ACT!</a:t>
            </a:r>
          </a:p>
          <a:p>
            <a:pPr>
              <a:lnSpc>
                <a:spcPts val="3359"/>
              </a:lnSpc>
              <a:spcBef>
                <a:spcPct val="0"/>
              </a:spcBef>
            </a:pPr>
            <a:endParaRPr lang="en-US" sz="2400">
              <a:solidFill>
                <a:srgbClr val="000000"/>
              </a:solidFill>
              <a:latin typeface="Open Sans"/>
            </a:endParaRPr>
          </a:p>
          <a:p>
            <a:pPr>
              <a:lnSpc>
                <a:spcPts val="3359"/>
              </a:lnSpc>
              <a:spcBef>
                <a:spcPct val="0"/>
              </a:spcBef>
            </a:pPr>
            <a:r>
              <a:rPr lang="en-US" sz="2400">
                <a:solidFill>
                  <a:srgbClr val="000000"/>
                </a:solidFill>
                <a:ea typeface="Open Sans"/>
              </a:rPr>
              <a:t>●  Protect yourself and others</a:t>
            </a:r>
          </a:p>
          <a:p>
            <a:pPr>
              <a:lnSpc>
                <a:spcPts val="3359"/>
              </a:lnSpc>
              <a:spcBef>
                <a:spcPct val="0"/>
              </a:spcBef>
            </a:pPr>
            <a:endParaRPr lang="en-US" sz="2400">
              <a:solidFill>
                <a:srgbClr val="000000"/>
              </a:solidFill>
              <a:ea typeface="Open Sans"/>
            </a:endParaRPr>
          </a:p>
          <a:p>
            <a:pPr>
              <a:lnSpc>
                <a:spcPts val="3359"/>
              </a:lnSpc>
              <a:spcBef>
                <a:spcPct val="0"/>
              </a:spcBef>
            </a:pPr>
            <a:r>
              <a:rPr lang="en-US" sz="2400">
                <a:solidFill>
                  <a:srgbClr val="000000"/>
                </a:solidFill>
                <a:ea typeface="Open Sans"/>
              </a:rPr>
              <a:t>●  Bystander Effect</a:t>
            </a:r>
          </a:p>
          <a:p>
            <a:pPr>
              <a:lnSpc>
                <a:spcPts val="3359"/>
              </a:lnSpc>
              <a:spcBef>
                <a:spcPct val="0"/>
              </a:spcBef>
            </a:pPr>
            <a:endParaRPr lang="en-US" sz="2400">
              <a:solidFill>
                <a:srgbClr val="000000"/>
              </a:solidFill>
              <a:ea typeface="Open Sans"/>
            </a:endParaRPr>
          </a:p>
          <a:p>
            <a:pPr>
              <a:lnSpc>
                <a:spcPts val="3359"/>
              </a:lnSpc>
              <a:spcBef>
                <a:spcPct val="0"/>
              </a:spcBef>
            </a:pPr>
            <a:r>
              <a:rPr lang="en-US" sz="2400">
                <a:solidFill>
                  <a:srgbClr val="000000"/>
                </a:solidFill>
                <a:ea typeface="Open Sans"/>
              </a:rPr>
              <a:t>●  Good Samaritan Law (Michigan)</a:t>
            </a:r>
          </a:p>
          <a:p>
            <a:pPr>
              <a:lnSpc>
                <a:spcPts val="3359"/>
              </a:lnSpc>
              <a:spcBef>
                <a:spcPct val="0"/>
              </a:spcBef>
            </a:pPr>
            <a:endParaRPr lang="en-US" sz="2400">
              <a:solidFill>
                <a:srgbClr val="000000"/>
              </a:solidFill>
              <a:ea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8600" y="1375944"/>
            <a:ext cx="9296400" cy="612839"/>
          </a:xfrm>
          <a:prstGeom prst="rect">
            <a:avLst/>
          </a:prstGeom>
        </p:spPr>
        <p:txBody>
          <a:bodyPr lIns="0" tIns="0" rIns="0" bIns="0" rtlCol="0" anchor="t">
            <a:spAutoFit/>
          </a:bodyPr>
          <a:lstStyle/>
          <a:p>
            <a:pPr algn="ctr">
              <a:lnSpc>
                <a:spcPts val="5071"/>
              </a:lnSpc>
            </a:pPr>
            <a:r>
              <a:rPr lang="en-US" sz="3622" spc="434">
                <a:solidFill>
                  <a:srgbClr val="1F375B"/>
                </a:solidFill>
                <a:latin typeface="Open Sans Extra Bold"/>
              </a:rPr>
              <a:t>CALL 911</a:t>
            </a:r>
          </a:p>
        </p:txBody>
      </p:sp>
      <p:grpSp>
        <p:nvGrpSpPr>
          <p:cNvPr id="3" name="Group 3"/>
          <p:cNvGrpSpPr/>
          <p:nvPr/>
        </p:nvGrpSpPr>
        <p:grpSpPr>
          <a:xfrm>
            <a:off x="1708656" y="2227708"/>
            <a:ext cx="6610445" cy="63900"/>
            <a:chOff x="0" y="0"/>
            <a:chExt cx="8813927" cy="85199"/>
          </a:xfrm>
        </p:grpSpPr>
        <p:sp>
          <p:nvSpPr>
            <p:cNvPr id="4" name="Freeform 4"/>
            <p:cNvSpPr/>
            <p:nvPr/>
          </p:nvSpPr>
          <p:spPr>
            <a:xfrm>
              <a:off x="0" y="0"/>
              <a:ext cx="8813926" cy="85199"/>
            </a:xfrm>
            <a:custGeom>
              <a:avLst/>
              <a:gdLst/>
              <a:ahLst/>
              <a:cxnLst/>
              <a:rect l="l" t="t" r="r" b="b"/>
              <a:pathLst>
                <a:path w="8813926" h="85199">
                  <a:moveTo>
                    <a:pt x="0" y="0"/>
                  </a:moveTo>
                  <a:lnTo>
                    <a:pt x="8813926" y="0"/>
                  </a:lnTo>
                  <a:lnTo>
                    <a:pt x="8813926" y="85199"/>
                  </a:lnTo>
                  <a:lnTo>
                    <a:pt x="0" y="85199"/>
                  </a:lnTo>
                  <a:close/>
                </a:path>
              </a:pathLst>
            </a:custGeom>
            <a:solidFill>
              <a:srgbClr val="1F375B"/>
            </a:solidFill>
          </p:spPr>
        </p:sp>
      </p:grpSp>
      <p:grpSp>
        <p:nvGrpSpPr>
          <p:cNvPr id="5" name="Group 5"/>
          <p:cNvGrpSpPr/>
          <p:nvPr/>
        </p:nvGrpSpPr>
        <p:grpSpPr>
          <a:xfrm>
            <a:off x="1708656" y="1155766"/>
            <a:ext cx="6610445" cy="63900"/>
            <a:chOff x="0" y="0"/>
            <a:chExt cx="8813927" cy="85199"/>
          </a:xfrm>
        </p:grpSpPr>
        <p:sp>
          <p:nvSpPr>
            <p:cNvPr id="6" name="Freeform 6"/>
            <p:cNvSpPr/>
            <p:nvPr/>
          </p:nvSpPr>
          <p:spPr>
            <a:xfrm>
              <a:off x="0" y="0"/>
              <a:ext cx="8813926" cy="85199"/>
            </a:xfrm>
            <a:custGeom>
              <a:avLst/>
              <a:gdLst/>
              <a:ahLst/>
              <a:cxnLst/>
              <a:rect l="l" t="t" r="r" b="b"/>
              <a:pathLst>
                <a:path w="8813926" h="85199">
                  <a:moveTo>
                    <a:pt x="0" y="0"/>
                  </a:moveTo>
                  <a:lnTo>
                    <a:pt x="8813926" y="0"/>
                  </a:lnTo>
                  <a:lnTo>
                    <a:pt x="8813926" y="85199"/>
                  </a:lnTo>
                  <a:lnTo>
                    <a:pt x="0" y="85199"/>
                  </a:lnTo>
                  <a:close/>
                </a:path>
              </a:pathLst>
            </a:custGeom>
            <a:solidFill>
              <a:srgbClr val="1F375B"/>
            </a:solidFill>
          </p:spPr>
        </p:sp>
      </p:grpSp>
      <p:pic>
        <p:nvPicPr>
          <p:cNvPr id="7" name="Picture 7"/>
          <p:cNvPicPr>
            <a:picLocks noChangeAspect="1"/>
          </p:cNvPicPr>
          <p:nvPr/>
        </p:nvPicPr>
        <p:blipFill>
          <a:blip r:embed="rId2">
            <a:alphaModFix amt="72000"/>
          </a:blip>
          <a:srcRect/>
          <a:stretch>
            <a:fillRect/>
          </a:stretch>
        </p:blipFill>
        <p:spPr>
          <a:xfrm>
            <a:off x="466928" y="177877"/>
            <a:ext cx="2483457" cy="523854"/>
          </a:xfrm>
          <a:prstGeom prst="rect">
            <a:avLst/>
          </a:prstGeom>
        </p:spPr>
      </p:pic>
      <p:pic>
        <p:nvPicPr>
          <p:cNvPr id="8" name="Picture 8"/>
          <p:cNvPicPr>
            <a:picLocks noChangeAspect="1"/>
          </p:cNvPicPr>
          <p:nvPr/>
        </p:nvPicPr>
        <p:blipFill>
          <a:blip r:embed="rId3"/>
          <a:srcRect/>
          <a:stretch>
            <a:fillRect/>
          </a:stretch>
        </p:blipFill>
        <p:spPr>
          <a:xfrm>
            <a:off x="8496773" y="5590861"/>
            <a:ext cx="1028227" cy="1428093"/>
          </a:xfrm>
          <a:prstGeom prst="rect">
            <a:avLst/>
          </a:prstGeom>
        </p:spPr>
      </p:pic>
      <p:sp>
        <p:nvSpPr>
          <p:cNvPr id="9" name="TextBox 9"/>
          <p:cNvSpPr txBox="1"/>
          <p:nvPr/>
        </p:nvSpPr>
        <p:spPr>
          <a:xfrm>
            <a:off x="1708656" y="2734498"/>
            <a:ext cx="6370705" cy="2910840"/>
          </a:xfrm>
          <a:prstGeom prst="rect">
            <a:avLst/>
          </a:prstGeom>
        </p:spPr>
        <p:txBody>
          <a:bodyPr lIns="0" tIns="0" rIns="0" bIns="0" rtlCol="0" anchor="t">
            <a:spAutoFit/>
          </a:bodyPr>
          <a:lstStyle/>
          <a:p>
            <a:pPr>
              <a:lnSpc>
                <a:spcPts val="3359"/>
              </a:lnSpc>
              <a:spcBef>
                <a:spcPct val="0"/>
              </a:spcBef>
            </a:pPr>
            <a:endParaRPr/>
          </a:p>
          <a:p>
            <a:pPr>
              <a:lnSpc>
                <a:spcPts val="3359"/>
              </a:lnSpc>
              <a:spcBef>
                <a:spcPct val="0"/>
              </a:spcBef>
            </a:pPr>
            <a:r>
              <a:rPr lang="en-US" sz="2400">
                <a:solidFill>
                  <a:srgbClr val="000000"/>
                </a:solidFill>
                <a:ea typeface="Open Sans"/>
              </a:rPr>
              <a:t>●  Make sure help is on the way!</a:t>
            </a:r>
          </a:p>
          <a:p>
            <a:pPr>
              <a:lnSpc>
                <a:spcPts val="3359"/>
              </a:lnSpc>
              <a:spcBef>
                <a:spcPct val="0"/>
              </a:spcBef>
            </a:pPr>
            <a:endParaRPr lang="en-US" sz="2400">
              <a:solidFill>
                <a:srgbClr val="000000"/>
              </a:solidFill>
              <a:ea typeface="Open Sans"/>
            </a:endParaRPr>
          </a:p>
          <a:p>
            <a:pPr>
              <a:lnSpc>
                <a:spcPts val="3359"/>
              </a:lnSpc>
              <a:spcBef>
                <a:spcPct val="0"/>
              </a:spcBef>
            </a:pPr>
            <a:r>
              <a:rPr lang="en-US" sz="2400">
                <a:solidFill>
                  <a:srgbClr val="000000"/>
                </a:solidFill>
                <a:ea typeface="Open Sans"/>
              </a:rPr>
              <a:t>●  Call or specifically assign the roles.</a:t>
            </a:r>
          </a:p>
          <a:p>
            <a:pPr>
              <a:lnSpc>
                <a:spcPts val="3359"/>
              </a:lnSpc>
              <a:spcBef>
                <a:spcPct val="0"/>
              </a:spcBef>
            </a:pPr>
            <a:endParaRPr lang="en-US" sz="2400">
              <a:solidFill>
                <a:srgbClr val="000000"/>
              </a:solidFill>
              <a:ea typeface="Open Sans"/>
            </a:endParaRPr>
          </a:p>
          <a:p>
            <a:pPr>
              <a:lnSpc>
                <a:spcPts val="3359"/>
              </a:lnSpc>
              <a:spcBef>
                <a:spcPct val="0"/>
              </a:spcBef>
            </a:pPr>
            <a:r>
              <a:rPr lang="en-US" sz="2400">
                <a:solidFill>
                  <a:srgbClr val="000000"/>
                </a:solidFill>
                <a:ea typeface="Open Sans"/>
              </a:rPr>
              <a:t>●  Communicate with EMS.</a:t>
            </a:r>
          </a:p>
          <a:p>
            <a:pPr>
              <a:lnSpc>
                <a:spcPts val="3359"/>
              </a:lnSpc>
              <a:spcBef>
                <a:spcPct val="0"/>
              </a:spcBef>
            </a:pPr>
            <a:endParaRPr lang="en-US" sz="2400">
              <a:solidFill>
                <a:srgbClr val="000000"/>
              </a:solidFill>
              <a:ea typeface="Ope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8600" y="1375944"/>
            <a:ext cx="9296400" cy="612839"/>
          </a:xfrm>
          <a:prstGeom prst="rect">
            <a:avLst/>
          </a:prstGeom>
        </p:spPr>
        <p:txBody>
          <a:bodyPr lIns="0" tIns="0" rIns="0" bIns="0" rtlCol="0" anchor="t">
            <a:spAutoFit/>
          </a:bodyPr>
          <a:lstStyle/>
          <a:p>
            <a:pPr algn="ctr">
              <a:lnSpc>
                <a:spcPts val="5071"/>
              </a:lnSpc>
            </a:pPr>
            <a:r>
              <a:rPr lang="en-US" sz="3622" spc="434">
                <a:solidFill>
                  <a:srgbClr val="1F375B"/>
                </a:solidFill>
                <a:latin typeface="Open Sans Extra Bold"/>
              </a:rPr>
              <a:t>BLEEDING</a:t>
            </a:r>
          </a:p>
        </p:txBody>
      </p:sp>
      <p:grpSp>
        <p:nvGrpSpPr>
          <p:cNvPr id="3" name="Group 3"/>
          <p:cNvGrpSpPr/>
          <p:nvPr/>
        </p:nvGrpSpPr>
        <p:grpSpPr>
          <a:xfrm>
            <a:off x="1708656" y="2227708"/>
            <a:ext cx="6610445" cy="63900"/>
            <a:chOff x="0" y="0"/>
            <a:chExt cx="8813927" cy="85199"/>
          </a:xfrm>
        </p:grpSpPr>
        <p:sp>
          <p:nvSpPr>
            <p:cNvPr id="4" name="Freeform 4"/>
            <p:cNvSpPr/>
            <p:nvPr/>
          </p:nvSpPr>
          <p:spPr>
            <a:xfrm>
              <a:off x="0" y="0"/>
              <a:ext cx="8813926" cy="85199"/>
            </a:xfrm>
            <a:custGeom>
              <a:avLst/>
              <a:gdLst/>
              <a:ahLst/>
              <a:cxnLst/>
              <a:rect l="l" t="t" r="r" b="b"/>
              <a:pathLst>
                <a:path w="8813926" h="85199">
                  <a:moveTo>
                    <a:pt x="0" y="0"/>
                  </a:moveTo>
                  <a:lnTo>
                    <a:pt x="8813926" y="0"/>
                  </a:lnTo>
                  <a:lnTo>
                    <a:pt x="8813926" y="85199"/>
                  </a:lnTo>
                  <a:lnTo>
                    <a:pt x="0" y="85199"/>
                  </a:lnTo>
                  <a:close/>
                </a:path>
              </a:pathLst>
            </a:custGeom>
            <a:solidFill>
              <a:srgbClr val="1F375B"/>
            </a:solidFill>
          </p:spPr>
        </p:sp>
      </p:grpSp>
      <p:grpSp>
        <p:nvGrpSpPr>
          <p:cNvPr id="5" name="Group 5"/>
          <p:cNvGrpSpPr/>
          <p:nvPr/>
        </p:nvGrpSpPr>
        <p:grpSpPr>
          <a:xfrm>
            <a:off x="1708656" y="1155766"/>
            <a:ext cx="6610445" cy="63900"/>
            <a:chOff x="0" y="0"/>
            <a:chExt cx="8813927" cy="85199"/>
          </a:xfrm>
        </p:grpSpPr>
        <p:sp>
          <p:nvSpPr>
            <p:cNvPr id="6" name="Freeform 6"/>
            <p:cNvSpPr/>
            <p:nvPr/>
          </p:nvSpPr>
          <p:spPr>
            <a:xfrm>
              <a:off x="0" y="0"/>
              <a:ext cx="8813926" cy="85199"/>
            </a:xfrm>
            <a:custGeom>
              <a:avLst/>
              <a:gdLst/>
              <a:ahLst/>
              <a:cxnLst/>
              <a:rect l="l" t="t" r="r" b="b"/>
              <a:pathLst>
                <a:path w="8813926" h="85199">
                  <a:moveTo>
                    <a:pt x="0" y="0"/>
                  </a:moveTo>
                  <a:lnTo>
                    <a:pt x="8813926" y="0"/>
                  </a:lnTo>
                  <a:lnTo>
                    <a:pt x="8813926" y="85199"/>
                  </a:lnTo>
                  <a:lnTo>
                    <a:pt x="0" y="85199"/>
                  </a:lnTo>
                  <a:close/>
                </a:path>
              </a:pathLst>
            </a:custGeom>
            <a:solidFill>
              <a:srgbClr val="1F375B"/>
            </a:solidFill>
          </p:spPr>
        </p:sp>
      </p:grpSp>
      <p:pic>
        <p:nvPicPr>
          <p:cNvPr id="7" name="Picture 7"/>
          <p:cNvPicPr>
            <a:picLocks noChangeAspect="1"/>
          </p:cNvPicPr>
          <p:nvPr/>
        </p:nvPicPr>
        <p:blipFill>
          <a:blip r:embed="rId2">
            <a:alphaModFix amt="72000"/>
          </a:blip>
          <a:srcRect/>
          <a:stretch>
            <a:fillRect/>
          </a:stretch>
        </p:blipFill>
        <p:spPr>
          <a:xfrm>
            <a:off x="466928" y="177877"/>
            <a:ext cx="2483457" cy="523854"/>
          </a:xfrm>
          <a:prstGeom prst="rect">
            <a:avLst/>
          </a:prstGeom>
        </p:spPr>
      </p:pic>
      <p:pic>
        <p:nvPicPr>
          <p:cNvPr id="8" name="Picture 8"/>
          <p:cNvPicPr>
            <a:picLocks noChangeAspect="1"/>
          </p:cNvPicPr>
          <p:nvPr/>
        </p:nvPicPr>
        <p:blipFill>
          <a:blip r:embed="rId3"/>
          <a:srcRect/>
          <a:stretch>
            <a:fillRect/>
          </a:stretch>
        </p:blipFill>
        <p:spPr>
          <a:xfrm>
            <a:off x="8806271" y="6076787"/>
            <a:ext cx="718729" cy="1013786"/>
          </a:xfrm>
          <a:prstGeom prst="rect">
            <a:avLst/>
          </a:prstGeom>
        </p:spPr>
      </p:pic>
      <p:sp>
        <p:nvSpPr>
          <p:cNvPr id="9" name="TextBox 9"/>
          <p:cNvSpPr txBox="1"/>
          <p:nvPr/>
        </p:nvSpPr>
        <p:spPr>
          <a:xfrm>
            <a:off x="731520" y="2734498"/>
            <a:ext cx="8793480" cy="3749040"/>
          </a:xfrm>
          <a:prstGeom prst="rect">
            <a:avLst/>
          </a:prstGeom>
        </p:spPr>
        <p:txBody>
          <a:bodyPr lIns="0" tIns="0" rIns="0" bIns="0" rtlCol="0" anchor="t">
            <a:spAutoFit/>
          </a:bodyPr>
          <a:lstStyle/>
          <a:p>
            <a:pPr>
              <a:lnSpc>
                <a:spcPts val="3359"/>
              </a:lnSpc>
              <a:spcBef>
                <a:spcPct val="0"/>
              </a:spcBef>
            </a:pPr>
            <a:r>
              <a:rPr lang="en-US" sz="2400">
                <a:solidFill>
                  <a:srgbClr val="000000"/>
                </a:solidFill>
                <a:latin typeface="Open Sans"/>
              </a:rPr>
              <a:t>Life threatening or not?</a:t>
            </a:r>
          </a:p>
          <a:p>
            <a:pPr>
              <a:lnSpc>
                <a:spcPts val="3359"/>
              </a:lnSpc>
              <a:spcBef>
                <a:spcPct val="0"/>
              </a:spcBef>
            </a:pPr>
            <a:endParaRPr lang="en-US" sz="2400">
              <a:solidFill>
                <a:srgbClr val="000000"/>
              </a:solidFill>
              <a:latin typeface="Open Sans"/>
            </a:endParaRPr>
          </a:p>
          <a:p>
            <a:pPr marL="396240" lvl="1" indent="-198120">
              <a:lnSpc>
                <a:spcPts val="3359"/>
              </a:lnSpc>
              <a:buFont typeface="Arial"/>
              <a:buChar char="•"/>
            </a:pPr>
            <a:r>
              <a:rPr lang="en-US" sz="2400">
                <a:solidFill>
                  <a:srgbClr val="000000"/>
                </a:solidFill>
                <a:latin typeface="Open Sans"/>
              </a:rPr>
              <a:t>Veins vs. Arteries</a:t>
            </a:r>
          </a:p>
          <a:p>
            <a:pPr marL="396240" lvl="1" indent="-198120">
              <a:lnSpc>
                <a:spcPts val="3359"/>
              </a:lnSpc>
              <a:buFont typeface="Arial"/>
              <a:buChar char="•"/>
            </a:pPr>
            <a:r>
              <a:rPr lang="en-US" sz="2400">
                <a:solidFill>
                  <a:srgbClr val="000000"/>
                </a:solidFill>
                <a:latin typeface="Open Sans"/>
              </a:rPr>
              <a:t>Apply pressure</a:t>
            </a:r>
          </a:p>
          <a:p>
            <a:pPr marL="396240" lvl="1" indent="-198120">
              <a:lnSpc>
                <a:spcPts val="3359"/>
              </a:lnSpc>
              <a:buFont typeface="Arial"/>
              <a:buChar char="•"/>
            </a:pPr>
            <a:r>
              <a:rPr lang="en-US" sz="2400">
                <a:solidFill>
                  <a:srgbClr val="000000"/>
                </a:solidFill>
                <a:latin typeface="Open Sans"/>
              </a:rPr>
              <a:t>Direct pressure with hands</a:t>
            </a:r>
          </a:p>
          <a:p>
            <a:pPr marL="396240" lvl="1" indent="-198120">
              <a:lnSpc>
                <a:spcPts val="3359"/>
              </a:lnSpc>
              <a:buFont typeface="Arial"/>
              <a:buChar char="•"/>
            </a:pPr>
            <a:r>
              <a:rPr lang="en-US" sz="2400">
                <a:solidFill>
                  <a:srgbClr val="000000"/>
                </a:solidFill>
                <a:latin typeface="Open Sans"/>
              </a:rPr>
              <a:t>Tourniquet</a:t>
            </a:r>
          </a:p>
          <a:p>
            <a:pPr marL="396240" lvl="1" indent="-198120">
              <a:lnSpc>
                <a:spcPts val="3359"/>
              </a:lnSpc>
              <a:buFont typeface="Arial"/>
              <a:buChar char="•"/>
            </a:pPr>
            <a:r>
              <a:rPr lang="en-US" sz="2400">
                <a:solidFill>
                  <a:srgbClr val="000000"/>
                </a:solidFill>
                <a:latin typeface="Open Sans"/>
              </a:rPr>
              <a:t>Improvise with t-shirt, scarf, tie, belt, etc.</a:t>
            </a:r>
          </a:p>
          <a:p>
            <a:pPr>
              <a:lnSpc>
                <a:spcPts val="3359"/>
              </a:lnSpc>
              <a:spcBef>
                <a:spcPct val="0"/>
              </a:spcBef>
            </a:pPr>
            <a:endParaRPr lang="en-US" sz="2400">
              <a:solidFill>
                <a:srgbClr val="000000"/>
              </a:solidFill>
              <a:latin typeface="Open Sans"/>
            </a:endParaRPr>
          </a:p>
          <a:p>
            <a:pPr>
              <a:lnSpc>
                <a:spcPts val="3359"/>
              </a:lnSpc>
              <a:spcBef>
                <a:spcPct val="0"/>
              </a:spcBef>
            </a:pPr>
            <a:r>
              <a:rPr lang="en-US" sz="2400">
                <a:solidFill>
                  <a:srgbClr val="000000"/>
                </a:solidFill>
                <a:latin typeface="Open Sans"/>
              </a:rPr>
              <a:t>Bottom Line:  </a:t>
            </a:r>
            <a:r>
              <a:rPr lang="en-US" sz="2400">
                <a:solidFill>
                  <a:srgbClr val="000000"/>
                </a:solidFill>
                <a:latin typeface="Open Sans Bold"/>
              </a:rPr>
              <a:t>PRESSURE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8600" y="1375944"/>
            <a:ext cx="9296400" cy="612839"/>
          </a:xfrm>
          <a:prstGeom prst="rect">
            <a:avLst/>
          </a:prstGeom>
        </p:spPr>
        <p:txBody>
          <a:bodyPr lIns="0" tIns="0" rIns="0" bIns="0" rtlCol="0" anchor="t">
            <a:spAutoFit/>
          </a:bodyPr>
          <a:lstStyle/>
          <a:p>
            <a:pPr algn="ctr">
              <a:lnSpc>
                <a:spcPts val="5071"/>
              </a:lnSpc>
            </a:pPr>
            <a:r>
              <a:rPr lang="en-US" sz="3622" spc="434">
                <a:solidFill>
                  <a:srgbClr val="1F375B"/>
                </a:solidFill>
                <a:latin typeface="Open Sans Extra Bold"/>
              </a:rPr>
              <a:t>BREATHING</a:t>
            </a:r>
          </a:p>
        </p:txBody>
      </p:sp>
      <p:grpSp>
        <p:nvGrpSpPr>
          <p:cNvPr id="3" name="Group 3"/>
          <p:cNvGrpSpPr/>
          <p:nvPr/>
        </p:nvGrpSpPr>
        <p:grpSpPr>
          <a:xfrm>
            <a:off x="1708656" y="2227708"/>
            <a:ext cx="6610445" cy="63900"/>
            <a:chOff x="0" y="0"/>
            <a:chExt cx="8813927" cy="85199"/>
          </a:xfrm>
        </p:grpSpPr>
        <p:sp>
          <p:nvSpPr>
            <p:cNvPr id="4" name="Freeform 4"/>
            <p:cNvSpPr/>
            <p:nvPr/>
          </p:nvSpPr>
          <p:spPr>
            <a:xfrm>
              <a:off x="0" y="0"/>
              <a:ext cx="8813926" cy="85199"/>
            </a:xfrm>
            <a:custGeom>
              <a:avLst/>
              <a:gdLst/>
              <a:ahLst/>
              <a:cxnLst/>
              <a:rect l="l" t="t" r="r" b="b"/>
              <a:pathLst>
                <a:path w="8813926" h="85199">
                  <a:moveTo>
                    <a:pt x="0" y="0"/>
                  </a:moveTo>
                  <a:lnTo>
                    <a:pt x="8813926" y="0"/>
                  </a:lnTo>
                  <a:lnTo>
                    <a:pt x="8813926" y="85199"/>
                  </a:lnTo>
                  <a:lnTo>
                    <a:pt x="0" y="85199"/>
                  </a:lnTo>
                  <a:close/>
                </a:path>
              </a:pathLst>
            </a:custGeom>
            <a:solidFill>
              <a:srgbClr val="1F375B"/>
            </a:solidFill>
          </p:spPr>
        </p:sp>
      </p:grpSp>
      <p:grpSp>
        <p:nvGrpSpPr>
          <p:cNvPr id="5" name="Group 5"/>
          <p:cNvGrpSpPr/>
          <p:nvPr/>
        </p:nvGrpSpPr>
        <p:grpSpPr>
          <a:xfrm>
            <a:off x="1708656" y="1155766"/>
            <a:ext cx="6610445" cy="63900"/>
            <a:chOff x="0" y="0"/>
            <a:chExt cx="8813927" cy="85199"/>
          </a:xfrm>
        </p:grpSpPr>
        <p:sp>
          <p:nvSpPr>
            <p:cNvPr id="6" name="Freeform 6"/>
            <p:cNvSpPr/>
            <p:nvPr/>
          </p:nvSpPr>
          <p:spPr>
            <a:xfrm>
              <a:off x="0" y="0"/>
              <a:ext cx="8813926" cy="85199"/>
            </a:xfrm>
            <a:custGeom>
              <a:avLst/>
              <a:gdLst/>
              <a:ahLst/>
              <a:cxnLst/>
              <a:rect l="l" t="t" r="r" b="b"/>
              <a:pathLst>
                <a:path w="8813926" h="85199">
                  <a:moveTo>
                    <a:pt x="0" y="0"/>
                  </a:moveTo>
                  <a:lnTo>
                    <a:pt x="8813926" y="0"/>
                  </a:lnTo>
                  <a:lnTo>
                    <a:pt x="8813926" y="85199"/>
                  </a:lnTo>
                  <a:lnTo>
                    <a:pt x="0" y="85199"/>
                  </a:lnTo>
                  <a:close/>
                </a:path>
              </a:pathLst>
            </a:custGeom>
            <a:solidFill>
              <a:srgbClr val="1F375B"/>
            </a:solidFill>
          </p:spPr>
        </p:sp>
      </p:grpSp>
      <p:pic>
        <p:nvPicPr>
          <p:cNvPr id="7" name="Picture 7"/>
          <p:cNvPicPr>
            <a:picLocks noChangeAspect="1"/>
          </p:cNvPicPr>
          <p:nvPr/>
        </p:nvPicPr>
        <p:blipFill>
          <a:blip r:embed="rId3">
            <a:alphaModFix amt="72000"/>
          </a:blip>
          <a:srcRect/>
          <a:stretch>
            <a:fillRect/>
          </a:stretch>
        </p:blipFill>
        <p:spPr>
          <a:xfrm>
            <a:off x="466928" y="177877"/>
            <a:ext cx="2483457" cy="523854"/>
          </a:xfrm>
          <a:prstGeom prst="rect">
            <a:avLst/>
          </a:prstGeom>
        </p:spPr>
      </p:pic>
      <p:pic>
        <p:nvPicPr>
          <p:cNvPr id="8" name="Picture 8"/>
          <p:cNvPicPr>
            <a:picLocks noChangeAspect="1"/>
          </p:cNvPicPr>
          <p:nvPr/>
        </p:nvPicPr>
        <p:blipFill>
          <a:blip r:embed="rId4"/>
          <a:srcRect/>
          <a:stretch>
            <a:fillRect/>
          </a:stretch>
        </p:blipFill>
        <p:spPr>
          <a:xfrm>
            <a:off x="8463035" y="5965764"/>
            <a:ext cx="1061965" cy="980275"/>
          </a:xfrm>
          <a:prstGeom prst="rect">
            <a:avLst/>
          </a:prstGeom>
        </p:spPr>
      </p:pic>
      <p:pic>
        <p:nvPicPr>
          <p:cNvPr id="9" name="Online Media 8" descr="Student trained in first aid uses Heimlich maneuver to save classmate in cafeteria">
            <a:hlinkClick r:id="" action="ppaction://media"/>
            <a:extLst>
              <a:ext uri="{FF2B5EF4-FFF2-40B4-BE49-F238E27FC236}">
                <a16:creationId xmlns:a16="http://schemas.microsoft.com/office/drawing/2014/main" id="{6B4DC93E-4EC3-C94E-9DBE-CA5CE0B0238E}"/>
              </a:ext>
            </a:extLst>
          </p:cNvPr>
          <p:cNvPicPr>
            <a:picLocks noRot="1" noChangeAspect="1"/>
          </p:cNvPicPr>
          <p:nvPr>
            <a:videoFile r:link="rId1"/>
          </p:nvPr>
        </p:nvPicPr>
        <p:blipFill>
          <a:blip r:embed="rId5"/>
          <a:stretch>
            <a:fillRect/>
          </a:stretch>
        </p:blipFill>
        <p:spPr>
          <a:xfrm>
            <a:off x="1962150" y="2577239"/>
            <a:ext cx="5829300" cy="4368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8600" y="1375944"/>
            <a:ext cx="9296400" cy="612839"/>
          </a:xfrm>
          <a:prstGeom prst="rect">
            <a:avLst/>
          </a:prstGeom>
        </p:spPr>
        <p:txBody>
          <a:bodyPr lIns="0" tIns="0" rIns="0" bIns="0" rtlCol="0" anchor="t">
            <a:spAutoFit/>
          </a:bodyPr>
          <a:lstStyle/>
          <a:p>
            <a:pPr algn="ctr">
              <a:lnSpc>
                <a:spcPts val="5071"/>
              </a:lnSpc>
            </a:pPr>
            <a:r>
              <a:rPr lang="en-US" sz="3622" spc="434">
                <a:solidFill>
                  <a:srgbClr val="1F375B"/>
                </a:solidFill>
                <a:latin typeface="Open Sans Extra Bold"/>
              </a:rPr>
              <a:t>BREATHING</a:t>
            </a:r>
          </a:p>
        </p:txBody>
      </p:sp>
      <p:grpSp>
        <p:nvGrpSpPr>
          <p:cNvPr id="3" name="Group 3"/>
          <p:cNvGrpSpPr/>
          <p:nvPr/>
        </p:nvGrpSpPr>
        <p:grpSpPr>
          <a:xfrm>
            <a:off x="1708656" y="2227708"/>
            <a:ext cx="6610445" cy="63900"/>
            <a:chOff x="0" y="0"/>
            <a:chExt cx="8813927" cy="85199"/>
          </a:xfrm>
        </p:grpSpPr>
        <p:sp>
          <p:nvSpPr>
            <p:cNvPr id="4" name="Freeform 4"/>
            <p:cNvSpPr/>
            <p:nvPr/>
          </p:nvSpPr>
          <p:spPr>
            <a:xfrm>
              <a:off x="0" y="0"/>
              <a:ext cx="8813926" cy="85199"/>
            </a:xfrm>
            <a:custGeom>
              <a:avLst/>
              <a:gdLst/>
              <a:ahLst/>
              <a:cxnLst/>
              <a:rect l="l" t="t" r="r" b="b"/>
              <a:pathLst>
                <a:path w="8813926" h="85199">
                  <a:moveTo>
                    <a:pt x="0" y="0"/>
                  </a:moveTo>
                  <a:lnTo>
                    <a:pt x="8813926" y="0"/>
                  </a:lnTo>
                  <a:lnTo>
                    <a:pt x="8813926" y="85199"/>
                  </a:lnTo>
                  <a:lnTo>
                    <a:pt x="0" y="85199"/>
                  </a:lnTo>
                  <a:close/>
                </a:path>
              </a:pathLst>
            </a:custGeom>
            <a:solidFill>
              <a:srgbClr val="1F375B"/>
            </a:solidFill>
          </p:spPr>
        </p:sp>
      </p:grpSp>
      <p:grpSp>
        <p:nvGrpSpPr>
          <p:cNvPr id="5" name="Group 5"/>
          <p:cNvGrpSpPr/>
          <p:nvPr/>
        </p:nvGrpSpPr>
        <p:grpSpPr>
          <a:xfrm>
            <a:off x="1708656" y="1155766"/>
            <a:ext cx="6610445" cy="63900"/>
            <a:chOff x="0" y="0"/>
            <a:chExt cx="8813927" cy="85199"/>
          </a:xfrm>
        </p:grpSpPr>
        <p:sp>
          <p:nvSpPr>
            <p:cNvPr id="6" name="Freeform 6"/>
            <p:cNvSpPr/>
            <p:nvPr/>
          </p:nvSpPr>
          <p:spPr>
            <a:xfrm>
              <a:off x="0" y="0"/>
              <a:ext cx="8813926" cy="85199"/>
            </a:xfrm>
            <a:custGeom>
              <a:avLst/>
              <a:gdLst/>
              <a:ahLst/>
              <a:cxnLst/>
              <a:rect l="l" t="t" r="r" b="b"/>
              <a:pathLst>
                <a:path w="8813926" h="85199">
                  <a:moveTo>
                    <a:pt x="0" y="0"/>
                  </a:moveTo>
                  <a:lnTo>
                    <a:pt x="8813926" y="0"/>
                  </a:lnTo>
                  <a:lnTo>
                    <a:pt x="8813926" y="85199"/>
                  </a:lnTo>
                  <a:lnTo>
                    <a:pt x="0" y="85199"/>
                  </a:lnTo>
                  <a:close/>
                </a:path>
              </a:pathLst>
            </a:custGeom>
            <a:solidFill>
              <a:srgbClr val="1F375B"/>
            </a:solidFill>
          </p:spPr>
        </p:sp>
      </p:grpSp>
      <p:pic>
        <p:nvPicPr>
          <p:cNvPr id="7" name="Picture 7"/>
          <p:cNvPicPr>
            <a:picLocks noChangeAspect="1"/>
          </p:cNvPicPr>
          <p:nvPr/>
        </p:nvPicPr>
        <p:blipFill>
          <a:blip r:embed="rId2">
            <a:alphaModFix amt="72000"/>
          </a:blip>
          <a:srcRect/>
          <a:stretch>
            <a:fillRect/>
          </a:stretch>
        </p:blipFill>
        <p:spPr>
          <a:xfrm>
            <a:off x="466928" y="177877"/>
            <a:ext cx="2483457" cy="523854"/>
          </a:xfrm>
          <a:prstGeom prst="rect">
            <a:avLst/>
          </a:prstGeom>
        </p:spPr>
      </p:pic>
      <p:pic>
        <p:nvPicPr>
          <p:cNvPr id="8" name="Picture 8"/>
          <p:cNvPicPr>
            <a:picLocks noChangeAspect="1"/>
          </p:cNvPicPr>
          <p:nvPr/>
        </p:nvPicPr>
        <p:blipFill>
          <a:blip r:embed="rId3"/>
          <a:srcRect/>
          <a:stretch>
            <a:fillRect/>
          </a:stretch>
        </p:blipFill>
        <p:spPr>
          <a:xfrm>
            <a:off x="8463035" y="5965764"/>
            <a:ext cx="1061965" cy="980275"/>
          </a:xfrm>
          <a:prstGeom prst="rect">
            <a:avLst/>
          </a:prstGeom>
        </p:spPr>
      </p:pic>
      <p:sp>
        <p:nvSpPr>
          <p:cNvPr id="9" name="TextBox 9"/>
          <p:cNvSpPr txBox="1"/>
          <p:nvPr/>
        </p:nvSpPr>
        <p:spPr>
          <a:xfrm>
            <a:off x="731520" y="2734498"/>
            <a:ext cx="8290560" cy="3749040"/>
          </a:xfrm>
          <a:prstGeom prst="rect">
            <a:avLst/>
          </a:prstGeom>
        </p:spPr>
        <p:txBody>
          <a:bodyPr lIns="0" tIns="0" rIns="0" bIns="0" rtlCol="0" anchor="t">
            <a:spAutoFit/>
          </a:bodyPr>
          <a:lstStyle/>
          <a:p>
            <a:pPr>
              <a:lnSpc>
                <a:spcPts val="3359"/>
              </a:lnSpc>
              <a:spcBef>
                <a:spcPct val="0"/>
              </a:spcBef>
            </a:pPr>
            <a:r>
              <a:rPr lang="en-US" sz="2400" dirty="0">
                <a:solidFill>
                  <a:srgbClr val="000000"/>
                </a:solidFill>
                <a:latin typeface="Open Sans"/>
              </a:rPr>
              <a:t>1) Can they breathe?</a:t>
            </a:r>
          </a:p>
          <a:p>
            <a:pPr marL="396240" lvl="1" indent="-198120">
              <a:lnSpc>
                <a:spcPts val="3359"/>
              </a:lnSpc>
              <a:buFont typeface="Arial"/>
              <a:buChar char="•"/>
            </a:pPr>
            <a:r>
              <a:rPr lang="en-US" sz="2400" dirty="0">
                <a:solidFill>
                  <a:srgbClr val="000000"/>
                </a:solidFill>
                <a:latin typeface="Open Sans"/>
              </a:rPr>
              <a:t>Talking or screaming in pain = Airway is open!</a:t>
            </a:r>
          </a:p>
          <a:p>
            <a:pPr marL="396240" lvl="1" indent="-198120">
              <a:lnSpc>
                <a:spcPts val="3359"/>
              </a:lnSpc>
              <a:buFont typeface="Arial"/>
              <a:buChar char="•"/>
            </a:pPr>
            <a:r>
              <a:rPr lang="en-US" sz="2400" dirty="0">
                <a:solidFill>
                  <a:srgbClr val="000000"/>
                </a:solidFill>
                <a:latin typeface="Open Sans"/>
              </a:rPr>
              <a:t>Choking → abdominal thrust maneuver</a:t>
            </a:r>
          </a:p>
          <a:p>
            <a:pPr marL="396240" lvl="1" indent="-198120">
              <a:lnSpc>
                <a:spcPts val="3359"/>
              </a:lnSpc>
              <a:buFont typeface="Arial"/>
              <a:buChar char="•"/>
            </a:pPr>
            <a:r>
              <a:rPr lang="en-US" sz="2400" dirty="0">
                <a:solidFill>
                  <a:srgbClr val="000000"/>
                </a:solidFill>
                <a:latin typeface="Open Sans"/>
              </a:rPr>
              <a:t>Position</a:t>
            </a:r>
          </a:p>
          <a:p>
            <a:pPr marL="792480" lvl="2" indent="-264160">
              <a:lnSpc>
                <a:spcPts val="3359"/>
              </a:lnSpc>
              <a:buFont typeface="Arial"/>
              <a:buChar char="⚬"/>
            </a:pPr>
            <a:r>
              <a:rPr lang="en-US" sz="2400" dirty="0">
                <a:solidFill>
                  <a:srgbClr val="000000"/>
                </a:solidFill>
                <a:latin typeface="Open Sans"/>
              </a:rPr>
              <a:t>Roll to left side, head-tilt chin-lift, or jaw thrust</a:t>
            </a:r>
          </a:p>
          <a:p>
            <a:pPr>
              <a:lnSpc>
                <a:spcPts val="3359"/>
              </a:lnSpc>
              <a:spcBef>
                <a:spcPct val="0"/>
              </a:spcBef>
            </a:pPr>
            <a:endParaRPr lang="en-US" sz="2400" dirty="0">
              <a:solidFill>
                <a:srgbClr val="000000"/>
              </a:solidFill>
              <a:latin typeface="Open Sans"/>
            </a:endParaRPr>
          </a:p>
          <a:p>
            <a:pPr>
              <a:lnSpc>
                <a:spcPts val="3359"/>
              </a:lnSpc>
              <a:spcBef>
                <a:spcPct val="0"/>
              </a:spcBef>
            </a:pPr>
            <a:r>
              <a:rPr lang="en-US" sz="2400" dirty="0">
                <a:solidFill>
                  <a:srgbClr val="000000"/>
                </a:solidFill>
                <a:latin typeface="Open Sans"/>
              </a:rPr>
              <a:t>2) Is it adequate breathing?</a:t>
            </a:r>
          </a:p>
          <a:p>
            <a:pPr marL="396240" lvl="1" indent="-198120">
              <a:lnSpc>
                <a:spcPts val="3359"/>
              </a:lnSpc>
              <a:buFont typeface="Arial"/>
              <a:buChar char="•"/>
            </a:pPr>
            <a:r>
              <a:rPr lang="en-US" sz="2400" dirty="0">
                <a:solidFill>
                  <a:srgbClr val="000000"/>
                </a:solidFill>
                <a:latin typeface="Open Sans"/>
              </a:rPr>
              <a:t>Both sides of the chest rise and fall</a:t>
            </a:r>
          </a:p>
          <a:p>
            <a:pPr marL="396240" lvl="1" indent="-198120">
              <a:lnSpc>
                <a:spcPts val="3359"/>
              </a:lnSpc>
              <a:buFont typeface="Arial"/>
              <a:buChar char="•"/>
            </a:pPr>
            <a:r>
              <a:rPr lang="en-US" sz="2400" dirty="0">
                <a:solidFill>
                  <a:srgbClr val="000000"/>
                </a:solidFill>
                <a:latin typeface="Open Sans"/>
              </a:rPr>
              <a:t>Let patient breathe in their position of comfort</a:t>
            </a:r>
          </a:p>
        </p:txBody>
      </p:sp>
    </p:spTree>
    <p:extLst>
      <p:ext uri="{BB962C8B-B14F-4D97-AF65-F5344CB8AC3E}">
        <p14:creationId xmlns:p14="http://schemas.microsoft.com/office/powerpoint/2010/main" val="4009364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8600" y="1375944"/>
            <a:ext cx="9296400" cy="612839"/>
          </a:xfrm>
          <a:prstGeom prst="rect">
            <a:avLst/>
          </a:prstGeom>
        </p:spPr>
        <p:txBody>
          <a:bodyPr lIns="0" tIns="0" rIns="0" bIns="0" rtlCol="0" anchor="t">
            <a:spAutoFit/>
          </a:bodyPr>
          <a:lstStyle/>
          <a:p>
            <a:pPr algn="ctr">
              <a:lnSpc>
                <a:spcPts val="5071"/>
              </a:lnSpc>
            </a:pPr>
            <a:r>
              <a:rPr lang="en-US" sz="3622" spc="434">
                <a:solidFill>
                  <a:srgbClr val="1F375B"/>
                </a:solidFill>
                <a:latin typeface="Open Sans Extra Bold"/>
              </a:rPr>
              <a:t>HEARTBEAT</a:t>
            </a:r>
          </a:p>
        </p:txBody>
      </p:sp>
      <p:grpSp>
        <p:nvGrpSpPr>
          <p:cNvPr id="3" name="Group 3"/>
          <p:cNvGrpSpPr/>
          <p:nvPr/>
        </p:nvGrpSpPr>
        <p:grpSpPr>
          <a:xfrm>
            <a:off x="1708656" y="2227708"/>
            <a:ext cx="6610445" cy="63900"/>
            <a:chOff x="0" y="0"/>
            <a:chExt cx="8813927" cy="85199"/>
          </a:xfrm>
        </p:grpSpPr>
        <p:sp>
          <p:nvSpPr>
            <p:cNvPr id="4" name="Freeform 4"/>
            <p:cNvSpPr/>
            <p:nvPr/>
          </p:nvSpPr>
          <p:spPr>
            <a:xfrm>
              <a:off x="0" y="0"/>
              <a:ext cx="8813926" cy="85199"/>
            </a:xfrm>
            <a:custGeom>
              <a:avLst/>
              <a:gdLst/>
              <a:ahLst/>
              <a:cxnLst/>
              <a:rect l="l" t="t" r="r" b="b"/>
              <a:pathLst>
                <a:path w="8813926" h="85199">
                  <a:moveTo>
                    <a:pt x="0" y="0"/>
                  </a:moveTo>
                  <a:lnTo>
                    <a:pt x="8813926" y="0"/>
                  </a:lnTo>
                  <a:lnTo>
                    <a:pt x="8813926" y="85199"/>
                  </a:lnTo>
                  <a:lnTo>
                    <a:pt x="0" y="85199"/>
                  </a:lnTo>
                  <a:close/>
                </a:path>
              </a:pathLst>
            </a:custGeom>
            <a:solidFill>
              <a:srgbClr val="1F375B"/>
            </a:solidFill>
          </p:spPr>
        </p:sp>
      </p:grpSp>
      <p:grpSp>
        <p:nvGrpSpPr>
          <p:cNvPr id="5" name="Group 5"/>
          <p:cNvGrpSpPr/>
          <p:nvPr/>
        </p:nvGrpSpPr>
        <p:grpSpPr>
          <a:xfrm>
            <a:off x="1708656" y="1155766"/>
            <a:ext cx="6610445" cy="63900"/>
            <a:chOff x="0" y="0"/>
            <a:chExt cx="8813927" cy="85199"/>
          </a:xfrm>
        </p:grpSpPr>
        <p:sp>
          <p:nvSpPr>
            <p:cNvPr id="6" name="Freeform 6"/>
            <p:cNvSpPr/>
            <p:nvPr/>
          </p:nvSpPr>
          <p:spPr>
            <a:xfrm>
              <a:off x="0" y="0"/>
              <a:ext cx="8813926" cy="85199"/>
            </a:xfrm>
            <a:custGeom>
              <a:avLst/>
              <a:gdLst/>
              <a:ahLst/>
              <a:cxnLst/>
              <a:rect l="l" t="t" r="r" b="b"/>
              <a:pathLst>
                <a:path w="8813926" h="85199">
                  <a:moveTo>
                    <a:pt x="0" y="0"/>
                  </a:moveTo>
                  <a:lnTo>
                    <a:pt x="8813926" y="0"/>
                  </a:lnTo>
                  <a:lnTo>
                    <a:pt x="8813926" y="85199"/>
                  </a:lnTo>
                  <a:lnTo>
                    <a:pt x="0" y="85199"/>
                  </a:lnTo>
                  <a:close/>
                </a:path>
              </a:pathLst>
            </a:custGeom>
            <a:solidFill>
              <a:srgbClr val="1F375B"/>
            </a:solidFill>
          </p:spPr>
        </p:sp>
      </p:grpSp>
      <p:pic>
        <p:nvPicPr>
          <p:cNvPr id="7" name="Picture 7"/>
          <p:cNvPicPr>
            <a:picLocks noChangeAspect="1"/>
          </p:cNvPicPr>
          <p:nvPr/>
        </p:nvPicPr>
        <p:blipFill>
          <a:blip r:embed="rId4">
            <a:alphaModFix amt="72000"/>
          </a:blip>
          <a:srcRect/>
          <a:stretch>
            <a:fillRect/>
          </a:stretch>
        </p:blipFill>
        <p:spPr>
          <a:xfrm>
            <a:off x="466928" y="177877"/>
            <a:ext cx="2483457" cy="523854"/>
          </a:xfrm>
          <a:prstGeom prst="rect">
            <a:avLst/>
          </a:prstGeom>
        </p:spPr>
      </p:pic>
      <p:pic>
        <p:nvPicPr>
          <p:cNvPr id="10" name="Online Media 9" descr="How to perform hands only CPR -- The Michigan way">
            <a:hlinkClick r:id="" action="ppaction://media"/>
            <a:extLst>
              <a:ext uri="{FF2B5EF4-FFF2-40B4-BE49-F238E27FC236}">
                <a16:creationId xmlns:a16="http://schemas.microsoft.com/office/drawing/2014/main" id="{BD7A7B14-AF73-6B46-97D0-CF1546EDC79D}"/>
              </a:ext>
            </a:extLst>
          </p:cNvPr>
          <p:cNvPicPr>
            <a:picLocks noRot="1" noChangeAspect="1"/>
          </p:cNvPicPr>
          <p:nvPr>
            <a:videoFile r:link="rId1"/>
          </p:nvPr>
        </p:nvPicPr>
        <p:blipFill>
          <a:blip r:embed="rId5"/>
          <a:stretch>
            <a:fillRect/>
          </a:stretch>
        </p:blipFill>
        <p:spPr>
          <a:xfrm>
            <a:off x="1597681" y="2722152"/>
            <a:ext cx="6832394" cy="384322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8600" y="1375944"/>
            <a:ext cx="9296400" cy="612839"/>
          </a:xfrm>
          <a:prstGeom prst="rect">
            <a:avLst/>
          </a:prstGeom>
        </p:spPr>
        <p:txBody>
          <a:bodyPr lIns="0" tIns="0" rIns="0" bIns="0" rtlCol="0" anchor="t">
            <a:spAutoFit/>
          </a:bodyPr>
          <a:lstStyle/>
          <a:p>
            <a:pPr algn="ctr">
              <a:lnSpc>
                <a:spcPts val="5071"/>
              </a:lnSpc>
            </a:pPr>
            <a:r>
              <a:rPr lang="en-US" sz="3622" spc="434">
                <a:solidFill>
                  <a:srgbClr val="1F375B"/>
                </a:solidFill>
                <a:latin typeface="Open Sans Extra Bold"/>
              </a:rPr>
              <a:t>HEARTBEAT</a:t>
            </a:r>
          </a:p>
        </p:txBody>
      </p:sp>
      <p:grpSp>
        <p:nvGrpSpPr>
          <p:cNvPr id="3" name="Group 3"/>
          <p:cNvGrpSpPr/>
          <p:nvPr/>
        </p:nvGrpSpPr>
        <p:grpSpPr>
          <a:xfrm>
            <a:off x="1708656" y="2227708"/>
            <a:ext cx="6610445" cy="63900"/>
            <a:chOff x="0" y="0"/>
            <a:chExt cx="8813927" cy="85199"/>
          </a:xfrm>
        </p:grpSpPr>
        <p:sp>
          <p:nvSpPr>
            <p:cNvPr id="4" name="Freeform 4"/>
            <p:cNvSpPr/>
            <p:nvPr/>
          </p:nvSpPr>
          <p:spPr>
            <a:xfrm>
              <a:off x="0" y="0"/>
              <a:ext cx="8813926" cy="85199"/>
            </a:xfrm>
            <a:custGeom>
              <a:avLst/>
              <a:gdLst/>
              <a:ahLst/>
              <a:cxnLst/>
              <a:rect l="l" t="t" r="r" b="b"/>
              <a:pathLst>
                <a:path w="8813926" h="85199">
                  <a:moveTo>
                    <a:pt x="0" y="0"/>
                  </a:moveTo>
                  <a:lnTo>
                    <a:pt x="8813926" y="0"/>
                  </a:lnTo>
                  <a:lnTo>
                    <a:pt x="8813926" y="85199"/>
                  </a:lnTo>
                  <a:lnTo>
                    <a:pt x="0" y="85199"/>
                  </a:lnTo>
                  <a:close/>
                </a:path>
              </a:pathLst>
            </a:custGeom>
            <a:solidFill>
              <a:srgbClr val="1F375B"/>
            </a:solidFill>
          </p:spPr>
        </p:sp>
      </p:grpSp>
      <p:grpSp>
        <p:nvGrpSpPr>
          <p:cNvPr id="5" name="Group 5"/>
          <p:cNvGrpSpPr/>
          <p:nvPr/>
        </p:nvGrpSpPr>
        <p:grpSpPr>
          <a:xfrm>
            <a:off x="1708656" y="1155766"/>
            <a:ext cx="6610445" cy="63900"/>
            <a:chOff x="0" y="0"/>
            <a:chExt cx="8813927" cy="85199"/>
          </a:xfrm>
        </p:grpSpPr>
        <p:sp>
          <p:nvSpPr>
            <p:cNvPr id="6" name="Freeform 6"/>
            <p:cNvSpPr/>
            <p:nvPr/>
          </p:nvSpPr>
          <p:spPr>
            <a:xfrm>
              <a:off x="0" y="0"/>
              <a:ext cx="8813926" cy="85199"/>
            </a:xfrm>
            <a:custGeom>
              <a:avLst/>
              <a:gdLst/>
              <a:ahLst/>
              <a:cxnLst/>
              <a:rect l="l" t="t" r="r" b="b"/>
              <a:pathLst>
                <a:path w="8813926" h="85199">
                  <a:moveTo>
                    <a:pt x="0" y="0"/>
                  </a:moveTo>
                  <a:lnTo>
                    <a:pt x="8813926" y="0"/>
                  </a:lnTo>
                  <a:lnTo>
                    <a:pt x="8813926" y="85199"/>
                  </a:lnTo>
                  <a:lnTo>
                    <a:pt x="0" y="85199"/>
                  </a:lnTo>
                  <a:close/>
                </a:path>
              </a:pathLst>
            </a:custGeom>
            <a:solidFill>
              <a:srgbClr val="1F375B"/>
            </a:solidFill>
          </p:spPr>
        </p:sp>
      </p:grpSp>
      <p:pic>
        <p:nvPicPr>
          <p:cNvPr id="7" name="Picture 7"/>
          <p:cNvPicPr>
            <a:picLocks noChangeAspect="1"/>
          </p:cNvPicPr>
          <p:nvPr/>
        </p:nvPicPr>
        <p:blipFill>
          <a:blip r:embed="rId2">
            <a:alphaModFix amt="72000"/>
          </a:blip>
          <a:srcRect/>
          <a:stretch>
            <a:fillRect/>
          </a:stretch>
        </p:blipFill>
        <p:spPr>
          <a:xfrm>
            <a:off x="466928" y="177877"/>
            <a:ext cx="2483457" cy="523854"/>
          </a:xfrm>
          <a:prstGeom prst="rect">
            <a:avLst/>
          </a:prstGeom>
        </p:spPr>
      </p:pic>
      <p:pic>
        <p:nvPicPr>
          <p:cNvPr id="8" name="Picture 8"/>
          <p:cNvPicPr>
            <a:picLocks noChangeAspect="1"/>
          </p:cNvPicPr>
          <p:nvPr/>
        </p:nvPicPr>
        <p:blipFill>
          <a:blip r:embed="rId3"/>
          <a:srcRect/>
          <a:stretch>
            <a:fillRect/>
          </a:stretch>
        </p:blipFill>
        <p:spPr>
          <a:xfrm>
            <a:off x="8529749" y="5600169"/>
            <a:ext cx="984661" cy="1359770"/>
          </a:xfrm>
          <a:prstGeom prst="rect">
            <a:avLst/>
          </a:prstGeom>
        </p:spPr>
      </p:pic>
      <p:sp>
        <p:nvSpPr>
          <p:cNvPr id="9" name="TextBox 9"/>
          <p:cNvSpPr txBox="1"/>
          <p:nvPr/>
        </p:nvSpPr>
        <p:spPr>
          <a:xfrm>
            <a:off x="830178" y="2734498"/>
            <a:ext cx="8047799" cy="4168140"/>
          </a:xfrm>
          <a:prstGeom prst="rect">
            <a:avLst/>
          </a:prstGeom>
        </p:spPr>
        <p:txBody>
          <a:bodyPr lIns="0" tIns="0" rIns="0" bIns="0" rtlCol="0" anchor="t">
            <a:spAutoFit/>
          </a:bodyPr>
          <a:lstStyle/>
          <a:p>
            <a:pPr>
              <a:lnSpc>
                <a:spcPts val="3359"/>
              </a:lnSpc>
            </a:pPr>
            <a:r>
              <a:rPr lang="en-US" sz="2400">
                <a:solidFill>
                  <a:srgbClr val="000000"/>
                </a:solidFill>
                <a:latin typeface="Open Sans"/>
              </a:rPr>
              <a:t>Check if they are responsive. </a:t>
            </a:r>
          </a:p>
          <a:p>
            <a:pPr>
              <a:lnSpc>
                <a:spcPts val="3359"/>
              </a:lnSpc>
            </a:pPr>
            <a:r>
              <a:rPr lang="en-US" sz="2400">
                <a:solidFill>
                  <a:srgbClr val="000000"/>
                </a:solidFill>
                <a:latin typeface="Open Sans"/>
              </a:rPr>
              <a:t>Check for a pulse.</a:t>
            </a:r>
          </a:p>
          <a:p>
            <a:pPr>
              <a:lnSpc>
                <a:spcPts val="3359"/>
              </a:lnSpc>
            </a:pPr>
            <a:endParaRPr lang="en-US" sz="2400">
              <a:solidFill>
                <a:srgbClr val="000000"/>
              </a:solidFill>
              <a:latin typeface="Open Sans"/>
            </a:endParaRPr>
          </a:p>
          <a:p>
            <a:pPr>
              <a:lnSpc>
                <a:spcPts val="3359"/>
              </a:lnSpc>
            </a:pPr>
            <a:r>
              <a:rPr lang="en-US" sz="2400">
                <a:solidFill>
                  <a:srgbClr val="000000"/>
                </a:solidFill>
                <a:latin typeface="Open Sans"/>
              </a:rPr>
              <a:t>Is there a heartbeat?</a:t>
            </a:r>
          </a:p>
          <a:p>
            <a:pPr>
              <a:lnSpc>
                <a:spcPts val="3359"/>
              </a:lnSpc>
            </a:pPr>
            <a:endParaRPr lang="en-US" sz="2400">
              <a:solidFill>
                <a:srgbClr val="000000"/>
              </a:solidFill>
              <a:latin typeface="Open Sans"/>
            </a:endParaRPr>
          </a:p>
          <a:p>
            <a:pPr algn="ctr">
              <a:lnSpc>
                <a:spcPts val="3359"/>
              </a:lnSpc>
            </a:pPr>
            <a:r>
              <a:rPr lang="en-US" sz="2400">
                <a:solidFill>
                  <a:srgbClr val="000000"/>
                </a:solidFill>
                <a:latin typeface="Open Sans Bold"/>
              </a:rPr>
              <a:t>NO =</a:t>
            </a:r>
            <a:r>
              <a:rPr lang="en-US" sz="2400">
                <a:solidFill>
                  <a:srgbClr val="000000"/>
                </a:solidFill>
                <a:latin typeface="Open Sans"/>
              </a:rPr>
              <a:t> </a:t>
            </a:r>
            <a:r>
              <a:rPr lang="en-US" sz="2400">
                <a:solidFill>
                  <a:srgbClr val="000000"/>
                </a:solidFill>
                <a:latin typeface="Open Sans Bold"/>
              </a:rPr>
              <a:t>Start CPR! </a:t>
            </a:r>
          </a:p>
          <a:p>
            <a:pPr>
              <a:lnSpc>
                <a:spcPts val="3359"/>
              </a:lnSpc>
            </a:pPr>
            <a:endParaRPr lang="en-US" sz="2400">
              <a:solidFill>
                <a:srgbClr val="000000"/>
              </a:solidFill>
              <a:latin typeface="Open Sans Bold"/>
            </a:endParaRPr>
          </a:p>
          <a:p>
            <a:pPr>
              <a:lnSpc>
                <a:spcPts val="3359"/>
              </a:lnSpc>
            </a:pPr>
            <a:r>
              <a:rPr lang="en-US" sz="2400">
                <a:solidFill>
                  <a:srgbClr val="000000"/>
                </a:solidFill>
                <a:latin typeface="Open Sans"/>
              </a:rPr>
              <a:t>Someone calls 911.</a:t>
            </a:r>
          </a:p>
          <a:p>
            <a:pPr>
              <a:lnSpc>
                <a:spcPts val="3359"/>
              </a:lnSpc>
            </a:pPr>
            <a:r>
              <a:rPr lang="en-US" sz="2400">
                <a:solidFill>
                  <a:srgbClr val="000000"/>
                </a:solidFill>
                <a:latin typeface="Open Sans"/>
              </a:rPr>
              <a:t>Someone finds an AED during CPR.</a:t>
            </a:r>
          </a:p>
          <a:p>
            <a:pPr>
              <a:lnSpc>
                <a:spcPts val="3359"/>
              </a:lnSpc>
            </a:pPr>
            <a:r>
              <a:rPr lang="en-US" sz="2400">
                <a:solidFill>
                  <a:srgbClr val="000000"/>
                </a:solidFill>
                <a:latin typeface="Open Sans"/>
              </a:rPr>
              <a:t>Chest compressions are most important.</a:t>
            </a:r>
          </a:p>
        </p:txBody>
      </p:sp>
    </p:spTree>
    <p:extLst>
      <p:ext uri="{BB962C8B-B14F-4D97-AF65-F5344CB8AC3E}">
        <p14:creationId xmlns:p14="http://schemas.microsoft.com/office/powerpoint/2010/main" val="30422734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8600" y="1375944"/>
            <a:ext cx="9296400" cy="612839"/>
          </a:xfrm>
          <a:prstGeom prst="rect">
            <a:avLst/>
          </a:prstGeom>
        </p:spPr>
        <p:txBody>
          <a:bodyPr lIns="0" tIns="0" rIns="0" bIns="0" rtlCol="0" anchor="t">
            <a:spAutoFit/>
          </a:bodyPr>
          <a:lstStyle/>
          <a:p>
            <a:pPr algn="ctr">
              <a:lnSpc>
                <a:spcPts val="5071"/>
              </a:lnSpc>
            </a:pPr>
            <a:r>
              <a:rPr lang="en-US" sz="3622" spc="434">
                <a:solidFill>
                  <a:srgbClr val="1F375B"/>
                </a:solidFill>
                <a:latin typeface="Open Sans Extra Bold"/>
              </a:rPr>
              <a:t>HEARTBEAT</a:t>
            </a:r>
          </a:p>
        </p:txBody>
      </p:sp>
      <p:grpSp>
        <p:nvGrpSpPr>
          <p:cNvPr id="3" name="Group 3"/>
          <p:cNvGrpSpPr/>
          <p:nvPr/>
        </p:nvGrpSpPr>
        <p:grpSpPr>
          <a:xfrm>
            <a:off x="1708656" y="2227708"/>
            <a:ext cx="6610445" cy="63900"/>
            <a:chOff x="0" y="0"/>
            <a:chExt cx="8813927" cy="85199"/>
          </a:xfrm>
        </p:grpSpPr>
        <p:sp>
          <p:nvSpPr>
            <p:cNvPr id="4" name="Freeform 4"/>
            <p:cNvSpPr/>
            <p:nvPr/>
          </p:nvSpPr>
          <p:spPr>
            <a:xfrm>
              <a:off x="0" y="0"/>
              <a:ext cx="8813926" cy="85199"/>
            </a:xfrm>
            <a:custGeom>
              <a:avLst/>
              <a:gdLst/>
              <a:ahLst/>
              <a:cxnLst/>
              <a:rect l="l" t="t" r="r" b="b"/>
              <a:pathLst>
                <a:path w="8813926" h="85199">
                  <a:moveTo>
                    <a:pt x="0" y="0"/>
                  </a:moveTo>
                  <a:lnTo>
                    <a:pt x="8813926" y="0"/>
                  </a:lnTo>
                  <a:lnTo>
                    <a:pt x="8813926" y="85199"/>
                  </a:lnTo>
                  <a:lnTo>
                    <a:pt x="0" y="85199"/>
                  </a:lnTo>
                  <a:close/>
                </a:path>
              </a:pathLst>
            </a:custGeom>
            <a:solidFill>
              <a:srgbClr val="1F375B"/>
            </a:solidFill>
          </p:spPr>
        </p:sp>
      </p:grpSp>
      <p:grpSp>
        <p:nvGrpSpPr>
          <p:cNvPr id="5" name="Group 5"/>
          <p:cNvGrpSpPr/>
          <p:nvPr/>
        </p:nvGrpSpPr>
        <p:grpSpPr>
          <a:xfrm>
            <a:off x="1708656" y="1155766"/>
            <a:ext cx="6610445" cy="63900"/>
            <a:chOff x="0" y="0"/>
            <a:chExt cx="8813927" cy="85199"/>
          </a:xfrm>
        </p:grpSpPr>
        <p:sp>
          <p:nvSpPr>
            <p:cNvPr id="6" name="Freeform 6"/>
            <p:cNvSpPr/>
            <p:nvPr/>
          </p:nvSpPr>
          <p:spPr>
            <a:xfrm>
              <a:off x="0" y="0"/>
              <a:ext cx="8813926" cy="85199"/>
            </a:xfrm>
            <a:custGeom>
              <a:avLst/>
              <a:gdLst/>
              <a:ahLst/>
              <a:cxnLst/>
              <a:rect l="l" t="t" r="r" b="b"/>
              <a:pathLst>
                <a:path w="8813926" h="85199">
                  <a:moveTo>
                    <a:pt x="0" y="0"/>
                  </a:moveTo>
                  <a:lnTo>
                    <a:pt x="8813926" y="0"/>
                  </a:lnTo>
                  <a:lnTo>
                    <a:pt x="8813926" y="85199"/>
                  </a:lnTo>
                  <a:lnTo>
                    <a:pt x="0" y="85199"/>
                  </a:lnTo>
                  <a:close/>
                </a:path>
              </a:pathLst>
            </a:custGeom>
            <a:solidFill>
              <a:srgbClr val="1F375B"/>
            </a:solidFill>
          </p:spPr>
        </p:sp>
      </p:grpSp>
      <p:pic>
        <p:nvPicPr>
          <p:cNvPr id="7" name="Picture 7"/>
          <p:cNvPicPr>
            <a:picLocks noChangeAspect="1"/>
          </p:cNvPicPr>
          <p:nvPr/>
        </p:nvPicPr>
        <p:blipFill>
          <a:blip r:embed="rId4">
            <a:alphaModFix amt="72000"/>
          </a:blip>
          <a:srcRect/>
          <a:stretch>
            <a:fillRect/>
          </a:stretch>
        </p:blipFill>
        <p:spPr>
          <a:xfrm>
            <a:off x="466928" y="177877"/>
            <a:ext cx="2483457" cy="523854"/>
          </a:xfrm>
          <a:prstGeom prst="rect">
            <a:avLst/>
          </a:prstGeom>
        </p:spPr>
      </p:pic>
      <p:pic>
        <p:nvPicPr>
          <p:cNvPr id="8" name="Online Media 7" descr="High School Volleyball Player Saved by AED">
            <a:hlinkClick r:id="" action="ppaction://media"/>
            <a:extLst>
              <a:ext uri="{FF2B5EF4-FFF2-40B4-BE49-F238E27FC236}">
                <a16:creationId xmlns:a16="http://schemas.microsoft.com/office/drawing/2014/main" id="{B0596756-CA43-C747-95F9-8B51ACB1230F}"/>
              </a:ext>
            </a:extLst>
          </p:cNvPr>
          <p:cNvPicPr>
            <a:picLocks noRot="1" noChangeAspect="1"/>
          </p:cNvPicPr>
          <p:nvPr>
            <a:videoFile r:link="rId1"/>
          </p:nvPr>
        </p:nvPicPr>
        <p:blipFill>
          <a:blip r:embed="rId5"/>
          <a:stretch>
            <a:fillRect/>
          </a:stretch>
        </p:blipFill>
        <p:spPr>
          <a:xfrm>
            <a:off x="1508678" y="2743200"/>
            <a:ext cx="7010400" cy="3943350"/>
          </a:xfrm>
          <a:prstGeom prst="rect">
            <a:avLst/>
          </a:prstGeom>
        </p:spPr>
      </p:pic>
    </p:spTree>
    <p:extLst>
      <p:ext uri="{BB962C8B-B14F-4D97-AF65-F5344CB8AC3E}">
        <p14:creationId xmlns:p14="http://schemas.microsoft.com/office/powerpoint/2010/main" val="1304768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8600" y="931273"/>
            <a:ext cx="9296400" cy="622363"/>
          </a:xfrm>
          <a:prstGeom prst="rect">
            <a:avLst/>
          </a:prstGeom>
        </p:spPr>
        <p:txBody>
          <a:bodyPr lIns="0" tIns="0" rIns="0" bIns="0" rtlCol="0" anchor="t">
            <a:spAutoFit/>
          </a:bodyPr>
          <a:lstStyle/>
          <a:p>
            <a:pPr algn="ctr">
              <a:lnSpc>
                <a:spcPts val="5071"/>
              </a:lnSpc>
            </a:pPr>
            <a:r>
              <a:rPr lang="en-US" sz="3622" spc="434">
                <a:solidFill>
                  <a:srgbClr val="1F375B"/>
                </a:solidFill>
                <a:latin typeface="Open Sans Extra Bold"/>
              </a:rPr>
              <a:t>OVERVIEW OF TRAINING</a:t>
            </a:r>
          </a:p>
        </p:txBody>
      </p:sp>
      <p:grpSp>
        <p:nvGrpSpPr>
          <p:cNvPr id="3" name="Group 3"/>
          <p:cNvGrpSpPr/>
          <p:nvPr/>
        </p:nvGrpSpPr>
        <p:grpSpPr>
          <a:xfrm>
            <a:off x="1441510" y="1755868"/>
            <a:ext cx="6610445" cy="63900"/>
            <a:chOff x="0" y="0"/>
            <a:chExt cx="8813927" cy="85199"/>
          </a:xfrm>
        </p:grpSpPr>
        <p:sp>
          <p:nvSpPr>
            <p:cNvPr id="4" name="Freeform 4"/>
            <p:cNvSpPr/>
            <p:nvPr/>
          </p:nvSpPr>
          <p:spPr>
            <a:xfrm>
              <a:off x="0" y="0"/>
              <a:ext cx="8813926" cy="85199"/>
            </a:xfrm>
            <a:custGeom>
              <a:avLst/>
              <a:gdLst/>
              <a:ahLst/>
              <a:cxnLst/>
              <a:rect l="l" t="t" r="r" b="b"/>
              <a:pathLst>
                <a:path w="8813926" h="85199">
                  <a:moveTo>
                    <a:pt x="0" y="0"/>
                  </a:moveTo>
                  <a:lnTo>
                    <a:pt x="8813926" y="0"/>
                  </a:lnTo>
                  <a:lnTo>
                    <a:pt x="8813926" y="85199"/>
                  </a:lnTo>
                  <a:lnTo>
                    <a:pt x="0" y="85199"/>
                  </a:lnTo>
                  <a:close/>
                </a:path>
              </a:pathLst>
            </a:custGeom>
            <a:solidFill>
              <a:srgbClr val="1F375B"/>
            </a:solidFill>
          </p:spPr>
        </p:sp>
      </p:grpSp>
      <p:grpSp>
        <p:nvGrpSpPr>
          <p:cNvPr id="5" name="Group 5"/>
          <p:cNvGrpSpPr/>
          <p:nvPr/>
        </p:nvGrpSpPr>
        <p:grpSpPr>
          <a:xfrm>
            <a:off x="1441510" y="838224"/>
            <a:ext cx="6610445" cy="47625"/>
            <a:chOff x="0" y="0"/>
            <a:chExt cx="8813927" cy="63500"/>
          </a:xfrm>
        </p:grpSpPr>
        <p:sp>
          <p:nvSpPr>
            <p:cNvPr id="6" name="Freeform 6"/>
            <p:cNvSpPr/>
            <p:nvPr/>
          </p:nvSpPr>
          <p:spPr>
            <a:xfrm>
              <a:off x="0" y="0"/>
              <a:ext cx="8813926" cy="63500"/>
            </a:xfrm>
            <a:custGeom>
              <a:avLst/>
              <a:gdLst/>
              <a:ahLst/>
              <a:cxnLst/>
              <a:rect l="l" t="t" r="r" b="b"/>
              <a:pathLst>
                <a:path w="8813926" h="63500">
                  <a:moveTo>
                    <a:pt x="0" y="0"/>
                  </a:moveTo>
                  <a:lnTo>
                    <a:pt x="8813926" y="0"/>
                  </a:lnTo>
                  <a:lnTo>
                    <a:pt x="8813926" y="63500"/>
                  </a:lnTo>
                  <a:lnTo>
                    <a:pt x="0" y="63500"/>
                  </a:lnTo>
                  <a:close/>
                </a:path>
              </a:pathLst>
            </a:custGeom>
            <a:solidFill>
              <a:srgbClr val="1F375B"/>
            </a:solidFill>
          </p:spPr>
        </p:sp>
      </p:grpSp>
      <p:sp>
        <p:nvSpPr>
          <p:cNvPr id="7" name="TextBox 7"/>
          <p:cNvSpPr txBox="1"/>
          <p:nvPr/>
        </p:nvSpPr>
        <p:spPr>
          <a:xfrm>
            <a:off x="2500709" y="5332068"/>
            <a:ext cx="5918610" cy="355902"/>
          </a:xfrm>
          <a:prstGeom prst="rect">
            <a:avLst/>
          </a:prstGeom>
        </p:spPr>
        <p:txBody>
          <a:bodyPr lIns="0" tIns="0" rIns="0" bIns="0" rtlCol="0" anchor="t">
            <a:spAutoFit/>
          </a:bodyPr>
          <a:lstStyle/>
          <a:p>
            <a:pPr algn="ctr">
              <a:lnSpc>
                <a:spcPts val="2958"/>
              </a:lnSpc>
            </a:pPr>
            <a:r>
              <a:rPr lang="en-US" sz="2113" spc="42">
                <a:solidFill>
                  <a:srgbClr val="C62B12"/>
                </a:solidFill>
                <a:latin typeface="Open Sans Bold"/>
              </a:rPr>
              <a:t>Breathing    </a:t>
            </a:r>
            <a:r>
              <a:rPr lang="en-US" sz="2113" spc="42">
                <a:solidFill>
                  <a:srgbClr val="1F375B"/>
                </a:solidFill>
                <a:latin typeface="Open Sans Italics"/>
              </a:rPr>
              <a:t>Positioning to keep airway open.</a:t>
            </a:r>
          </a:p>
        </p:txBody>
      </p:sp>
      <p:sp>
        <p:nvSpPr>
          <p:cNvPr id="8" name="TextBox 8"/>
          <p:cNvSpPr txBox="1"/>
          <p:nvPr/>
        </p:nvSpPr>
        <p:spPr>
          <a:xfrm>
            <a:off x="2133345" y="6429199"/>
            <a:ext cx="5165418" cy="355902"/>
          </a:xfrm>
          <a:prstGeom prst="rect">
            <a:avLst/>
          </a:prstGeom>
        </p:spPr>
        <p:txBody>
          <a:bodyPr lIns="0" tIns="0" rIns="0" bIns="0" rtlCol="0" anchor="t">
            <a:spAutoFit/>
          </a:bodyPr>
          <a:lstStyle/>
          <a:p>
            <a:pPr algn="ctr">
              <a:lnSpc>
                <a:spcPts val="2958"/>
              </a:lnSpc>
            </a:pPr>
            <a:r>
              <a:rPr lang="en-US" sz="2113" spc="42">
                <a:solidFill>
                  <a:srgbClr val="C62B12"/>
                </a:solidFill>
                <a:latin typeface="Open Sans Bold"/>
              </a:rPr>
              <a:t>Heartbeat    </a:t>
            </a:r>
            <a:r>
              <a:rPr lang="en-US" sz="2113" spc="42">
                <a:solidFill>
                  <a:srgbClr val="1F375B"/>
                </a:solidFill>
                <a:latin typeface="Open Sans Italics"/>
              </a:rPr>
              <a:t>Check pulse and CPR.</a:t>
            </a:r>
          </a:p>
        </p:txBody>
      </p:sp>
      <p:sp>
        <p:nvSpPr>
          <p:cNvPr id="9" name="TextBox 9"/>
          <p:cNvSpPr txBox="1"/>
          <p:nvPr/>
        </p:nvSpPr>
        <p:spPr>
          <a:xfrm>
            <a:off x="1927042" y="2211293"/>
            <a:ext cx="5744170" cy="355902"/>
          </a:xfrm>
          <a:prstGeom prst="rect">
            <a:avLst/>
          </a:prstGeom>
        </p:spPr>
        <p:txBody>
          <a:bodyPr lIns="0" tIns="0" rIns="0" bIns="0" rtlCol="0" anchor="t">
            <a:spAutoFit/>
          </a:bodyPr>
          <a:lstStyle/>
          <a:p>
            <a:pPr algn="ctr">
              <a:lnSpc>
                <a:spcPts val="2958"/>
              </a:lnSpc>
            </a:pPr>
            <a:r>
              <a:rPr lang="en-US" sz="2113" spc="42">
                <a:solidFill>
                  <a:srgbClr val="C62B12"/>
                </a:solidFill>
                <a:latin typeface="Open Sans Bold"/>
              </a:rPr>
              <a:t>Safety    </a:t>
            </a:r>
            <a:r>
              <a:rPr lang="en-US" sz="2113" spc="42">
                <a:solidFill>
                  <a:srgbClr val="1F375B"/>
                </a:solidFill>
                <a:latin typeface="Open Sans Italics"/>
              </a:rPr>
              <a:t>Protect yourself and others. </a:t>
            </a:r>
          </a:p>
        </p:txBody>
      </p:sp>
      <p:sp>
        <p:nvSpPr>
          <p:cNvPr id="10" name="TextBox 10"/>
          <p:cNvSpPr txBox="1"/>
          <p:nvPr/>
        </p:nvSpPr>
        <p:spPr>
          <a:xfrm>
            <a:off x="2171060" y="3272084"/>
            <a:ext cx="5500152" cy="354355"/>
          </a:xfrm>
          <a:prstGeom prst="rect">
            <a:avLst/>
          </a:prstGeom>
        </p:spPr>
        <p:txBody>
          <a:bodyPr lIns="0" tIns="0" rIns="0" bIns="0" rtlCol="0" anchor="t">
            <a:spAutoFit/>
          </a:bodyPr>
          <a:lstStyle/>
          <a:p>
            <a:pPr algn="ctr">
              <a:lnSpc>
                <a:spcPts val="2943"/>
              </a:lnSpc>
            </a:pPr>
            <a:r>
              <a:rPr lang="en-US" sz="2102" spc="42">
                <a:solidFill>
                  <a:srgbClr val="C62B12"/>
                </a:solidFill>
                <a:latin typeface="Open Sans Bold"/>
              </a:rPr>
              <a:t>Call 911    </a:t>
            </a:r>
            <a:r>
              <a:rPr lang="en-US" sz="2102" spc="42">
                <a:solidFill>
                  <a:srgbClr val="1F375B"/>
                </a:solidFill>
                <a:latin typeface="Open Sans Italics"/>
              </a:rPr>
              <a:t>Patient's injury and location.</a:t>
            </a:r>
          </a:p>
        </p:txBody>
      </p:sp>
      <p:sp>
        <p:nvSpPr>
          <p:cNvPr id="11" name="TextBox 11"/>
          <p:cNvSpPr txBox="1"/>
          <p:nvPr/>
        </p:nvSpPr>
        <p:spPr>
          <a:xfrm>
            <a:off x="2293069" y="4309644"/>
            <a:ext cx="5918610" cy="355902"/>
          </a:xfrm>
          <a:prstGeom prst="rect">
            <a:avLst/>
          </a:prstGeom>
        </p:spPr>
        <p:txBody>
          <a:bodyPr lIns="0" tIns="0" rIns="0" bIns="0" rtlCol="0" anchor="t">
            <a:spAutoFit/>
          </a:bodyPr>
          <a:lstStyle/>
          <a:p>
            <a:pPr algn="ctr">
              <a:lnSpc>
                <a:spcPts val="2958"/>
              </a:lnSpc>
            </a:pPr>
            <a:r>
              <a:rPr lang="en-US" sz="2113" spc="42">
                <a:solidFill>
                  <a:srgbClr val="C62B12"/>
                </a:solidFill>
                <a:latin typeface="Open Sans Bold"/>
              </a:rPr>
              <a:t>Bleeding      </a:t>
            </a:r>
            <a:r>
              <a:rPr lang="en-US" sz="2113" spc="42">
                <a:solidFill>
                  <a:srgbClr val="1F375B"/>
                </a:solidFill>
                <a:latin typeface="Open Sans Italics"/>
              </a:rPr>
              <a:t>Pressure to stop it immediately</a:t>
            </a:r>
          </a:p>
        </p:txBody>
      </p:sp>
      <p:pic>
        <p:nvPicPr>
          <p:cNvPr id="12" name="Picture 12"/>
          <p:cNvPicPr>
            <a:picLocks noChangeAspect="1"/>
          </p:cNvPicPr>
          <p:nvPr/>
        </p:nvPicPr>
        <p:blipFill>
          <a:blip r:embed="rId2">
            <a:alphaModFix amt="72000"/>
          </a:blip>
          <a:srcRect/>
          <a:stretch>
            <a:fillRect/>
          </a:stretch>
        </p:blipFill>
        <p:spPr>
          <a:xfrm>
            <a:off x="466928" y="177877"/>
            <a:ext cx="2483457" cy="523854"/>
          </a:xfrm>
          <a:prstGeom prst="rect">
            <a:avLst/>
          </a:prstGeom>
        </p:spPr>
      </p:pic>
      <p:pic>
        <p:nvPicPr>
          <p:cNvPr id="13" name="Picture 13"/>
          <p:cNvPicPr>
            <a:picLocks noChangeAspect="1"/>
          </p:cNvPicPr>
          <p:nvPr/>
        </p:nvPicPr>
        <p:blipFill>
          <a:blip r:embed="rId3"/>
          <a:srcRect/>
          <a:stretch>
            <a:fillRect/>
          </a:stretch>
        </p:blipFill>
        <p:spPr>
          <a:xfrm>
            <a:off x="1149183" y="5146019"/>
            <a:ext cx="829942" cy="766100"/>
          </a:xfrm>
          <a:prstGeom prst="rect">
            <a:avLst/>
          </a:prstGeom>
        </p:spPr>
      </p:pic>
      <p:pic>
        <p:nvPicPr>
          <p:cNvPr id="14" name="Picture 14"/>
          <p:cNvPicPr>
            <a:picLocks noChangeAspect="1"/>
          </p:cNvPicPr>
          <p:nvPr/>
        </p:nvPicPr>
        <p:blipFill>
          <a:blip r:embed="rId4"/>
          <a:srcRect/>
          <a:stretch>
            <a:fillRect/>
          </a:stretch>
        </p:blipFill>
        <p:spPr>
          <a:xfrm>
            <a:off x="1323150" y="4166703"/>
            <a:ext cx="482008" cy="679885"/>
          </a:xfrm>
          <a:prstGeom prst="rect">
            <a:avLst/>
          </a:prstGeom>
        </p:spPr>
      </p:pic>
      <p:pic>
        <p:nvPicPr>
          <p:cNvPr id="15" name="Picture 15"/>
          <p:cNvPicPr>
            <a:picLocks noChangeAspect="1"/>
          </p:cNvPicPr>
          <p:nvPr/>
        </p:nvPicPr>
        <p:blipFill>
          <a:blip r:embed="rId5"/>
          <a:srcRect/>
          <a:stretch>
            <a:fillRect/>
          </a:stretch>
        </p:blipFill>
        <p:spPr>
          <a:xfrm>
            <a:off x="1288024" y="6190424"/>
            <a:ext cx="631125" cy="871553"/>
          </a:xfrm>
          <a:prstGeom prst="rect">
            <a:avLst/>
          </a:prstGeom>
        </p:spPr>
      </p:pic>
      <p:pic>
        <p:nvPicPr>
          <p:cNvPr id="16" name="Picture 16"/>
          <p:cNvPicPr>
            <a:picLocks noChangeAspect="1"/>
          </p:cNvPicPr>
          <p:nvPr/>
        </p:nvPicPr>
        <p:blipFill>
          <a:blip r:embed="rId6"/>
          <a:srcRect l="2134" t="293" r="2134"/>
          <a:stretch>
            <a:fillRect/>
          </a:stretch>
        </p:blipFill>
        <p:spPr>
          <a:xfrm>
            <a:off x="1209159" y="2080503"/>
            <a:ext cx="709990" cy="655582"/>
          </a:xfrm>
          <a:prstGeom prst="rect">
            <a:avLst/>
          </a:prstGeom>
        </p:spPr>
      </p:pic>
      <p:pic>
        <p:nvPicPr>
          <p:cNvPr id="17" name="Picture 17"/>
          <p:cNvPicPr>
            <a:picLocks noChangeAspect="1"/>
          </p:cNvPicPr>
          <p:nvPr/>
        </p:nvPicPr>
        <p:blipFill>
          <a:blip r:embed="rId7"/>
          <a:srcRect/>
          <a:stretch>
            <a:fillRect/>
          </a:stretch>
        </p:blipFill>
        <p:spPr>
          <a:xfrm>
            <a:off x="1253210" y="3036445"/>
            <a:ext cx="621888" cy="86373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653562" y="4506193"/>
            <a:ext cx="11384237" cy="3653396"/>
          </a:xfrm>
          <a:prstGeom prst="rect">
            <a:avLst/>
          </a:prstGeom>
        </p:spPr>
      </p:pic>
      <p:sp>
        <p:nvSpPr>
          <p:cNvPr id="3" name="TextBox 3"/>
          <p:cNvSpPr txBox="1"/>
          <p:nvPr/>
        </p:nvSpPr>
        <p:spPr>
          <a:xfrm>
            <a:off x="533400" y="4274883"/>
            <a:ext cx="704850" cy="1263777"/>
          </a:xfrm>
          <a:prstGeom prst="rect">
            <a:avLst/>
          </a:prstGeom>
        </p:spPr>
        <p:txBody>
          <a:bodyPr lIns="0" tIns="0" rIns="0" bIns="0" rtlCol="0" anchor="t">
            <a:spAutoFit/>
          </a:bodyPr>
          <a:lstStyle/>
          <a:p>
            <a:pPr>
              <a:lnSpc>
                <a:spcPts val="9651"/>
              </a:lnSpc>
            </a:pPr>
            <a:r>
              <a:rPr lang="en-US" sz="8855">
                <a:solidFill>
                  <a:srgbClr val="C62B12"/>
                </a:solidFill>
                <a:latin typeface="Open Sans Extra Bold Bold"/>
              </a:rPr>
              <a:t>+</a:t>
            </a:r>
          </a:p>
        </p:txBody>
      </p:sp>
      <p:grpSp>
        <p:nvGrpSpPr>
          <p:cNvPr id="4" name="Group 4"/>
          <p:cNvGrpSpPr/>
          <p:nvPr/>
        </p:nvGrpSpPr>
        <p:grpSpPr>
          <a:xfrm>
            <a:off x="6311" y="-238270"/>
            <a:ext cx="9769556" cy="5701628"/>
            <a:chOff x="0" y="0"/>
            <a:chExt cx="13026074" cy="7602170"/>
          </a:xfrm>
        </p:grpSpPr>
        <p:pic>
          <p:nvPicPr>
            <p:cNvPr id="5" name="Picture 5"/>
            <p:cNvPicPr>
              <a:picLocks noChangeAspect="1"/>
            </p:cNvPicPr>
            <p:nvPr/>
          </p:nvPicPr>
          <p:blipFill>
            <a:blip r:embed="rId3"/>
            <a:srcRect t="6176" b="6176"/>
            <a:stretch>
              <a:fillRect/>
            </a:stretch>
          </p:blipFill>
          <p:spPr>
            <a:xfrm>
              <a:off x="0" y="0"/>
              <a:ext cx="13026074" cy="7602170"/>
            </a:xfrm>
            <a:prstGeom prst="rect">
              <a:avLst/>
            </a:prstGeom>
          </p:spPr>
        </p:pic>
      </p:grpSp>
      <p:sp>
        <p:nvSpPr>
          <p:cNvPr id="6" name="TextBox 6"/>
          <p:cNvSpPr txBox="1"/>
          <p:nvPr/>
        </p:nvSpPr>
        <p:spPr>
          <a:xfrm>
            <a:off x="385291" y="6168976"/>
            <a:ext cx="9005033" cy="339471"/>
          </a:xfrm>
          <a:prstGeom prst="rect">
            <a:avLst/>
          </a:prstGeom>
        </p:spPr>
        <p:txBody>
          <a:bodyPr lIns="0" tIns="0" rIns="0" bIns="0" rtlCol="0" anchor="t">
            <a:spAutoFit/>
          </a:bodyPr>
          <a:lstStyle/>
          <a:p>
            <a:pPr algn="ctr">
              <a:lnSpc>
                <a:spcPts val="2632"/>
              </a:lnSpc>
            </a:pPr>
            <a:r>
              <a:rPr lang="en-US" sz="2415" spc="724">
                <a:solidFill>
                  <a:srgbClr val="C62B12"/>
                </a:solidFill>
                <a:latin typeface="Open Sans Extra Bold Bold"/>
              </a:rPr>
              <a:t>WHAT WILL YOU DO?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2"/>
          <a:srcRect/>
          <a:stretch>
            <a:fillRect/>
          </a:stretch>
        </p:blipFill>
        <p:spPr>
          <a:xfrm>
            <a:off x="9277350" y="-57150"/>
            <a:ext cx="474009" cy="7429195"/>
          </a:xfrm>
          <a:prstGeom prst="rect">
            <a:avLst/>
          </a:prstGeom>
        </p:spPr>
      </p:pic>
      <p:pic>
        <p:nvPicPr>
          <p:cNvPr id="6" name="Picture 6"/>
          <p:cNvPicPr>
            <a:picLocks noChangeAspect="1"/>
          </p:cNvPicPr>
          <p:nvPr/>
        </p:nvPicPr>
        <p:blipFill>
          <a:blip r:embed="rId3">
            <a:alphaModFix amt="72000"/>
          </a:blip>
          <a:srcRect/>
          <a:stretch>
            <a:fillRect/>
          </a:stretch>
        </p:blipFill>
        <p:spPr>
          <a:xfrm>
            <a:off x="311285" y="200112"/>
            <a:ext cx="2483457" cy="523854"/>
          </a:xfrm>
          <a:prstGeom prst="rect">
            <a:avLst/>
          </a:prstGeom>
        </p:spPr>
      </p:pic>
      <p:pic>
        <p:nvPicPr>
          <p:cNvPr id="4" name="Picture 3" descr="A close up of a logo&#10;&#10;Description automatically generated">
            <a:extLst>
              <a:ext uri="{FF2B5EF4-FFF2-40B4-BE49-F238E27FC236}">
                <a16:creationId xmlns:a16="http://schemas.microsoft.com/office/drawing/2014/main" id="{3528901A-4034-8B4D-924C-88ED6DCE8C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89500" y="914400"/>
            <a:ext cx="3547284" cy="3547284"/>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08EC27BC-D8C3-9741-99A0-A5D26A443D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1562" y="1219199"/>
            <a:ext cx="3775638" cy="6102949"/>
          </a:xfrm>
          <a:prstGeom prst="rect">
            <a:avLst/>
          </a:prstGeom>
        </p:spPr>
      </p:pic>
    </p:spTree>
    <p:extLst>
      <p:ext uri="{BB962C8B-B14F-4D97-AF65-F5344CB8AC3E}">
        <p14:creationId xmlns:p14="http://schemas.microsoft.com/office/powerpoint/2010/main" val="459518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7779" y="-269089"/>
            <a:ext cx="9993185" cy="7903736"/>
            <a:chOff x="0" y="0"/>
            <a:chExt cx="13324246" cy="10538314"/>
          </a:xfrm>
        </p:grpSpPr>
        <p:pic>
          <p:nvPicPr>
            <p:cNvPr id="3" name="Picture 3"/>
            <p:cNvPicPr>
              <a:picLocks noChangeAspect="1"/>
            </p:cNvPicPr>
            <p:nvPr/>
          </p:nvPicPr>
          <p:blipFill>
            <a:blip r:embed="rId2"/>
            <a:srcRect l="2095" r="2095"/>
            <a:stretch>
              <a:fillRect/>
            </a:stretch>
          </p:blipFill>
          <p:spPr>
            <a:xfrm>
              <a:off x="0" y="0"/>
              <a:ext cx="13324246" cy="10538314"/>
            </a:xfrm>
            <a:prstGeom prst="rect">
              <a:avLst/>
            </a:prstGeom>
          </p:spPr>
        </p:pic>
      </p:grpSp>
    </p:spTree>
    <p:extLst>
      <p:ext uri="{BB962C8B-B14F-4D97-AF65-F5344CB8AC3E}">
        <p14:creationId xmlns:p14="http://schemas.microsoft.com/office/powerpoint/2010/main" val="38260799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1581</TotalTime>
  <Words>479</Words>
  <Application>Microsoft Macintosh PowerPoint</Application>
  <PresentationFormat>Custom</PresentationFormat>
  <Paragraphs>98</Paragraphs>
  <Slides>19</Slides>
  <Notes>3</Notes>
  <HiddenSlides>0</HiddenSlides>
  <MMClips>3</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19</vt:i4>
      </vt:variant>
    </vt:vector>
  </HeadingPairs>
  <TitlesOfParts>
    <vt:vector size="32" baseType="lpstr">
      <vt:lpstr>Calibri</vt:lpstr>
      <vt:lpstr>Open Sans Light</vt:lpstr>
      <vt:lpstr>Open Sans Bold</vt:lpstr>
      <vt:lpstr>Open Sans Extra Bold Bold</vt:lpstr>
      <vt:lpstr>Open Sans Light Bold Italics</vt:lpstr>
      <vt:lpstr>Open Sans Light Bold</vt:lpstr>
      <vt:lpstr>Arial</vt:lpstr>
      <vt:lpstr>Open Sans Light Italics</vt:lpstr>
      <vt:lpstr>Open Sans</vt:lpstr>
      <vt:lpstr>Open Sans Italics</vt:lpstr>
      <vt:lpstr>Open Sans Extra Bold</vt:lpstr>
      <vt:lpstr>Open Sans Bold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First Five Medical Training</dc:title>
  <cp:lastModifiedBy>stephenthobson@gmail.com</cp:lastModifiedBy>
  <cp:revision>16</cp:revision>
  <dcterms:created xsi:type="dcterms:W3CDTF">2006-08-16T00:00:00Z</dcterms:created>
  <dcterms:modified xsi:type="dcterms:W3CDTF">2020-02-26T23:52:17Z</dcterms:modified>
  <dc:identifier>DADzoVwIhXo</dc:identifier>
</cp:coreProperties>
</file>