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57" r:id="rId2"/>
  </p:sldIdLst>
  <p:sldSz cx="27432000" cy="384048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0"/>
    <p:restoredTop sz="94681"/>
  </p:normalViewPr>
  <p:slideViewPr>
    <p:cSldViewPr snapToGrid="0" snapToObjects="1">
      <p:cViewPr>
        <p:scale>
          <a:sx n="60" d="100"/>
          <a:sy n="60" d="100"/>
        </p:scale>
        <p:origin x="144" y="-70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stephenthobson/Desktop/First%20Five/FirstFive%20Poster%20Graph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Narrow" panose="020B0604020202020204" pitchFamily="34" charset="0"/>
                <a:ea typeface="+mn-ea"/>
                <a:cs typeface="Arial Narrow" panose="020B0604020202020204" pitchFamily="34" charset="0"/>
              </a:defRPr>
            </a:pPr>
            <a:r>
              <a:rPr lang="en-US" sz="1600"/>
              <a:t>Ability to Respond to a Medical Emergency</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Narrow" panose="020B0604020202020204" pitchFamily="34" charset="0"/>
              <a:ea typeface="+mn-ea"/>
              <a:cs typeface="Arial Narrow" panose="020B0604020202020204" pitchFamily="34" charset="0"/>
            </a:defRPr>
          </a:pPr>
          <a:endParaRPr lang="en-US"/>
        </a:p>
      </c:txPr>
    </c:title>
    <c:autoTitleDeleted val="0"/>
    <c:plotArea>
      <c:layout>
        <c:manualLayout>
          <c:layoutTarget val="inner"/>
          <c:xMode val="edge"/>
          <c:yMode val="edge"/>
          <c:x val="0.1153726932441216"/>
          <c:y val="0.14907514995446408"/>
          <c:w val="0.80453065233731336"/>
          <c:h val="0.68828662849326727"/>
        </c:manualLayout>
      </c:layout>
      <c:barChart>
        <c:barDir val="col"/>
        <c:grouping val="clustered"/>
        <c:varyColors val="0"/>
        <c:ser>
          <c:idx val="0"/>
          <c:order val="0"/>
          <c:tx>
            <c:v>Before</c:v>
          </c:tx>
          <c:spPr>
            <a:solidFill>
              <a:srgbClr val="0070C0"/>
            </a:solidFill>
            <a:ln>
              <a:noFill/>
            </a:ln>
            <a:effectLst/>
          </c:spPr>
          <c:invertIfNegative val="0"/>
          <c:cat>
            <c:strRef>
              <c:f>Sheet1!$A$66:$G$66</c:f>
              <c:strCache>
                <c:ptCount val="7"/>
                <c:pt idx="0">
                  <c:v>bystander             response</c:v>
                </c:pt>
                <c:pt idx="1">
                  <c:v>ensure                   scene safety</c:v>
                </c:pt>
                <c:pt idx="2">
                  <c:v>stop major         bleeding</c:v>
                </c:pt>
                <c:pt idx="3">
                  <c:v>check airway/breathing</c:v>
                </c:pt>
                <c:pt idx="4">
                  <c:v>check for a pulse</c:v>
                </c:pt>
                <c:pt idx="5">
                  <c:v>perform CPR</c:v>
                </c:pt>
                <c:pt idx="6">
                  <c:v>use an AED</c:v>
                </c:pt>
              </c:strCache>
            </c:strRef>
          </c:cat>
          <c:val>
            <c:numRef>
              <c:f>Sheet1!$A$49:$A$55</c:f>
              <c:numCache>
                <c:formatCode>0.0</c:formatCode>
                <c:ptCount val="7"/>
                <c:pt idx="0">
                  <c:v>4.4000000000000004</c:v>
                </c:pt>
                <c:pt idx="1">
                  <c:v>3.2666666666666666</c:v>
                </c:pt>
                <c:pt idx="2">
                  <c:v>3.3333333333333335</c:v>
                </c:pt>
                <c:pt idx="3">
                  <c:v>3.2</c:v>
                </c:pt>
                <c:pt idx="4">
                  <c:v>4.1333333333333337</c:v>
                </c:pt>
                <c:pt idx="5">
                  <c:v>3.5333333333333332</c:v>
                </c:pt>
                <c:pt idx="6">
                  <c:v>3.1333333333333333</c:v>
                </c:pt>
              </c:numCache>
            </c:numRef>
          </c:val>
          <c:extLst>
            <c:ext xmlns:c16="http://schemas.microsoft.com/office/drawing/2014/chart" uri="{C3380CC4-5D6E-409C-BE32-E72D297353CC}">
              <c16:uniqueId val="{00000000-8E60-2346-BBA1-61B0A2638110}"/>
            </c:ext>
          </c:extLst>
        </c:ser>
        <c:ser>
          <c:idx val="1"/>
          <c:order val="1"/>
          <c:tx>
            <c:v>After Training</c:v>
          </c:tx>
          <c:spPr>
            <a:solidFill>
              <a:srgbClr val="FF0000"/>
            </a:solidFill>
            <a:ln>
              <a:noFill/>
            </a:ln>
            <a:effectLst/>
          </c:spPr>
          <c:invertIfNegative val="0"/>
          <c:errBars>
            <c:errBarType val="both"/>
            <c:errValType val="stdErr"/>
            <c:noEndCap val="0"/>
            <c:spPr>
              <a:noFill/>
              <a:ln w="9525" cap="flat" cmpd="sng" algn="ctr">
                <a:solidFill>
                  <a:schemeClr val="tx1">
                    <a:lumMod val="65000"/>
                    <a:lumOff val="35000"/>
                  </a:schemeClr>
                </a:solidFill>
                <a:round/>
              </a:ln>
              <a:effectLst/>
            </c:spPr>
          </c:errBars>
          <c:cat>
            <c:strRef>
              <c:f>Sheet1!$A$66:$G$66</c:f>
              <c:strCache>
                <c:ptCount val="7"/>
                <c:pt idx="0">
                  <c:v>bystander             response</c:v>
                </c:pt>
                <c:pt idx="1">
                  <c:v>ensure                   scene safety</c:v>
                </c:pt>
                <c:pt idx="2">
                  <c:v>stop major         bleeding</c:v>
                </c:pt>
                <c:pt idx="3">
                  <c:v>check airway/breathing</c:v>
                </c:pt>
                <c:pt idx="4">
                  <c:v>check for a pulse</c:v>
                </c:pt>
                <c:pt idx="5">
                  <c:v>perform CPR</c:v>
                </c:pt>
                <c:pt idx="6">
                  <c:v>use an AED</c:v>
                </c:pt>
              </c:strCache>
            </c:strRef>
          </c:cat>
          <c:val>
            <c:numRef>
              <c:f>Sheet1!$B$49:$B$55</c:f>
              <c:numCache>
                <c:formatCode>0.0</c:formatCode>
                <c:ptCount val="7"/>
                <c:pt idx="0">
                  <c:v>4.9333333333333336</c:v>
                </c:pt>
                <c:pt idx="1">
                  <c:v>4.5333333333333332</c:v>
                </c:pt>
                <c:pt idx="2">
                  <c:v>4.5999999999999996</c:v>
                </c:pt>
                <c:pt idx="3">
                  <c:v>4.4000000000000004</c:v>
                </c:pt>
                <c:pt idx="4">
                  <c:v>4.8666666666666663</c:v>
                </c:pt>
                <c:pt idx="5">
                  <c:v>4.5333333333333332</c:v>
                </c:pt>
                <c:pt idx="6">
                  <c:v>4.8666666666666663</c:v>
                </c:pt>
              </c:numCache>
            </c:numRef>
          </c:val>
          <c:extLst>
            <c:ext xmlns:c16="http://schemas.microsoft.com/office/drawing/2014/chart" uri="{C3380CC4-5D6E-409C-BE32-E72D297353CC}">
              <c16:uniqueId val="{00000001-8E60-2346-BBA1-61B0A2638110}"/>
            </c:ext>
          </c:extLst>
        </c:ser>
        <c:dLbls>
          <c:showLegendKey val="0"/>
          <c:showVal val="0"/>
          <c:showCatName val="0"/>
          <c:showSerName val="0"/>
          <c:showPercent val="0"/>
          <c:showBubbleSize val="0"/>
        </c:dLbls>
        <c:gapWidth val="99"/>
        <c:axId val="1969188320"/>
        <c:axId val="1969190016"/>
      </c:barChart>
      <c:catAx>
        <c:axId val="1969188320"/>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Arial Narrow" panose="020B0604020202020204" pitchFamily="34" charset="0"/>
                    <a:ea typeface="+mn-ea"/>
                    <a:cs typeface="Arial Narrow" panose="020B0604020202020204" pitchFamily="34" charset="0"/>
                  </a:defRPr>
                </a:pPr>
                <a:r>
                  <a:rPr lang="en-US" sz="1200"/>
                  <a:t>Emergency Response Skill</a:t>
                </a:r>
              </a:p>
            </c:rich>
          </c:tx>
          <c:layout>
            <c:manualLayout>
              <c:xMode val="edge"/>
              <c:yMode val="edge"/>
              <c:x val="0.42401901836650457"/>
              <c:y val="0.93293485049915037"/>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Narrow" panose="020B0604020202020204" pitchFamily="34" charset="0"/>
                  <a:ea typeface="+mn-ea"/>
                  <a:cs typeface="Arial Narrow" panose="020B0604020202020204" pitchFamily="34" charset="0"/>
                </a:defRPr>
              </a:pPr>
              <a:endParaRPr lang="en-US"/>
            </a:p>
          </c:txPr>
        </c:title>
        <c:numFmt formatCode="@"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Narrow" panose="020B0604020202020204" pitchFamily="34" charset="0"/>
                <a:ea typeface="+mn-ea"/>
                <a:cs typeface="Arial Narrow" panose="020B0604020202020204" pitchFamily="34" charset="0"/>
              </a:defRPr>
            </a:pPr>
            <a:endParaRPr lang="en-US"/>
          </a:p>
        </c:txPr>
        <c:crossAx val="1969190016"/>
        <c:crosses val="autoZero"/>
        <c:auto val="0"/>
        <c:lblAlgn val="ctr"/>
        <c:lblOffset val="100"/>
        <c:noMultiLvlLbl val="0"/>
      </c:catAx>
      <c:valAx>
        <c:axId val="1969190016"/>
        <c:scaling>
          <c:orientation val="minMax"/>
          <c:max val="5"/>
          <c:min val="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Arial Narrow" panose="020B0604020202020204" pitchFamily="34" charset="0"/>
                    <a:ea typeface="+mn-ea"/>
                    <a:cs typeface="Arial Narrow" panose="020B0604020202020204" pitchFamily="34" charset="0"/>
                  </a:defRPr>
                </a:pPr>
                <a:r>
                  <a:rPr lang="en-US" sz="1200"/>
                  <a:t>Level of Confidence</a:t>
                </a:r>
              </a:p>
              <a:p>
                <a:pPr>
                  <a:defRPr sz="1200"/>
                </a:pPr>
                <a:r>
                  <a:rPr lang="en-US" sz="1200"/>
                  <a:t>(1=not at all; 5=very confident)</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Arial Narrow" panose="020B0604020202020204" pitchFamily="34" charset="0"/>
                  <a:ea typeface="+mn-ea"/>
                  <a:cs typeface="Arial Narrow" panose="020B0604020202020204" pitchFamily="34" charset="0"/>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Narrow" panose="020B0604020202020204" pitchFamily="34" charset="0"/>
                <a:ea typeface="+mn-ea"/>
                <a:cs typeface="Arial Narrow" panose="020B0604020202020204" pitchFamily="34" charset="0"/>
              </a:defRPr>
            </a:pPr>
            <a:endParaRPr lang="en-US"/>
          </a:p>
        </c:txPr>
        <c:crossAx val="1969188320"/>
        <c:crosses val="autoZero"/>
        <c:crossBetween val="between"/>
        <c:majorUnit val="1"/>
        <c:minorUnit val="0.5"/>
      </c:valAx>
      <c:spPr>
        <a:noFill/>
        <a:ln>
          <a:noFill/>
        </a:ln>
        <a:effectLst/>
      </c:spPr>
    </c:plotArea>
    <c:legend>
      <c:legendPos val="b"/>
      <c:layout>
        <c:manualLayout>
          <c:xMode val="edge"/>
          <c:yMode val="edge"/>
          <c:x val="0.6687451257434639"/>
          <c:y val="0.89444159481530328"/>
          <c:w val="0.31514479440069992"/>
          <c:h val="7.8125546806649168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Arial Narrow" panose="020B0604020202020204" pitchFamily="34" charset="0"/>
              <a:ea typeface="+mn-ea"/>
              <a:cs typeface="Arial Narrow"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latin typeface="Arial Narrow" panose="020B0604020202020204" pitchFamily="34" charset="0"/>
          <a:cs typeface="Arial Narrow"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F60ADC-96B4-FF4D-B49E-519026478BD6}" type="datetimeFigureOut">
              <a:rPr lang="en-US" smtClean="0"/>
              <a:t>10/30/19</a:t>
            </a:fld>
            <a:endParaRPr lang="en-US"/>
          </a:p>
        </p:txBody>
      </p:sp>
      <p:sp>
        <p:nvSpPr>
          <p:cNvPr id="4" name="Slide Image Placeholder 3"/>
          <p:cNvSpPr>
            <a:spLocks noGrp="1" noRot="1" noChangeAspect="1"/>
          </p:cNvSpPr>
          <p:nvPr>
            <p:ph type="sldImg" idx="2"/>
          </p:nvPr>
        </p:nvSpPr>
        <p:spPr>
          <a:xfrm>
            <a:off x="2327275" y="1143000"/>
            <a:ext cx="22034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91603C-D9F4-4544-A91B-D0DDEDEC41EB}" type="slidenum">
              <a:rPr lang="en-US" smtClean="0"/>
              <a:t>‹#›</a:t>
            </a:fld>
            <a:endParaRPr lang="en-US"/>
          </a:p>
        </p:txBody>
      </p:sp>
    </p:spTree>
    <p:extLst>
      <p:ext uri="{BB962C8B-B14F-4D97-AF65-F5344CB8AC3E}">
        <p14:creationId xmlns:p14="http://schemas.microsoft.com/office/powerpoint/2010/main" val="2042207620"/>
      </p:ext>
    </p:extLst>
  </p:cSld>
  <p:clrMap bg1="lt1" tx1="dk1" bg2="lt2" tx2="dk2" accent1="accent1" accent2="accent2" accent3="accent3" accent4="accent4" accent5="accent5" accent6="accent6" hlink="hlink" folHlink="folHlink"/>
  <p:notesStyle>
    <a:lvl1pPr marL="0" algn="l" defTabSz="3158744" rtl="0" eaLnBrk="1" latinLnBrk="0" hangingPunct="1">
      <a:defRPr sz="4148" kern="1200">
        <a:solidFill>
          <a:schemeClr val="tx1"/>
        </a:solidFill>
        <a:latin typeface="+mn-lt"/>
        <a:ea typeface="+mn-ea"/>
        <a:cs typeface="+mn-cs"/>
      </a:defRPr>
    </a:lvl1pPr>
    <a:lvl2pPr marL="1579374" algn="l" defTabSz="3158744" rtl="0" eaLnBrk="1" latinLnBrk="0" hangingPunct="1">
      <a:defRPr sz="4148" kern="1200">
        <a:solidFill>
          <a:schemeClr val="tx1"/>
        </a:solidFill>
        <a:latin typeface="+mn-lt"/>
        <a:ea typeface="+mn-ea"/>
        <a:cs typeface="+mn-cs"/>
      </a:defRPr>
    </a:lvl2pPr>
    <a:lvl3pPr marL="3158744" algn="l" defTabSz="3158744" rtl="0" eaLnBrk="1" latinLnBrk="0" hangingPunct="1">
      <a:defRPr sz="4148" kern="1200">
        <a:solidFill>
          <a:schemeClr val="tx1"/>
        </a:solidFill>
        <a:latin typeface="+mn-lt"/>
        <a:ea typeface="+mn-ea"/>
        <a:cs typeface="+mn-cs"/>
      </a:defRPr>
    </a:lvl3pPr>
    <a:lvl4pPr marL="4738113" algn="l" defTabSz="3158744" rtl="0" eaLnBrk="1" latinLnBrk="0" hangingPunct="1">
      <a:defRPr sz="4148" kern="1200">
        <a:solidFill>
          <a:schemeClr val="tx1"/>
        </a:solidFill>
        <a:latin typeface="+mn-lt"/>
        <a:ea typeface="+mn-ea"/>
        <a:cs typeface="+mn-cs"/>
      </a:defRPr>
    </a:lvl4pPr>
    <a:lvl5pPr marL="6317482" algn="l" defTabSz="3158744" rtl="0" eaLnBrk="1" latinLnBrk="0" hangingPunct="1">
      <a:defRPr sz="4148" kern="1200">
        <a:solidFill>
          <a:schemeClr val="tx1"/>
        </a:solidFill>
        <a:latin typeface="+mn-lt"/>
        <a:ea typeface="+mn-ea"/>
        <a:cs typeface="+mn-cs"/>
      </a:defRPr>
    </a:lvl5pPr>
    <a:lvl6pPr marL="7896857" algn="l" defTabSz="3158744" rtl="0" eaLnBrk="1" latinLnBrk="0" hangingPunct="1">
      <a:defRPr sz="4148" kern="1200">
        <a:solidFill>
          <a:schemeClr val="tx1"/>
        </a:solidFill>
        <a:latin typeface="+mn-lt"/>
        <a:ea typeface="+mn-ea"/>
        <a:cs typeface="+mn-cs"/>
      </a:defRPr>
    </a:lvl6pPr>
    <a:lvl7pPr marL="9476226" algn="l" defTabSz="3158744" rtl="0" eaLnBrk="1" latinLnBrk="0" hangingPunct="1">
      <a:defRPr sz="4148" kern="1200">
        <a:solidFill>
          <a:schemeClr val="tx1"/>
        </a:solidFill>
        <a:latin typeface="+mn-lt"/>
        <a:ea typeface="+mn-ea"/>
        <a:cs typeface="+mn-cs"/>
      </a:defRPr>
    </a:lvl7pPr>
    <a:lvl8pPr marL="11055598" algn="l" defTabSz="3158744" rtl="0" eaLnBrk="1" latinLnBrk="0" hangingPunct="1">
      <a:defRPr sz="4148" kern="1200">
        <a:solidFill>
          <a:schemeClr val="tx1"/>
        </a:solidFill>
        <a:latin typeface="+mn-lt"/>
        <a:ea typeface="+mn-ea"/>
        <a:cs typeface="+mn-cs"/>
      </a:defRPr>
    </a:lvl8pPr>
    <a:lvl9pPr marL="12634965" algn="l" defTabSz="3158744" rtl="0" eaLnBrk="1" latinLnBrk="0" hangingPunct="1">
      <a:defRPr sz="414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1143000"/>
            <a:ext cx="220345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346C43-9463-4545-AC98-8D3D027BBA67}" type="slidenum">
              <a:rPr lang="en-US" smtClean="0"/>
              <a:t>1</a:t>
            </a:fld>
            <a:endParaRPr lang="en-US"/>
          </a:p>
        </p:txBody>
      </p:sp>
    </p:spTree>
    <p:extLst>
      <p:ext uri="{BB962C8B-B14F-4D97-AF65-F5344CB8AC3E}">
        <p14:creationId xmlns:p14="http://schemas.microsoft.com/office/powerpoint/2010/main" val="2910671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6285233"/>
            <a:ext cx="23317200" cy="13370560"/>
          </a:xfrm>
        </p:spPr>
        <p:txBody>
          <a:bodyPr anchor="b"/>
          <a:lstStyle>
            <a:lvl1pPr algn="ctr">
              <a:defRPr sz="18000"/>
            </a:lvl1pPr>
          </a:lstStyle>
          <a:p>
            <a:r>
              <a:rPr lang="en-US"/>
              <a:t>Click to edit Master title style</a:t>
            </a:r>
            <a:endParaRPr lang="en-US" dirty="0"/>
          </a:p>
        </p:txBody>
      </p:sp>
      <p:sp>
        <p:nvSpPr>
          <p:cNvPr id="3" name="Subtitle 2"/>
          <p:cNvSpPr>
            <a:spLocks noGrp="1"/>
          </p:cNvSpPr>
          <p:nvPr>
            <p:ph type="subTitle" idx="1"/>
          </p:nvPr>
        </p:nvSpPr>
        <p:spPr>
          <a:xfrm>
            <a:off x="3429000" y="20171413"/>
            <a:ext cx="20574000" cy="9272267"/>
          </a:xfrm>
        </p:spPr>
        <p:txBody>
          <a:bodyPr/>
          <a:lstStyle>
            <a:lvl1pPr marL="0" indent="0" algn="ctr">
              <a:buNone/>
              <a:defRPr sz="7200"/>
            </a:lvl1pPr>
            <a:lvl2pPr marL="1371600" indent="0" algn="ctr">
              <a:buNone/>
              <a:defRPr sz="6000"/>
            </a:lvl2pPr>
            <a:lvl3pPr marL="2743200" indent="0" algn="ctr">
              <a:buNone/>
              <a:defRPr sz="5400"/>
            </a:lvl3pPr>
            <a:lvl4pPr marL="4114800" indent="0" algn="ctr">
              <a:buNone/>
              <a:defRPr sz="4800"/>
            </a:lvl4pPr>
            <a:lvl5pPr marL="5486400" indent="0" algn="ctr">
              <a:buNone/>
              <a:defRPr sz="4800"/>
            </a:lvl5pPr>
            <a:lvl6pPr marL="6858000" indent="0" algn="ctr">
              <a:buNone/>
              <a:defRPr sz="4800"/>
            </a:lvl6pPr>
            <a:lvl7pPr marL="8229600" indent="0" algn="ctr">
              <a:buNone/>
              <a:defRPr sz="4800"/>
            </a:lvl7pPr>
            <a:lvl8pPr marL="9601200" indent="0" algn="ctr">
              <a:buNone/>
              <a:defRPr sz="4800"/>
            </a:lvl8pPr>
            <a:lvl9pPr marL="10972800" indent="0" algn="ctr">
              <a:buNone/>
              <a:defRPr sz="4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77333C-1FFD-3A42-B3F1-9C695932FB66}" type="datetimeFigureOut">
              <a:rPr lang="en-US" smtClean="0"/>
              <a:t>10/30/19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C754-83CC-384E-A41E-99BA7CA0D382}" type="slidenum">
              <a:rPr lang="en-US" smtClean="0"/>
              <a:t>‹#›</a:t>
            </a:fld>
            <a:endParaRPr lang="en-US"/>
          </a:p>
        </p:txBody>
      </p:sp>
    </p:spTree>
    <p:extLst>
      <p:ext uri="{BB962C8B-B14F-4D97-AF65-F5344CB8AC3E}">
        <p14:creationId xmlns:p14="http://schemas.microsoft.com/office/powerpoint/2010/main" val="1479472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77333C-1FFD-3A42-B3F1-9C695932FB66}" type="datetimeFigureOut">
              <a:rPr lang="en-US" smtClean="0"/>
              <a:t>10/30/19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C754-83CC-384E-A41E-99BA7CA0D382}" type="slidenum">
              <a:rPr lang="en-US" smtClean="0"/>
              <a:t>‹#›</a:t>
            </a:fld>
            <a:endParaRPr lang="en-US"/>
          </a:p>
        </p:txBody>
      </p:sp>
    </p:spTree>
    <p:extLst>
      <p:ext uri="{BB962C8B-B14F-4D97-AF65-F5344CB8AC3E}">
        <p14:creationId xmlns:p14="http://schemas.microsoft.com/office/powerpoint/2010/main" val="201938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71664" y="9574541"/>
            <a:ext cx="23660100" cy="15975327"/>
          </a:xfrm>
        </p:spPr>
        <p:txBody>
          <a:bodyPr anchor="b"/>
          <a:lstStyle>
            <a:lvl1pPr>
              <a:defRPr sz="18000"/>
            </a:lvl1pPr>
          </a:lstStyle>
          <a:p>
            <a:r>
              <a:rPr lang="en-US"/>
              <a:t>Click to edit Master title style</a:t>
            </a:r>
            <a:endParaRPr lang="en-US" dirty="0"/>
          </a:p>
        </p:txBody>
      </p:sp>
      <p:sp>
        <p:nvSpPr>
          <p:cNvPr id="3" name="Text Placeholder 2"/>
          <p:cNvSpPr>
            <a:spLocks noGrp="1"/>
          </p:cNvSpPr>
          <p:nvPr>
            <p:ph type="body" idx="1"/>
          </p:nvPr>
        </p:nvSpPr>
        <p:spPr>
          <a:xfrm>
            <a:off x="1871664" y="25701001"/>
            <a:ext cx="23660100" cy="8401047"/>
          </a:xfrm>
        </p:spPr>
        <p:txBody>
          <a:bodyPr/>
          <a:lstStyle>
            <a:lvl1pPr marL="0" indent="0">
              <a:buNone/>
              <a:defRPr sz="7200">
                <a:solidFill>
                  <a:schemeClr val="tx1"/>
                </a:solidFill>
              </a:defRPr>
            </a:lvl1pPr>
            <a:lvl2pPr marL="1371600" indent="0">
              <a:buNone/>
              <a:defRPr sz="6000">
                <a:solidFill>
                  <a:schemeClr val="tx1">
                    <a:tint val="75000"/>
                  </a:schemeClr>
                </a:solidFill>
              </a:defRPr>
            </a:lvl2pPr>
            <a:lvl3pPr marL="2743200" indent="0">
              <a:buNone/>
              <a:defRPr sz="5400">
                <a:solidFill>
                  <a:schemeClr val="tx1">
                    <a:tint val="75000"/>
                  </a:schemeClr>
                </a:solidFill>
              </a:defRPr>
            </a:lvl3pPr>
            <a:lvl4pPr marL="4114800" indent="0">
              <a:buNone/>
              <a:defRPr sz="4800">
                <a:solidFill>
                  <a:schemeClr val="tx1">
                    <a:tint val="75000"/>
                  </a:schemeClr>
                </a:solidFill>
              </a:defRPr>
            </a:lvl4pPr>
            <a:lvl5pPr marL="5486400" indent="0">
              <a:buNone/>
              <a:defRPr sz="4800">
                <a:solidFill>
                  <a:schemeClr val="tx1">
                    <a:tint val="75000"/>
                  </a:schemeClr>
                </a:solidFill>
              </a:defRPr>
            </a:lvl5pPr>
            <a:lvl6pPr marL="6858000" indent="0">
              <a:buNone/>
              <a:defRPr sz="4800">
                <a:solidFill>
                  <a:schemeClr val="tx1">
                    <a:tint val="75000"/>
                  </a:schemeClr>
                </a:solidFill>
              </a:defRPr>
            </a:lvl6pPr>
            <a:lvl7pPr marL="8229600" indent="0">
              <a:buNone/>
              <a:defRPr sz="4800">
                <a:solidFill>
                  <a:schemeClr val="tx1">
                    <a:tint val="75000"/>
                  </a:schemeClr>
                </a:solidFill>
              </a:defRPr>
            </a:lvl7pPr>
            <a:lvl8pPr marL="9601200" indent="0">
              <a:buNone/>
              <a:defRPr sz="4800">
                <a:solidFill>
                  <a:schemeClr val="tx1">
                    <a:tint val="75000"/>
                  </a:schemeClr>
                </a:solidFill>
              </a:defRPr>
            </a:lvl8pPr>
            <a:lvl9pPr marL="10972800" indent="0">
              <a:buNone/>
              <a:defRPr sz="48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E77333C-1FFD-3A42-B3F1-9C695932FB66}" type="datetimeFigureOut">
              <a:rPr lang="en-US" smtClean="0"/>
              <a:t>10/30/19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C754-83CC-384E-A41E-99BA7CA0D382}" type="slidenum">
              <a:rPr lang="en-US" smtClean="0"/>
              <a:t>‹#›</a:t>
            </a:fld>
            <a:endParaRPr lang="en-US"/>
          </a:p>
        </p:txBody>
      </p:sp>
    </p:spTree>
    <p:extLst>
      <p:ext uri="{BB962C8B-B14F-4D97-AF65-F5344CB8AC3E}">
        <p14:creationId xmlns:p14="http://schemas.microsoft.com/office/powerpoint/2010/main" val="1397617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5950" y="10223500"/>
            <a:ext cx="11658600" cy="243674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3887450" y="10223500"/>
            <a:ext cx="11658600" cy="243674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77333C-1FFD-3A42-B3F1-9C695932FB66}" type="datetimeFigureOut">
              <a:rPr lang="en-US" smtClean="0"/>
              <a:t>10/30/19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C754-83CC-384E-A41E-99BA7CA0D382}" type="slidenum">
              <a:rPr lang="en-US" smtClean="0"/>
              <a:t>‹#›</a:t>
            </a:fld>
            <a:endParaRPr lang="en-US"/>
          </a:p>
        </p:txBody>
      </p:sp>
    </p:spTree>
    <p:extLst>
      <p:ext uri="{BB962C8B-B14F-4D97-AF65-F5344CB8AC3E}">
        <p14:creationId xmlns:p14="http://schemas.microsoft.com/office/powerpoint/2010/main" val="4231554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89523" y="2044708"/>
            <a:ext cx="23660100" cy="742315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889526" y="9414513"/>
            <a:ext cx="11605020" cy="4613907"/>
          </a:xfrm>
        </p:spPr>
        <p:txBody>
          <a:bodyPr anchor="b"/>
          <a:lstStyle>
            <a:lvl1pPr marL="0" indent="0">
              <a:buNone/>
              <a:defRPr sz="7200" b="1"/>
            </a:lvl1pPr>
            <a:lvl2pPr marL="1371600" indent="0">
              <a:buNone/>
              <a:defRPr sz="6000" b="1"/>
            </a:lvl2pPr>
            <a:lvl3pPr marL="2743200" indent="0">
              <a:buNone/>
              <a:defRPr sz="5400" b="1"/>
            </a:lvl3pPr>
            <a:lvl4pPr marL="4114800" indent="0">
              <a:buNone/>
              <a:defRPr sz="4800" b="1"/>
            </a:lvl4pPr>
            <a:lvl5pPr marL="5486400" indent="0">
              <a:buNone/>
              <a:defRPr sz="4800" b="1"/>
            </a:lvl5pPr>
            <a:lvl6pPr marL="6858000" indent="0">
              <a:buNone/>
              <a:defRPr sz="4800" b="1"/>
            </a:lvl6pPr>
            <a:lvl7pPr marL="8229600" indent="0">
              <a:buNone/>
              <a:defRPr sz="4800" b="1"/>
            </a:lvl7pPr>
            <a:lvl8pPr marL="9601200" indent="0">
              <a:buNone/>
              <a:defRPr sz="4800" b="1"/>
            </a:lvl8pPr>
            <a:lvl9pPr marL="10972800" indent="0">
              <a:buNone/>
              <a:defRPr sz="4800" b="1"/>
            </a:lvl9pPr>
          </a:lstStyle>
          <a:p>
            <a:pPr lvl="0"/>
            <a:r>
              <a:rPr lang="en-US"/>
              <a:t>Edit Master text styles</a:t>
            </a:r>
          </a:p>
        </p:txBody>
      </p:sp>
      <p:sp>
        <p:nvSpPr>
          <p:cNvPr id="4" name="Content Placeholder 3"/>
          <p:cNvSpPr>
            <a:spLocks noGrp="1"/>
          </p:cNvSpPr>
          <p:nvPr>
            <p:ph sz="half" idx="2"/>
          </p:nvPr>
        </p:nvSpPr>
        <p:spPr>
          <a:xfrm>
            <a:off x="1889526" y="14028420"/>
            <a:ext cx="11605020" cy="206336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3887452" y="9414513"/>
            <a:ext cx="11662173" cy="4613907"/>
          </a:xfrm>
        </p:spPr>
        <p:txBody>
          <a:bodyPr anchor="b"/>
          <a:lstStyle>
            <a:lvl1pPr marL="0" indent="0">
              <a:buNone/>
              <a:defRPr sz="7200" b="1"/>
            </a:lvl1pPr>
            <a:lvl2pPr marL="1371600" indent="0">
              <a:buNone/>
              <a:defRPr sz="6000" b="1"/>
            </a:lvl2pPr>
            <a:lvl3pPr marL="2743200" indent="0">
              <a:buNone/>
              <a:defRPr sz="5400" b="1"/>
            </a:lvl3pPr>
            <a:lvl4pPr marL="4114800" indent="0">
              <a:buNone/>
              <a:defRPr sz="4800" b="1"/>
            </a:lvl4pPr>
            <a:lvl5pPr marL="5486400" indent="0">
              <a:buNone/>
              <a:defRPr sz="4800" b="1"/>
            </a:lvl5pPr>
            <a:lvl6pPr marL="6858000" indent="0">
              <a:buNone/>
              <a:defRPr sz="4800" b="1"/>
            </a:lvl6pPr>
            <a:lvl7pPr marL="8229600" indent="0">
              <a:buNone/>
              <a:defRPr sz="4800" b="1"/>
            </a:lvl7pPr>
            <a:lvl8pPr marL="9601200" indent="0">
              <a:buNone/>
              <a:defRPr sz="4800" b="1"/>
            </a:lvl8pPr>
            <a:lvl9pPr marL="10972800" indent="0">
              <a:buNone/>
              <a:defRPr sz="4800" b="1"/>
            </a:lvl9pPr>
          </a:lstStyle>
          <a:p>
            <a:pPr lvl="0"/>
            <a:r>
              <a:rPr lang="en-US"/>
              <a:t>Edit Master text styles</a:t>
            </a:r>
          </a:p>
        </p:txBody>
      </p:sp>
      <p:sp>
        <p:nvSpPr>
          <p:cNvPr id="6" name="Content Placeholder 5"/>
          <p:cNvSpPr>
            <a:spLocks noGrp="1"/>
          </p:cNvSpPr>
          <p:nvPr>
            <p:ph sz="quarter" idx="4"/>
          </p:nvPr>
        </p:nvSpPr>
        <p:spPr>
          <a:xfrm>
            <a:off x="13887452" y="14028420"/>
            <a:ext cx="11662173" cy="206336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77333C-1FFD-3A42-B3F1-9C695932FB66}" type="datetimeFigureOut">
              <a:rPr lang="en-US" smtClean="0"/>
              <a:t>10/30/19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C754-83CC-384E-A41E-99BA7CA0D382}" type="slidenum">
              <a:rPr lang="en-US" smtClean="0"/>
              <a:t>‹#›</a:t>
            </a:fld>
            <a:endParaRPr lang="en-US"/>
          </a:p>
        </p:txBody>
      </p:sp>
    </p:spTree>
    <p:extLst>
      <p:ext uri="{BB962C8B-B14F-4D97-AF65-F5344CB8AC3E}">
        <p14:creationId xmlns:p14="http://schemas.microsoft.com/office/powerpoint/2010/main" val="3215274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77333C-1FFD-3A42-B3F1-9C695932FB66}" type="datetimeFigureOut">
              <a:rPr lang="en-US" smtClean="0"/>
              <a:t>10/30/19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C754-83CC-384E-A41E-99BA7CA0D382}" type="slidenum">
              <a:rPr lang="en-US" smtClean="0"/>
              <a:t>‹#›</a:t>
            </a:fld>
            <a:endParaRPr lang="en-US"/>
          </a:p>
        </p:txBody>
      </p:sp>
    </p:spTree>
    <p:extLst>
      <p:ext uri="{BB962C8B-B14F-4D97-AF65-F5344CB8AC3E}">
        <p14:creationId xmlns:p14="http://schemas.microsoft.com/office/powerpoint/2010/main" val="819321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77333C-1FFD-3A42-B3F1-9C695932FB66}" type="datetimeFigureOut">
              <a:rPr lang="en-US" smtClean="0"/>
              <a:t>10/30/19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C754-83CC-384E-A41E-99BA7CA0D382}" type="slidenum">
              <a:rPr lang="en-US" smtClean="0"/>
              <a:t>‹#›</a:t>
            </a:fld>
            <a:endParaRPr lang="en-US"/>
          </a:p>
        </p:txBody>
      </p:sp>
    </p:spTree>
    <p:extLst>
      <p:ext uri="{BB962C8B-B14F-4D97-AF65-F5344CB8AC3E}">
        <p14:creationId xmlns:p14="http://schemas.microsoft.com/office/powerpoint/2010/main" val="2084015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89523" y="2560320"/>
            <a:ext cx="8847534" cy="8961120"/>
          </a:xfrm>
        </p:spPr>
        <p:txBody>
          <a:bodyPr anchor="b"/>
          <a:lstStyle>
            <a:lvl1pPr>
              <a:defRPr sz="9600"/>
            </a:lvl1pPr>
          </a:lstStyle>
          <a:p>
            <a:r>
              <a:rPr lang="en-US"/>
              <a:t>Click to edit Master title style</a:t>
            </a:r>
            <a:endParaRPr lang="en-US" dirty="0"/>
          </a:p>
        </p:txBody>
      </p:sp>
      <p:sp>
        <p:nvSpPr>
          <p:cNvPr id="3" name="Content Placeholder 2"/>
          <p:cNvSpPr>
            <a:spLocks noGrp="1"/>
          </p:cNvSpPr>
          <p:nvPr>
            <p:ph idx="1"/>
          </p:nvPr>
        </p:nvSpPr>
        <p:spPr>
          <a:xfrm>
            <a:off x="11662173" y="5529588"/>
            <a:ext cx="13887450" cy="27292300"/>
          </a:xfrm>
        </p:spPr>
        <p:txBody>
          <a:bodyPr/>
          <a:lstStyle>
            <a:lvl1pPr>
              <a:defRPr sz="9600"/>
            </a:lvl1pPr>
            <a:lvl2pPr>
              <a:defRPr sz="8400"/>
            </a:lvl2pPr>
            <a:lvl3pPr>
              <a:defRPr sz="7200"/>
            </a:lvl3pPr>
            <a:lvl4pPr>
              <a:defRPr sz="6000"/>
            </a:lvl4pPr>
            <a:lvl5pPr>
              <a:defRPr sz="6000"/>
            </a:lvl5pPr>
            <a:lvl6pPr>
              <a:defRPr sz="6000"/>
            </a:lvl6pPr>
            <a:lvl7pPr>
              <a:defRPr sz="6000"/>
            </a:lvl7pPr>
            <a:lvl8pPr>
              <a:defRPr sz="6000"/>
            </a:lvl8pPr>
            <a:lvl9pPr>
              <a:defRPr sz="6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889523" y="11521440"/>
            <a:ext cx="8847534" cy="21344893"/>
          </a:xfrm>
        </p:spPr>
        <p:txBody>
          <a:bodyPr/>
          <a:lstStyle>
            <a:lvl1pPr marL="0" indent="0">
              <a:buNone/>
              <a:defRPr sz="4800"/>
            </a:lvl1pPr>
            <a:lvl2pPr marL="1371600" indent="0">
              <a:buNone/>
              <a:defRPr sz="4200"/>
            </a:lvl2pPr>
            <a:lvl3pPr marL="2743200" indent="0">
              <a:buNone/>
              <a:defRPr sz="3600"/>
            </a:lvl3pPr>
            <a:lvl4pPr marL="4114800" indent="0">
              <a:buNone/>
              <a:defRPr sz="3000"/>
            </a:lvl4pPr>
            <a:lvl5pPr marL="5486400" indent="0">
              <a:buNone/>
              <a:defRPr sz="3000"/>
            </a:lvl5pPr>
            <a:lvl6pPr marL="6858000" indent="0">
              <a:buNone/>
              <a:defRPr sz="3000"/>
            </a:lvl6pPr>
            <a:lvl7pPr marL="8229600" indent="0">
              <a:buNone/>
              <a:defRPr sz="3000"/>
            </a:lvl7pPr>
            <a:lvl8pPr marL="9601200" indent="0">
              <a:buNone/>
              <a:defRPr sz="3000"/>
            </a:lvl8pPr>
            <a:lvl9pPr marL="10972800" indent="0">
              <a:buNone/>
              <a:defRPr sz="3000"/>
            </a:lvl9pPr>
          </a:lstStyle>
          <a:p>
            <a:pPr lvl="0"/>
            <a:r>
              <a:rPr lang="en-US"/>
              <a:t>Edit Master text styles</a:t>
            </a:r>
          </a:p>
        </p:txBody>
      </p:sp>
      <p:sp>
        <p:nvSpPr>
          <p:cNvPr id="5" name="Date Placeholder 4"/>
          <p:cNvSpPr>
            <a:spLocks noGrp="1"/>
          </p:cNvSpPr>
          <p:nvPr>
            <p:ph type="dt" sz="half" idx="10"/>
          </p:nvPr>
        </p:nvSpPr>
        <p:spPr/>
        <p:txBody>
          <a:bodyPr/>
          <a:lstStyle/>
          <a:p>
            <a:fld id="{CE77333C-1FFD-3A42-B3F1-9C695932FB66}" type="datetimeFigureOut">
              <a:rPr lang="en-US" smtClean="0"/>
              <a:t>10/30/19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C754-83CC-384E-A41E-99BA7CA0D382}" type="slidenum">
              <a:rPr lang="en-US" smtClean="0"/>
              <a:t>‹#›</a:t>
            </a:fld>
            <a:endParaRPr lang="en-US"/>
          </a:p>
        </p:txBody>
      </p:sp>
    </p:spTree>
    <p:extLst>
      <p:ext uri="{BB962C8B-B14F-4D97-AF65-F5344CB8AC3E}">
        <p14:creationId xmlns:p14="http://schemas.microsoft.com/office/powerpoint/2010/main" val="2116076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89523" y="2560320"/>
            <a:ext cx="8847534" cy="8961120"/>
          </a:xfrm>
        </p:spPr>
        <p:txBody>
          <a:bodyPr anchor="b"/>
          <a:lstStyle>
            <a:lvl1pPr>
              <a:defRPr sz="9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62173" y="5529588"/>
            <a:ext cx="13887450" cy="27292300"/>
          </a:xfrm>
        </p:spPr>
        <p:txBody>
          <a:bodyPr anchor="t"/>
          <a:lstStyle>
            <a:lvl1pPr marL="0" indent="0">
              <a:buNone/>
              <a:defRPr sz="9600"/>
            </a:lvl1pPr>
            <a:lvl2pPr marL="1371600" indent="0">
              <a:buNone/>
              <a:defRPr sz="8400"/>
            </a:lvl2pPr>
            <a:lvl3pPr marL="2743200" indent="0">
              <a:buNone/>
              <a:defRPr sz="7200"/>
            </a:lvl3pPr>
            <a:lvl4pPr marL="4114800" indent="0">
              <a:buNone/>
              <a:defRPr sz="6000"/>
            </a:lvl4pPr>
            <a:lvl5pPr marL="5486400" indent="0">
              <a:buNone/>
              <a:defRPr sz="6000"/>
            </a:lvl5pPr>
            <a:lvl6pPr marL="6858000" indent="0">
              <a:buNone/>
              <a:defRPr sz="6000"/>
            </a:lvl6pPr>
            <a:lvl7pPr marL="8229600" indent="0">
              <a:buNone/>
              <a:defRPr sz="6000"/>
            </a:lvl7pPr>
            <a:lvl8pPr marL="9601200" indent="0">
              <a:buNone/>
              <a:defRPr sz="6000"/>
            </a:lvl8pPr>
            <a:lvl9pPr marL="10972800" indent="0">
              <a:buNone/>
              <a:defRPr sz="6000"/>
            </a:lvl9pPr>
          </a:lstStyle>
          <a:p>
            <a:r>
              <a:rPr lang="en-US"/>
              <a:t>Click icon to add picture</a:t>
            </a:r>
            <a:endParaRPr lang="en-US" dirty="0"/>
          </a:p>
        </p:txBody>
      </p:sp>
      <p:sp>
        <p:nvSpPr>
          <p:cNvPr id="4" name="Text Placeholder 3"/>
          <p:cNvSpPr>
            <a:spLocks noGrp="1"/>
          </p:cNvSpPr>
          <p:nvPr>
            <p:ph type="body" sz="half" idx="2"/>
          </p:nvPr>
        </p:nvSpPr>
        <p:spPr>
          <a:xfrm>
            <a:off x="1889523" y="11521440"/>
            <a:ext cx="8847534" cy="21344893"/>
          </a:xfrm>
        </p:spPr>
        <p:txBody>
          <a:bodyPr/>
          <a:lstStyle>
            <a:lvl1pPr marL="0" indent="0">
              <a:buNone/>
              <a:defRPr sz="4800"/>
            </a:lvl1pPr>
            <a:lvl2pPr marL="1371600" indent="0">
              <a:buNone/>
              <a:defRPr sz="4200"/>
            </a:lvl2pPr>
            <a:lvl3pPr marL="2743200" indent="0">
              <a:buNone/>
              <a:defRPr sz="3600"/>
            </a:lvl3pPr>
            <a:lvl4pPr marL="4114800" indent="0">
              <a:buNone/>
              <a:defRPr sz="3000"/>
            </a:lvl4pPr>
            <a:lvl5pPr marL="5486400" indent="0">
              <a:buNone/>
              <a:defRPr sz="3000"/>
            </a:lvl5pPr>
            <a:lvl6pPr marL="6858000" indent="0">
              <a:buNone/>
              <a:defRPr sz="3000"/>
            </a:lvl6pPr>
            <a:lvl7pPr marL="8229600" indent="0">
              <a:buNone/>
              <a:defRPr sz="3000"/>
            </a:lvl7pPr>
            <a:lvl8pPr marL="9601200" indent="0">
              <a:buNone/>
              <a:defRPr sz="3000"/>
            </a:lvl8pPr>
            <a:lvl9pPr marL="10972800" indent="0">
              <a:buNone/>
              <a:defRPr sz="3000"/>
            </a:lvl9pPr>
          </a:lstStyle>
          <a:p>
            <a:pPr lvl="0"/>
            <a:r>
              <a:rPr lang="en-US"/>
              <a:t>Edit Master text styles</a:t>
            </a:r>
          </a:p>
        </p:txBody>
      </p:sp>
      <p:sp>
        <p:nvSpPr>
          <p:cNvPr id="5" name="Date Placeholder 4"/>
          <p:cNvSpPr>
            <a:spLocks noGrp="1"/>
          </p:cNvSpPr>
          <p:nvPr>
            <p:ph type="dt" sz="half" idx="10"/>
          </p:nvPr>
        </p:nvSpPr>
        <p:spPr/>
        <p:txBody>
          <a:bodyPr/>
          <a:lstStyle/>
          <a:p>
            <a:fld id="{CE77333C-1FFD-3A42-B3F1-9C695932FB66}" type="datetimeFigureOut">
              <a:rPr lang="en-US" smtClean="0"/>
              <a:t>10/30/19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C754-83CC-384E-A41E-99BA7CA0D382}" type="slidenum">
              <a:rPr lang="en-US" smtClean="0"/>
              <a:t>‹#›</a:t>
            </a:fld>
            <a:endParaRPr lang="en-US"/>
          </a:p>
        </p:txBody>
      </p:sp>
    </p:spTree>
    <p:extLst>
      <p:ext uri="{BB962C8B-B14F-4D97-AF65-F5344CB8AC3E}">
        <p14:creationId xmlns:p14="http://schemas.microsoft.com/office/powerpoint/2010/main" val="1857799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77333C-1FFD-3A42-B3F1-9C695932FB66}" type="datetimeFigureOut">
              <a:rPr lang="en-US" smtClean="0"/>
              <a:t>10/30/19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C754-83CC-384E-A41E-99BA7CA0D382}" type="slidenum">
              <a:rPr lang="en-US" smtClean="0"/>
              <a:t>‹#›</a:t>
            </a:fld>
            <a:endParaRPr lang="en-US"/>
          </a:p>
        </p:txBody>
      </p:sp>
    </p:spTree>
    <p:extLst>
      <p:ext uri="{BB962C8B-B14F-4D97-AF65-F5344CB8AC3E}">
        <p14:creationId xmlns:p14="http://schemas.microsoft.com/office/powerpoint/2010/main" val="3848048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9631027" y="2044700"/>
            <a:ext cx="5915025" cy="3254629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885952" y="2044700"/>
            <a:ext cx="17402175" cy="3254629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77333C-1FFD-3A42-B3F1-9C695932FB66}" type="datetimeFigureOut">
              <a:rPr lang="en-US" smtClean="0"/>
              <a:t>10/30/19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C754-83CC-384E-A41E-99BA7CA0D382}" type="slidenum">
              <a:rPr lang="en-US" smtClean="0"/>
              <a:t>‹#›</a:t>
            </a:fld>
            <a:endParaRPr lang="en-US"/>
          </a:p>
        </p:txBody>
      </p:sp>
    </p:spTree>
    <p:extLst>
      <p:ext uri="{BB962C8B-B14F-4D97-AF65-F5344CB8AC3E}">
        <p14:creationId xmlns:p14="http://schemas.microsoft.com/office/powerpoint/2010/main" val="995148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5950" y="2044708"/>
            <a:ext cx="23660100" cy="74231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885950" y="10223500"/>
            <a:ext cx="23660100" cy="2436749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885950" y="35595568"/>
            <a:ext cx="6172200" cy="2044700"/>
          </a:xfrm>
          <a:prstGeom prst="rect">
            <a:avLst/>
          </a:prstGeom>
        </p:spPr>
        <p:txBody>
          <a:bodyPr vert="horz" lIns="91440" tIns="45720" rIns="91440" bIns="45720" rtlCol="0" anchor="ctr"/>
          <a:lstStyle>
            <a:lvl1pPr algn="l">
              <a:defRPr sz="3600">
                <a:solidFill>
                  <a:schemeClr val="tx1">
                    <a:tint val="75000"/>
                  </a:schemeClr>
                </a:solidFill>
              </a:defRPr>
            </a:lvl1pPr>
          </a:lstStyle>
          <a:p>
            <a:fld id="{CE77333C-1FFD-3A42-B3F1-9C695932FB66}" type="datetimeFigureOut">
              <a:rPr lang="en-US" smtClean="0"/>
              <a:t>10/30/19</a:t>
            </a:fld>
            <a:endParaRPr lang="en-US"/>
          </a:p>
        </p:txBody>
      </p:sp>
      <p:sp>
        <p:nvSpPr>
          <p:cNvPr id="5" name="Footer Placeholder 4"/>
          <p:cNvSpPr>
            <a:spLocks noGrp="1"/>
          </p:cNvSpPr>
          <p:nvPr>
            <p:ph type="ftr" sz="quarter" idx="3"/>
          </p:nvPr>
        </p:nvSpPr>
        <p:spPr>
          <a:xfrm>
            <a:off x="9086850" y="35595568"/>
            <a:ext cx="9258300" cy="2044700"/>
          </a:xfrm>
          <a:prstGeom prst="rect">
            <a:avLst/>
          </a:prstGeom>
        </p:spPr>
        <p:txBody>
          <a:bodyPr vert="horz" lIns="91440" tIns="45720" rIns="91440" bIns="45720" rtlCol="0" anchor="ctr"/>
          <a:lstStyle>
            <a:lvl1pPr algn="ctr">
              <a:defRPr sz="3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9373850" y="35595568"/>
            <a:ext cx="6172200" cy="2044700"/>
          </a:xfrm>
          <a:prstGeom prst="rect">
            <a:avLst/>
          </a:prstGeom>
        </p:spPr>
        <p:txBody>
          <a:bodyPr vert="horz" lIns="91440" tIns="45720" rIns="91440" bIns="45720" rtlCol="0" anchor="ctr"/>
          <a:lstStyle>
            <a:lvl1pPr algn="r">
              <a:defRPr sz="3600">
                <a:solidFill>
                  <a:schemeClr val="tx1">
                    <a:tint val="75000"/>
                  </a:schemeClr>
                </a:solidFill>
              </a:defRPr>
            </a:lvl1pPr>
          </a:lstStyle>
          <a:p>
            <a:fld id="{44FAC754-83CC-384E-A41E-99BA7CA0D382}" type="slidenum">
              <a:rPr lang="en-US" smtClean="0"/>
              <a:t>‹#›</a:t>
            </a:fld>
            <a:endParaRPr lang="en-US"/>
          </a:p>
        </p:txBody>
      </p:sp>
    </p:spTree>
    <p:extLst>
      <p:ext uri="{BB962C8B-B14F-4D97-AF65-F5344CB8AC3E}">
        <p14:creationId xmlns:p14="http://schemas.microsoft.com/office/powerpoint/2010/main" val="15070590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743200" rtl="0" eaLnBrk="1" latinLnBrk="0" hangingPunct="1">
        <a:lnSpc>
          <a:spcPct val="90000"/>
        </a:lnSpc>
        <a:spcBef>
          <a:spcPct val="0"/>
        </a:spcBef>
        <a:buNone/>
        <a:defRPr sz="13200" kern="1200">
          <a:solidFill>
            <a:schemeClr val="tx1"/>
          </a:solidFill>
          <a:latin typeface="+mj-lt"/>
          <a:ea typeface="+mj-ea"/>
          <a:cs typeface="+mj-cs"/>
        </a:defRPr>
      </a:lvl1pPr>
    </p:titleStyle>
    <p:bodyStyle>
      <a:lvl1pPr marL="685800" indent="-685800" algn="l" defTabSz="2743200" rtl="0" eaLnBrk="1" latinLnBrk="0" hangingPunct="1">
        <a:lnSpc>
          <a:spcPct val="90000"/>
        </a:lnSpc>
        <a:spcBef>
          <a:spcPts val="3000"/>
        </a:spcBef>
        <a:buFont typeface="Arial" panose="020B0604020202020204" pitchFamily="34" charset="0"/>
        <a:buChar char="•"/>
        <a:defRPr sz="8400" kern="120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72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60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p:bodyStyle>
    <p:otherStyle>
      <a:defPPr>
        <a:defRPr lang="en-US"/>
      </a:defPPr>
      <a:lvl1pPr marL="0" algn="l" defTabSz="2743200" rtl="0" eaLnBrk="1" latinLnBrk="0" hangingPunct="1">
        <a:defRPr sz="5400" kern="1200">
          <a:solidFill>
            <a:schemeClr val="tx1"/>
          </a:solidFill>
          <a:latin typeface="+mn-lt"/>
          <a:ea typeface="+mn-ea"/>
          <a:cs typeface="+mn-cs"/>
        </a:defRPr>
      </a:lvl1pPr>
      <a:lvl2pPr marL="1371600" algn="l" defTabSz="2743200" rtl="0" eaLnBrk="1" latinLnBrk="0" hangingPunct="1">
        <a:defRPr sz="5400" kern="1200">
          <a:solidFill>
            <a:schemeClr val="tx1"/>
          </a:solidFill>
          <a:latin typeface="+mn-lt"/>
          <a:ea typeface="+mn-ea"/>
          <a:cs typeface="+mn-cs"/>
        </a:defRPr>
      </a:lvl2pPr>
      <a:lvl3pPr marL="2743200" algn="l" defTabSz="2743200" rtl="0" eaLnBrk="1" latinLnBrk="0" hangingPunct="1">
        <a:defRPr sz="5400" kern="1200">
          <a:solidFill>
            <a:schemeClr val="tx1"/>
          </a:solidFill>
          <a:latin typeface="+mn-lt"/>
          <a:ea typeface="+mn-ea"/>
          <a:cs typeface="+mn-cs"/>
        </a:defRPr>
      </a:lvl3pPr>
      <a:lvl4pPr marL="4114800" algn="l" defTabSz="2743200" rtl="0" eaLnBrk="1" latinLnBrk="0" hangingPunct="1">
        <a:defRPr sz="5400" kern="1200">
          <a:solidFill>
            <a:schemeClr val="tx1"/>
          </a:solidFill>
          <a:latin typeface="+mn-lt"/>
          <a:ea typeface="+mn-ea"/>
          <a:cs typeface="+mn-cs"/>
        </a:defRPr>
      </a:lvl4pPr>
      <a:lvl5pPr marL="5486400" algn="l" defTabSz="2743200" rtl="0" eaLnBrk="1" latinLnBrk="0" hangingPunct="1">
        <a:defRPr sz="5400" kern="1200">
          <a:solidFill>
            <a:schemeClr val="tx1"/>
          </a:solidFill>
          <a:latin typeface="+mn-lt"/>
          <a:ea typeface="+mn-ea"/>
          <a:cs typeface="+mn-cs"/>
        </a:defRPr>
      </a:lvl5pPr>
      <a:lvl6pPr marL="6858000" algn="l" defTabSz="2743200" rtl="0" eaLnBrk="1" latinLnBrk="0" hangingPunct="1">
        <a:defRPr sz="5400" kern="1200">
          <a:solidFill>
            <a:schemeClr val="tx1"/>
          </a:solidFill>
          <a:latin typeface="+mn-lt"/>
          <a:ea typeface="+mn-ea"/>
          <a:cs typeface="+mn-cs"/>
        </a:defRPr>
      </a:lvl6pPr>
      <a:lvl7pPr marL="8229600" algn="l" defTabSz="2743200" rtl="0" eaLnBrk="1" latinLnBrk="0" hangingPunct="1">
        <a:defRPr sz="5400" kern="1200">
          <a:solidFill>
            <a:schemeClr val="tx1"/>
          </a:solidFill>
          <a:latin typeface="+mn-lt"/>
          <a:ea typeface="+mn-ea"/>
          <a:cs typeface="+mn-cs"/>
        </a:defRPr>
      </a:lvl7pPr>
      <a:lvl8pPr marL="9601200" algn="l" defTabSz="2743200" rtl="0" eaLnBrk="1" latinLnBrk="0" hangingPunct="1">
        <a:defRPr sz="5400" kern="1200">
          <a:solidFill>
            <a:schemeClr val="tx1"/>
          </a:solidFill>
          <a:latin typeface="+mn-lt"/>
          <a:ea typeface="+mn-ea"/>
          <a:cs typeface="+mn-cs"/>
        </a:defRPr>
      </a:lvl8pPr>
      <a:lvl9pPr marL="10972800" algn="l" defTabSz="2743200" rtl="0" eaLnBrk="1" latinLnBrk="0" hangingPunct="1">
        <a:defRPr sz="5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g"/><Relationship Id="rId13" Type="http://schemas.openxmlformats.org/officeDocument/2006/relationships/image" Target="../media/image8.png"/><Relationship Id="rId3" Type="http://schemas.openxmlformats.org/officeDocument/2006/relationships/chart" Target="../charts/chart1.xml"/><Relationship Id="rId7" Type="http://schemas.openxmlformats.org/officeDocument/2006/relationships/image" Target="../media/image2.jpg"/><Relationship Id="rId12" Type="http://schemas.openxmlformats.org/officeDocument/2006/relationships/image" Target="../media/image7.png"/><Relationship Id="rId2" Type="http://schemas.openxmlformats.org/officeDocument/2006/relationships/notesSlide" Target="../notesSlides/notesSlide1.xml"/><Relationship Id="rId16"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hyperlink" Target="http://www.firstfivemed.com/" TargetMode="External"/><Relationship Id="rId15" Type="http://schemas.openxmlformats.org/officeDocument/2006/relationships/image" Target="../media/image10.jpg"/><Relationship Id="rId10" Type="http://schemas.openxmlformats.org/officeDocument/2006/relationships/image" Target="../media/image5.png"/><Relationship Id="rId4" Type="http://schemas.openxmlformats.org/officeDocument/2006/relationships/hyperlink" Target="mailto:firstfivemed@gmail.com" TargetMode="External"/><Relationship Id="rId9" Type="http://schemas.openxmlformats.org/officeDocument/2006/relationships/image" Target="../media/image4.png"/><Relationship Id="rId1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 name="Chart 56">
            <a:extLst>
              <a:ext uri="{FF2B5EF4-FFF2-40B4-BE49-F238E27FC236}">
                <a16:creationId xmlns:a16="http://schemas.microsoft.com/office/drawing/2014/main" id="{E5685688-2704-D044-B3EC-93E1A9721275}"/>
              </a:ext>
            </a:extLst>
          </p:cNvPr>
          <p:cNvGraphicFramePr>
            <a:graphicFrameLocks/>
          </p:cNvGraphicFramePr>
          <p:nvPr>
            <p:extLst>
              <p:ext uri="{D42A27DB-BD31-4B8C-83A1-F6EECF244321}">
                <p14:modId xmlns:p14="http://schemas.microsoft.com/office/powerpoint/2010/main" val="481780548"/>
              </p:ext>
            </p:extLst>
          </p:nvPr>
        </p:nvGraphicFramePr>
        <p:xfrm>
          <a:off x="8247185" y="21319700"/>
          <a:ext cx="11141280" cy="6129885"/>
        </p:xfrm>
        <a:graphic>
          <a:graphicData uri="http://schemas.openxmlformats.org/drawingml/2006/chart">
            <c:chart xmlns:c="http://schemas.openxmlformats.org/drawingml/2006/chart" xmlns:r="http://schemas.openxmlformats.org/officeDocument/2006/relationships" r:id="rId3"/>
          </a:graphicData>
        </a:graphic>
      </p:graphicFrame>
      <p:sp>
        <p:nvSpPr>
          <p:cNvPr id="54" name="Rectangle 53">
            <a:extLst>
              <a:ext uri="{FF2B5EF4-FFF2-40B4-BE49-F238E27FC236}">
                <a16:creationId xmlns:a16="http://schemas.microsoft.com/office/drawing/2014/main" id="{DB33107C-0F3A-D647-9A10-14836D34D901}"/>
              </a:ext>
            </a:extLst>
          </p:cNvPr>
          <p:cNvSpPr/>
          <p:nvPr/>
        </p:nvSpPr>
        <p:spPr>
          <a:xfrm>
            <a:off x="20190306" y="5320797"/>
            <a:ext cx="5913011" cy="11696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Times" pitchFamily="2" charset="0"/>
              </a:rPr>
              <a:t>Discussion</a:t>
            </a:r>
          </a:p>
        </p:txBody>
      </p:sp>
      <p:sp>
        <p:nvSpPr>
          <p:cNvPr id="12" name="TextBox 11">
            <a:extLst>
              <a:ext uri="{FF2B5EF4-FFF2-40B4-BE49-F238E27FC236}">
                <a16:creationId xmlns:a16="http://schemas.microsoft.com/office/drawing/2014/main" id="{7507E825-AB4A-9447-9FA2-45C5CB7B5F88}"/>
              </a:ext>
            </a:extLst>
          </p:cNvPr>
          <p:cNvSpPr txBox="1"/>
          <p:nvPr/>
        </p:nvSpPr>
        <p:spPr>
          <a:xfrm>
            <a:off x="20299989" y="31057826"/>
            <a:ext cx="6942851" cy="1477328"/>
          </a:xfrm>
          <a:prstGeom prst="rect">
            <a:avLst/>
          </a:prstGeom>
          <a:noFill/>
          <a:ln>
            <a:noFill/>
          </a:ln>
        </p:spPr>
        <p:txBody>
          <a:bodyPr wrap="square" rtlCol="0">
            <a:spAutoFit/>
          </a:bodyPr>
          <a:lstStyle/>
          <a:p>
            <a:pPr algn="ctr"/>
            <a:r>
              <a:rPr lang="en-US" sz="3000" dirty="0">
                <a:solidFill>
                  <a:schemeClr val="accent1"/>
                </a:solidFill>
                <a:latin typeface="Times" pitchFamily="2" charset="0"/>
              </a:rPr>
              <a:t>Stephen Hobson, SSG</a:t>
            </a:r>
          </a:p>
          <a:p>
            <a:pPr algn="ctr"/>
            <a:r>
              <a:rPr lang="en-US" sz="3000" dirty="0">
                <a:solidFill>
                  <a:schemeClr val="accent1"/>
                </a:solidFill>
                <a:latin typeface="Times" pitchFamily="2" charset="0"/>
              </a:rPr>
              <a:t>Special Forces Medical Sergeant</a:t>
            </a:r>
          </a:p>
          <a:p>
            <a:pPr algn="ctr"/>
            <a:r>
              <a:rPr lang="en-US" sz="3000" dirty="0">
                <a:solidFill>
                  <a:schemeClr val="accent1"/>
                </a:solidFill>
                <a:latin typeface="Times" pitchFamily="2" charset="0"/>
              </a:rPr>
              <a:t>University of Michigan Medical School</a:t>
            </a:r>
          </a:p>
        </p:txBody>
      </p:sp>
      <p:sp>
        <p:nvSpPr>
          <p:cNvPr id="29" name="TextBox 28">
            <a:extLst>
              <a:ext uri="{FF2B5EF4-FFF2-40B4-BE49-F238E27FC236}">
                <a16:creationId xmlns:a16="http://schemas.microsoft.com/office/drawing/2014/main" id="{4F8B0007-2F7E-B645-A963-E279BDF04088}"/>
              </a:ext>
            </a:extLst>
          </p:cNvPr>
          <p:cNvSpPr txBox="1"/>
          <p:nvPr/>
        </p:nvSpPr>
        <p:spPr>
          <a:xfrm>
            <a:off x="757782" y="21324932"/>
            <a:ext cx="6483647" cy="6509474"/>
          </a:xfrm>
          <a:prstGeom prst="rect">
            <a:avLst/>
          </a:prstGeom>
          <a:noFill/>
          <a:ln w="38100" cmpd="sng">
            <a:noFill/>
          </a:ln>
          <a:scene3d>
            <a:camera prst="orthographicFront"/>
            <a:lightRig rig="threePt" dir="t"/>
          </a:scene3d>
          <a:sp3d contourW="12700">
            <a:bevelT prst="angle"/>
            <a:bevelB prst="angle"/>
            <a:contourClr>
              <a:schemeClr val="bg1"/>
            </a:contourClr>
          </a:sp3d>
        </p:spPr>
        <p:txBody>
          <a:bodyPr wrap="square" rtlCol="0">
            <a:spAutoFit/>
          </a:bodyPr>
          <a:lstStyle/>
          <a:p>
            <a:r>
              <a:rPr lang="en-US" sz="3000" dirty="0">
                <a:solidFill>
                  <a:schemeClr val="accent1"/>
                </a:solidFill>
                <a:latin typeface="Times" pitchFamily="2" charset="0"/>
              </a:rPr>
              <a:t>To train &amp; prepare civilian outdoor enthusiasts in the principles of TCCC in order to improve health outcomes during emergencies in austere and wilderness medical environments. </a:t>
            </a:r>
          </a:p>
          <a:p>
            <a:endParaRPr lang="en-US" sz="3000" dirty="0">
              <a:solidFill>
                <a:srgbClr val="0070C0"/>
              </a:solidFill>
              <a:latin typeface="Times" pitchFamily="2" charset="0"/>
            </a:endParaRPr>
          </a:p>
          <a:p>
            <a:pPr fontAlgn="base"/>
            <a:r>
              <a:rPr lang="en-US" sz="3000" dirty="0">
                <a:solidFill>
                  <a:srgbClr val="0070C0"/>
                </a:solidFill>
                <a:latin typeface="Times" pitchFamily="2" charset="0"/>
              </a:rPr>
              <a:t>Training for outdoor enthusiasts:</a:t>
            </a:r>
          </a:p>
          <a:p>
            <a:pPr marL="642771" indent="-642771" fontAlgn="base">
              <a:lnSpc>
                <a:spcPct val="150000"/>
              </a:lnSpc>
              <a:buFont typeface="Arial" panose="020B0604020202020204" pitchFamily="34" charset="0"/>
              <a:buChar char="•"/>
            </a:pPr>
            <a:r>
              <a:rPr lang="en-US" sz="3000" dirty="0">
                <a:solidFill>
                  <a:srgbClr val="0070C0"/>
                </a:solidFill>
                <a:latin typeface="Times" pitchFamily="2" charset="0"/>
              </a:rPr>
              <a:t>Easy-to-understand</a:t>
            </a:r>
          </a:p>
          <a:p>
            <a:pPr marL="642771" indent="-642771" fontAlgn="base">
              <a:lnSpc>
                <a:spcPct val="150000"/>
              </a:lnSpc>
              <a:buFont typeface="Arial" panose="020B0604020202020204" pitchFamily="34" charset="0"/>
              <a:buChar char="•"/>
            </a:pPr>
            <a:r>
              <a:rPr lang="en-US" sz="3000" dirty="0">
                <a:solidFill>
                  <a:srgbClr val="0070C0"/>
                </a:solidFill>
                <a:latin typeface="Times" pitchFamily="2" charset="0"/>
              </a:rPr>
              <a:t>Hands-on training workshops</a:t>
            </a:r>
          </a:p>
          <a:p>
            <a:pPr marL="642771" indent="-642771" fontAlgn="base">
              <a:lnSpc>
                <a:spcPct val="150000"/>
              </a:lnSpc>
              <a:buFont typeface="Arial" panose="020B0604020202020204" pitchFamily="34" charset="0"/>
              <a:buChar char="•"/>
            </a:pPr>
            <a:r>
              <a:rPr lang="en-US" sz="3000" dirty="0">
                <a:solidFill>
                  <a:srgbClr val="0070C0"/>
                </a:solidFill>
                <a:latin typeface="Times" pitchFamily="2" charset="0"/>
              </a:rPr>
              <a:t>Realistic scenarios</a:t>
            </a:r>
          </a:p>
          <a:p>
            <a:pPr marL="642771" indent="-642771" fontAlgn="base">
              <a:lnSpc>
                <a:spcPct val="150000"/>
              </a:lnSpc>
              <a:buFont typeface="Arial" panose="020B0604020202020204" pitchFamily="34" charset="0"/>
              <a:buChar char="•"/>
            </a:pPr>
            <a:r>
              <a:rPr lang="en-US" sz="3000" dirty="0">
                <a:solidFill>
                  <a:srgbClr val="FF0000"/>
                </a:solidFill>
                <a:latin typeface="Times" pitchFamily="2" charset="0"/>
              </a:rPr>
              <a:t>Taught by medical students</a:t>
            </a:r>
          </a:p>
          <a:p>
            <a:endParaRPr lang="en-US" sz="2700" dirty="0">
              <a:solidFill>
                <a:srgbClr val="0070C0"/>
              </a:solidFill>
              <a:latin typeface="Times" pitchFamily="2" charset="0"/>
            </a:endParaRPr>
          </a:p>
        </p:txBody>
      </p:sp>
      <p:sp>
        <p:nvSpPr>
          <p:cNvPr id="33" name="TextBox 32">
            <a:extLst>
              <a:ext uri="{FF2B5EF4-FFF2-40B4-BE49-F238E27FC236}">
                <a16:creationId xmlns:a16="http://schemas.microsoft.com/office/drawing/2014/main" id="{2FCECC78-060A-594B-A575-9622CEFA646F}"/>
              </a:ext>
            </a:extLst>
          </p:cNvPr>
          <p:cNvSpPr txBox="1"/>
          <p:nvPr/>
        </p:nvSpPr>
        <p:spPr>
          <a:xfrm>
            <a:off x="20331241" y="13215538"/>
            <a:ext cx="6468878" cy="5170646"/>
          </a:xfrm>
          <a:prstGeom prst="rect">
            <a:avLst/>
          </a:prstGeom>
          <a:noFill/>
        </p:spPr>
        <p:txBody>
          <a:bodyPr wrap="square" rtlCol="0">
            <a:spAutoFit/>
          </a:bodyPr>
          <a:lstStyle/>
          <a:p>
            <a:pPr algn="just"/>
            <a:r>
              <a:rPr lang="en-US" sz="3000" u="sng" dirty="0">
                <a:solidFill>
                  <a:srgbClr val="FF0000"/>
                </a:solidFill>
                <a:latin typeface="Times" pitchFamily="2" charset="0"/>
              </a:rPr>
              <a:t>2018</a:t>
            </a:r>
          </a:p>
          <a:p>
            <a:pPr algn="just"/>
            <a:r>
              <a:rPr lang="en-US" sz="3000" dirty="0">
                <a:solidFill>
                  <a:srgbClr val="0070C0"/>
                </a:solidFill>
                <a:latin typeface="Times" pitchFamily="2" charset="0"/>
              </a:rPr>
              <a:t>University of Michigan in Ann Arbor</a:t>
            </a:r>
          </a:p>
          <a:p>
            <a:pPr algn="just"/>
            <a:endParaRPr lang="en-US" sz="3000" u="sng" dirty="0">
              <a:solidFill>
                <a:srgbClr val="FF0000"/>
              </a:solidFill>
              <a:latin typeface="Times" pitchFamily="2" charset="0"/>
            </a:endParaRPr>
          </a:p>
          <a:p>
            <a:pPr algn="just"/>
            <a:r>
              <a:rPr lang="en-US" sz="3000" u="sng" dirty="0">
                <a:solidFill>
                  <a:srgbClr val="FF0000"/>
                </a:solidFill>
                <a:latin typeface="Times" pitchFamily="2" charset="0"/>
              </a:rPr>
              <a:t>2019</a:t>
            </a:r>
            <a:endParaRPr lang="en-US" sz="3000" u="sng" dirty="0">
              <a:solidFill>
                <a:srgbClr val="0070C0"/>
              </a:solidFill>
              <a:latin typeface="Times" pitchFamily="2" charset="0"/>
            </a:endParaRPr>
          </a:p>
          <a:p>
            <a:pPr algn="just"/>
            <a:r>
              <a:rPr lang="en-US" sz="3000" dirty="0">
                <a:solidFill>
                  <a:srgbClr val="0070C0"/>
                </a:solidFill>
                <a:latin typeface="Times" pitchFamily="2" charset="0"/>
              </a:rPr>
              <a:t>Detroit metropolitan area</a:t>
            </a:r>
          </a:p>
          <a:p>
            <a:pPr algn="just"/>
            <a:endParaRPr lang="en-US" sz="3000" u="sng" dirty="0">
              <a:solidFill>
                <a:srgbClr val="FF0000"/>
              </a:solidFill>
              <a:latin typeface="Times" pitchFamily="2" charset="0"/>
            </a:endParaRPr>
          </a:p>
          <a:p>
            <a:pPr algn="just"/>
            <a:r>
              <a:rPr lang="en-US" sz="3000" u="sng" dirty="0">
                <a:solidFill>
                  <a:srgbClr val="FF0000"/>
                </a:solidFill>
                <a:latin typeface="Times" pitchFamily="2" charset="0"/>
              </a:rPr>
              <a:t>2020</a:t>
            </a:r>
          </a:p>
          <a:p>
            <a:pPr algn="just"/>
            <a:r>
              <a:rPr lang="en-US" sz="3000" dirty="0">
                <a:solidFill>
                  <a:srgbClr val="0070C0"/>
                </a:solidFill>
                <a:latin typeface="Times" pitchFamily="2" charset="0"/>
              </a:rPr>
              <a:t>Med student chapters across the country</a:t>
            </a:r>
          </a:p>
          <a:p>
            <a:pPr algn="just"/>
            <a:endParaRPr lang="en-US" sz="3000" u="sng" dirty="0">
              <a:solidFill>
                <a:srgbClr val="FF0000"/>
              </a:solidFill>
              <a:latin typeface="Times" pitchFamily="2" charset="0"/>
            </a:endParaRPr>
          </a:p>
          <a:p>
            <a:pPr algn="just"/>
            <a:r>
              <a:rPr lang="en-US" sz="3000" u="sng" dirty="0">
                <a:solidFill>
                  <a:srgbClr val="FF0000"/>
                </a:solidFill>
                <a:latin typeface="Times" pitchFamily="2" charset="0"/>
              </a:rPr>
              <a:t>2020+</a:t>
            </a:r>
            <a:endParaRPr lang="en-US" sz="3000" u="sng" dirty="0">
              <a:solidFill>
                <a:srgbClr val="0070C0"/>
              </a:solidFill>
              <a:latin typeface="Times" pitchFamily="2" charset="0"/>
            </a:endParaRPr>
          </a:p>
          <a:p>
            <a:pPr algn="just"/>
            <a:r>
              <a:rPr lang="en-US" sz="3000" dirty="0">
                <a:solidFill>
                  <a:srgbClr val="0070C0"/>
                </a:solidFill>
                <a:latin typeface="Times" pitchFamily="2" charset="0"/>
              </a:rPr>
              <a:t>Translate curriculum for global outreach</a:t>
            </a:r>
            <a:endParaRPr lang="en-US" sz="3000" dirty="0">
              <a:solidFill>
                <a:srgbClr val="0070C0"/>
              </a:solidFill>
            </a:endParaRPr>
          </a:p>
        </p:txBody>
      </p:sp>
      <p:sp>
        <p:nvSpPr>
          <p:cNvPr id="4" name="TextBox 3">
            <a:extLst>
              <a:ext uri="{FF2B5EF4-FFF2-40B4-BE49-F238E27FC236}">
                <a16:creationId xmlns:a16="http://schemas.microsoft.com/office/drawing/2014/main" id="{ADF4B333-A58B-DD4F-91DF-EFB04D5418EC}"/>
              </a:ext>
            </a:extLst>
          </p:cNvPr>
          <p:cNvSpPr txBox="1"/>
          <p:nvPr/>
        </p:nvSpPr>
        <p:spPr>
          <a:xfrm>
            <a:off x="859400" y="7468699"/>
            <a:ext cx="6483647" cy="11172289"/>
          </a:xfrm>
          <a:prstGeom prst="rect">
            <a:avLst/>
          </a:prstGeom>
          <a:noFill/>
        </p:spPr>
        <p:txBody>
          <a:bodyPr wrap="square" rtlCol="0">
            <a:spAutoFit/>
          </a:bodyPr>
          <a:lstStyle/>
          <a:p>
            <a:pPr fontAlgn="base"/>
            <a:r>
              <a:rPr lang="en-US" sz="3000" dirty="0">
                <a:solidFill>
                  <a:schemeClr val="accent1"/>
                </a:solidFill>
                <a:latin typeface="Times" pitchFamily="2" charset="0"/>
              </a:rPr>
              <a:t>The First Five trains bystanders how to respond in a medical emergency, emphasizing hands-on scenario-based training to provide critical lifesaving interventions within the </a:t>
            </a:r>
            <a:r>
              <a:rPr lang="en-US" sz="3000" b="1" dirty="0">
                <a:solidFill>
                  <a:srgbClr val="FF0000"/>
                </a:solidFill>
                <a:latin typeface="Times" pitchFamily="2" charset="0"/>
              </a:rPr>
              <a:t>first five minutes</a:t>
            </a:r>
            <a:r>
              <a:rPr lang="en-US" sz="3000" dirty="0">
                <a:solidFill>
                  <a:schemeClr val="accent1"/>
                </a:solidFill>
                <a:latin typeface="Times" pitchFamily="2" charset="0"/>
              </a:rPr>
              <a:t> of injury. Just as Tactical Combat Casualty Care (TCCC) decreases the incidence of preventable deaths in combat, First Five training aims to increase survival from point of injury until emergency medical services or rescuers arrive. </a:t>
            </a:r>
          </a:p>
          <a:p>
            <a:pPr marL="642771" indent="-642771" fontAlgn="base">
              <a:buFont typeface="Arial" panose="020B0604020202020204" pitchFamily="34" charset="0"/>
              <a:buChar char="•"/>
            </a:pPr>
            <a:endParaRPr lang="en-US" sz="3000" dirty="0">
              <a:solidFill>
                <a:srgbClr val="FF0000"/>
              </a:solidFill>
              <a:latin typeface="Times" pitchFamily="2" charset="0"/>
            </a:endParaRPr>
          </a:p>
          <a:p>
            <a:pPr marL="642771" indent="-642771" fontAlgn="base">
              <a:buFont typeface="Arial" panose="020B0604020202020204" pitchFamily="34" charset="0"/>
              <a:buChar char="•"/>
            </a:pPr>
            <a:r>
              <a:rPr lang="en-US" sz="3000" dirty="0">
                <a:solidFill>
                  <a:srgbClr val="FF0000"/>
                </a:solidFill>
                <a:latin typeface="Times" pitchFamily="2" charset="0"/>
              </a:rPr>
              <a:t>Trauma </a:t>
            </a:r>
            <a:r>
              <a:rPr lang="en-US" sz="3000" dirty="0">
                <a:solidFill>
                  <a:schemeClr val="accent1"/>
                </a:solidFill>
                <a:latin typeface="Times" pitchFamily="2" charset="0"/>
              </a:rPr>
              <a:t>is l</a:t>
            </a:r>
            <a:r>
              <a:rPr lang="en-US" sz="3000" dirty="0">
                <a:solidFill>
                  <a:srgbClr val="0070C0"/>
                </a:solidFill>
                <a:latin typeface="Times" pitchFamily="2" charset="0"/>
              </a:rPr>
              <a:t>eading cause of death in US  (ages 1-43; 200,000/year)</a:t>
            </a:r>
          </a:p>
          <a:p>
            <a:pPr fontAlgn="base"/>
            <a:endParaRPr lang="en-US" sz="3000" dirty="0">
              <a:solidFill>
                <a:srgbClr val="0070C0"/>
              </a:solidFill>
              <a:latin typeface="Times" pitchFamily="2" charset="0"/>
            </a:endParaRPr>
          </a:p>
          <a:p>
            <a:pPr marL="642771" indent="-642771" fontAlgn="base">
              <a:buFont typeface="Arial" panose="020B0604020202020204" pitchFamily="34" charset="0"/>
              <a:buChar char="•"/>
            </a:pPr>
            <a:r>
              <a:rPr lang="en-US" sz="3000" dirty="0">
                <a:solidFill>
                  <a:srgbClr val="0070C0"/>
                </a:solidFill>
                <a:latin typeface="Times" pitchFamily="2" charset="0"/>
              </a:rPr>
              <a:t>Up to </a:t>
            </a:r>
            <a:r>
              <a:rPr lang="en-US" sz="3000" dirty="0">
                <a:solidFill>
                  <a:srgbClr val="FF0000"/>
                </a:solidFill>
                <a:latin typeface="Times" pitchFamily="2" charset="0"/>
              </a:rPr>
              <a:t>30%</a:t>
            </a:r>
            <a:r>
              <a:rPr lang="en-US" sz="3000" dirty="0">
                <a:solidFill>
                  <a:srgbClr val="0070C0"/>
                </a:solidFill>
                <a:latin typeface="Times" pitchFamily="2" charset="0"/>
              </a:rPr>
              <a:t> could have been prevented.</a:t>
            </a:r>
          </a:p>
          <a:p>
            <a:pPr fontAlgn="base"/>
            <a:endParaRPr lang="en-US" sz="3000" dirty="0">
              <a:solidFill>
                <a:srgbClr val="0070C0"/>
              </a:solidFill>
              <a:latin typeface="Times" pitchFamily="2" charset="0"/>
            </a:endParaRPr>
          </a:p>
          <a:p>
            <a:pPr marL="642771" indent="-642771" fontAlgn="base">
              <a:buFont typeface="Arial" panose="020B0604020202020204" pitchFamily="34" charset="0"/>
              <a:buChar char="•"/>
            </a:pPr>
            <a:r>
              <a:rPr lang="en-US" sz="3000" dirty="0">
                <a:solidFill>
                  <a:srgbClr val="0070C0"/>
                </a:solidFill>
                <a:latin typeface="Times" pitchFamily="2" charset="0"/>
              </a:rPr>
              <a:t>Over </a:t>
            </a:r>
            <a:r>
              <a:rPr lang="en-US" sz="3000" dirty="0">
                <a:solidFill>
                  <a:srgbClr val="FF0000"/>
                </a:solidFill>
                <a:latin typeface="Times" pitchFamily="2" charset="0"/>
              </a:rPr>
              <a:t>60,000</a:t>
            </a:r>
            <a:r>
              <a:rPr lang="en-US" sz="3000" dirty="0">
                <a:solidFill>
                  <a:srgbClr val="0070C0"/>
                </a:solidFill>
                <a:latin typeface="Times" pitchFamily="2" charset="0"/>
              </a:rPr>
              <a:t> unnecessary deaths/year.</a:t>
            </a:r>
          </a:p>
          <a:p>
            <a:pPr fontAlgn="base"/>
            <a:endParaRPr lang="en-US" sz="3000" dirty="0">
              <a:solidFill>
                <a:srgbClr val="0070C0"/>
              </a:solidFill>
              <a:latin typeface="Times" pitchFamily="2" charset="0"/>
            </a:endParaRPr>
          </a:p>
          <a:p>
            <a:pPr marL="642771" indent="-642771" fontAlgn="base">
              <a:buFont typeface="Arial" panose="020B0604020202020204" pitchFamily="34" charset="0"/>
              <a:buChar char="•"/>
            </a:pPr>
            <a:r>
              <a:rPr lang="en-US" sz="3000" dirty="0">
                <a:solidFill>
                  <a:srgbClr val="0070C0"/>
                </a:solidFill>
                <a:latin typeface="Times" pitchFamily="2" charset="0"/>
              </a:rPr>
              <a:t>Average person is not prepared to </a:t>
            </a:r>
          </a:p>
          <a:p>
            <a:pPr fontAlgn="base"/>
            <a:r>
              <a:rPr lang="en-US" sz="3000" dirty="0">
                <a:solidFill>
                  <a:srgbClr val="0070C0"/>
                </a:solidFill>
                <a:latin typeface="Times" pitchFamily="2" charset="0"/>
              </a:rPr>
              <a:t>       respond to a medical emergency.</a:t>
            </a:r>
          </a:p>
        </p:txBody>
      </p:sp>
      <p:sp>
        <p:nvSpPr>
          <p:cNvPr id="15" name="TextBox 14">
            <a:extLst>
              <a:ext uri="{FF2B5EF4-FFF2-40B4-BE49-F238E27FC236}">
                <a16:creationId xmlns:a16="http://schemas.microsoft.com/office/drawing/2014/main" id="{CC407FF8-85F7-6B4D-A32B-3C59C59BB042}"/>
              </a:ext>
            </a:extLst>
          </p:cNvPr>
          <p:cNvSpPr txBox="1"/>
          <p:nvPr/>
        </p:nvSpPr>
        <p:spPr>
          <a:xfrm>
            <a:off x="904816" y="33491705"/>
            <a:ext cx="7578399" cy="2400657"/>
          </a:xfrm>
          <a:prstGeom prst="rect">
            <a:avLst/>
          </a:prstGeom>
          <a:noFill/>
          <a:ln>
            <a:noFill/>
          </a:ln>
        </p:spPr>
        <p:txBody>
          <a:bodyPr wrap="square" rtlCol="0">
            <a:spAutoFit/>
          </a:bodyPr>
          <a:lstStyle/>
          <a:p>
            <a:r>
              <a:rPr lang="en-US" sz="3000" dirty="0">
                <a:solidFill>
                  <a:srgbClr val="FF0000"/>
                </a:solidFill>
                <a:latin typeface="Times" pitchFamily="2" charset="0"/>
              </a:rPr>
              <a:t>Safety</a:t>
            </a:r>
            <a:r>
              <a:rPr lang="en-US" sz="3000" dirty="0">
                <a:solidFill>
                  <a:schemeClr val="accent1"/>
                </a:solidFill>
                <a:latin typeface="Times" pitchFamily="2" charset="0"/>
              </a:rPr>
              <a:t>      </a:t>
            </a:r>
            <a:r>
              <a:rPr lang="en-US" sz="3000" dirty="0">
                <a:solidFill>
                  <a:srgbClr val="0070C0"/>
                </a:solidFill>
                <a:latin typeface="Times" pitchFamily="2" charset="0"/>
                <a:sym typeface="Wingdings" pitchFamily="2" charset="2"/>
              </a:rPr>
              <a:t></a:t>
            </a:r>
            <a:r>
              <a:rPr lang="en-US" sz="3000" dirty="0">
                <a:solidFill>
                  <a:srgbClr val="0070C0"/>
                </a:solidFill>
                <a:latin typeface="Times" pitchFamily="2" charset="0"/>
              </a:rPr>
              <a:t>    Protect yourself and others</a:t>
            </a:r>
          </a:p>
          <a:p>
            <a:r>
              <a:rPr lang="en-US" sz="3000" dirty="0">
                <a:solidFill>
                  <a:srgbClr val="FF0000"/>
                </a:solidFill>
                <a:latin typeface="Times" pitchFamily="2" charset="0"/>
              </a:rPr>
              <a:t>Call 911   </a:t>
            </a:r>
            <a:r>
              <a:rPr lang="en-US" sz="3000" dirty="0">
                <a:solidFill>
                  <a:srgbClr val="0070C0"/>
                </a:solidFill>
                <a:latin typeface="Times" pitchFamily="2" charset="0"/>
                <a:sym typeface="Wingdings" pitchFamily="2" charset="2"/>
              </a:rPr>
              <a:t>    Patient’s injury and location</a:t>
            </a:r>
          </a:p>
          <a:p>
            <a:r>
              <a:rPr lang="en-US" sz="3000" dirty="0">
                <a:solidFill>
                  <a:srgbClr val="FF0000"/>
                </a:solidFill>
                <a:latin typeface="Times" pitchFamily="2" charset="0"/>
                <a:sym typeface="Wingdings" pitchFamily="2" charset="2"/>
              </a:rPr>
              <a:t>Bleeding</a:t>
            </a:r>
            <a:r>
              <a:rPr lang="en-US" sz="3000" dirty="0">
                <a:solidFill>
                  <a:schemeClr val="accent1"/>
                </a:solidFill>
                <a:latin typeface="Times" pitchFamily="2" charset="0"/>
                <a:sym typeface="Wingdings" pitchFamily="2" charset="2"/>
              </a:rPr>
              <a:t>  </a:t>
            </a:r>
            <a:r>
              <a:rPr lang="en-US" sz="3000" dirty="0">
                <a:solidFill>
                  <a:srgbClr val="0070C0"/>
                </a:solidFill>
                <a:latin typeface="Times" pitchFamily="2" charset="0"/>
                <a:sym typeface="Wingdings" pitchFamily="2" charset="2"/>
              </a:rPr>
              <a:t>    Pressure to stop it immediately</a:t>
            </a:r>
          </a:p>
          <a:p>
            <a:r>
              <a:rPr lang="en-US" sz="3000" dirty="0">
                <a:solidFill>
                  <a:srgbClr val="FF0000"/>
                </a:solidFill>
                <a:latin typeface="Times" pitchFamily="2" charset="0"/>
                <a:sym typeface="Wingdings" pitchFamily="2" charset="2"/>
              </a:rPr>
              <a:t>Breathing</a:t>
            </a:r>
            <a:r>
              <a:rPr lang="en-US" sz="3000" dirty="0">
                <a:solidFill>
                  <a:schemeClr val="accent1"/>
                </a:solidFill>
                <a:latin typeface="Times" pitchFamily="2" charset="0"/>
                <a:sym typeface="Wingdings" pitchFamily="2" charset="2"/>
              </a:rPr>
              <a:t> </a:t>
            </a:r>
            <a:r>
              <a:rPr lang="en-US" sz="3000" dirty="0">
                <a:solidFill>
                  <a:srgbClr val="0070C0"/>
                </a:solidFill>
                <a:latin typeface="Times" pitchFamily="2" charset="0"/>
                <a:sym typeface="Wingdings" pitchFamily="2" charset="2"/>
              </a:rPr>
              <a:t>    Position to keep airway open</a:t>
            </a:r>
          </a:p>
          <a:p>
            <a:r>
              <a:rPr lang="en-US" sz="3000" dirty="0">
                <a:solidFill>
                  <a:srgbClr val="FF0000"/>
                </a:solidFill>
                <a:latin typeface="Times" pitchFamily="2" charset="0"/>
                <a:sym typeface="Wingdings" pitchFamily="2" charset="2"/>
              </a:rPr>
              <a:t>Heartbeat</a:t>
            </a:r>
            <a:r>
              <a:rPr lang="en-US" sz="3000" dirty="0">
                <a:solidFill>
                  <a:schemeClr val="accent1"/>
                </a:solidFill>
                <a:latin typeface="Times" pitchFamily="2" charset="0"/>
                <a:sym typeface="Wingdings" pitchFamily="2" charset="2"/>
              </a:rPr>
              <a:t> </a:t>
            </a:r>
            <a:r>
              <a:rPr lang="en-US" sz="3000" dirty="0">
                <a:solidFill>
                  <a:srgbClr val="0070C0"/>
                </a:solidFill>
                <a:latin typeface="Times" pitchFamily="2" charset="0"/>
                <a:sym typeface="Wingdings" pitchFamily="2" charset="2"/>
              </a:rPr>
              <a:t>    Pulse check and start CPR</a:t>
            </a:r>
            <a:endParaRPr lang="en-US" sz="3000" dirty="0">
              <a:solidFill>
                <a:srgbClr val="0070C0"/>
              </a:solidFill>
              <a:latin typeface="Times" pitchFamily="2" charset="0"/>
            </a:endParaRPr>
          </a:p>
        </p:txBody>
      </p:sp>
      <p:sp>
        <p:nvSpPr>
          <p:cNvPr id="36" name="TextBox 35">
            <a:extLst>
              <a:ext uri="{FF2B5EF4-FFF2-40B4-BE49-F238E27FC236}">
                <a16:creationId xmlns:a16="http://schemas.microsoft.com/office/drawing/2014/main" id="{DF07E794-8C7F-EC4C-AF95-B6A6625DEDE1}"/>
              </a:ext>
            </a:extLst>
          </p:cNvPr>
          <p:cNvSpPr txBox="1"/>
          <p:nvPr/>
        </p:nvSpPr>
        <p:spPr>
          <a:xfrm>
            <a:off x="10785676" y="17292846"/>
            <a:ext cx="6558527" cy="584775"/>
          </a:xfrm>
          <a:prstGeom prst="rect">
            <a:avLst/>
          </a:prstGeom>
          <a:noFill/>
        </p:spPr>
        <p:txBody>
          <a:bodyPr wrap="square" rtlCol="0">
            <a:spAutoFit/>
          </a:bodyPr>
          <a:lstStyle/>
          <a:p>
            <a:pPr algn="ctr"/>
            <a:r>
              <a:rPr lang="en-US" sz="3200" dirty="0">
                <a:solidFill>
                  <a:srgbClr val="FF0000"/>
                </a:solidFill>
                <a:latin typeface="Times" pitchFamily="2" charset="0"/>
              </a:rPr>
              <a:t>10 </a:t>
            </a:r>
            <a:r>
              <a:rPr lang="en-US" sz="3200" dirty="0">
                <a:solidFill>
                  <a:srgbClr val="0070C0"/>
                </a:solidFill>
                <a:latin typeface="Times" pitchFamily="2" charset="0"/>
              </a:rPr>
              <a:t>Team members     </a:t>
            </a:r>
            <a:r>
              <a:rPr lang="en-US" sz="3200" dirty="0">
                <a:solidFill>
                  <a:srgbClr val="FF0000"/>
                </a:solidFill>
                <a:latin typeface="Times" pitchFamily="2" charset="0"/>
              </a:rPr>
              <a:t>88 </a:t>
            </a:r>
            <a:r>
              <a:rPr lang="en-US" sz="3200" dirty="0">
                <a:solidFill>
                  <a:srgbClr val="0070C0"/>
                </a:solidFill>
                <a:latin typeface="Times" pitchFamily="2" charset="0"/>
              </a:rPr>
              <a:t>Total trained </a:t>
            </a:r>
          </a:p>
        </p:txBody>
      </p:sp>
      <p:sp>
        <p:nvSpPr>
          <p:cNvPr id="37" name="TextBox 36">
            <a:extLst>
              <a:ext uri="{FF2B5EF4-FFF2-40B4-BE49-F238E27FC236}">
                <a16:creationId xmlns:a16="http://schemas.microsoft.com/office/drawing/2014/main" id="{24184965-C563-8B4B-98C0-17F8A7ACA840}"/>
              </a:ext>
            </a:extLst>
          </p:cNvPr>
          <p:cNvSpPr txBox="1"/>
          <p:nvPr/>
        </p:nvSpPr>
        <p:spPr>
          <a:xfrm>
            <a:off x="20700129" y="35064137"/>
            <a:ext cx="6142569" cy="923330"/>
          </a:xfrm>
          <a:prstGeom prst="rect">
            <a:avLst/>
          </a:prstGeom>
          <a:noFill/>
          <a:ln>
            <a:noFill/>
          </a:ln>
        </p:spPr>
        <p:txBody>
          <a:bodyPr wrap="square" rtlCol="0">
            <a:spAutoFit/>
          </a:bodyPr>
          <a:lstStyle/>
          <a:p>
            <a:pPr algn="ctr"/>
            <a:r>
              <a:rPr lang="en-US" sz="2700" dirty="0">
                <a:solidFill>
                  <a:schemeClr val="accent1"/>
                </a:solidFill>
                <a:latin typeface="Times" pitchFamily="2" charset="0"/>
                <a:hlinkClick r:id="rId4"/>
              </a:rPr>
              <a:t>firstfivemed@gmail.com</a:t>
            </a:r>
            <a:endParaRPr lang="en-US" sz="2700" dirty="0">
              <a:solidFill>
                <a:schemeClr val="accent1"/>
              </a:solidFill>
              <a:latin typeface="Times" pitchFamily="2" charset="0"/>
              <a:hlinkClick r:id="rId5"/>
            </a:endParaRPr>
          </a:p>
          <a:p>
            <a:pPr algn="ctr"/>
            <a:r>
              <a:rPr lang="en-US" sz="2700" dirty="0" err="1">
                <a:solidFill>
                  <a:schemeClr val="accent1"/>
                </a:solidFill>
                <a:latin typeface="Times" pitchFamily="2" charset="0"/>
              </a:rPr>
              <a:t>www.firstfivemed.com</a:t>
            </a:r>
            <a:endParaRPr lang="en-US" sz="2700" dirty="0">
              <a:solidFill>
                <a:schemeClr val="accent1"/>
              </a:solidFill>
              <a:latin typeface="Times" pitchFamily="2" charset="0"/>
            </a:endParaRPr>
          </a:p>
        </p:txBody>
      </p:sp>
      <p:pic>
        <p:nvPicPr>
          <p:cNvPr id="3074" name="Picture 2" descr="https://lh6.googleusercontent.com/3ZFYJVpDnkD_-GmdVjQ_F8Ugl-sJap-GnPBfMeSjN9NtgSutg5O8ap0ZQLqS0D3tfUxIzAGV2Khm8iA5y5X9VMPr-lNupdIZ_qdCUCbNn_eZ_e4yjSrT4uYzWuDGEfalupV9FtRAE9k">
            <a:extLst>
              <a:ext uri="{FF2B5EF4-FFF2-40B4-BE49-F238E27FC236}">
                <a16:creationId xmlns:a16="http://schemas.microsoft.com/office/drawing/2014/main" id="{1FF71A2C-E565-F243-BB35-83E6DEEBE86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695" t="12133" r="2584" b="12301"/>
          <a:stretch/>
        </p:blipFill>
        <p:spPr bwMode="auto">
          <a:xfrm>
            <a:off x="5158125" y="1425293"/>
            <a:ext cx="16822074" cy="2750423"/>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a:extLst>
              <a:ext uri="{FF2B5EF4-FFF2-40B4-BE49-F238E27FC236}">
                <a16:creationId xmlns:a16="http://schemas.microsoft.com/office/drawing/2014/main" id="{EEEE3534-B6E3-424C-B4A1-E1C623EFCD33}"/>
              </a:ext>
            </a:extLst>
          </p:cNvPr>
          <p:cNvSpPr txBox="1"/>
          <p:nvPr/>
        </p:nvSpPr>
        <p:spPr>
          <a:xfrm>
            <a:off x="9066006" y="32500519"/>
            <a:ext cx="6142569" cy="3785652"/>
          </a:xfrm>
          <a:prstGeom prst="rect">
            <a:avLst/>
          </a:prstGeom>
          <a:noFill/>
        </p:spPr>
        <p:txBody>
          <a:bodyPr wrap="square" rtlCol="0">
            <a:spAutoFit/>
          </a:bodyPr>
          <a:lstStyle/>
          <a:p>
            <a:r>
              <a:rPr lang="en-US" sz="3000" dirty="0">
                <a:solidFill>
                  <a:srgbClr val="FF0000"/>
                </a:solidFill>
                <a:latin typeface="Times New Roman" panose="02020603050405020304" pitchFamily="18" charset="0"/>
                <a:cs typeface="Times New Roman" panose="02020603050405020304" pitchFamily="18" charset="0"/>
              </a:rPr>
              <a:t>40% increase</a:t>
            </a:r>
          </a:p>
          <a:p>
            <a:r>
              <a:rPr lang="en-US" sz="3000" dirty="0">
                <a:solidFill>
                  <a:srgbClr val="0070C0"/>
                </a:solidFill>
                <a:latin typeface="Times New Roman" panose="02020603050405020304" pitchFamily="18" charset="0"/>
                <a:cs typeface="Times New Roman" panose="02020603050405020304" pitchFamily="18" charset="0"/>
              </a:rPr>
              <a:t>“definitely respond” in an emergency</a:t>
            </a:r>
          </a:p>
          <a:p>
            <a:endParaRPr lang="en-US" sz="3000" dirty="0">
              <a:solidFill>
                <a:srgbClr val="0070C0"/>
              </a:solidFill>
              <a:latin typeface="Times New Roman" panose="02020603050405020304" pitchFamily="18" charset="0"/>
              <a:cs typeface="Times New Roman" panose="02020603050405020304" pitchFamily="18" charset="0"/>
            </a:endParaRPr>
          </a:p>
          <a:p>
            <a:r>
              <a:rPr lang="en-US" sz="3000" dirty="0">
                <a:solidFill>
                  <a:srgbClr val="FF0000"/>
                </a:solidFill>
                <a:latin typeface="Times New Roman" panose="02020603050405020304" pitchFamily="18" charset="0"/>
                <a:cs typeface="Times New Roman" panose="02020603050405020304" pitchFamily="18" charset="0"/>
              </a:rPr>
              <a:t>58% higher scores</a:t>
            </a:r>
          </a:p>
          <a:p>
            <a:r>
              <a:rPr lang="en-US" sz="3000" dirty="0">
                <a:solidFill>
                  <a:srgbClr val="0070C0"/>
                </a:solidFill>
                <a:latin typeface="Times New Roman" panose="02020603050405020304" pitchFamily="18" charset="0"/>
                <a:cs typeface="Times New Roman" panose="02020603050405020304" pitchFamily="18" charset="0"/>
              </a:rPr>
              <a:t>on knowledge-based questions</a:t>
            </a:r>
          </a:p>
          <a:p>
            <a:endParaRPr lang="en-US" sz="3000" dirty="0">
              <a:solidFill>
                <a:srgbClr val="0070C0"/>
              </a:solidFill>
              <a:latin typeface="Times New Roman" panose="02020603050405020304" pitchFamily="18" charset="0"/>
              <a:cs typeface="Times New Roman" panose="02020603050405020304" pitchFamily="18" charset="0"/>
            </a:endParaRPr>
          </a:p>
          <a:p>
            <a:r>
              <a:rPr lang="en-US" sz="3000" dirty="0">
                <a:solidFill>
                  <a:srgbClr val="FF0000"/>
                </a:solidFill>
                <a:latin typeface="Times New Roman" panose="02020603050405020304" pitchFamily="18" charset="0"/>
                <a:cs typeface="Times New Roman" panose="02020603050405020304" pitchFamily="18" charset="0"/>
              </a:rPr>
              <a:t>60% increase</a:t>
            </a:r>
          </a:p>
          <a:p>
            <a:r>
              <a:rPr lang="en-US" sz="3000" dirty="0">
                <a:solidFill>
                  <a:srgbClr val="0070C0"/>
                </a:solidFill>
                <a:latin typeface="Times New Roman" panose="02020603050405020304" pitchFamily="18" charset="0"/>
                <a:cs typeface="Times New Roman" panose="02020603050405020304" pitchFamily="18" charset="0"/>
              </a:rPr>
              <a:t>“very confident” to stop bleeding</a:t>
            </a:r>
          </a:p>
        </p:txBody>
      </p:sp>
      <p:pic>
        <p:nvPicPr>
          <p:cNvPr id="9" name="Picture 8">
            <a:extLst>
              <a:ext uri="{FF2B5EF4-FFF2-40B4-BE49-F238E27FC236}">
                <a16:creationId xmlns:a16="http://schemas.microsoft.com/office/drawing/2014/main" id="{91DBA73B-298B-6E4F-8F23-06C0F4E0F962}"/>
              </a:ext>
            </a:extLst>
          </p:cNvPr>
          <p:cNvPicPr>
            <a:picLocks noChangeAspect="1"/>
          </p:cNvPicPr>
          <p:nvPr/>
        </p:nvPicPr>
        <p:blipFill>
          <a:blip r:embed="rId7"/>
          <a:stretch>
            <a:fillRect/>
          </a:stretch>
        </p:blipFill>
        <p:spPr>
          <a:xfrm>
            <a:off x="12137291" y="13586940"/>
            <a:ext cx="3855299" cy="2583188"/>
          </a:xfrm>
          <a:prstGeom prst="rect">
            <a:avLst/>
          </a:prstGeom>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CC05598A-4FA6-A546-B47C-C84ECA13CA74}"/>
              </a:ext>
            </a:extLst>
          </p:cNvPr>
          <p:cNvPicPr>
            <a:picLocks noChangeAspect="1"/>
          </p:cNvPicPr>
          <p:nvPr/>
        </p:nvPicPr>
        <p:blipFill rotWithShape="1">
          <a:blip r:embed="rId8"/>
          <a:srcRect l="22009"/>
          <a:stretch/>
        </p:blipFill>
        <p:spPr>
          <a:xfrm>
            <a:off x="8693769" y="13498292"/>
            <a:ext cx="2903614" cy="2750423"/>
          </a:xfrm>
          <a:prstGeom prst="rect">
            <a:avLst/>
          </a:prstGeom>
          <a:effectLst>
            <a:outerShdw blurRad="50800" dist="38100" dir="2700000" algn="tl" rotWithShape="0">
              <a:prstClr val="black">
                <a:alpha val="40000"/>
              </a:prstClr>
            </a:outerShdw>
          </a:effectLst>
        </p:spPr>
      </p:pic>
      <p:sp>
        <p:nvSpPr>
          <p:cNvPr id="49" name="Rectangle 48">
            <a:extLst>
              <a:ext uri="{FF2B5EF4-FFF2-40B4-BE49-F238E27FC236}">
                <a16:creationId xmlns:a16="http://schemas.microsoft.com/office/drawing/2014/main" id="{4D8D39A4-10F7-6548-AC49-438C939F6314}"/>
              </a:ext>
            </a:extLst>
          </p:cNvPr>
          <p:cNvSpPr/>
          <p:nvPr/>
        </p:nvSpPr>
        <p:spPr>
          <a:xfrm>
            <a:off x="757782" y="19526547"/>
            <a:ext cx="6483647" cy="1065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Times" pitchFamily="2" charset="0"/>
              </a:rPr>
              <a:t>Objectives</a:t>
            </a:r>
          </a:p>
        </p:txBody>
      </p:sp>
      <p:sp>
        <p:nvSpPr>
          <p:cNvPr id="51" name="Rectangle 50">
            <a:extLst>
              <a:ext uri="{FF2B5EF4-FFF2-40B4-BE49-F238E27FC236}">
                <a16:creationId xmlns:a16="http://schemas.microsoft.com/office/drawing/2014/main" id="{98E2721B-776E-6E4F-85F8-8F152CEDF733}"/>
              </a:ext>
            </a:extLst>
          </p:cNvPr>
          <p:cNvSpPr/>
          <p:nvPr/>
        </p:nvSpPr>
        <p:spPr>
          <a:xfrm>
            <a:off x="893189" y="29494087"/>
            <a:ext cx="6483647" cy="1065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Times" pitchFamily="2" charset="0"/>
              </a:rPr>
              <a:t>Overview of Training</a:t>
            </a:r>
          </a:p>
        </p:txBody>
      </p:sp>
      <p:sp>
        <p:nvSpPr>
          <p:cNvPr id="52" name="Rectangle 51">
            <a:extLst>
              <a:ext uri="{FF2B5EF4-FFF2-40B4-BE49-F238E27FC236}">
                <a16:creationId xmlns:a16="http://schemas.microsoft.com/office/drawing/2014/main" id="{3C1E398E-CF18-104F-AC51-B23FB970A1DF}"/>
              </a:ext>
            </a:extLst>
          </p:cNvPr>
          <p:cNvSpPr/>
          <p:nvPr/>
        </p:nvSpPr>
        <p:spPr>
          <a:xfrm>
            <a:off x="20700129" y="29494087"/>
            <a:ext cx="6088428" cy="11162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00" dirty="0">
                <a:latin typeface="Times" pitchFamily="2" charset="0"/>
              </a:rPr>
              <a:t>Contact Information</a:t>
            </a:r>
          </a:p>
        </p:txBody>
      </p:sp>
      <p:sp>
        <p:nvSpPr>
          <p:cNvPr id="53" name="Rectangle 52">
            <a:extLst>
              <a:ext uri="{FF2B5EF4-FFF2-40B4-BE49-F238E27FC236}">
                <a16:creationId xmlns:a16="http://schemas.microsoft.com/office/drawing/2014/main" id="{0BB1686E-308E-E844-BEB3-290D69AC73F7}"/>
              </a:ext>
            </a:extLst>
          </p:cNvPr>
          <p:cNvSpPr/>
          <p:nvPr/>
        </p:nvSpPr>
        <p:spPr>
          <a:xfrm>
            <a:off x="20304594" y="19385650"/>
            <a:ext cx="6180819" cy="12067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00" dirty="0">
                <a:latin typeface="Times" pitchFamily="2" charset="0"/>
              </a:rPr>
              <a:t>Limitations</a:t>
            </a:r>
          </a:p>
        </p:txBody>
      </p:sp>
      <p:sp>
        <p:nvSpPr>
          <p:cNvPr id="2" name="Rectangle 1">
            <a:extLst>
              <a:ext uri="{FF2B5EF4-FFF2-40B4-BE49-F238E27FC236}">
                <a16:creationId xmlns:a16="http://schemas.microsoft.com/office/drawing/2014/main" id="{009D8EF1-A853-EA49-AFA1-BCE80DDE9485}"/>
              </a:ext>
            </a:extLst>
          </p:cNvPr>
          <p:cNvSpPr/>
          <p:nvPr/>
        </p:nvSpPr>
        <p:spPr>
          <a:xfrm>
            <a:off x="981924" y="5419092"/>
            <a:ext cx="6484402" cy="1065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Times" pitchFamily="2" charset="0"/>
              </a:rPr>
              <a:t>Introduction</a:t>
            </a:r>
          </a:p>
        </p:txBody>
      </p:sp>
      <p:sp>
        <p:nvSpPr>
          <p:cNvPr id="32" name="Rectangle 31">
            <a:extLst>
              <a:ext uri="{FF2B5EF4-FFF2-40B4-BE49-F238E27FC236}">
                <a16:creationId xmlns:a16="http://schemas.microsoft.com/office/drawing/2014/main" id="{01289342-444E-B845-A6E7-D447DF7C56E9}"/>
              </a:ext>
            </a:extLst>
          </p:cNvPr>
          <p:cNvSpPr/>
          <p:nvPr/>
        </p:nvSpPr>
        <p:spPr>
          <a:xfrm>
            <a:off x="9180650" y="5367190"/>
            <a:ext cx="9888377" cy="11232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Times" pitchFamily="2" charset="0"/>
              </a:rPr>
              <a:t>Pilot Study  Methodology</a:t>
            </a:r>
          </a:p>
        </p:txBody>
      </p:sp>
      <p:pic>
        <p:nvPicPr>
          <p:cNvPr id="6" name="Picture 5">
            <a:extLst>
              <a:ext uri="{FF2B5EF4-FFF2-40B4-BE49-F238E27FC236}">
                <a16:creationId xmlns:a16="http://schemas.microsoft.com/office/drawing/2014/main" id="{4CE67B88-0A2E-D94E-9770-04FC6154C090}"/>
              </a:ext>
            </a:extLst>
          </p:cNvPr>
          <p:cNvPicPr>
            <a:picLocks noChangeAspect="1"/>
          </p:cNvPicPr>
          <p:nvPr/>
        </p:nvPicPr>
        <p:blipFill>
          <a:blip r:embed="rId9"/>
          <a:stretch>
            <a:fillRect/>
          </a:stretch>
        </p:blipFill>
        <p:spPr>
          <a:xfrm>
            <a:off x="16499082" y="13586940"/>
            <a:ext cx="3291758" cy="2499225"/>
          </a:xfrm>
          <a:prstGeom prst="rect">
            <a:avLst/>
          </a:prstGeom>
        </p:spPr>
      </p:pic>
      <p:sp>
        <p:nvSpPr>
          <p:cNvPr id="7" name="Rectangle 6">
            <a:extLst>
              <a:ext uri="{FF2B5EF4-FFF2-40B4-BE49-F238E27FC236}">
                <a16:creationId xmlns:a16="http://schemas.microsoft.com/office/drawing/2014/main" id="{7586839C-E20B-B041-9E0B-82312A580557}"/>
              </a:ext>
            </a:extLst>
          </p:cNvPr>
          <p:cNvSpPr/>
          <p:nvPr/>
        </p:nvSpPr>
        <p:spPr>
          <a:xfrm>
            <a:off x="9089218" y="7502593"/>
            <a:ext cx="10094520" cy="4247317"/>
          </a:xfrm>
          <a:prstGeom prst="rect">
            <a:avLst/>
          </a:prstGeom>
        </p:spPr>
        <p:txBody>
          <a:bodyPr wrap="square">
            <a:spAutoFit/>
          </a:bodyPr>
          <a:lstStyle/>
          <a:p>
            <a:r>
              <a:rPr lang="en-US" sz="3000" dirty="0">
                <a:solidFill>
                  <a:schemeClr val="accent1"/>
                </a:solidFill>
                <a:latin typeface="Times" pitchFamily="2" charset="0"/>
                <a:ea typeface="Calibri" panose="020F0502020204030204" pitchFamily="34" charset="0"/>
                <a:cs typeface="Times New Roman" panose="02020603050405020304" pitchFamily="18" charset="0"/>
              </a:rPr>
              <a:t>Sixteen students in University of Michigan’s post-baccalaureate pre-medical program received training on assessing scene safety, communicating with first responders, managing airway and breathing, and controlling bleeding. Thirteen pre- and post-training surveys asked respondents to self-assess the likelihood that they would respond to a medical emergency, their level of confidence in their ability to manage scenarios (1 = “not at all” to 5 = “very confident”) and tested their knowledge on appropriate actions to take.</a:t>
            </a:r>
            <a:r>
              <a:rPr lang="en-US" sz="3000" dirty="0">
                <a:solidFill>
                  <a:schemeClr val="accent1"/>
                </a:solidFill>
                <a:latin typeface="Times" pitchFamily="2" charset="0"/>
              </a:rPr>
              <a:t> </a:t>
            </a:r>
          </a:p>
        </p:txBody>
      </p:sp>
      <p:sp>
        <p:nvSpPr>
          <p:cNvPr id="10" name="Rectangle 9">
            <a:extLst>
              <a:ext uri="{FF2B5EF4-FFF2-40B4-BE49-F238E27FC236}">
                <a16:creationId xmlns:a16="http://schemas.microsoft.com/office/drawing/2014/main" id="{C402DB64-EBB4-504C-80BE-16BE8F3CEC48}"/>
              </a:ext>
            </a:extLst>
          </p:cNvPr>
          <p:cNvSpPr/>
          <p:nvPr/>
        </p:nvSpPr>
        <p:spPr>
          <a:xfrm>
            <a:off x="8884491" y="27742347"/>
            <a:ext cx="10906350" cy="4247317"/>
          </a:xfrm>
          <a:prstGeom prst="rect">
            <a:avLst/>
          </a:prstGeom>
        </p:spPr>
        <p:txBody>
          <a:bodyPr wrap="square">
            <a:spAutoFit/>
          </a:bodyPr>
          <a:lstStyle/>
          <a:p>
            <a:r>
              <a:rPr lang="en-US" sz="3000" dirty="0">
                <a:solidFill>
                  <a:schemeClr val="accent1"/>
                </a:solidFill>
                <a:latin typeface="Times" pitchFamily="2" charset="0"/>
                <a:ea typeface="Times New Roman" panose="02020603050405020304" pitchFamily="18" charset="0"/>
              </a:rPr>
              <a:t>Respondents who said they would “definitely” respond to a medical emergency increased from 53.3% to 93.3%. Students scored 58.5% higher on knowledge-based questions (6.31</a:t>
            </a:r>
            <a:r>
              <a:rPr lang="en-US" sz="3000" dirty="0">
                <a:solidFill>
                  <a:schemeClr val="accent1"/>
                </a:solidFill>
                <a:latin typeface="Times" pitchFamily="2" charset="0"/>
                <a:ea typeface="Times New Roman" panose="02020603050405020304" pitchFamily="18" charset="0"/>
                <a:cs typeface="Times New Roman" panose="02020603050405020304" pitchFamily="18" charset="0"/>
                <a:sym typeface="Symbol" pitchFamily="2" charset="2"/>
              </a:rPr>
              <a:t></a:t>
            </a:r>
            <a:r>
              <a:rPr lang="en-US" sz="3000" dirty="0">
                <a:solidFill>
                  <a:schemeClr val="accent1"/>
                </a:solidFill>
                <a:latin typeface="Times" pitchFamily="2" charset="0"/>
                <a:ea typeface="Times New Roman" panose="02020603050405020304" pitchFamily="18" charset="0"/>
              </a:rPr>
              <a:t>2.17 before, 10.00</a:t>
            </a:r>
            <a:r>
              <a:rPr lang="en-US" sz="3000" dirty="0">
                <a:solidFill>
                  <a:schemeClr val="accent1"/>
                </a:solidFill>
                <a:latin typeface="Times" pitchFamily="2" charset="0"/>
                <a:ea typeface="Times New Roman" panose="02020603050405020304" pitchFamily="18" charset="0"/>
                <a:cs typeface="Times New Roman" panose="02020603050405020304" pitchFamily="18" charset="0"/>
                <a:sym typeface="Symbol" pitchFamily="2" charset="2"/>
              </a:rPr>
              <a:t></a:t>
            </a:r>
            <a:r>
              <a:rPr lang="en-US" sz="3000" dirty="0">
                <a:solidFill>
                  <a:schemeClr val="accent1"/>
                </a:solidFill>
                <a:latin typeface="Times" pitchFamily="2" charset="0"/>
                <a:ea typeface="Times New Roman" panose="02020603050405020304" pitchFamily="18" charset="0"/>
              </a:rPr>
              <a:t>1.69 after training) a statistically significant improvement (p&lt;0.001, CI99%). Students who responded as “confident” or “very confident” in their ability to stop major bleeding increased from 33.3% to 93.3%. Overall, trainees were significantly more confident in their ability to manage medical emergencies (p&lt;0.001, CI99%), with level-of-confidence rising 3.54</a:t>
            </a:r>
            <a:r>
              <a:rPr lang="en-US" sz="3000" dirty="0">
                <a:solidFill>
                  <a:schemeClr val="accent1"/>
                </a:solidFill>
                <a:latin typeface="Times" pitchFamily="2" charset="0"/>
                <a:ea typeface="Times New Roman" panose="02020603050405020304" pitchFamily="18" charset="0"/>
                <a:cs typeface="Times New Roman" panose="02020603050405020304" pitchFamily="18" charset="0"/>
                <a:sym typeface="Symbol" pitchFamily="2" charset="2"/>
              </a:rPr>
              <a:t></a:t>
            </a:r>
            <a:r>
              <a:rPr lang="en-US" sz="3000" dirty="0">
                <a:solidFill>
                  <a:schemeClr val="accent1"/>
                </a:solidFill>
                <a:latin typeface="Times" pitchFamily="2" charset="0"/>
                <a:ea typeface="Times New Roman" panose="02020603050405020304" pitchFamily="18" charset="0"/>
              </a:rPr>
              <a:t>0.37 to 4.66</a:t>
            </a:r>
            <a:r>
              <a:rPr lang="en-US" sz="3000" dirty="0">
                <a:solidFill>
                  <a:schemeClr val="accent1"/>
                </a:solidFill>
                <a:latin typeface="Times" pitchFamily="2" charset="0"/>
                <a:ea typeface="Times New Roman" panose="02020603050405020304" pitchFamily="18" charset="0"/>
                <a:cs typeface="Times New Roman" panose="02020603050405020304" pitchFamily="18" charset="0"/>
                <a:sym typeface="Symbol" pitchFamily="2" charset="2"/>
              </a:rPr>
              <a:t></a:t>
            </a:r>
            <a:r>
              <a:rPr lang="en-US" sz="3000" dirty="0">
                <a:solidFill>
                  <a:schemeClr val="accent1"/>
                </a:solidFill>
                <a:latin typeface="Times" pitchFamily="2" charset="0"/>
                <a:ea typeface="Times New Roman" panose="02020603050405020304" pitchFamily="18" charset="0"/>
              </a:rPr>
              <a:t>0.18.</a:t>
            </a:r>
            <a:r>
              <a:rPr lang="en-US" sz="3000" dirty="0">
                <a:solidFill>
                  <a:schemeClr val="accent1"/>
                </a:solidFill>
                <a:latin typeface="Times" pitchFamily="2" charset="0"/>
              </a:rPr>
              <a:t> </a:t>
            </a:r>
          </a:p>
        </p:txBody>
      </p:sp>
      <p:sp>
        <p:nvSpPr>
          <p:cNvPr id="38" name="Rectangle 37">
            <a:extLst>
              <a:ext uri="{FF2B5EF4-FFF2-40B4-BE49-F238E27FC236}">
                <a16:creationId xmlns:a16="http://schemas.microsoft.com/office/drawing/2014/main" id="{D541135C-4E7B-0D4A-BF1C-74062CA9FD92}"/>
              </a:ext>
            </a:extLst>
          </p:cNvPr>
          <p:cNvSpPr/>
          <p:nvPr/>
        </p:nvSpPr>
        <p:spPr>
          <a:xfrm>
            <a:off x="8650551" y="19439598"/>
            <a:ext cx="10523778" cy="1098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Times" pitchFamily="2" charset="0"/>
              </a:rPr>
              <a:t>Results</a:t>
            </a:r>
          </a:p>
        </p:txBody>
      </p:sp>
      <p:sp>
        <p:nvSpPr>
          <p:cNvPr id="13" name="Rectangle 12">
            <a:extLst>
              <a:ext uri="{FF2B5EF4-FFF2-40B4-BE49-F238E27FC236}">
                <a16:creationId xmlns:a16="http://schemas.microsoft.com/office/drawing/2014/main" id="{2420D27D-EC2C-E84F-9D2E-AE1C8F1AA098}"/>
              </a:ext>
            </a:extLst>
          </p:cNvPr>
          <p:cNvSpPr/>
          <p:nvPr/>
        </p:nvSpPr>
        <p:spPr>
          <a:xfrm>
            <a:off x="20231882" y="7292661"/>
            <a:ext cx="5913011" cy="5632311"/>
          </a:xfrm>
          <a:prstGeom prst="rect">
            <a:avLst/>
          </a:prstGeom>
        </p:spPr>
        <p:txBody>
          <a:bodyPr wrap="square">
            <a:spAutoFit/>
          </a:bodyPr>
          <a:lstStyle/>
          <a:p>
            <a:r>
              <a:rPr lang="en-US" sz="3000" dirty="0">
                <a:solidFill>
                  <a:schemeClr val="accent1"/>
                </a:solidFill>
                <a:latin typeface="Times New Roman" panose="02020603050405020304" pitchFamily="18" charset="0"/>
                <a:ea typeface="Times New Roman" panose="02020603050405020304" pitchFamily="18" charset="0"/>
              </a:rPr>
              <a:t>Study results indicate that First Five training empowers bystanders to act with increased confidence and knowledge of lifesaving interventions during a medical emergency. Further application is needed within specific targeted communities (i.e. National Park Services, austere conditions, wilderness venues) to explore positive impact of widespread First Five training.</a:t>
            </a:r>
            <a:r>
              <a:rPr lang="en-US" sz="3000" dirty="0">
                <a:solidFill>
                  <a:schemeClr val="accent1"/>
                </a:solidFill>
              </a:rPr>
              <a:t> </a:t>
            </a:r>
          </a:p>
        </p:txBody>
      </p:sp>
      <p:pic>
        <p:nvPicPr>
          <p:cNvPr id="5" name="Picture 4">
            <a:extLst>
              <a:ext uri="{FF2B5EF4-FFF2-40B4-BE49-F238E27FC236}">
                <a16:creationId xmlns:a16="http://schemas.microsoft.com/office/drawing/2014/main" id="{931F70B9-8946-454F-B888-9D3A98541644}"/>
              </a:ext>
            </a:extLst>
          </p:cNvPr>
          <p:cNvPicPr>
            <a:picLocks noChangeAspect="1"/>
          </p:cNvPicPr>
          <p:nvPr/>
        </p:nvPicPr>
        <p:blipFill>
          <a:blip r:embed="rId10"/>
          <a:stretch>
            <a:fillRect/>
          </a:stretch>
        </p:blipFill>
        <p:spPr>
          <a:xfrm>
            <a:off x="5775162" y="31111737"/>
            <a:ext cx="1634310" cy="1551410"/>
          </a:xfrm>
          <a:prstGeom prst="rect">
            <a:avLst/>
          </a:prstGeom>
        </p:spPr>
      </p:pic>
      <p:pic>
        <p:nvPicPr>
          <p:cNvPr id="11" name="Picture 10">
            <a:extLst>
              <a:ext uri="{FF2B5EF4-FFF2-40B4-BE49-F238E27FC236}">
                <a16:creationId xmlns:a16="http://schemas.microsoft.com/office/drawing/2014/main" id="{4F718996-83F0-A04A-85A0-69321E86DCBC}"/>
              </a:ext>
            </a:extLst>
          </p:cNvPr>
          <p:cNvPicPr>
            <a:picLocks noChangeAspect="1"/>
          </p:cNvPicPr>
          <p:nvPr/>
        </p:nvPicPr>
        <p:blipFill>
          <a:blip r:embed="rId11"/>
          <a:stretch>
            <a:fillRect/>
          </a:stretch>
        </p:blipFill>
        <p:spPr>
          <a:xfrm>
            <a:off x="4168041" y="31098044"/>
            <a:ext cx="2022128" cy="1437110"/>
          </a:xfrm>
          <a:prstGeom prst="rect">
            <a:avLst/>
          </a:prstGeom>
        </p:spPr>
      </p:pic>
      <p:pic>
        <p:nvPicPr>
          <p:cNvPr id="16" name="Picture 15">
            <a:extLst>
              <a:ext uri="{FF2B5EF4-FFF2-40B4-BE49-F238E27FC236}">
                <a16:creationId xmlns:a16="http://schemas.microsoft.com/office/drawing/2014/main" id="{BD1EDF40-96A0-5940-8A81-6845B188494D}"/>
              </a:ext>
            </a:extLst>
          </p:cNvPr>
          <p:cNvPicPr>
            <a:picLocks noChangeAspect="1"/>
          </p:cNvPicPr>
          <p:nvPr/>
        </p:nvPicPr>
        <p:blipFill>
          <a:blip r:embed="rId12"/>
          <a:stretch>
            <a:fillRect/>
          </a:stretch>
        </p:blipFill>
        <p:spPr>
          <a:xfrm>
            <a:off x="678780" y="31434643"/>
            <a:ext cx="1428067" cy="1065876"/>
          </a:xfrm>
          <a:prstGeom prst="rect">
            <a:avLst/>
          </a:prstGeom>
        </p:spPr>
      </p:pic>
      <p:pic>
        <p:nvPicPr>
          <p:cNvPr id="19" name="Picture 18">
            <a:extLst>
              <a:ext uri="{FF2B5EF4-FFF2-40B4-BE49-F238E27FC236}">
                <a16:creationId xmlns:a16="http://schemas.microsoft.com/office/drawing/2014/main" id="{9B4A099C-14FE-F24D-8632-18FDB6AC85CF}"/>
              </a:ext>
            </a:extLst>
          </p:cNvPr>
          <p:cNvPicPr>
            <a:picLocks noChangeAspect="1"/>
          </p:cNvPicPr>
          <p:nvPr/>
        </p:nvPicPr>
        <p:blipFill>
          <a:blip r:embed="rId13"/>
          <a:stretch>
            <a:fillRect/>
          </a:stretch>
        </p:blipFill>
        <p:spPr>
          <a:xfrm>
            <a:off x="2148610" y="31342607"/>
            <a:ext cx="801841" cy="1207167"/>
          </a:xfrm>
          <a:prstGeom prst="rect">
            <a:avLst/>
          </a:prstGeom>
        </p:spPr>
      </p:pic>
      <p:pic>
        <p:nvPicPr>
          <p:cNvPr id="21" name="Picture 20">
            <a:extLst>
              <a:ext uri="{FF2B5EF4-FFF2-40B4-BE49-F238E27FC236}">
                <a16:creationId xmlns:a16="http://schemas.microsoft.com/office/drawing/2014/main" id="{1FB84F79-04BD-1446-8E7F-D9BEB5208486}"/>
              </a:ext>
            </a:extLst>
          </p:cNvPr>
          <p:cNvPicPr>
            <a:picLocks noChangeAspect="1"/>
          </p:cNvPicPr>
          <p:nvPr/>
        </p:nvPicPr>
        <p:blipFill>
          <a:blip r:embed="rId14"/>
          <a:stretch>
            <a:fillRect/>
          </a:stretch>
        </p:blipFill>
        <p:spPr>
          <a:xfrm>
            <a:off x="3053535" y="31314674"/>
            <a:ext cx="1494482" cy="1212060"/>
          </a:xfrm>
          <a:prstGeom prst="rect">
            <a:avLst/>
          </a:prstGeom>
        </p:spPr>
      </p:pic>
      <p:pic>
        <p:nvPicPr>
          <p:cNvPr id="23" name="Picture 22">
            <a:extLst>
              <a:ext uri="{FF2B5EF4-FFF2-40B4-BE49-F238E27FC236}">
                <a16:creationId xmlns:a16="http://schemas.microsoft.com/office/drawing/2014/main" id="{B6DA42E5-8CF7-954E-A2D2-2F7ADE569FF4}"/>
              </a:ext>
            </a:extLst>
          </p:cNvPr>
          <p:cNvPicPr>
            <a:picLocks noChangeAspect="1"/>
          </p:cNvPicPr>
          <p:nvPr/>
        </p:nvPicPr>
        <p:blipFill>
          <a:blip r:embed="rId15"/>
          <a:stretch>
            <a:fillRect/>
          </a:stretch>
        </p:blipFill>
        <p:spPr>
          <a:xfrm>
            <a:off x="23711984" y="32838497"/>
            <a:ext cx="2038696" cy="1800848"/>
          </a:xfrm>
          <a:prstGeom prst="rect">
            <a:avLst/>
          </a:prstGeom>
        </p:spPr>
      </p:pic>
      <p:pic>
        <p:nvPicPr>
          <p:cNvPr id="25" name="Picture 24">
            <a:extLst>
              <a:ext uri="{FF2B5EF4-FFF2-40B4-BE49-F238E27FC236}">
                <a16:creationId xmlns:a16="http://schemas.microsoft.com/office/drawing/2014/main" id="{784DB19A-FC61-A24C-97AB-C3D0C1E754A0}"/>
              </a:ext>
            </a:extLst>
          </p:cNvPr>
          <p:cNvPicPr>
            <a:picLocks noChangeAspect="1"/>
          </p:cNvPicPr>
          <p:nvPr/>
        </p:nvPicPr>
        <p:blipFill>
          <a:blip r:embed="rId16"/>
          <a:stretch>
            <a:fillRect/>
          </a:stretch>
        </p:blipFill>
        <p:spPr>
          <a:xfrm>
            <a:off x="21788735" y="33206981"/>
            <a:ext cx="2038696" cy="1012937"/>
          </a:xfrm>
          <a:prstGeom prst="rect">
            <a:avLst/>
          </a:prstGeom>
        </p:spPr>
      </p:pic>
      <p:sp>
        <p:nvSpPr>
          <p:cNvPr id="34" name="Rectangle 33">
            <a:extLst>
              <a:ext uri="{FF2B5EF4-FFF2-40B4-BE49-F238E27FC236}">
                <a16:creationId xmlns:a16="http://schemas.microsoft.com/office/drawing/2014/main" id="{1F76A06A-51C4-D84F-A1BD-C82A553978A0}"/>
              </a:ext>
            </a:extLst>
          </p:cNvPr>
          <p:cNvSpPr/>
          <p:nvPr/>
        </p:nvSpPr>
        <p:spPr>
          <a:xfrm>
            <a:off x="20394221" y="21314118"/>
            <a:ext cx="5913011" cy="4708981"/>
          </a:xfrm>
          <a:prstGeom prst="rect">
            <a:avLst/>
          </a:prstGeom>
        </p:spPr>
        <p:txBody>
          <a:bodyPr wrap="square">
            <a:spAutoFit/>
          </a:bodyPr>
          <a:lstStyle/>
          <a:p>
            <a:pPr marL="457200" indent="-457200">
              <a:buFont typeface="Arial" panose="020B0604020202020204" pitchFamily="34" charset="0"/>
              <a:buChar char="•"/>
            </a:pPr>
            <a:r>
              <a:rPr lang="en-US" sz="3000" dirty="0">
                <a:solidFill>
                  <a:schemeClr val="accent1"/>
                </a:solidFill>
                <a:latin typeface="Times" pitchFamily="2" charset="0"/>
              </a:rPr>
              <a:t>Limited sample size in this pilot study (N=13).</a:t>
            </a:r>
          </a:p>
          <a:p>
            <a:r>
              <a:rPr lang="en-US" sz="3000" dirty="0">
                <a:solidFill>
                  <a:schemeClr val="accent1"/>
                </a:solidFill>
                <a:latin typeface="Times" pitchFamily="2" charset="0"/>
              </a:rPr>
              <a:t> </a:t>
            </a:r>
          </a:p>
          <a:p>
            <a:pPr marL="457200" indent="-457200">
              <a:buFont typeface="Arial" panose="020B0604020202020204" pitchFamily="34" charset="0"/>
              <a:buChar char="•"/>
            </a:pPr>
            <a:r>
              <a:rPr lang="en-US" sz="3000" dirty="0">
                <a:solidFill>
                  <a:schemeClr val="accent1"/>
                </a:solidFill>
                <a:latin typeface="Times" pitchFamily="2" charset="0"/>
              </a:rPr>
              <a:t>Study sample consists of students going into medical, with more baseline interest and knowledge than the general population.</a:t>
            </a:r>
          </a:p>
          <a:p>
            <a:pPr marL="457200" indent="-457200">
              <a:buFont typeface="Arial" panose="020B0604020202020204" pitchFamily="34" charset="0"/>
              <a:buChar char="•"/>
            </a:pPr>
            <a:endParaRPr lang="en-US" sz="3000" dirty="0">
              <a:solidFill>
                <a:schemeClr val="accent1"/>
              </a:solidFill>
              <a:latin typeface="Times" pitchFamily="2" charset="0"/>
            </a:endParaRPr>
          </a:p>
          <a:p>
            <a:pPr marL="457200" indent="-457200">
              <a:buFont typeface="Arial" panose="020B0604020202020204" pitchFamily="34" charset="0"/>
              <a:buChar char="•"/>
            </a:pPr>
            <a:r>
              <a:rPr lang="en-US" sz="3000" dirty="0">
                <a:solidFill>
                  <a:schemeClr val="accent1"/>
                </a:solidFill>
                <a:latin typeface="Times" pitchFamily="2" charset="0"/>
              </a:rPr>
              <a:t>Adequate follow-up is limited by constraints on time and resources.</a:t>
            </a:r>
          </a:p>
        </p:txBody>
      </p:sp>
    </p:spTree>
    <p:extLst>
      <p:ext uri="{BB962C8B-B14F-4D97-AF65-F5344CB8AC3E}">
        <p14:creationId xmlns:p14="http://schemas.microsoft.com/office/powerpoint/2010/main" val="5824389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8772</TotalTime>
  <Words>603</Words>
  <Application>Microsoft Macintosh PowerPoint</Application>
  <PresentationFormat>Custom</PresentationFormat>
  <Paragraphs>68</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Arial Narrow</vt:lpstr>
      <vt:lpstr>Calibri</vt:lpstr>
      <vt:lpstr>Calibri Light</vt:lpstr>
      <vt:lpstr>Symbol</vt:lpstr>
      <vt:lpstr>Times</vt:lpstr>
      <vt:lpstr>Times New Roman</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stephenthobson@gmail.com</dc:creator>
  <cp:lastModifiedBy>stephenthobson@gmail.com</cp:lastModifiedBy>
  <cp:revision>36</cp:revision>
  <dcterms:created xsi:type="dcterms:W3CDTF">2018-02-13T15:07:38Z</dcterms:created>
  <dcterms:modified xsi:type="dcterms:W3CDTF">2019-10-30T17:04:23Z</dcterms:modified>
</cp:coreProperties>
</file>