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492" r:id="rId2"/>
    <p:sldId id="506" r:id="rId3"/>
    <p:sldId id="508" r:id="rId4"/>
    <p:sldId id="510" r:id="rId5"/>
    <p:sldId id="495" r:id="rId6"/>
    <p:sldId id="501" r:id="rId7"/>
    <p:sldId id="502" r:id="rId8"/>
    <p:sldId id="504" r:id="rId9"/>
    <p:sldId id="503" r:id="rId10"/>
    <p:sldId id="505" r:id="rId11"/>
    <p:sldId id="512" r:id="rId12"/>
    <p:sldId id="513" r:id="rId13"/>
    <p:sldId id="514" r:id="rId14"/>
    <p:sldId id="521" r:id="rId15"/>
    <p:sldId id="515" r:id="rId16"/>
    <p:sldId id="516" r:id="rId17"/>
    <p:sldId id="517" r:id="rId18"/>
    <p:sldId id="522" r:id="rId19"/>
    <p:sldId id="523" r:id="rId20"/>
    <p:sldId id="524" r:id="rId21"/>
    <p:sldId id="519" r:id="rId22"/>
    <p:sldId id="518" r:id="rId23"/>
    <p:sldId id="520" r:id="rId24"/>
    <p:sldId id="52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rosoft Office User" initials="MOU" lastIdx="7" clrIdx="0"/>
  <p:cmAuthor id="1" name="Connie Chang" initials="MO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98AB54"/>
    <a:srgbClr val="F1B223"/>
    <a:srgbClr val="A1B558"/>
    <a:srgbClr val="4C97CF"/>
    <a:srgbClr val="00274C"/>
    <a:srgbClr val="0D57AA"/>
    <a:srgbClr val="31A3C1"/>
    <a:srgbClr val="2D3562"/>
    <a:srgbClr val="021B39"/>
    <a:srgbClr val="FDD9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9" autoAdjust="0"/>
    <p:restoredTop sz="82903" autoAdjust="0"/>
  </p:normalViewPr>
  <p:slideViewPr>
    <p:cSldViewPr snapToGrid="0" snapToObjects="1">
      <p:cViewPr varScale="1">
        <p:scale>
          <a:sx n="93" d="100"/>
          <a:sy n="93" d="100"/>
        </p:scale>
        <p:origin x="219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1E178-2860-F04C-9D36-695E5B5E60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797081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966CE-BF58-904C-9551-3965C0405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5456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Narrative Slide 1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074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638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537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877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Stakeholders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88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28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872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Value Proposition / Competitive Advantage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704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Customer Discovery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265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051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 Size / Financial Analysis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037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Ecosystem Map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33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Milestones &amp; Analysis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95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Milestones &amp; Analysis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397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Milestones &amp; Analysis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09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err="1"/>
              <a:t>optiMize</a:t>
            </a:r>
            <a:r>
              <a:rPr lang="en-US" i="1" dirty="0"/>
              <a:t>, Innovation in Action, IME conference, WMS conference</a:t>
            </a:r>
          </a:p>
          <a:p>
            <a:endParaRPr lang="en-US" i="1" dirty="0"/>
          </a:p>
          <a:p>
            <a:r>
              <a:rPr lang="en-US" i="1" dirty="0"/>
              <a:t>Narrative Slide II: </a:t>
            </a:r>
            <a:r>
              <a:rPr lang="en-US" b="1" i="1" dirty="0"/>
              <a:t>What did you learn?</a:t>
            </a:r>
            <a:r>
              <a:rPr lang="en-US" b="0" i="0" dirty="0"/>
              <a:t> </a:t>
            </a:r>
            <a:r>
              <a:rPr lang="en-US" b="1" i="1" dirty="0"/>
              <a:t>What is still unknown?</a:t>
            </a:r>
          </a:p>
          <a:p>
            <a:endParaRPr lang="en-US" b="1" i="1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Narrative Slide III: How has your project influenced your career decisions, how as I&amp;E influenced your project and career? What are your next steps for your career and your project?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83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Narrative Slide II: </a:t>
            </a:r>
            <a:r>
              <a:rPr lang="en-US" b="1" i="1" dirty="0"/>
              <a:t>What did you learn?</a:t>
            </a:r>
            <a:r>
              <a:rPr lang="en-US" b="0" i="0" dirty="0"/>
              <a:t> </a:t>
            </a:r>
            <a:r>
              <a:rPr lang="en-US" b="1" i="1" dirty="0"/>
              <a:t>What is still unknown?</a:t>
            </a:r>
          </a:p>
          <a:p>
            <a:endParaRPr lang="en-US" b="1" i="1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Narrative Slide III: How has your project influenced your career decisions, how as I&amp;E influenced your project and career? What are your next steps for your career and your project? </a:t>
            </a:r>
          </a:p>
          <a:p>
            <a:endParaRPr lang="en-US" b="1" i="1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Presentation to The William Davidson Foundation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March 4,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66CE-BF58-904C-9551-3965C04059C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2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245" y="6040261"/>
            <a:ext cx="2133600" cy="365125"/>
          </a:xfrm>
          <a:prstGeom prst="rect">
            <a:avLst/>
          </a:prstGeom>
        </p:spPr>
        <p:txBody>
          <a:bodyPr/>
          <a:lstStyle/>
          <a:p>
            <a:fld id="{01D3ECEE-36FD-6943-965A-AB0D62BCD6AD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69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16D119-B1AD-1549-92D7-664D5BD9FBD5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681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956" y="6017683"/>
            <a:ext cx="2133600" cy="365125"/>
          </a:xfrm>
          <a:prstGeom prst="rect">
            <a:avLst/>
          </a:prstGeom>
        </p:spPr>
        <p:txBody>
          <a:bodyPr/>
          <a:lstStyle/>
          <a:p>
            <a:fld id="{2D88A4B3-FD5D-3945-AFEF-2E086CDC92AE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31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91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6764BA-5486-3541-BB80-959483ED45DD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404D6C-6492-8241-8393-18FDCE4D922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22" y="88900"/>
            <a:ext cx="2084832" cy="35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54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AB59C-148F-9740-A582-FD93010F778A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BABF0C-3F81-4744-BE1D-D65D8A8236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069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15147C-9A53-2643-83C3-1A3554FC2EA5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404D6C-6492-8241-8393-18FDCE4D9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6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809089-36B0-1E4F-BCB6-EEC875592A32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404D6C-6492-8241-8393-18FDCE4D9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8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904594-70F8-1147-BFE9-3469EA87FC6C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404D6C-6492-8241-8393-18FDCE4D9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9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2234A2-C94E-E746-8D01-6091809B6C15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404D6C-6492-8241-8393-18FDCE4D9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0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37541D-2763-3544-85D7-8C4236BA61EE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404D6C-6492-8241-8393-18FDCE4D9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337408-2340-BE47-9ABC-9FEDE831A205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404D6C-6492-8241-8393-18FDCE4D9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74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2347" y="753751"/>
            <a:ext cx="7372518" cy="571011"/>
          </a:xfrm>
        </p:spPr>
        <p:txBody>
          <a:bodyPr>
            <a:no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19505" y="1542110"/>
            <a:ext cx="6113794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19505" y="2181872"/>
            <a:ext cx="6113794" cy="395128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6D35E8-5CC5-6743-A754-C1B22FBB0FA5}" type="datetime1">
              <a:rPr lang="en-US" smtClean="0"/>
              <a:t>5/20/19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77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33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68533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3205371" y="6392108"/>
            <a:ext cx="283982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BABF0C-3F81-4744-BE1D-D65D8A8236AE}" type="slidenum">
              <a:rPr lang="en-US" sz="1400" smtClean="0">
                <a:solidFill>
                  <a:schemeClr val="bg1">
                    <a:lumMod val="65000"/>
                  </a:schemeClr>
                </a:solidFill>
              </a:rPr>
              <a:pPr algn="ctr"/>
              <a:t>‹#›</a:t>
            </a:fld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" y="6376811"/>
            <a:ext cx="2363927" cy="407812"/>
          </a:xfrm>
          <a:prstGeom prst="rect">
            <a:avLst/>
          </a:prstGeom>
        </p:spPr>
      </p:pic>
      <p:pic>
        <p:nvPicPr>
          <p:cNvPr id="9" name="Picture 8" descr="C:\Documents and Settings\mmarisa\Local Settings\Temp\Temporary Directory 7 for Medical-School-signatures[1].zip\Medical School_signatures\Medical School-stationery-sig.png"/>
          <p:cNvPicPr/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489" y="5791200"/>
            <a:ext cx="22860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89" y="6265801"/>
            <a:ext cx="2427111" cy="50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2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3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1ED88B-1EFC-6549-AAA2-CE9F30583C5B}"/>
              </a:ext>
            </a:extLst>
          </p:cNvPr>
          <p:cNvSpPr/>
          <p:nvPr/>
        </p:nvSpPr>
        <p:spPr>
          <a:xfrm>
            <a:off x="4253345" y="6276109"/>
            <a:ext cx="831273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1C761E0-A6DB-2543-919F-F8EF4098B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7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496" y="343911"/>
            <a:ext cx="8712086" cy="1143000"/>
          </a:xfrm>
        </p:spPr>
        <p:txBody>
          <a:bodyPr/>
          <a:lstStyle/>
          <a:p>
            <a:pPr algn="ctr"/>
            <a:r>
              <a:rPr lang="en-US" dirty="0"/>
              <a:t>Capstone Seminar Template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1496" y="1315639"/>
            <a:ext cx="8712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Narrative Slide I: Briefly describe your interests that led you to this project.  </a:t>
            </a:r>
          </a:p>
          <a:p>
            <a:r>
              <a:rPr lang="en-US" i="1" dirty="0"/>
              <a:t>(include any other details like how you found this project; what programming connected you to your project; did a faculty or advisor connect you to this project; did you do an internship that lead you to your project?)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4C21C3-2E4E-E14C-9C8F-30813E3D3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71708" cy="68787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86A2D97-6E83-BA4F-9E5A-DD35FF044DB6}"/>
              </a:ext>
            </a:extLst>
          </p:cNvPr>
          <p:cNvSpPr txBox="1"/>
          <p:nvPr/>
        </p:nvSpPr>
        <p:spPr>
          <a:xfrm>
            <a:off x="939508" y="6440176"/>
            <a:ext cx="796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Stephen Hobson, M.D. Candidate 2021, Special Forces Medical Sergeant </a:t>
            </a:r>
          </a:p>
        </p:txBody>
      </p:sp>
      <p:pic>
        <p:nvPicPr>
          <p:cNvPr id="1025" name="Picture 1" descr="page2image5052080">
            <a:extLst>
              <a:ext uri="{FF2B5EF4-FFF2-40B4-BE49-F238E27FC236}">
                <a16:creationId xmlns:a16="http://schemas.microsoft.com/office/drawing/2014/main" id="{EC3E6F6B-58D9-6343-A879-9CF6B12CF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47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496" y="1315639"/>
            <a:ext cx="871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Narrative Slide: If you did any research that contributed to your project, discuss this briefly here, if not, toss the slide. List the advisor of this research.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3359" y="246502"/>
            <a:ext cx="8712086" cy="1143000"/>
          </a:xfrm>
        </p:spPr>
        <p:txBody>
          <a:bodyPr/>
          <a:lstStyle/>
          <a:p>
            <a:pPr algn="ctr"/>
            <a:r>
              <a:rPr lang="en-US" dirty="0"/>
              <a:t> Scientific Research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EF2B20-CECB-D649-BFAF-3620B38DB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8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524" y="418513"/>
            <a:ext cx="8686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/>
              <a:t>The rest of the following slides should focus on pitching your capstone project. You could include topics that you would see in a executive summary to develop your presentation. Any slides where titles are asterisked is required context and non-asterisked can be tossed or used if needed.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Please feel free to use less words and more pictures!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8B71CE-4431-CF41-B4BB-1722F5326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6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rgbClr val="000000"/>
                </a:solidFill>
                <a:latin typeface="Calibri"/>
              </a:rPr>
              <a:t>*Problem/Opportunity</a:t>
            </a:r>
            <a:endParaRPr dirty="0"/>
          </a:p>
        </p:txBody>
      </p:sp>
      <p:sp>
        <p:nvSpPr>
          <p:cNvPr id="81" name="TextShape 2"/>
          <p:cNvSpPr txBox="1"/>
          <p:nvPr/>
        </p:nvSpPr>
        <p:spPr>
          <a:xfrm>
            <a:off x="457200" y="1600200"/>
            <a:ext cx="8503920" cy="278841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3366FF"/>
                </a:solidFill>
                <a:latin typeface="Calibri"/>
              </a:rPr>
              <a:t>Describe the problem or opportunity</a:t>
            </a:r>
            <a:endParaRPr lang="en-US" sz="3200" strike="noStrike" dirty="0">
              <a:solidFill>
                <a:srgbClr val="3366FF"/>
              </a:solidFill>
              <a:latin typeface="Calibri"/>
            </a:endParaRPr>
          </a:p>
          <a:p>
            <a:r>
              <a:rPr lang="en-US" i="1" dirty="0">
                <a:solidFill>
                  <a:srgbClr val="3366FF"/>
                </a:solidFill>
              </a:rPr>
              <a:t>What is the stakeholder pain or gain? What has been observed? Why is this a compelling time to act?  </a:t>
            </a: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n-US" sz="3200" strike="noStrike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>
              <a:solidFill>
                <a:srgbClr val="3366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117958"/>
            <a:ext cx="7229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66FF"/>
                </a:solidFill>
              </a:rPr>
              <a:t>Replace blue text; 50 word limit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974872-E12B-E44A-87D3-08C87E1BC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0408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rgbClr val="000000"/>
                </a:solidFill>
                <a:latin typeface="Calibri"/>
              </a:rPr>
              <a:t>*Solution</a:t>
            </a:r>
            <a:endParaRPr dirty="0"/>
          </a:p>
        </p:txBody>
      </p:sp>
      <p:sp>
        <p:nvSpPr>
          <p:cNvPr id="81" name="TextShape 2"/>
          <p:cNvSpPr txBox="1"/>
          <p:nvPr/>
        </p:nvSpPr>
        <p:spPr>
          <a:xfrm>
            <a:off x="457200" y="1600200"/>
            <a:ext cx="8229240" cy="278841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sz="3200" dirty="0">
                <a:solidFill>
                  <a:srgbClr val="3366FF"/>
                </a:solidFill>
              </a:rPr>
              <a:t>Describe the proposed solution</a:t>
            </a:r>
          </a:p>
          <a:p>
            <a:r>
              <a:rPr lang="en-US" i="1" dirty="0">
                <a:solidFill>
                  <a:srgbClr val="3366FF"/>
                </a:solidFill>
              </a:rPr>
              <a:t>What is the solution?  What is the general concept and key features?</a:t>
            </a:r>
            <a:endParaRPr lang="en-US" dirty="0">
              <a:solidFill>
                <a:srgbClr val="3366FF"/>
              </a:solidFill>
            </a:endParaRPr>
          </a:p>
          <a:p>
            <a:pPr>
              <a:lnSpc>
                <a:spcPct val="100000"/>
              </a:lnSpc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n-US" sz="3200" strike="noStrike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>
              <a:solidFill>
                <a:srgbClr val="3366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117958"/>
            <a:ext cx="7229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66FF"/>
                </a:solidFill>
              </a:rPr>
              <a:t>Replace blue text; 50 word limit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144703-80F0-8842-A6AF-59880BDBF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7629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rgbClr val="000000"/>
                </a:solidFill>
                <a:latin typeface="Calibri"/>
              </a:rPr>
              <a:t>*Value Proposition</a:t>
            </a:r>
            <a:endParaRPr dirty="0"/>
          </a:p>
        </p:txBody>
      </p:sp>
      <p:sp>
        <p:nvSpPr>
          <p:cNvPr id="81" name="TextShape 2"/>
          <p:cNvSpPr txBox="1"/>
          <p:nvPr/>
        </p:nvSpPr>
        <p:spPr>
          <a:xfrm>
            <a:off x="457200" y="1600201"/>
            <a:ext cx="8229240" cy="136821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sz="3200" dirty="0">
                <a:solidFill>
                  <a:srgbClr val="3366FF"/>
                </a:solidFill>
              </a:rPr>
              <a:t>Summarize your value proposition</a:t>
            </a:r>
          </a:p>
          <a:p>
            <a:r>
              <a:rPr lang="en-US" i="1" u="sng" dirty="0">
                <a:solidFill>
                  <a:srgbClr val="3366FF"/>
                </a:solidFill>
              </a:rPr>
              <a:t>Customers</a:t>
            </a:r>
            <a:r>
              <a:rPr lang="en-US" i="1" dirty="0">
                <a:solidFill>
                  <a:srgbClr val="3366FF"/>
                </a:solidFill>
              </a:rPr>
              <a:t> (stakeholders) have a </a:t>
            </a:r>
            <a:r>
              <a:rPr lang="en-US" i="1" u="sng" dirty="0">
                <a:solidFill>
                  <a:srgbClr val="3366FF"/>
                </a:solidFill>
              </a:rPr>
              <a:t>problem</a:t>
            </a:r>
            <a:r>
              <a:rPr lang="en-US" i="1" dirty="0">
                <a:solidFill>
                  <a:srgbClr val="3366FF"/>
                </a:solidFill>
              </a:rPr>
              <a:t> and the proposed </a:t>
            </a:r>
            <a:r>
              <a:rPr lang="en-US" i="1" u="sng" dirty="0">
                <a:solidFill>
                  <a:srgbClr val="3366FF"/>
                </a:solidFill>
              </a:rPr>
              <a:t>solution</a:t>
            </a:r>
            <a:r>
              <a:rPr lang="en-US" i="1" dirty="0">
                <a:solidFill>
                  <a:srgbClr val="3366FF"/>
                </a:solidFill>
              </a:rPr>
              <a:t> is better than the alternatives resulting in compelling </a:t>
            </a:r>
            <a:r>
              <a:rPr lang="en-US" i="1" u="sng" dirty="0">
                <a:solidFill>
                  <a:srgbClr val="3366FF"/>
                </a:solidFill>
              </a:rPr>
              <a:t>value</a:t>
            </a:r>
            <a:r>
              <a:rPr lang="en-US" i="1" dirty="0">
                <a:solidFill>
                  <a:srgbClr val="3366FF"/>
                </a:solidFill>
              </a:rPr>
              <a:t>.</a:t>
            </a:r>
            <a:endParaRPr lang="en-US" dirty="0">
              <a:solidFill>
                <a:srgbClr val="3366FF"/>
              </a:solidFill>
            </a:endParaRPr>
          </a:p>
          <a:p>
            <a:pPr>
              <a:lnSpc>
                <a:spcPct val="100000"/>
              </a:lnSpc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n-US" sz="3200" strike="noStrike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>
              <a:solidFill>
                <a:srgbClr val="3366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117958"/>
            <a:ext cx="7229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66FF"/>
                </a:solidFill>
              </a:rPr>
              <a:t>Replace blue text; 75 word limit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AA957E-BE18-9D4C-9BC1-01AD00804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5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5413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57200" y="274680"/>
            <a:ext cx="8229240" cy="1325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dirty="0"/>
              <a:t>Ecosystem Map</a:t>
            </a:r>
          </a:p>
        </p:txBody>
      </p:sp>
      <p:sp>
        <p:nvSpPr>
          <p:cNvPr id="81" name="TextShape 2"/>
          <p:cNvSpPr txBox="1"/>
          <p:nvPr/>
        </p:nvSpPr>
        <p:spPr>
          <a:xfrm>
            <a:off x="457200" y="1600200"/>
            <a:ext cx="8229240" cy="278841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sz="3200" dirty="0">
                <a:solidFill>
                  <a:srgbClr val="3366FF"/>
                </a:solidFill>
              </a:rPr>
              <a:t>Use your ecosystem map graphic if you have one</a:t>
            </a:r>
          </a:p>
          <a:p>
            <a:r>
              <a:rPr lang="en-US" i="1" dirty="0">
                <a:solidFill>
                  <a:srgbClr val="3366FF"/>
                </a:solidFill>
              </a:rPr>
              <a:t>This could help describe how the problem influences multiple stakeholders or toss this if you feel you do not need to explain this.</a:t>
            </a:r>
            <a:endParaRPr lang="en-US" dirty="0">
              <a:solidFill>
                <a:srgbClr val="3366FF"/>
              </a:solidFill>
            </a:endParaRPr>
          </a:p>
          <a:p>
            <a:pPr>
              <a:lnSpc>
                <a:spcPct val="100000"/>
              </a:lnSpc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n-US" sz="3200" strike="noStrike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>
              <a:solidFill>
                <a:srgbClr val="3366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302624"/>
            <a:ext cx="7229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66FF"/>
                </a:solidFill>
              </a:rPr>
              <a:t>Remove blue text; remove graphic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0F351E-7413-754F-A455-F73FDB572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057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rgbClr val="000000"/>
                </a:solidFill>
                <a:latin typeface="Calibri"/>
              </a:rPr>
              <a:t>*Stakeholders</a:t>
            </a:r>
            <a:endParaRPr dirty="0"/>
          </a:p>
        </p:txBody>
      </p:sp>
      <p:sp>
        <p:nvSpPr>
          <p:cNvPr id="81" name="TextShape 2"/>
          <p:cNvSpPr txBox="1"/>
          <p:nvPr/>
        </p:nvSpPr>
        <p:spPr>
          <a:xfrm>
            <a:off x="457200" y="1600200"/>
            <a:ext cx="8229240" cy="278841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sz="3200" dirty="0">
                <a:solidFill>
                  <a:srgbClr val="3366FF"/>
                </a:solidFill>
              </a:rPr>
              <a:t>Identify your stakeholders</a:t>
            </a:r>
          </a:p>
          <a:p>
            <a:r>
              <a:rPr lang="en-US" i="1" dirty="0">
                <a:solidFill>
                  <a:srgbClr val="3366FF"/>
                </a:solidFill>
              </a:rPr>
              <a:t>Summarize your list of critical stakeholders and the value provided.</a:t>
            </a:r>
          </a:p>
          <a:p>
            <a:endParaRPr lang="en-US" i="1" dirty="0">
              <a:solidFill>
                <a:srgbClr val="3366FF"/>
              </a:solidFill>
            </a:endParaRPr>
          </a:p>
          <a:p>
            <a:endParaRPr lang="en-US" i="1" dirty="0">
              <a:solidFill>
                <a:srgbClr val="3366FF"/>
              </a:solidFill>
            </a:endParaRPr>
          </a:p>
          <a:p>
            <a:r>
              <a:rPr lang="en-US" i="1" dirty="0">
                <a:solidFill>
                  <a:srgbClr val="3366FF"/>
                </a:solidFill>
              </a:rPr>
              <a:t>(The chart can be used or tossed)</a:t>
            </a:r>
            <a:endParaRPr lang="en-US" dirty="0">
              <a:solidFill>
                <a:srgbClr val="3366FF"/>
              </a:solidFill>
            </a:endParaRPr>
          </a:p>
          <a:p>
            <a:pPr>
              <a:lnSpc>
                <a:spcPct val="100000"/>
              </a:lnSpc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n-US" sz="3200" strike="noStrike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>
              <a:solidFill>
                <a:srgbClr val="3366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302624"/>
            <a:ext cx="7229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66FF"/>
                </a:solidFill>
              </a:rPr>
              <a:t>Remove blue text; replace text in 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221403"/>
              </p:ext>
            </p:extLst>
          </p:nvPr>
        </p:nvGraphicFramePr>
        <p:xfrm>
          <a:off x="517161" y="3324700"/>
          <a:ext cx="7974328" cy="229609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20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4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9230">
                <a:tc>
                  <a:txBody>
                    <a:bodyPr/>
                    <a:lstStyle/>
                    <a:p>
                      <a:r>
                        <a:rPr lang="en-US" dirty="0"/>
                        <a:t>Stakeholder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 Proposition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290">
                <a:tc>
                  <a:txBody>
                    <a:bodyPr/>
                    <a:lstStyle/>
                    <a:p>
                      <a:r>
                        <a:rPr lang="en-US" sz="1600" i="1" dirty="0"/>
                        <a:t>Example: Patient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 dirty="0"/>
                        <a:t>Example: Decreased recovery time and improved outcomes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2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2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2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2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F65655F-D19D-0742-9973-8008C6554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47638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rgbClr val="000000"/>
                </a:solidFill>
                <a:latin typeface="Calibri"/>
              </a:rPr>
              <a:t>*Customer Discovery</a:t>
            </a:r>
            <a:endParaRPr dirty="0"/>
          </a:p>
        </p:txBody>
      </p:sp>
      <p:sp>
        <p:nvSpPr>
          <p:cNvPr id="81" name="TextShape 2"/>
          <p:cNvSpPr txBox="1"/>
          <p:nvPr/>
        </p:nvSpPr>
        <p:spPr>
          <a:xfrm>
            <a:off x="457200" y="1343479"/>
            <a:ext cx="8229240" cy="68887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sz="3200" dirty="0">
                <a:solidFill>
                  <a:srgbClr val="3366FF"/>
                </a:solidFill>
              </a:rPr>
              <a:t>Who did you interview and what did you learn?</a:t>
            </a:r>
          </a:p>
          <a:p>
            <a:pPr>
              <a:lnSpc>
                <a:spcPct val="100000"/>
              </a:lnSpc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200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200" strike="noStrike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>
              <a:solidFill>
                <a:srgbClr val="3366FF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7860638"/>
              </p:ext>
            </p:extLst>
          </p:nvPr>
        </p:nvGraphicFramePr>
        <p:xfrm>
          <a:off x="747084" y="2217406"/>
          <a:ext cx="7522016" cy="3108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89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2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069">
                <a:tc>
                  <a:txBody>
                    <a:bodyPr/>
                    <a:lstStyle/>
                    <a:p>
                      <a:r>
                        <a:rPr lang="en-US" dirty="0"/>
                        <a:t>Stakeholder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Interview</a:t>
                      </a:r>
                      <a:r>
                        <a:rPr lang="en-US" baseline="0" dirty="0"/>
                        <a:t> Summary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673">
                <a:tc>
                  <a:txBody>
                    <a:bodyPr/>
                    <a:lstStyle/>
                    <a:p>
                      <a:r>
                        <a:rPr lang="en-US" i="1" dirty="0"/>
                        <a:t>Example: Patient,</a:t>
                      </a:r>
                      <a:r>
                        <a:rPr lang="en-US" i="1" baseline="0" dirty="0"/>
                        <a:t> Diabetic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i="1" dirty="0"/>
                        <a:t>Does</a:t>
                      </a:r>
                      <a:r>
                        <a:rPr lang="en-US" i="1" baseline="0" dirty="0"/>
                        <a:t> not mind needles</a:t>
                      </a:r>
                      <a:r>
                        <a:rPr lang="en-US" i="1" dirty="0"/>
                        <a:t> </a:t>
                      </a:r>
                      <a:endParaRPr lang="en-US" i="1" baseline="0" dirty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i="1" baseline="0" dirty="0"/>
                        <a:t>Not comfortable taking insulin in pubic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i="1" baseline="0" dirty="0"/>
                        <a:t>Finds current dosing easy to understand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673">
                <a:tc>
                  <a:txBody>
                    <a:bodyPr/>
                    <a:lstStyle/>
                    <a:p>
                      <a:r>
                        <a:rPr lang="en-US" i="1" dirty="0"/>
                        <a:t>[Name,</a:t>
                      </a:r>
                      <a:r>
                        <a:rPr lang="en-US" i="1" baseline="0" dirty="0"/>
                        <a:t> Position, Company]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i="1" dirty="0"/>
                        <a:t>Key insight</a:t>
                      </a:r>
                      <a:endParaRPr lang="en-US" i="1" baseline="0" dirty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i="1" dirty="0"/>
                        <a:t>Key insight</a:t>
                      </a:r>
                      <a:endParaRPr lang="en-US" i="1" baseline="0" dirty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i="1" dirty="0"/>
                        <a:t>Key insight</a:t>
                      </a:r>
                      <a:endParaRPr lang="en-US" i="1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673">
                <a:tc>
                  <a:txBody>
                    <a:bodyPr/>
                    <a:lstStyle/>
                    <a:p>
                      <a:r>
                        <a:rPr lang="en-US" i="1" dirty="0"/>
                        <a:t>[Name,</a:t>
                      </a:r>
                      <a:r>
                        <a:rPr lang="en-US" i="1" baseline="0" dirty="0"/>
                        <a:t> Position, Company]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i="1" dirty="0"/>
                        <a:t>Key insight</a:t>
                      </a:r>
                      <a:endParaRPr lang="en-US" i="1" baseline="0" dirty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i="1" dirty="0"/>
                        <a:t>Key insight</a:t>
                      </a:r>
                      <a:endParaRPr lang="en-US" i="1" baseline="0" dirty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i="1" dirty="0"/>
                        <a:t>Key insight</a:t>
                      </a:r>
                      <a:endParaRPr lang="en-US" i="1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5487290"/>
            <a:ext cx="7229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66FF"/>
                </a:solidFill>
              </a:rPr>
              <a:t>Remove blue text; replace text in table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AECA7F-AB9F-7B4A-A15B-3DB0A6EF2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7285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569" y="246502"/>
            <a:ext cx="6853394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Competitive Advantage</a:t>
            </a:r>
            <a:br>
              <a:rPr lang="en-US" dirty="0"/>
            </a:br>
            <a:r>
              <a:rPr lang="en-US" sz="2200" i="1" dirty="0"/>
              <a:t>(if needed)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4FA76-BF2B-5D45-94BE-350F003CA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178" y="162096"/>
            <a:ext cx="6853394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Market Size</a:t>
            </a:r>
            <a:br>
              <a:rPr lang="en-US" dirty="0"/>
            </a:br>
            <a:r>
              <a:rPr lang="en-US" sz="2200" i="1" dirty="0"/>
              <a:t>(if needed)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01A533-B473-8A47-9165-B8058BA35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773" y="218367"/>
            <a:ext cx="6853394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Intellectual Property</a:t>
            </a:r>
            <a:br>
              <a:rPr lang="en-US" dirty="0"/>
            </a:br>
            <a:r>
              <a:rPr lang="en-US" sz="2000" i="1" dirty="0"/>
              <a:t>(if needed)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CF22D0-60C2-1F43-860F-C362352A8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08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C6815-67D4-9540-944F-1DDA68BEA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C58B78-514B-D547-9373-7C137768A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59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773" y="218367"/>
            <a:ext cx="6853394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Regulatory Approval</a:t>
            </a:r>
            <a:br>
              <a:rPr lang="en-US" dirty="0"/>
            </a:br>
            <a:r>
              <a:rPr lang="en-US" sz="2200" i="1" dirty="0"/>
              <a:t>(if needed)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CFBE4D-CC4F-C645-B4C4-45F91035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4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773" y="218367"/>
            <a:ext cx="6853394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Milestone &amp; Analysis</a:t>
            </a:r>
            <a:br>
              <a:rPr lang="en-US" dirty="0"/>
            </a:br>
            <a:r>
              <a:rPr lang="en-US" sz="2200" i="1" dirty="0"/>
              <a:t>(if needed)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1AFF0B-7910-FE40-9EFD-CE8540BE9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77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773" y="218367"/>
            <a:ext cx="6853394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Financial Projections</a:t>
            </a:r>
            <a:br>
              <a:rPr lang="en-US" dirty="0"/>
            </a:br>
            <a:r>
              <a:rPr lang="en-US" sz="2000" i="1" dirty="0"/>
              <a:t>(if needed)</a:t>
            </a:r>
            <a:endParaRPr lang="en-US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B5364-90E7-8744-868E-80CB5B74C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88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15817-4CCC-164B-8951-6CFB3527D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02B0D-F315-2546-AEB2-BFB1836EF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80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E0035-7301-2D46-8ED6-D51BCFCF2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79D7CE-8017-8C45-8714-0A6387978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768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F169-5B5B-8E4D-A3F7-1F386FAF3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EF851F-0AA8-9840-836E-2B3E00B5E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83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EA33-99BD-2B40-947F-259CA5E10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009433-EA1A-8949-A08A-B90485DFB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26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773" y="218367"/>
            <a:ext cx="6853394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Exit Strategy</a:t>
            </a:r>
            <a:br>
              <a:rPr lang="en-US" dirty="0"/>
            </a:br>
            <a:r>
              <a:rPr lang="en-US" sz="2200" i="1" dirty="0"/>
              <a:t>(if needed)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BC052A-A10F-9D45-85AC-2B87F7217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90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D3EA7-6E59-5048-B9F8-6F901E4D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59043F-E152-8245-8069-299C04262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83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1ED88B-1EFC-6549-AAA2-CE9F30583C5B}"/>
              </a:ext>
            </a:extLst>
          </p:cNvPr>
          <p:cNvSpPr/>
          <p:nvPr/>
        </p:nvSpPr>
        <p:spPr>
          <a:xfrm>
            <a:off x="4253345" y="6276109"/>
            <a:ext cx="831273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1C761E0-A6DB-2543-919F-F8EF4098B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14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29421</TotalTime>
  <Words>774</Words>
  <Application>Microsoft Macintosh PowerPoint</Application>
  <PresentationFormat>On-screen Show (4:3)</PresentationFormat>
  <Paragraphs>146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Book Antiqua</vt:lpstr>
      <vt:lpstr>Calibri</vt:lpstr>
      <vt:lpstr>Office Theme</vt:lpstr>
      <vt:lpstr>PowerPoint Presentation</vt:lpstr>
      <vt:lpstr>Capstone Seminar Template</vt:lpstr>
      <vt:lpstr> Scientific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Competitive Advantage (if needed)</vt:lpstr>
      <vt:lpstr>Market Size (if needed)</vt:lpstr>
      <vt:lpstr>Intellectual Property (if needed)</vt:lpstr>
      <vt:lpstr>PowerPoint Presentation</vt:lpstr>
      <vt:lpstr>Regulatory Approval (if needed)</vt:lpstr>
      <vt:lpstr>Milestone &amp; Analysis (if needed)</vt:lpstr>
      <vt:lpstr>Financial Projections (if needed)</vt:lpstr>
      <vt:lpstr>PowerPoint Presentation</vt:lpstr>
      <vt:lpstr>PowerPoint Presentation</vt:lpstr>
      <vt:lpstr>PowerPoint Presentation</vt:lpstr>
      <vt:lpstr>PowerPoint Presentation</vt:lpstr>
      <vt:lpstr>Exit Strategy (if needed)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Connie Chang</dc:creator>
  <cp:keywords/>
  <dc:description/>
  <cp:lastModifiedBy>stephenthobson@gmail.com</cp:lastModifiedBy>
  <cp:revision>937</cp:revision>
  <cp:lastPrinted>2017-06-20T17:06:31Z</cp:lastPrinted>
  <dcterms:created xsi:type="dcterms:W3CDTF">2013-06-10T10:53:35Z</dcterms:created>
  <dcterms:modified xsi:type="dcterms:W3CDTF">2019-05-22T21:24:20Z</dcterms:modified>
  <cp:category/>
</cp:coreProperties>
</file>