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9144000" cy="6858000" type="screen4x3"/>
  <p:notesSz cx="6858000" cy="9144000"/>
  <p:defaultTextStyle>
    <a:defPPr>
      <a:defRPr lang="en-US"/>
    </a:defPPr>
    <a:lvl1pPr marL="0" algn="l" defTabSz="914034" rtl="0" eaLnBrk="1" latinLnBrk="0" hangingPunct="1">
      <a:defRPr sz="1800" kern="1200">
        <a:solidFill>
          <a:schemeClr val="tx1"/>
        </a:solidFill>
        <a:latin typeface="+mn-lt"/>
        <a:ea typeface="+mn-ea"/>
        <a:cs typeface="+mn-cs"/>
      </a:defRPr>
    </a:lvl1pPr>
    <a:lvl2pPr marL="457017" algn="l" defTabSz="914034" rtl="0" eaLnBrk="1" latinLnBrk="0" hangingPunct="1">
      <a:defRPr sz="1800" kern="1200">
        <a:solidFill>
          <a:schemeClr val="tx1"/>
        </a:solidFill>
        <a:latin typeface="+mn-lt"/>
        <a:ea typeface="+mn-ea"/>
        <a:cs typeface="+mn-cs"/>
      </a:defRPr>
    </a:lvl2pPr>
    <a:lvl3pPr marL="914034" algn="l" defTabSz="914034" rtl="0" eaLnBrk="1" latinLnBrk="0" hangingPunct="1">
      <a:defRPr sz="1800" kern="1200">
        <a:solidFill>
          <a:schemeClr val="tx1"/>
        </a:solidFill>
        <a:latin typeface="+mn-lt"/>
        <a:ea typeface="+mn-ea"/>
        <a:cs typeface="+mn-cs"/>
      </a:defRPr>
    </a:lvl3pPr>
    <a:lvl4pPr marL="1371051" algn="l" defTabSz="914034" rtl="0" eaLnBrk="1" latinLnBrk="0" hangingPunct="1">
      <a:defRPr sz="1800" kern="1200">
        <a:solidFill>
          <a:schemeClr val="tx1"/>
        </a:solidFill>
        <a:latin typeface="+mn-lt"/>
        <a:ea typeface="+mn-ea"/>
        <a:cs typeface="+mn-cs"/>
      </a:defRPr>
    </a:lvl4pPr>
    <a:lvl5pPr marL="1828068" algn="l" defTabSz="914034" rtl="0" eaLnBrk="1" latinLnBrk="0" hangingPunct="1">
      <a:defRPr sz="1800" kern="1200">
        <a:solidFill>
          <a:schemeClr val="tx1"/>
        </a:solidFill>
        <a:latin typeface="+mn-lt"/>
        <a:ea typeface="+mn-ea"/>
        <a:cs typeface="+mn-cs"/>
      </a:defRPr>
    </a:lvl5pPr>
    <a:lvl6pPr marL="2285086" algn="l" defTabSz="914034" rtl="0" eaLnBrk="1" latinLnBrk="0" hangingPunct="1">
      <a:defRPr sz="1800" kern="1200">
        <a:solidFill>
          <a:schemeClr val="tx1"/>
        </a:solidFill>
        <a:latin typeface="+mn-lt"/>
        <a:ea typeface="+mn-ea"/>
        <a:cs typeface="+mn-cs"/>
      </a:defRPr>
    </a:lvl6pPr>
    <a:lvl7pPr marL="2742103" algn="l" defTabSz="914034" rtl="0" eaLnBrk="1" latinLnBrk="0" hangingPunct="1">
      <a:defRPr sz="1800" kern="1200">
        <a:solidFill>
          <a:schemeClr val="tx1"/>
        </a:solidFill>
        <a:latin typeface="+mn-lt"/>
        <a:ea typeface="+mn-ea"/>
        <a:cs typeface="+mn-cs"/>
      </a:defRPr>
    </a:lvl7pPr>
    <a:lvl8pPr marL="3199120" algn="l" defTabSz="914034" rtl="0" eaLnBrk="1" latinLnBrk="0" hangingPunct="1">
      <a:defRPr sz="1800" kern="1200">
        <a:solidFill>
          <a:schemeClr val="tx1"/>
        </a:solidFill>
        <a:latin typeface="+mn-lt"/>
        <a:ea typeface="+mn-ea"/>
        <a:cs typeface="+mn-cs"/>
      </a:defRPr>
    </a:lvl8pPr>
    <a:lvl9pPr marL="3656137" algn="l" defTabSz="91403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715"/>
    <a:srgbClr val="003192"/>
    <a:srgbClr val="002F8E"/>
    <a:srgbClr val="FFCB25"/>
    <a:srgbClr val="FFCD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3951" autoAdjust="0"/>
  </p:normalViewPr>
  <p:slideViewPr>
    <p:cSldViewPr>
      <p:cViewPr varScale="1">
        <p:scale>
          <a:sx n="106" d="100"/>
          <a:sy n="106" d="100"/>
        </p:scale>
        <p:origin x="180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3A7D02-6ECC-4FF4-A8E2-3DD179AE6CA8}" type="datetimeFigureOut">
              <a:rPr lang="en-US" smtClean="0"/>
              <a:t>3/1/21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02A92F-3F15-492A-A490-874F070C99B0}" type="slidenum">
              <a:rPr lang="en-US" smtClean="0"/>
              <a:t>‹#›</a:t>
            </a:fld>
            <a:endParaRPr lang="en-US" dirty="0"/>
          </a:p>
        </p:txBody>
      </p:sp>
    </p:spTree>
    <p:extLst>
      <p:ext uri="{BB962C8B-B14F-4D97-AF65-F5344CB8AC3E}">
        <p14:creationId xmlns:p14="http://schemas.microsoft.com/office/powerpoint/2010/main" val="1237585224"/>
      </p:ext>
    </p:extLst>
  </p:cSld>
  <p:clrMap bg1="lt1" tx1="dk1" bg2="lt2" tx2="dk2" accent1="accent1" accent2="accent2" accent3="accent3" accent4="accent4" accent5="accent5" accent6="accent6" hlink="hlink" folHlink="folHlink"/>
  <p:notesStyle>
    <a:lvl1pPr marL="0" algn="l" defTabSz="914034" rtl="0" eaLnBrk="1" latinLnBrk="0" hangingPunct="1">
      <a:defRPr sz="1200" kern="1200">
        <a:solidFill>
          <a:schemeClr val="tx1"/>
        </a:solidFill>
        <a:latin typeface="+mn-lt"/>
        <a:ea typeface="+mn-ea"/>
        <a:cs typeface="+mn-cs"/>
      </a:defRPr>
    </a:lvl1pPr>
    <a:lvl2pPr marL="457017" algn="l" defTabSz="914034" rtl="0" eaLnBrk="1" latinLnBrk="0" hangingPunct="1">
      <a:defRPr sz="1200" kern="1200">
        <a:solidFill>
          <a:schemeClr val="tx1"/>
        </a:solidFill>
        <a:latin typeface="+mn-lt"/>
        <a:ea typeface="+mn-ea"/>
        <a:cs typeface="+mn-cs"/>
      </a:defRPr>
    </a:lvl2pPr>
    <a:lvl3pPr marL="914034" algn="l" defTabSz="914034" rtl="0" eaLnBrk="1" latinLnBrk="0" hangingPunct="1">
      <a:defRPr sz="1200" kern="1200">
        <a:solidFill>
          <a:schemeClr val="tx1"/>
        </a:solidFill>
        <a:latin typeface="+mn-lt"/>
        <a:ea typeface="+mn-ea"/>
        <a:cs typeface="+mn-cs"/>
      </a:defRPr>
    </a:lvl3pPr>
    <a:lvl4pPr marL="1371051" algn="l" defTabSz="914034" rtl="0" eaLnBrk="1" latinLnBrk="0" hangingPunct="1">
      <a:defRPr sz="1200" kern="1200">
        <a:solidFill>
          <a:schemeClr val="tx1"/>
        </a:solidFill>
        <a:latin typeface="+mn-lt"/>
        <a:ea typeface="+mn-ea"/>
        <a:cs typeface="+mn-cs"/>
      </a:defRPr>
    </a:lvl4pPr>
    <a:lvl5pPr marL="1828068" algn="l" defTabSz="914034" rtl="0" eaLnBrk="1" latinLnBrk="0" hangingPunct="1">
      <a:defRPr sz="1200" kern="1200">
        <a:solidFill>
          <a:schemeClr val="tx1"/>
        </a:solidFill>
        <a:latin typeface="+mn-lt"/>
        <a:ea typeface="+mn-ea"/>
        <a:cs typeface="+mn-cs"/>
      </a:defRPr>
    </a:lvl5pPr>
    <a:lvl6pPr marL="2285086" algn="l" defTabSz="914034" rtl="0" eaLnBrk="1" latinLnBrk="0" hangingPunct="1">
      <a:defRPr sz="1200" kern="1200">
        <a:solidFill>
          <a:schemeClr val="tx1"/>
        </a:solidFill>
        <a:latin typeface="+mn-lt"/>
        <a:ea typeface="+mn-ea"/>
        <a:cs typeface="+mn-cs"/>
      </a:defRPr>
    </a:lvl6pPr>
    <a:lvl7pPr marL="2742103" algn="l" defTabSz="914034" rtl="0" eaLnBrk="1" latinLnBrk="0" hangingPunct="1">
      <a:defRPr sz="1200" kern="1200">
        <a:solidFill>
          <a:schemeClr val="tx1"/>
        </a:solidFill>
        <a:latin typeface="+mn-lt"/>
        <a:ea typeface="+mn-ea"/>
        <a:cs typeface="+mn-cs"/>
      </a:defRPr>
    </a:lvl7pPr>
    <a:lvl8pPr marL="3199120" algn="l" defTabSz="914034" rtl="0" eaLnBrk="1" latinLnBrk="0" hangingPunct="1">
      <a:defRPr sz="1200" kern="1200">
        <a:solidFill>
          <a:schemeClr val="tx1"/>
        </a:solidFill>
        <a:latin typeface="+mn-lt"/>
        <a:ea typeface="+mn-ea"/>
        <a:cs typeface="+mn-cs"/>
      </a:defRPr>
    </a:lvl8pPr>
    <a:lvl9pPr marL="3656137" algn="l" defTabSz="91403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02A92F-3F15-492A-A490-874F070C99B0}" type="slidenum">
              <a:rPr lang="en-US" smtClean="0"/>
              <a:t>1</a:t>
            </a:fld>
            <a:endParaRPr lang="en-US" dirty="0"/>
          </a:p>
        </p:txBody>
      </p:sp>
    </p:spTree>
    <p:extLst>
      <p:ext uri="{BB962C8B-B14F-4D97-AF65-F5344CB8AC3E}">
        <p14:creationId xmlns:p14="http://schemas.microsoft.com/office/powerpoint/2010/main" val="3243294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17" indent="0" algn="ctr">
              <a:buNone/>
              <a:defRPr>
                <a:solidFill>
                  <a:schemeClr val="tx1">
                    <a:tint val="75000"/>
                  </a:schemeClr>
                </a:solidFill>
              </a:defRPr>
            </a:lvl2pPr>
            <a:lvl3pPr marL="914034" indent="0" algn="ctr">
              <a:buNone/>
              <a:defRPr>
                <a:solidFill>
                  <a:schemeClr val="tx1">
                    <a:tint val="75000"/>
                  </a:schemeClr>
                </a:solidFill>
              </a:defRPr>
            </a:lvl3pPr>
            <a:lvl4pPr marL="1371051" indent="0" algn="ctr">
              <a:buNone/>
              <a:defRPr>
                <a:solidFill>
                  <a:schemeClr val="tx1">
                    <a:tint val="75000"/>
                  </a:schemeClr>
                </a:solidFill>
              </a:defRPr>
            </a:lvl4pPr>
            <a:lvl5pPr marL="1828068" indent="0" algn="ctr">
              <a:buNone/>
              <a:defRPr>
                <a:solidFill>
                  <a:schemeClr val="tx1">
                    <a:tint val="75000"/>
                  </a:schemeClr>
                </a:solidFill>
              </a:defRPr>
            </a:lvl5pPr>
            <a:lvl6pPr marL="2285086" indent="0" algn="ctr">
              <a:buNone/>
              <a:defRPr>
                <a:solidFill>
                  <a:schemeClr val="tx1">
                    <a:tint val="75000"/>
                  </a:schemeClr>
                </a:solidFill>
              </a:defRPr>
            </a:lvl6pPr>
            <a:lvl7pPr marL="2742103" indent="0" algn="ctr">
              <a:buNone/>
              <a:defRPr>
                <a:solidFill>
                  <a:schemeClr val="tx1">
                    <a:tint val="75000"/>
                  </a:schemeClr>
                </a:solidFill>
              </a:defRPr>
            </a:lvl7pPr>
            <a:lvl8pPr marL="3199120" indent="0" algn="ctr">
              <a:buNone/>
              <a:defRPr>
                <a:solidFill>
                  <a:schemeClr val="tx1">
                    <a:tint val="75000"/>
                  </a:schemeClr>
                </a:solidFill>
              </a:defRPr>
            </a:lvl8pPr>
            <a:lvl9pPr marL="365613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916C2C-EE55-464E-ADE8-CE8FB0E10FA7}" type="datetimeFigureOut">
              <a:rPr lang="en-US" smtClean="0"/>
              <a:pPr/>
              <a:t>3/1/21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BD8322F-84ED-4D76-B4A9-7461A8A4103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916C2C-EE55-464E-ADE8-CE8FB0E10FA7}" type="datetimeFigureOut">
              <a:rPr lang="en-US" smtClean="0"/>
              <a:pPr/>
              <a:t>3/1/21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BD8322F-84ED-4D76-B4A9-7461A8A4103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017" indent="0">
              <a:buNone/>
              <a:defRPr sz="1800">
                <a:solidFill>
                  <a:schemeClr val="tx1">
                    <a:tint val="75000"/>
                  </a:schemeClr>
                </a:solidFill>
              </a:defRPr>
            </a:lvl2pPr>
            <a:lvl3pPr marL="914034" indent="0">
              <a:buNone/>
              <a:defRPr sz="1600">
                <a:solidFill>
                  <a:schemeClr val="tx1">
                    <a:tint val="75000"/>
                  </a:schemeClr>
                </a:solidFill>
              </a:defRPr>
            </a:lvl3pPr>
            <a:lvl4pPr marL="1371051" indent="0">
              <a:buNone/>
              <a:defRPr sz="1400">
                <a:solidFill>
                  <a:schemeClr val="tx1">
                    <a:tint val="75000"/>
                  </a:schemeClr>
                </a:solidFill>
              </a:defRPr>
            </a:lvl4pPr>
            <a:lvl5pPr marL="1828068" indent="0">
              <a:buNone/>
              <a:defRPr sz="1400">
                <a:solidFill>
                  <a:schemeClr val="tx1">
                    <a:tint val="75000"/>
                  </a:schemeClr>
                </a:solidFill>
              </a:defRPr>
            </a:lvl5pPr>
            <a:lvl6pPr marL="2285086" indent="0">
              <a:buNone/>
              <a:defRPr sz="1400">
                <a:solidFill>
                  <a:schemeClr val="tx1">
                    <a:tint val="75000"/>
                  </a:schemeClr>
                </a:solidFill>
              </a:defRPr>
            </a:lvl6pPr>
            <a:lvl7pPr marL="2742103" indent="0">
              <a:buNone/>
              <a:defRPr sz="1400">
                <a:solidFill>
                  <a:schemeClr val="tx1">
                    <a:tint val="75000"/>
                  </a:schemeClr>
                </a:solidFill>
              </a:defRPr>
            </a:lvl7pPr>
            <a:lvl8pPr marL="3199120" indent="0">
              <a:buNone/>
              <a:defRPr sz="1400">
                <a:solidFill>
                  <a:schemeClr val="tx1">
                    <a:tint val="75000"/>
                  </a:schemeClr>
                </a:solidFill>
              </a:defRPr>
            </a:lvl8pPr>
            <a:lvl9pPr marL="3656137"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916C2C-EE55-464E-ADE8-CE8FB0E10FA7}" type="datetimeFigureOut">
              <a:rPr lang="en-US" smtClean="0"/>
              <a:pPr/>
              <a:t>3/1/21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BD8322F-84ED-4D76-B4A9-7461A8A4103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916C2C-EE55-464E-ADE8-CE8FB0E10FA7}" type="datetimeFigureOut">
              <a:rPr lang="en-US" smtClean="0"/>
              <a:pPr/>
              <a:t>3/1/21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BD8322F-84ED-4D76-B4A9-7461A8A4103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7" indent="0">
              <a:buNone/>
              <a:defRPr sz="2000" b="1"/>
            </a:lvl2pPr>
            <a:lvl3pPr marL="914034" indent="0">
              <a:buNone/>
              <a:defRPr sz="1800" b="1"/>
            </a:lvl3pPr>
            <a:lvl4pPr marL="1371051" indent="0">
              <a:buNone/>
              <a:defRPr sz="1600" b="1"/>
            </a:lvl4pPr>
            <a:lvl5pPr marL="1828068" indent="0">
              <a:buNone/>
              <a:defRPr sz="1600" b="1"/>
            </a:lvl5pPr>
            <a:lvl6pPr marL="2285086" indent="0">
              <a:buNone/>
              <a:defRPr sz="1600" b="1"/>
            </a:lvl6pPr>
            <a:lvl7pPr marL="2742103" indent="0">
              <a:buNone/>
              <a:defRPr sz="1600" b="1"/>
            </a:lvl7pPr>
            <a:lvl8pPr marL="3199120" indent="0">
              <a:buNone/>
              <a:defRPr sz="1600" b="1"/>
            </a:lvl8pPr>
            <a:lvl9pPr marL="3656137"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7" indent="0">
              <a:buNone/>
              <a:defRPr sz="2000" b="1"/>
            </a:lvl2pPr>
            <a:lvl3pPr marL="914034" indent="0">
              <a:buNone/>
              <a:defRPr sz="1800" b="1"/>
            </a:lvl3pPr>
            <a:lvl4pPr marL="1371051" indent="0">
              <a:buNone/>
              <a:defRPr sz="1600" b="1"/>
            </a:lvl4pPr>
            <a:lvl5pPr marL="1828068" indent="0">
              <a:buNone/>
              <a:defRPr sz="1600" b="1"/>
            </a:lvl5pPr>
            <a:lvl6pPr marL="2285086" indent="0">
              <a:buNone/>
              <a:defRPr sz="1600" b="1"/>
            </a:lvl6pPr>
            <a:lvl7pPr marL="2742103" indent="0">
              <a:buNone/>
              <a:defRPr sz="1600" b="1"/>
            </a:lvl7pPr>
            <a:lvl8pPr marL="3199120" indent="0">
              <a:buNone/>
              <a:defRPr sz="1600" b="1"/>
            </a:lvl8pPr>
            <a:lvl9pPr marL="365613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916C2C-EE55-464E-ADE8-CE8FB0E10FA7}" type="datetimeFigureOut">
              <a:rPr lang="en-US" smtClean="0"/>
              <a:pPr/>
              <a:t>3/1/21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BD8322F-84ED-4D76-B4A9-7461A8A4103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916C2C-EE55-464E-ADE8-CE8FB0E10FA7}" type="datetimeFigureOut">
              <a:rPr lang="en-US" smtClean="0"/>
              <a:pPr/>
              <a:t>3/1/21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BD8322F-84ED-4D76-B4A9-7461A8A4103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916C2C-EE55-464E-ADE8-CE8FB0E10FA7}" type="datetimeFigureOut">
              <a:rPr lang="en-US" smtClean="0"/>
              <a:pPr/>
              <a:t>3/1/21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BD8322F-84ED-4D76-B4A9-7461A8A4103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017" indent="0">
              <a:buNone/>
              <a:defRPr sz="1200"/>
            </a:lvl2pPr>
            <a:lvl3pPr marL="914034" indent="0">
              <a:buNone/>
              <a:defRPr sz="1000"/>
            </a:lvl3pPr>
            <a:lvl4pPr marL="1371051" indent="0">
              <a:buNone/>
              <a:defRPr sz="900"/>
            </a:lvl4pPr>
            <a:lvl5pPr marL="1828068" indent="0">
              <a:buNone/>
              <a:defRPr sz="900"/>
            </a:lvl5pPr>
            <a:lvl6pPr marL="2285086" indent="0">
              <a:buNone/>
              <a:defRPr sz="900"/>
            </a:lvl6pPr>
            <a:lvl7pPr marL="2742103" indent="0">
              <a:buNone/>
              <a:defRPr sz="900"/>
            </a:lvl7pPr>
            <a:lvl8pPr marL="3199120" indent="0">
              <a:buNone/>
              <a:defRPr sz="900"/>
            </a:lvl8pPr>
            <a:lvl9pPr marL="365613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916C2C-EE55-464E-ADE8-CE8FB0E10FA7}" type="datetimeFigureOut">
              <a:rPr lang="en-US" smtClean="0"/>
              <a:pPr/>
              <a:t>3/1/21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BD8322F-84ED-4D76-B4A9-7461A8A4103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7" indent="0">
              <a:buNone/>
              <a:defRPr sz="2800"/>
            </a:lvl2pPr>
            <a:lvl3pPr marL="914034" indent="0">
              <a:buNone/>
              <a:defRPr sz="2400"/>
            </a:lvl3pPr>
            <a:lvl4pPr marL="1371051" indent="0">
              <a:buNone/>
              <a:defRPr sz="2000"/>
            </a:lvl4pPr>
            <a:lvl5pPr marL="1828068" indent="0">
              <a:buNone/>
              <a:defRPr sz="2000"/>
            </a:lvl5pPr>
            <a:lvl6pPr marL="2285086" indent="0">
              <a:buNone/>
              <a:defRPr sz="2000"/>
            </a:lvl6pPr>
            <a:lvl7pPr marL="2742103" indent="0">
              <a:buNone/>
              <a:defRPr sz="2000"/>
            </a:lvl7pPr>
            <a:lvl8pPr marL="3199120" indent="0">
              <a:buNone/>
              <a:defRPr sz="2000"/>
            </a:lvl8pPr>
            <a:lvl9pPr marL="3656137"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7" indent="0">
              <a:buNone/>
              <a:defRPr sz="1200"/>
            </a:lvl2pPr>
            <a:lvl3pPr marL="914034" indent="0">
              <a:buNone/>
              <a:defRPr sz="1000"/>
            </a:lvl3pPr>
            <a:lvl4pPr marL="1371051" indent="0">
              <a:buNone/>
              <a:defRPr sz="900"/>
            </a:lvl4pPr>
            <a:lvl5pPr marL="1828068" indent="0">
              <a:buNone/>
              <a:defRPr sz="900"/>
            </a:lvl5pPr>
            <a:lvl6pPr marL="2285086" indent="0">
              <a:buNone/>
              <a:defRPr sz="900"/>
            </a:lvl6pPr>
            <a:lvl7pPr marL="2742103" indent="0">
              <a:buNone/>
              <a:defRPr sz="900"/>
            </a:lvl7pPr>
            <a:lvl8pPr marL="3199120" indent="0">
              <a:buNone/>
              <a:defRPr sz="900"/>
            </a:lvl8pPr>
            <a:lvl9pPr marL="365613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916C2C-EE55-464E-ADE8-CE8FB0E10FA7}" type="datetimeFigureOut">
              <a:rPr lang="en-US" smtClean="0"/>
              <a:pPr/>
              <a:t>3/1/21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BD8322F-84ED-4D76-B4A9-7461A8A4103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916C2C-EE55-464E-ADE8-CE8FB0E10FA7}" type="datetimeFigureOut">
              <a:rPr lang="en-US" smtClean="0"/>
              <a:pPr/>
              <a:t>3/1/21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BD8322F-84ED-4D76-B4A9-7461A8A4103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916C2C-EE55-464E-ADE8-CE8FB0E10FA7}" type="datetimeFigureOut">
              <a:rPr lang="en-US" smtClean="0"/>
              <a:pPr/>
              <a:t>3/1/21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BD8322F-84ED-4D76-B4A9-7461A8A4103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03" tIns="45702" rIns="91403" bIns="45702"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03" tIns="45702" rIns="91403" bIns="4570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03" tIns="45702" rIns="91403" bIns="45702" rtlCol="0" anchor="ctr"/>
          <a:lstStyle>
            <a:lvl1pPr algn="l">
              <a:defRPr sz="1200">
                <a:solidFill>
                  <a:schemeClr val="tx1">
                    <a:tint val="75000"/>
                  </a:schemeClr>
                </a:solidFill>
              </a:defRPr>
            </a:lvl1pPr>
          </a:lstStyle>
          <a:p>
            <a:fld id="{1B916C2C-EE55-464E-ADE8-CE8FB0E10FA7}" type="datetimeFigureOut">
              <a:rPr lang="en-US" smtClean="0"/>
              <a:pPr/>
              <a:t>3/1/21</a:t>
            </a:fld>
            <a:endParaRPr lang="en-US" dirty="0"/>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03" tIns="45702" rIns="91403" bIns="45702"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03" tIns="45702" rIns="91403" bIns="45702" rtlCol="0" anchor="ctr"/>
          <a:lstStyle>
            <a:lvl1pPr algn="r">
              <a:defRPr sz="1200">
                <a:solidFill>
                  <a:schemeClr val="tx1">
                    <a:tint val="75000"/>
                  </a:schemeClr>
                </a:solidFill>
              </a:defRPr>
            </a:lvl1pPr>
          </a:lstStyle>
          <a:p>
            <a:fld id="{BBD8322F-84ED-4D76-B4A9-7461A8A4103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034" rtl="0" eaLnBrk="1" latinLnBrk="0" hangingPunct="1">
        <a:spcBef>
          <a:spcPct val="0"/>
        </a:spcBef>
        <a:buNone/>
        <a:defRPr sz="4400" kern="1200">
          <a:solidFill>
            <a:schemeClr val="tx1"/>
          </a:solidFill>
          <a:latin typeface="+mj-lt"/>
          <a:ea typeface="+mj-ea"/>
          <a:cs typeface="+mj-cs"/>
        </a:defRPr>
      </a:lvl1pPr>
    </p:titleStyle>
    <p:bodyStyle>
      <a:lvl1pPr marL="342763" indent="-342763" algn="l" defTabSz="914034"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653" indent="-285636" algn="l" defTabSz="914034"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543" indent="-228509" algn="l" defTabSz="914034"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560"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577"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594"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611"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628"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646"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34" rtl="0" eaLnBrk="1" latinLnBrk="0" hangingPunct="1">
        <a:defRPr sz="1800" kern="1200">
          <a:solidFill>
            <a:schemeClr val="tx1"/>
          </a:solidFill>
          <a:latin typeface="+mn-lt"/>
          <a:ea typeface="+mn-ea"/>
          <a:cs typeface="+mn-cs"/>
        </a:defRPr>
      </a:lvl1pPr>
      <a:lvl2pPr marL="457017" algn="l" defTabSz="914034" rtl="0" eaLnBrk="1" latinLnBrk="0" hangingPunct="1">
        <a:defRPr sz="1800" kern="1200">
          <a:solidFill>
            <a:schemeClr val="tx1"/>
          </a:solidFill>
          <a:latin typeface="+mn-lt"/>
          <a:ea typeface="+mn-ea"/>
          <a:cs typeface="+mn-cs"/>
        </a:defRPr>
      </a:lvl2pPr>
      <a:lvl3pPr marL="914034" algn="l" defTabSz="914034" rtl="0" eaLnBrk="1" latinLnBrk="0" hangingPunct="1">
        <a:defRPr sz="1800" kern="1200">
          <a:solidFill>
            <a:schemeClr val="tx1"/>
          </a:solidFill>
          <a:latin typeface="+mn-lt"/>
          <a:ea typeface="+mn-ea"/>
          <a:cs typeface="+mn-cs"/>
        </a:defRPr>
      </a:lvl3pPr>
      <a:lvl4pPr marL="1371051" algn="l" defTabSz="914034" rtl="0" eaLnBrk="1" latinLnBrk="0" hangingPunct="1">
        <a:defRPr sz="1800" kern="1200">
          <a:solidFill>
            <a:schemeClr val="tx1"/>
          </a:solidFill>
          <a:latin typeface="+mn-lt"/>
          <a:ea typeface="+mn-ea"/>
          <a:cs typeface="+mn-cs"/>
        </a:defRPr>
      </a:lvl4pPr>
      <a:lvl5pPr marL="1828068" algn="l" defTabSz="914034" rtl="0" eaLnBrk="1" latinLnBrk="0" hangingPunct="1">
        <a:defRPr sz="1800" kern="1200">
          <a:solidFill>
            <a:schemeClr val="tx1"/>
          </a:solidFill>
          <a:latin typeface="+mn-lt"/>
          <a:ea typeface="+mn-ea"/>
          <a:cs typeface="+mn-cs"/>
        </a:defRPr>
      </a:lvl5pPr>
      <a:lvl6pPr marL="2285086" algn="l" defTabSz="914034" rtl="0" eaLnBrk="1" latinLnBrk="0" hangingPunct="1">
        <a:defRPr sz="1800" kern="1200">
          <a:solidFill>
            <a:schemeClr val="tx1"/>
          </a:solidFill>
          <a:latin typeface="+mn-lt"/>
          <a:ea typeface="+mn-ea"/>
          <a:cs typeface="+mn-cs"/>
        </a:defRPr>
      </a:lvl6pPr>
      <a:lvl7pPr marL="2742103" algn="l" defTabSz="914034" rtl="0" eaLnBrk="1" latinLnBrk="0" hangingPunct="1">
        <a:defRPr sz="1800" kern="1200">
          <a:solidFill>
            <a:schemeClr val="tx1"/>
          </a:solidFill>
          <a:latin typeface="+mn-lt"/>
          <a:ea typeface="+mn-ea"/>
          <a:cs typeface="+mn-cs"/>
        </a:defRPr>
      </a:lvl7pPr>
      <a:lvl8pPr marL="3199120" algn="l" defTabSz="914034" rtl="0" eaLnBrk="1" latinLnBrk="0" hangingPunct="1">
        <a:defRPr sz="1800" kern="1200">
          <a:solidFill>
            <a:schemeClr val="tx1"/>
          </a:solidFill>
          <a:latin typeface="+mn-lt"/>
          <a:ea typeface="+mn-ea"/>
          <a:cs typeface="+mn-cs"/>
        </a:defRPr>
      </a:lvl8pPr>
      <a:lvl9pPr marL="3656137" algn="l" defTabSz="91403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Branding Guidelines - Michigan Medicine - University of Michigan">
            <a:extLst>
              <a:ext uri="{FF2B5EF4-FFF2-40B4-BE49-F238E27FC236}">
                <a16:creationId xmlns:a16="http://schemas.microsoft.com/office/drawing/2014/main" id="{958A9FEA-5B07-4540-831E-D1DEA30A35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 y="94833"/>
            <a:ext cx="1066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2020 Reunion | University of Michigan Medical School Alumni">
            <a:extLst>
              <a:ext uri="{FF2B5EF4-FFF2-40B4-BE49-F238E27FC236}">
                <a16:creationId xmlns:a16="http://schemas.microsoft.com/office/drawing/2014/main" id="{1CB69067-A588-5649-8202-5F556AA199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500" y="192504"/>
            <a:ext cx="2209800" cy="49329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6DA909E1-EA6B-F64E-A515-941F76B27442}"/>
              </a:ext>
            </a:extLst>
          </p:cNvPr>
          <p:cNvSpPr txBox="1"/>
          <p:nvPr/>
        </p:nvSpPr>
        <p:spPr>
          <a:xfrm>
            <a:off x="1485900" y="94833"/>
            <a:ext cx="5105400" cy="923330"/>
          </a:xfrm>
          <a:prstGeom prst="rect">
            <a:avLst/>
          </a:prstGeom>
          <a:noFill/>
        </p:spPr>
        <p:txBody>
          <a:bodyPr wrap="square" rtlCol="0">
            <a:spAutoFit/>
          </a:bodyPr>
          <a:lstStyle/>
          <a:p>
            <a:pPr algn="ctr"/>
            <a:r>
              <a:rPr lang="en-US" dirty="0"/>
              <a:t>Assessing Characteristics and Outcomes of Traumatic Brain Injuries in the Ashanti Region of Ghana: Effectiveness of Methods for Long-term Follow-up </a:t>
            </a:r>
          </a:p>
        </p:txBody>
      </p:sp>
      <p:sp>
        <p:nvSpPr>
          <p:cNvPr id="28" name="TextBox 27">
            <a:extLst>
              <a:ext uri="{FF2B5EF4-FFF2-40B4-BE49-F238E27FC236}">
                <a16:creationId xmlns:a16="http://schemas.microsoft.com/office/drawing/2014/main" id="{2F32D5DA-597F-9244-96FC-6C345AE4AE5C}"/>
              </a:ext>
            </a:extLst>
          </p:cNvPr>
          <p:cNvSpPr txBox="1"/>
          <p:nvPr/>
        </p:nvSpPr>
        <p:spPr>
          <a:xfrm>
            <a:off x="120316" y="1388407"/>
            <a:ext cx="2057400" cy="5047536"/>
          </a:xfrm>
          <a:prstGeom prst="rect">
            <a:avLst/>
          </a:prstGeom>
          <a:noFill/>
        </p:spPr>
        <p:txBody>
          <a:bodyPr wrap="square" rtlCol="0">
            <a:spAutoFit/>
          </a:bodyPr>
          <a:lstStyle/>
          <a:p>
            <a:r>
              <a:rPr lang="en-US" sz="700" dirty="0"/>
              <a:t>Traumatic Brain Injury (TBI) is a major cause of death and disability worldwide. It is a particularly challenging issue in Low to Middle Income Countries (LMICs) where medical resources are limited and accurate data on the problem alone remains relatively sparse. Additionally, several challenges associated with long-term TBI follow-up in LMICS has resulted in essentially no readily available information about this outcome. The recent extensive penetration of cell phones and internet in LMICs could provide a means for overcoming these challenges. The specific purpose of this project is to report on the level of success of obtaining long term outcomes using a recently implemented TBI registry of moderate and severe TBI patients in the Ashanti Region of Ghana, a LMIC. The registry was implemented by Dr. Oteng with the assistance of Dr. Maio.  The registry’s main purpose is to address the challenges of data collection associated with TBI as well as to inform future TBI interventions. One of the particularly unique aspects of this TBI registry is the collection of long-term non-mortality outcome data. The primary measure used to obtain this information is the Glasgow Coma Outcome Scale Extended (GOSE) taken at discharge from the hospital or 2 weeks thereafter, 3 months, and 6 months post-injury. Data was subsequently extracted and formal GOSE scores calculated at discharge, 3, and 6 months. In the initial review of 199 patients, 41 were pediatric patients, 1 was noted as miscellaneous due to the absence of age and date of birth, 82 patients died at discharge, while the remaining 75 adult patients were followed-up. Of the 75 patients alive at discharge, a GOSE score could be calculated for 65.3% of patients at discharge, 38.6% of patients at 3 months (2.6% had died with a GOSE score of 1) and 45% of patients at 6 months. Of the remaining study subjects, 32% of patients were unable to be contacted at discharge, 26.6% at 3 months, and 20.5% of patients at the 6-month follow-up. Of note, 2.6% of patients were contacted though no information was provided to the study team at discharge, 32% at the 3-month mark, and 28.7% of patients at the 6-month mark. </a:t>
            </a:r>
          </a:p>
          <a:p>
            <a:endParaRPr lang="en-US" sz="700" dirty="0"/>
          </a:p>
        </p:txBody>
      </p:sp>
      <p:sp>
        <p:nvSpPr>
          <p:cNvPr id="30" name="TextBox 29">
            <a:extLst>
              <a:ext uri="{FF2B5EF4-FFF2-40B4-BE49-F238E27FC236}">
                <a16:creationId xmlns:a16="http://schemas.microsoft.com/office/drawing/2014/main" id="{5B23B20B-132F-A04B-BC71-D993B8328A35}"/>
              </a:ext>
            </a:extLst>
          </p:cNvPr>
          <p:cNvSpPr txBox="1"/>
          <p:nvPr/>
        </p:nvSpPr>
        <p:spPr>
          <a:xfrm>
            <a:off x="2153653" y="1384609"/>
            <a:ext cx="4343400" cy="2139047"/>
          </a:xfrm>
          <a:prstGeom prst="rect">
            <a:avLst/>
          </a:prstGeom>
          <a:noFill/>
        </p:spPr>
        <p:txBody>
          <a:bodyPr wrap="square" rtlCol="0">
            <a:spAutoFit/>
          </a:bodyPr>
          <a:lstStyle/>
          <a:p>
            <a:r>
              <a:rPr lang="en-US" sz="700" dirty="0"/>
              <a:t>As a foundation, a TBI data registry was established in the Emergency Departments of the Ashanti region of Ghana. Several data points were inputted during the patient’s hospital stay, at discharge, as well as at the 3- and 6-month mark. Pertinent to this study, data collected included patient demographics and various markers of clinical status and outcome as outlined by the Glasgow Outcome Scale Extended (GOSE). In comparison to the Glasgow Outcome Scale (GOS) which is a global scale for functional outcome that rates patient status into one of five categories, the GOS Extended rates patient status into one of eight categories, allowing for a more comprehensive and nuanced understanding of patient status. The eight categories are as follow: Dead, Vegetative State, Severe Disability, Lower Moderate Disability, Upper Moderate Disability, Lower Good Recovery and, Upper Good Recovery. Total Scores range from 1 (Dead) to 8 (Upper Good Recovery). While pediatric data (&lt;14 years of age in this study) was included in the registry, pediatric patients were excluded in this study to allow for consistent scoring and comparable analysis. A revised GOSE, the GOS-E Peds has been validated and used in children through age 16 which may be separately applied to this subsection of patients in future studies. It is important to note that though data was collected, the final overall assessment, calculation, and assignment to a category was not completed. Therefore, priority was placed into calculating GOSE scores using a sequence of questions and algorithm that parallels the Post Discharge Structured Interview for GOSE to facilitate consistency in ratings. While the recommended time for assessment for advanced analysis includes 3-, 6-, 12-month outcomes, data was not available at the 12-month mark, subsequently prompting further investigation into the effectiveness of methods for long-term follow-up. </a:t>
            </a:r>
          </a:p>
          <a:p>
            <a:endParaRPr lang="en-US" sz="700" dirty="0"/>
          </a:p>
        </p:txBody>
      </p:sp>
      <p:pic>
        <p:nvPicPr>
          <p:cNvPr id="49" name="Picture 48">
            <a:extLst>
              <a:ext uri="{FF2B5EF4-FFF2-40B4-BE49-F238E27FC236}">
                <a16:creationId xmlns:a16="http://schemas.microsoft.com/office/drawing/2014/main" id="{0D15128E-618D-EA4E-8542-6AB9D3E133DD}"/>
              </a:ext>
            </a:extLst>
          </p:cNvPr>
          <p:cNvPicPr/>
          <p:nvPr/>
        </p:nvPicPr>
        <p:blipFill>
          <a:blip r:embed="rId5"/>
          <a:stretch>
            <a:fillRect/>
          </a:stretch>
        </p:blipFill>
        <p:spPr>
          <a:xfrm>
            <a:off x="2306053" y="3846282"/>
            <a:ext cx="4038600" cy="2570649"/>
          </a:xfrm>
          <a:prstGeom prst="rect">
            <a:avLst/>
          </a:prstGeom>
        </p:spPr>
      </p:pic>
      <p:sp>
        <p:nvSpPr>
          <p:cNvPr id="31" name="Rectangle 30">
            <a:extLst>
              <a:ext uri="{FF2B5EF4-FFF2-40B4-BE49-F238E27FC236}">
                <a16:creationId xmlns:a16="http://schemas.microsoft.com/office/drawing/2014/main" id="{B6C81E67-9A6F-DA48-A9DA-A7188886193C}"/>
              </a:ext>
            </a:extLst>
          </p:cNvPr>
          <p:cNvSpPr/>
          <p:nvPr/>
        </p:nvSpPr>
        <p:spPr>
          <a:xfrm>
            <a:off x="6497053" y="1367402"/>
            <a:ext cx="2646947" cy="5505738"/>
          </a:xfrm>
          <a:prstGeom prst="rect">
            <a:avLst/>
          </a:prstGeom>
        </p:spPr>
        <p:txBody>
          <a:bodyPr wrap="square">
            <a:spAutoFit/>
          </a:bodyPr>
          <a:lstStyle/>
          <a:p>
            <a:pPr>
              <a:lnSpc>
                <a:spcPct val="107000"/>
              </a:lnSpc>
              <a:spcAft>
                <a:spcPts val="800"/>
              </a:spcAft>
            </a:pPr>
            <a:r>
              <a:rPr lang="en-US" sz="700" dirty="0"/>
              <a:t>The first 199 patients in the TBI registry were screened for age and eligibility (alive at discharge) for further analysis resulting in a total of 75 adult patients who were discharged alive. At discharge, we were able to contact 68% of subjects or their families; 70.6% at 3 months; and 72% at 6 months. The ability to contact subjects improved over time with the lowest rate of contact unexpectedly occurring at discharge. To this point, patients recruited from Dec 10th, 2017 through April 30th, 2018 were contacted at discharge for GOSE score determination, whereas patients who were recruited after April 30th, 2018 were contacted 2 weeks post discharge. For both groups, the term “Discharge GOSE” was used to describe the first GOSE score recorded following injury. Therefore, depending on the proportion of the two recruitment cohorts in this limited data set, this phenomenon could be explained by the limitations brought on with the use of telephone contact as the primary means in LMICs for data gathering and follow-up early on in the study. Alternatively, it is possible that in the first cohort, several patients were discharged without notice to the research staff. In either case, the continued improvement in contact from the 3- to 6-month follow-up may reflect improved implementation of follow-up methods. Overall, GOSE scores were successfully calculated for 65.3% of adult patients who were alive at discharge, 38.6% of adult patients at 3-month follow-up including those with a score of 1 if they were reported to have died since the last follow-up, and 45.2% of adult patients at 6-month follow-up including those with a score of 1 if they were reported to have died since the last follow-up but excluding those who were known to have died during prior follow-up. At discharge there was no data missing from the TBI database that prevented the calculation of a GOSE score; however, no data was provided for 2.6% of patients at 3 months and 4.1% at 6 months – the reason for which is not known at this time. Narrowing in, at discharge, sufficient information was gathered to assign GOSE scores in 96.1% of patients who were successfully contacted. Rates at 3- and 6-month follow-up were 54.7% and 61.1%, respectively. As above, in comparison to contact at the 3- and 6- month follow-up which- was exclusively remote-, contact at discharge was either remote or in-person, and probably explains why it has the highest percentage of subjects for which information to determine a GOSE score could be obtained. However, the percentage increase in the 3- and 6- month assignment of GOSE scores implies improved implementation of follow-up methods. No apparent restrictions are known at this time as to why the additional data needed to generate a GOSE score could not be obtained once contact was established with the patient or the patient’s family. This discrepancy warrants further investigation into the effectiveness of current methods employed for long-term follow-up. </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2" name="TextBox 31">
            <a:extLst>
              <a:ext uri="{FF2B5EF4-FFF2-40B4-BE49-F238E27FC236}">
                <a16:creationId xmlns:a16="http://schemas.microsoft.com/office/drawing/2014/main" id="{B5DF1C02-131F-7D49-BCBC-4F649D4E7108}"/>
              </a:ext>
            </a:extLst>
          </p:cNvPr>
          <p:cNvSpPr txBox="1"/>
          <p:nvPr/>
        </p:nvSpPr>
        <p:spPr>
          <a:xfrm>
            <a:off x="2177716" y="964183"/>
            <a:ext cx="3842084" cy="261610"/>
          </a:xfrm>
          <a:prstGeom prst="rect">
            <a:avLst/>
          </a:prstGeom>
          <a:noFill/>
        </p:spPr>
        <p:txBody>
          <a:bodyPr wrap="square" rtlCol="0">
            <a:spAutoFit/>
          </a:bodyPr>
          <a:lstStyle/>
          <a:p>
            <a:r>
              <a:rPr lang="en-US" sz="1100" dirty="0"/>
              <a:t>Sylvia Escolero, Dr. Ronald Maio DO, Dr. Rockefeller Oteng MD</a:t>
            </a:r>
          </a:p>
        </p:txBody>
      </p:sp>
      <p:sp>
        <p:nvSpPr>
          <p:cNvPr id="35" name="TextBox 34">
            <a:extLst>
              <a:ext uri="{FF2B5EF4-FFF2-40B4-BE49-F238E27FC236}">
                <a16:creationId xmlns:a16="http://schemas.microsoft.com/office/drawing/2014/main" id="{BE921A18-7F1B-004E-8031-6B68572BD00D}"/>
              </a:ext>
            </a:extLst>
          </p:cNvPr>
          <p:cNvSpPr txBox="1"/>
          <p:nvPr/>
        </p:nvSpPr>
        <p:spPr>
          <a:xfrm>
            <a:off x="114300" y="1161633"/>
            <a:ext cx="1371600" cy="276999"/>
          </a:xfrm>
          <a:prstGeom prst="rect">
            <a:avLst/>
          </a:prstGeom>
          <a:noFill/>
        </p:spPr>
        <p:txBody>
          <a:bodyPr wrap="square" rtlCol="0">
            <a:spAutoFit/>
          </a:bodyPr>
          <a:lstStyle/>
          <a:p>
            <a:r>
              <a:rPr lang="en-US" sz="1200" dirty="0"/>
              <a:t>Abstract:</a:t>
            </a:r>
          </a:p>
        </p:txBody>
      </p:sp>
      <p:sp>
        <p:nvSpPr>
          <p:cNvPr id="54" name="TextBox 53">
            <a:extLst>
              <a:ext uri="{FF2B5EF4-FFF2-40B4-BE49-F238E27FC236}">
                <a16:creationId xmlns:a16="http://schemas.microsoft.com/office/drawing/2014/main" id="{C322E5BD-6CDE-C041-B4DD-B9A1B73EC447}"/>
              </a:ext>
            </a:extLst>
          </p:cNvPr>
          <p:cNvSpPr txBox="1"/>
          <p:nvPr/>
        </p:nvSpPr>
        <p:spPr>
          <a:xfrm>
            <a:off x="2153653" y="1161421"/>
            <a:ext cx="1371600" cy="276999"/>
          </a:xfrm>
          <a:prstGeom prst="rect">
            <a:avLst/>
          </a:prstGeom>
          <a:noFill/>
        </p:spPr>
        <p:txBody>
          <a:bodyPr wrap="square" rtlCol="0">
            <a:spAutoFit/>
          </a:bodyPr>
          <a:lstStyle/>
          <a:p>
            <a:r>
              <a:rPr lang="en-US" sz="1200" dirty="0"/>
              <a:t>Methods:</a:t>
            </a:r>
          </a:p>
        </p:txBody>
      </p:sp>
      <p:sp>
        <p:nvSpPr>
          <p:cNvPr id="56" name="TextBox 55">
            <a:extLst>
              <a:ext uri="{FF2B5EF4-FFF2-40B4-BE49-F238E27FC236}">
                <a16:creationId xmlns:a16="http://schemas.microsoft.com/office/drawing/2014/main" id="{C914AC67-C302-B746-A3EE-C1BAE95F67A6}"/>
              </a:ext>
            </a:extLst>
          </p:cNvPr>
          <p:cNvSpPr txBox="1"/>
          <p:nvPr/>
        </p:nvSpPr>
        <p:spPr>
          <a:xfrm>
            <a:off x="2177716" y="3523656"/>
            <a:ext cx="1371600" cy="276999"/>
          </a:xfrm>
          <a:prstGeom prst="rect">
            <a:avLst/>
          </a:prstGeom>
          <a:noFill/>
        </p:spPr>
        <p:txBody>
          <a:bodyPr wrap="square" rtlCol="0">
            <a:spAutoFit/>
          </a:bodyPr>
          <a:lstStyle/>
          <a:p>
            <a:r>
              <a:rPr lang="en-US" sz="1200" dirty="0"/>
              <a:t>Results:</a:t>
            </a:r>
          </a:p>
        </p:txBody>
      </p:sp>
      <p:sp>
        <p:nvSpPr>
          <p:cNvPr id="57" name="TextBox 56">
            <a:extLst>
              <a:ext uri="{FF2B5EF4-FFF2-40B4-BE49-F238E27FC236}">
                <a16:creationId xmlns:a16="http://schemas.microsoft.com/office/drawing/2014/main" id="{825FDC2D-D251-1743-A4B4-045A00CE418C}"/>
              </a:ext>
            </a:extLst>
          </p:cNvPr>
          <p:cNvSpPr txBox="1"/>
          <p:nvPr/>
        </p:nvSpPr>
        <p:spPr>
          <a:xfrm>
            <a:off x="6479006" y="1134516"/>
            <a:ext cx="1371600" cy="276999"/>
          </a:xfrm>
          <a:prstGeom prst="rect">
            <a:avLst/>
          </a:prstGeom>
          <a:noFill/>
        </p:spPr>
        <p:txBody>
          <a:bodyPr wrap="square" rtlCol="0">
            <a:spAutoFit/>
          </a:bodyPr>
          <a:lstStyle/>
          <a:p>
            <a:r>
              <a:rPr lang="en-US" sz="1200" dirty="0"/>
              <a:t>Conclusion: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10612</TotalTime>
  <Words>1333</Words>
  <Application>Microsoft Macintosh PowerPoint</Application>
  <PresentationFormat>On-screen Show (4:3)</PresentationFormat>
  <Paragraphs>10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itogac</dc:creator>
  <cp:lastModifiedBy>Escolero, Sylvia</cp:lastModifiedBy>
  <cp:revision>65</cp:revision>
  <dcterms:created xsi:type="dcterms:W3CDTF">2013-10-08T20:28:14Z</dcterms:created>
  <dcterms:modified xsi:type="dcterms:W3CDTF">2021-03-01T06:32:49Z</dcterms:modified>
</cp:coreProperties>
</file>