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5720000" cy="27432000"/>
  <p:notesSz cx="7004050" cy="9290050"/>
  <p:defaultTextStyle>
    <a:defPPr>
      <a:defRPr lang="en-US"/>
    </a:defPPr>
    <a:lvl1pPr marL="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6921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383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0760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67679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459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1516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68437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35358" algn="l" defTabSz="3133838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14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60" autoAdjust="0"/>
    <p:restoredTop sz="94676" autoAdjust="0"/>
  </p:normalViewPr>
  <p:slideViewPr>
    <p:cSldViewPr>
      <p:cViewPr>
        <p:scale>
          <a:sx n="27" d="100"/>
          <a:sy n="27" d="100"/>
        </p:scale>
        <p:origin x="1936" y="336"/>
      </p:cViewPr>
      <p:guideLst>
        <p:guide orient="horz" pos="8640"/>
        <p:guide pos="144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atarinaalajbegovic/Desktop/Narrative%20Reflection%20Survey_January%2014,%202021_10.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atarinaalajbegovic/Desktop/Narrative%20Reflection%20Survey_January%2014,%202021_10.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atarinaalajbegovic/Desktop/Capstone/Narrative%20Reflection%20Survey_January%2014,%202021_10.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 understand the connection between narrative reflection and developing resilience (n=9)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Sheet0!$B$25</c:f>
              <c:strCache>
                <c:ptCount val="1"/>
                <c:pt idx="0">
                  <c:v>Responses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A-9844-8CA1-341BEB278C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A-9844-8CA1-341BEB278C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A-9844-8CA1-341BEB278CEF}"/>
              </c:ext>
            </c:extLst>
          </c:dPt>
          <c:dLbls>
            <c:dLbl>
              <c:idx val="0"/>
              <c:layout>
                <c:manualLayout>
                  <c:x val="-0.11092783410362218"/>
                  <c:y val="8.990687906066703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BA-9844-8CA1-341BEB278CEF}"/>
                </c:ext>
              </c:extLst>
            </c:dLbl>
            <c:dLbl>
              <c:idx val="1"/>
              <c:layout>
                <c:manualLayout>
                  <c:x val="9.5487138463936583E-2"/>
                  <c:y val="-0.1345100478233020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BA-9844-8CA1-341BEB278CEF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BA-9844-8CA1-341BEB278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Sheet0!$A$26:$A$28</c:f>
              <c:strCache>
                <c:ptCount val="3"/>
                <c:pt idx="0">
                  <c:v>Strongly agree</c:v>
                </c:pt>
                <c:pt idx="1">
                  <c:v>Agree</c:v>
                </c:pt>
                <c:pt idx="2">
                  <c:v>Neither agree not disagree</c:v>
                </c:pt>
              </c:strCache>
            </c:strRef>
          </c:cat>
          <c:val>
            <c:numRef>
              <c:f>Sheet0!$B$26:$B$28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A-9844-8CA1-341BEB278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 would recommend this exercise to fellow students (n=9)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Sheet0!$D$25</c:f>
              <c:strCache>
                <c:ptCount val="1"/>
                <c:pt idx="0">
                  <c:v>I would recommend this exercise to fellow students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C7-4F43-B30D-3EF1600354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C7-4F43-B30D-3EF160035467}"/>
              </c:ext>
            </c:extLst>
          </c:dPt>
          <c:dLbls>
            <c:dLbl>
              <c:idx val="0"/>
              <c:layout>
                <c:manualLayout>
                  <c:x val="-0.10779527559055119"/>
                  <c:y val="9.3841134441528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C7-4F43-B30D-3EF160035467}"/>
                </c:ext>
              </c:extLst>
            </c:dLbl>
            <c:dLbl>
              <c:idx val="1"/>
              <c:layout>
                <c:manualLayout>
                  <c:x val="0.11959886264216968"/>
                  <c:y val="-9.184930008748906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C7-4F43-B30D-3EF1600354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Sheet0!$C$26:$C$27</c:f>
              <c:strCache>
                <c:ptCount val="2"/>
                <c:pt idx="0">
                  <c:v>Strongly agree</c:v>
                </c:pt>
                <c:pt idx="1">
                  <c:v>Agree</c:v>
                </c:pt>
              </c:strCache>
            </c:strRef>
          </c:cat>
          <c:val>
            <c:numRef>
              <c:f>Sheet0!$D$26:$D$27</c:f>
              <c:numCache>
                <c:formatCode>General</c:formatCode>
                <c:ptCount val="2"/>
                <c:pt idx="0">
                  <c:v>3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C7-4F43-B30D-3EF160035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Narrative reflection is a practice that I will utilize in the future (n=9)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Sheet0!$D$15</c:f>
              <c:strCache>
                <c:ptCount val="1"/>
                <c:pt idx="0">
                  <c:v>Narrative reflection is a practice that I will utilize in the future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B6-9846-83B3-7D8ED34D71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B6-9846-83B3-7D8ED34D71C5}"/>
              </c:ext>
            </c:extLst>
          </c:dPt>
          <c:dLbls>
            <c:dLbl>
              <c:idx val="1"/>
              <c:layout>
                <c:manualLayout>
                  <c:x val="6.2475065616797901E-2"/>
                  <c:y val="-0.2107072032662583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B6-9846-83B3-7D8ED34D71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Sheet0!$C$16:$C$17</c:f>
              <c:strCache>
                <c:ptCount val="2"/>
                <c:pt idx="0">
                  <c:v>Strongly agree</c:v>
                </c:pt>
                <c:pt idx="1">
                  <c:v>Agree</c:v>
                </c:pt>
              </c:strCache>
            </c:strRef>
          </c:cat>
          <c:val>
            <c:numRef>
              <c:f>Sheet0!$D$16:$D$17</c:f>
              <c:numCache>
                <c:formatCode>General</c:formatCode>
                <c:ptCount val="2"/>
                <c:pt idx="0">
                  <c:v>1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B6-9846-83B3-7D8ED34D7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4985214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4786" cy="27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5720000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4003000"/>
            <a:ext cx="4572000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9144000" y="0"/>
            <a:ext cx="8686800" cy="2743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22" tIns="163222" rIns="163222" bIns="163222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60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30” high by 50” wide and is printed at 120% for a 36” high by 60” wide poster. It can be used to print any poster with a 3:5 aspect ratio.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6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6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0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0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715"/>
              </a:spcAft>
            </a:pPr>
            <a:r>
              <a:rPr lang="en-US" sz="40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715"/>
              </a:spcAft>
            </a:pPr>
            <a:b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6177200" y="0"/>
            <a:ext cx="8686800" cy="274320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6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60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6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0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715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0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0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626034"/>
              <a:ext cx="11904515" cy="1024692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0" y="271272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0" y="1098552"/>
            <a:ext cx="41148000" cy="4572000"/>
          </a:xfrm>
          <a:prstGeom prst="rect">
            <a:avLst/>
          </a:prstGeom>
        </p:spPr>
        <p:txBody>
          <a:bodyPr vert="horz" lIns="313384" tIns="156693" rIns="313384" bIns="15669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6400804"/>
            <a:ext cx="41148000" cy="18103853"/>
          </a:xfrm>
          <a:prstGeom prst="rect">
            <a:avLst/>
          </a:prstGeom>
        </p:spPr>
        <p:txBody>
          <a:bodyPr vert="horz" lIns="313384" tIns="156693" rIns="313384" bIns="15669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0" y="25425403"/>
            <a:ext cx="1447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0" y="25425403"/>
            <a:ext cx="10668000" cy="1460500"/>
          </a:xfrm>
          <a:prstGeom prst="rect">
            <a:avLst/>
          </a:prstGeom>
        </p:spPr>
        <p:txBody>
          <a:bodyPr vert="horz" lIns="313384" tIns="156693" rIns="313384" bIns="156693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133838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6442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52882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979326" indent="-326442" algn="l" defTabSz="31338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305766" indent="-326442" algn="l" defTabSz="313383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209" indent="-326442" algn="l" defTabSz="3133838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861805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4977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1898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3318816" indent="-783460" algn="l" defTabSz="3133838" rtl="0" eaLnBrk="1" latinLnBrk="0" hangingPunct="1">
        <a:spcBef>
          <a:spcPct val="20000"/>
        </a:spcBef>
        <a:buFont typeface="Arial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6921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383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0760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67679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459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1516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68437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5358" algn="l" defTabSz="3133838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9.emf"/><Relationship Id="rId2" Type="http://schemas.openxmlformats.org/officeDocument/2006/relationships/hyperlink" Target="https://doi.org/10.1111/apps.1217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8.png"/><Relationship Id="rId4" Type="http://schemas.openxmlformats.org/officeDocument/2006/relationships/chart" Target="../charts/chart1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715000" y="-93076"/>
            <a:ext cx="34290000" cy="201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576" tIns="326442" rIns="130576" bIns="3264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8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Developing Resilience through Narrative Reflection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5715000" y="2000252"/>
            <a:ext cx="34290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0576" tIns="130576" rIns="130576" bIns="130576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Katarina Alajbegovic, BS</a:t>
            </a:r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1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; James Richardson, MD</a:t>
            </a:r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1</a:t>
            </a:r>
          </a:p>
          <a:p>
            <a:pPr algn="ctr" eaLnBrk="1" hangingPunct="1"/>
            <a:r>
              <a:rPr lang="en-US" sz="40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1</a:t>
            </a:r>
            <a:r>
              <a:rPr lang="en-US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University of Michigan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8004" y="25031702"/>
            <a:ext cx="4884242" cy="11739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65288" tIns="32645" rIns="65288" bIns="32645" rtlCol="0">
            <a:spAutoFit/>
          </a:bodyPr>
          <a:lstStyle/>
          <a:p>
            <a:r>
              <a:rPr lang="en-US" sz="2400" dirty="0"/>
              <a:t>Katarina Alajbegovic</a:t>
            </a:r>
          </a:p>
          <a:p>
            <a:r>
              <a:rPr lang="en-US" sz="2400" dirty="0"/>
              <a:t>University of Michigan Medical School</a:t>
            </a:r>
          </a:p>
          <a:p>
            <a:r>
              <a:rPr lang="en-US" sz="2400" dirty="0" err="1"/>
              <a:t>alajbkat@umich.edu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1778002" y="24288752"/>
            <a:ext cx="1768389" cy="681481"/>
          </a:xfrm>
          <a:prstGeom prst="rect">
            <a:avLst/>
          </a:prstGeom>
          <a:noFill/>
        </p:spPr>
        <p:txBody>
          <a:bodyPr wrap="none" lIns="65288" tIns="32645" rIns="65288" bIns="32645" rtlCol="0">
            <a:spAutoFit/>
          </a:bodyPr>
          <a:lstStyle/>
          <a:p>
            <a:r>
              <a:rPr lang="en-US" sz="4000" b="1" dirty="0"/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0" y="25031699"/>
            <a:ext cx="20320000" cy="1828800"/>
          </a:xfrm>
          <a:prstGeom prst="rect">
            <a:avLst/>
          </a:prstGeom>
          <a:noFill/>
        </p:spPr>
        <p:txBody>
          <a:bodyPr wrap="square" lIns="65288" tIns="65288" rIns="65288" bIns="65288" numCol="1" spcCol="326442" rtlCol="0">
            <a:noAutofit/>
          </a:bodyPr>
          <a:lstStyle/>
          <a:p>
            <a:r>
              <a:rPr lang="en-US" sz="1800" dirty="0"/>
              <a:t>1. </a:t>
            </a:r>
            <a:r>
              <a:rPr lang="en-US" sz="1800" dirty="0" err="1"/>
              <a:t>Lafuente</a:t>
            </a:r>
            <a:r>
              <a:rPr lang="en-US" sz="1800" dirty="0"/>
              <a:t>, E., Vaillant, Y., </a:t>
            </a:r>
            <a:r>
              <a:rPr lang="en-US" sz="1800" dirty="0" err="1"/>
              <a:t>Vendrell</a:t>
            </a:r>
            <a:r>
              <a:rPr lang="en-US" sz="1800" dirty="0"/>
              <a:t>-Herrero, F., &amp; Gomes, E. (2019). Bouncing Back from Failure: Entrepreneurial Resilience and the </a:t>
            </a:r>
            <a:r>
              <a:rPr lang="en-US" sz="1800" dirty="0" err="1"/>
              <a:t>Internationalisation</a:t>
            </a:r>
            <a:r>
              <a:rPr lang="en-US" sz="1800" dirty="0"/>
              <a:t> of Subsequent Ventures Created by Serial Entrepreneurs. </a:t>
            </a:r>
            <a:r>
              <a:rPr lang="en-US" sz="1800" i="1" dirty="0"/>
              <a:t>Applied Psychology</a:t>
            </a:r>
            <a:r>
              <a:rPr lang="en-US" sz="1800" dirty="0"/>
              <a:t>, </a:t>
            </a:r>
            <a:r>
              <a:rPr lang="en-US" sz="1800" i="1" dirty="0"/>
              <a:t>68</a:t>
            </a:r>
            <a:r>
              <a:rPr lang="en-US" sz="1800" dirty="0"/>
              <a:t>(4), 658–694. </a:t>
            </a:r>
            <a:r>
              <a:rPr lang="en-US" sz="1800" u="sng" dirty="0">
                <a:hlinkClick r:id="rId2"/>
              </a:rPr>
              <a:t>https://doi.org/10.1111/apps.12175</a:t>
            </a:r>
            <a:r>
              <a:rPr lang="en-US" sz="1800" u="sng" dirty="0"/>
              <a:t>3</a:t>
            </a:r>
            <a:r>
              <a:rPr lang="en-US" sz="1800" dirty="0"/>
              <a:t> </a:t>
            </a:r>
          </a:p>
          <a:p>
            <a:r>
              <a:rPr lang="en-US" sz="1800" dirty="0"/>
              <a:t>2. Evanish, Jason. “Angela Duckworth Grit Scale.” </a:t>
            </a:r>
            <a:r>
              <a:rPr lang="en-US" sz="1800" i="1" dirty="0"/>
              <a:t>Lighthouse: A Blog about Leadership and Management Advice</a:t>
            </a:r>
            <a:r>
              <a:rPr lang="en-US" sz="1800" dirty="0"/>
              <a:t>, 2017, </a:t>
            </a:r>
            <a:r>
              <a:rPr lang="en-US" sz="1800" dirty="0" err="1"/>
              <a:t>getlighthouse.com</a:t>
            </a:r>
            <a:r>
              <a:rPr lang="en-US" sz="1800" dirty="0"/>
              <a:t>/blog/grit-skill-interview-for-how-to-look-for-it/. </a:t>
            </a:r>
          </a:p>
          <a:p>
            <a:pPr marL="228600" indent="-228600">
              <a:buAutoNum type="arabicPeriod" startAt="2"/>
            </a:pPr>
            <a:endParaRPr lang="en-US" sz="1200" dirty="0"/>
          </a:p>
          <a:p>
            <a:pPr marL="228600" indent="-228600">
              <a:buAutoNum type="arabicPeriod" startAt="2"/>
            </a:pP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22860003" y="24288752"/>
            <a:ext cx="2466978" cy="681481"/>
          </a:xfrm>
          <a:prstGeom prst="rect">
            <a:avLst/>
          </a:prstGeom>
          <a:noFill/>
        </p:spPr>
        <p:txBody>
          <a:bodyPr wrap="none" lIns="65288" tIns="32645" rIns="65288" bIns="32645" rtlCol="0">
            <a:spAutoFit/>
          </a:bodyPr>
          <a:lstStyle/>
          <a:p>
            <a:r>
              <a:rPr lang="en-US" sz="4000" b="1" dirty="0"/>
              <a:t>References</a:t>
            </a:r>
          </a:p>
        </p:txBody>
      </p:sp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24446686" y="4465246"/>
            <a:ext cx="10160134" cy="38164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2880" tIns="182880" rIns="182880" bIns="18288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Results of paired t-test analysis for the mean of average scores pre- and post-reflection (Graph 1) as well as for questions 2, 4, and 10 were not significant (p &gt;0.05).  N=11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There was a significant increase in participant scores after the intervention for Question 8 (Graph 2) with a p= 0.04226.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Results of activity survey are illustrated in Chart 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87326" y="4000500"/>
            <a:ext cx="10149840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Introduction</a:t>
            </a: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583428" y="13244840"/>
            <a:ext cx="10149840" cy="467820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82880" tIns="182880" rIns="182880" bIns="18288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11 M4 Students were recruited over email.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As outlined in Figure 3 students completed Angela Duckworth’s Grit Scale (Figure 4) prior to and after completing the narrative reflection (Figure 2).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Students also completed an activity survey to illicit general experiences at the end of the exercise.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Questions 2, 4, 8, and 10 were analyzed with paired t-testing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83428" y="12647609"/>
            <a:ext cx="10149840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Methods and Materials</a:t>
            </a:r>
          </a:p>
        </p:txBody>
      </p:sp>
      <p:sp>
        <p:nvSpPr>
          <p:cNvPr id="14" name="Text Box 193"/>
          <p:cNvSpPr txBox="1">
            <a:spLocks noChangeArrowheads="1"/>
          </p:cNvSpPr>
          <p:nvPr/>
        </p:nvSpPr>
        <p:spPr bwMode="auto">
          <a:xfrm>
            <a:off x="34037003" y="17555029"/>
            <a:ext cx="10149840" cy="597086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82880" tIns="182880" rIns="182880" bIns="18288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There was only a significant increase in scoring for Question 8 of the Grit Scale.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Repeat experiments with a greater participant pool of at least 30 participants should be completed to better understand if narrative reflection is effective in improving student Grit scores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Activity survey data was overwhelmingly positive, and students expressed that they would consider employing narrative reflection in the future when faced with obstacles.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The use of narrative reflection to improve resilience should be explored in the medical education setting.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4059398" y="16952796"/>
            <a:ext cx="10149840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Conclusions</a:t>
            </a:r>
          </a:p>
        </p:txBody>
      </p:sp>
      <p:sp>
        <p:nvSpPr>
          <p:cNvPr id="11" name="Text Box 190"/>
          <p:cNvSpPr txBox="1">
            <a:spLocks noChangeArrowheads="1"/>
          </p:cNvSpPr>
          <p:nvPr/>
        </p:nvSpPr>
        <p:spPr bwMode="auto">
          <a:xfrm>
            <a:off x="1587326" y="4580580"/>
            <a:ext cx="10149840" cy="510909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82880" tIns="182880" rIns="182880" bIns="18288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Resilience is defined as the “capacity to rebound or bounce back from adversity, conflict, failure, or even positive events, progress, and increased responsibility” (</a:t>
            </a:r>
            <a:r>
              <a:rPr lang="en-US" sz="2800" dirty="0" err="1">
                <a:latin typeface="+mn-lt"/>
              </a:rPr>
              <a:t>Lafuente</a:t>
            </a:r>
            <a:r>
              <a:rPr lang="en-US" sz="2800" dirty="0">
                <a:latin typeface="+mn-lt"/>
              </a:rPr>
              <a:t> et al., 2019).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As outlined in Figure 1, narrative reflection is an established tool found to help minimize shame, and in turn help individuals develop resilience.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Writing through a past trauma, professional or personal, can grant us some space and perspective that we would not otherwise be granted if we carried on otherwise.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4456980" y="3873112"/>
            <a:ext cx="10149840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</a:p>
        </p:txBody>
      </p:sp>
      <p:sp>
        <p:nvSpPr>
          <p:cNvPr id="51" name="Text Box 180"/>
          <p:cNvSpPr txBox="1">
            <a:spLocks noChangeArrowheads="1"/>
          </p:cNvSpPr>
          <p:nvPr/>
        </p:nvSpPr>
        <p:spPr bwMode="auto">
          <a:xfrm>
            <a:off x="15982031" y="16218956"/>
            <a:ext cx="4487852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3.</a:t>
            </a:r>
            <a:r>
              <a:rPr lang="en-US" sz="2400" dirty="0">
                <a:latin typeface="Calibri" pitchFamily="34" charset="0"/>
              </a:rPr>
              <a:t> Resilience Project Outline</a:t>
            </a:r>
          </a:p>
        </p:txBody>
      </p:sp>
      <p:sp>
        <p:nvSpPr>
          <p:cNvPr id="52" name="Text Box 181"/>
          <p:cNvSpPr txBox="1">
            <a:spLocks noChangeArrowheads="1"/>
          </p:cNvSpPr>
          <p:nvPr/>
        </p:nvSpPr>
        <p:spPr bwMode="auto">
          <a:xfrm>
            <a:off x="15674276" y="23315217"/>
            <a:ext cx="4918161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4.</a:t>
            </a:r>
            <a:r>
              <a:rPr lang="en-US" sz="2400" dirty="0">
                <a:latin typeface="Calibri" pitchFamily="34" charset="0"/>
              </a:rPr>
              <a:t> Angela Duckworth Grit Scale</a:t>
            </a:r>
            <a:r>
              <a:rPr lang="en-US" sz="2400" baseline="30000" dirty="0">
                <a:latin typeface="Calibri" pitchFamily="34" charset="0"/>
              </a:rPr>
              <a:t>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3" name="Text Box 180"/>
          <p:cNvSpPr txBox="1">
            <a:spLocks noChangeArrowheads="1"/>
          </p:cNvSpPr>
          <p:nvPr/>
        </p:nvSpPr>
        <p:spPr bwMode="auto">
          <a:xfrm>
            <a:off x="15763724" y="10377543"/>
            <a:ext cx="4739266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Literature Review Summary</a:t>
            </a:r>
          </a:p>
        </p:txBody>
      </p:sp>
      <p:sp>
        <p:nvSpPr>
          <p:cNvPr id="37" name="Text Box 180"/>
          <p:cNvSpPr txBox="1">
            <a:spLocks noChangeArrowheads="1"/>
          </p:cNvSpPr>
          <p:nvPr/>
        </p:nvSpPr>
        <p:spPr bwMode="auto">
          <a:xfrm>
            <a:off x="26479522" y="23212084"/>
            <a:ext cx="4657001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Graph 2. </a:t>
            </a:r>
            <a:r>
              <a:rPr lang="en-US" sz="2400" dirty="0">
                <a:latin typeface="Calibri" pitchFamily="34" charset="0"/>
              </a:rPr>
              <a:t>Question 8 Grit Scale Score</a:t>
            </a:r>
          </a:p>
        </p:txBody>
      </p:sp>
      <p:pic>
        <p:nvPicPr>
          <p:cNvPr id="6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C8C46468-D0CC-9645-8A94-4B2414AFF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0385" y="16424850"/>
            <a:ext cx="8785919" cy="6478174"/>
          </a:xfrm>
          <a:prstGeom prst="rect">
            <a:avLst/>
          </a:prstGeom>
        </p:spPr>
      </p:pic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E955CE03-2145-E04D-BB0C-47E392E90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189180"/>
              </p:ext>
            </p:extLst>
          </p:nvPr>
        </p:nvGraphicFramePr>
        <p:xfrm>
          <a:off x="36383146" y="4837559"/>
          <a:ext cx="6073378" cy="489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5375A9B0-08F5-0A41-9558-B2178E3C98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895234"/>
              </p:ext>
            </p:extLst>
          </p:nvPr>
        </p:nvGraphicFramePr>
        <p:xfrm>
          <a:off x="38709600" y="10527965"/>
          <a:ext cx="6324600" cy="484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2" name="Text Box 180">
            <a:extLst>
              <a:ext uri="{FF2B5EF4-FFF2-40B4-BE49-F238E27FC236}">
                <a16:creationId xmlns:a16="http://schemas.microsoft.com/office/drawing/2014/main" id="{E2A4E7CE-ACA0-4146-9078-38466A316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8305" y="15948597"/>
            <a:ext cx="4431683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Chart 1.</a:t>
            </a:r>
            <a:r>
              <a:rPr lang="en-US" sz="2400" dirty="0">
                <a:latin typeface="Calibri" pitchFamily="34" charset="0"/>
              </a:rPr>
              <a:t> Activity Survey Responses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4890AAC-57EC-804A-8A64-AED221DD6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1914" y="11032650"/>
            <a:ext cx="9268086" cy="5173310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90EC6E25-A281-CC45-992E-A6989A834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486" y="3906105"/>
            <a:ext cx="11627514" cy="6472347"/>
          </a:xfrm>
          <a:prstGeom prst="rect">
            <a:avLst/>
          </a:prstGeom>
        </p:spPr>
      </p:pic>
      <p:pic>
        <p:nvPicPr>
          <p:cNvPr id="18" name="Picture 17" descr="Table&#10;&#10;Description automatically generated">
            <a:extLst>
              <a:ext uri="{FF2B5EF4-FFF2-40B4-BE49-F238E27FC236}">
                <a16:creationId xmlns:a16="http://schemas.microsoft.com/office/drawing/2014/main" id="{BC1370E8-1EC6-C04E-8E6E-1639667D32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4931" y="16795793"/>
            <a:ext cx="5902052" cy="6281470"/>
          </a:xfrm>
          <a:prstGeom prst="rect">
            <a:avLst/>
          </a:prstGeom>
        </p:spPr>
      </p:pic>
      <p:pic>
        <p:nvPicPr>
          <p:cNvPr id="43" name="Picture 42" descr="Text, letter&#10;&#10;Description automatically generated">
            <a:extLst>
              <a:ext uri="{FF2B5EF4-FFF2-40B4-BE49-F238E27FC236}">
                <a16:creationId xmlns:a16="http://schemas.microsoft.com/office/drawing/2014/main" id="{B1F06F20-258D-114D-BFF7-189AEC132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762" y="18351628"/>
            <a:ext cx="10629432" cy="4499792"/>
          </a:xfrm>
          <a:prstGeom prst="rect">
            <a:avLst/>
          </a:prstGeom>
        </p:spPr>
      </p:pic>
      <p:pic>
        <p:nvPicPr>
          <p:cNvPr id="20" name="Picture 19" descr="Chart, box and whisker chart&#10;&#10;Description automatically generated">
            <a:extLst>
              <a:ext uri="{FF2B5EF4-FFF2-40B4-BE49-F238E27FC236}">
                <a16:creationId xmlns:a16="http://schemas.microsoft.com/office/drawing/2014/main" id="{19E7A04F-2BAC-3841-9C75-5578F15B84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979" y="8492606"/>
            <a:ext cx="9699095" cy="7039344"/>
          </a:xfrm>
          <a:prstGeom prst="rect">
            <a:avLst/>
          </a:prstGeom>
        </p:spPr>
      </p:pic>
      <p:sp>
        <p:nvSpPr>
          <p:cNvPr id="46" name="Text Box 180">
            <a:extLst>
              <a:ext uri="{FF2B5EF4-FFF2-40B4-BE49-F238E27FC236}">
                <a16:creationId xmlns:a16="http://schemas.microsoft.com/office/drawing/2014/main" id="{B96ABB30-0AC2-C44F-8A49-463CFC5F5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2212" y="15975521"/>
            <a:ext cx="4211622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Graph 1.</a:t>
            </a:r>
            <a:r>
              <a:rPr lang="en-US" sz="2400" dirty="0">
                <a:latin typeface="Calibri" pitchFamily="34" charset="0"/>
              </a:rPr>
              <a:t> Mean Grit Scale Scores </a:t>
            </a:r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5F1B47C3-5B3F-4D40-B977-A3C931FCF6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63522"/>
              </p:ext>
            </p:extLst>
          </p:nvPr>
        </p:nvGraphicFramePr>
        <p:xfrm>
          <a:off x="33338528" y="10543332"/>
          <a:ext cx="5905619" cy="484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4" name="Text Box 180">
            <a:extLst>
              <a:ext uri="{FF2B5EF4-FFF2-40B4-BE49-F238E27FC236}">
                <a16:creationId xmlns:a16="http://schemas.microsoft.com/office/drawing/2014/main" id="{B507D26B-E640-044F-94C4-FF6150460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3795" y="23206163"/>
            <a:ext cx="4785818" cy="43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288" tIns="32645" rIns="65288" bIns="32645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2.</a:t>
            </a:r>
            <a:r>
              <a:rPr lang="en-US" sz="2400" dirty="0">
                <a:latin typeface="Calibri" pitchFamily="34" charset="0"/>
              </a:rPr>
              <a:t> Narrative Reflection Prompt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2A14A-6F83-A24B-841E-ECD578347B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26" y="1138985"/>
            <a:ext cx="7742770" cy="108943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202059CE-3D2D-6F40-BE1A-82B36AB12B27}"/>
              </a:ext>
            </a:extLst>
          </p:cNvPr>
          <p:cNvSpPr/>
          <p:nvPr/>
        </p:nvSpPr>
        <p:spPr>
          <a:xfrm>
            <a:off x="1587326" y="10054486"/>
            <a:ext cx="10149840" cy="5715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Objective</a:t>
            </a:r>
          </a:p>
        </p:txBody>
      </p:sp>
      <p:sp>
        <p:nvSpPr>
          <p:cNvPr id="47" name="Text Box 190">
            <a:extLst>
              <a:ext uri="{FF2B5EF4-FFF2-40B4-BE49-F238E27FC236}">
                <a16:creationId xmlns:a16="http://schemas.microsoft.com/office/drawing/2014/main" id="{D8B385B8-349A-AC46-8811-8C25ADD42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326" y="10595173"/>
            <a:ext cx="10149840" cy="166199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82880" tIns="182880" rIns="182880" bIns="18288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I hypothesized that student’s resilience scores through the Angela Duckworth Grit Scale will increased after completing the narrative reflection exercise.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A82EA55-8FDA-C643-8002-7423383D0532}"/>
              </a:ext>
            </a:extLst>
          </p:cNvPr>
          <p:cNvSpPr/>
          <p:nvPr/>
        </p:nvSpPr>
        <p:spPr>
          <a:xfrm>
            <a:off x="35441800" y="3873075"/>
            <a:ext cx="7956071" cy="61765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8" tIns="32645" rIns="65288" bIns="32645" rtlCol="0" anchor="ctr"/>
          <a:lstStyle/>
          <a:p>
            <a:pPr algn="ctr"/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 Continued</a:t>
            </a:r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3054</TotalTime>
  <Words>566</Words>
  <Application>Microsoft Macintosh PowerPoint</Application>
  <PresentationFormat>Custom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36x60</dc:title>
  <dc:creator>Jay Larson</dc:creator>
  <dc:description>Quality poster printing
www.genigraphics.com
1-800-790-4001</dc:description>
  <cp:lastModifiedBy>Alajbegovic, Katarina</cp:lastModifiedBy>
  <cp:revision>120</cp:revision>
  <cp:lastPrinted>2013-02-12T02:21:55Z</cp:lastPrinted>
  <dcterms:created xsi:type="dcterms:W3CDTF">2013-02-10T21:14:48Z</dcterms:created>
  <dcterms:modified xsi:type="dcterms:W3CDTF">2021-01-25T21:50:41Z</dcterms:modified>
</cp:coreProperties>
</file>