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57" r:id="rId4"/>
    <p:sldId id="258" r:id="rId5"/>
    <p:sldId id="259" r:id="rId6"/>
    <p:sldId id="260" r:id="rId7"/>
    <p:sldId id="261" r:id="rId8"/>
    <p:sldId id="262" r:id="rId9"/>
    <p:sldId id="265"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B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66"/>
    <p:restoredTop sz="94637"/>
  </p:normalViewPr>
  <p:slideViewPr>
    <p:cSldViewPr snapToGrid="0" snapToObjects="1">
      <p:cViewPr varScale="1">
        <p:scale>
          <a:sx n="108" d="100"/>
          <a:sy n="108" d="100"/>
        </p:scale>
        <p:origin x="61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4531A-03E9-2643-8BC9-9C78733502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E176C7-61C1-014F-8D60-394C9A80F2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1B8C27-D40E-A641-9E18-ECC76E2EB141}"/>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5" name="Footer Placeholder 4">
            <a:extLst>
              <a:ext uri="{FF2B5EF4-FFF2-40B4-BE49-F238E27FC236}">
                <a16:creationId xmlns:a16="http://schemas.microsoft.com/office/drawing/2014/main" id="{D44BBA37-B4F1-574D-BFBC-72BB284F2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9BCC3-DD66-FE41-912B-7B1D6B80B36D}"/>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395826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22C1-941F-7F41-B721-F1584E63C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FD4BF3-D2C5-6D47-95A0-5E46D481C9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49859-8B79-9347-B05A-E00F16FDB8B3}"/>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5" name="Footer Placeholder 4">
            <a:extLst>
              <a:ext uri="{FF2B5EF4-FFF2-40B4-BE49-F238E27FC236}">
                <a16:creationId xmlns:a16="http://schemas.microsoft.com/office/drawing/2014/main" id="{FC4EA018-6D21-5E4A-87FE-8CD22CB5C4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0C27D2-E512-2444-964E-23A527B3FF06}"/>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3472854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CF9C0-D742-7540-B8C5-EE2ADC9574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588334-176A-4C45-8F47-C92403DE86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C90648-60ED-B94B-83D9-ACE6D359A0F1}"/>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5" name="Footer Placeholder 4">
            <a:extLst>
              <a:ext uri="{FF2B5EF4-FFF2-40B4-BE49-F238E27FC236}">
                <a16:creationId xmlns:a16="http://schemas.microsoft.com/office/drawing/2014/main" id="{FA546A06-3DA6-5444-BFDD-6FE531C2EB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D6337F-7F46-A640-AA19-B1636B0CD445}"/>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1425585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36322-F425-E64A-820B-5D8682E13D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54D854-3090-844C-80F2-C833A62761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60D609-E510-8C43-BDC2-EF1A033AD8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433DC9-7F49-274E-A215-536E19FDA93C}"/>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6" name="Footer Placeholder 5">
            <a:extLst>
              <a:ext uri="{FF2B5EF4-FFF2-40B4-BE49-F238E27FC236}">
                <a16:creationId xmlns:a16="http://schemas.microsoft.com/office/drawing/2014/main" id="{706058C3-7925-1545-89AF-CAA9290DB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948E6E-E7EB-1741-BA16-FA27F3F46764}"/>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1367049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80772-76D1-484C-B1DA-5AD6AB8F40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C57508-AE25-E646-B1D4-12276739FA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986E05-99C9-1243-8B55-12BDED91F1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C6E069-A882-2842-B239-A582ABA84E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B78957-BA01-0148-8631-017CF8A390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A1E4DE-416D-E340-8FE5-971B86EDD455}"/>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8" name="Footer Placeholder 7">
            <a:extLst>
              <a:ext uri="{FF2B5EF4-FFF2-40B4-BE49-F238E27FC236}">
                <a16:creationId xmlns:a16="http://schemas.microsoft.com/office/drawing/2014/main" id="{34409BA3-ACB7-9E40-AB13-97900809AE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E06EFA-B1FC-AF49-94F4-FD29E3F1742A}"/>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248023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60D70-D5A7-5945-B757-BACFC2E5EA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754ED6-4676-174F-8663-FEB3349A004C}"/>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4" name="Footer Placeholder 3">
            <a:extLst>
              <a:ext uri="{FF2B5EF4-FFF2-40B4-BE49-F238E27FC236}">
                <a16:creationId xmlns:a16="http://schemas.microsoft.com/office/drawing/2014/main" id="{5F42F282-295E-F946-A3A5-5AAC5E9A4B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D4CA19-DE24-E44C-B66A-4A8F1C41EFA3}"/>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4252652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D364EA-F221-D74E-A208-5D9C47804149}"/>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3" name="Footer Placeholder 2">
            <a:extLst>
              <a:ext uri="{FF2B5EF4-FFF2-40B4-BE49-F238E27FC236}">
                <a16:creationId xmlns:a16="http://schemas.microsoft.com/office/drawing/2014/main" id="{67CD8BB8-2A3B-3F48-AD5E-8ADD42B456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D83AD1-9A07-3A45-84F5-D133C3878DF3}"/>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209870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08DDF-1173-4B46-8425-15043AC414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63C9B3-E66B-5C47-B9F1-0DA9A66F56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5CBDFB-8A0C-9445-BB19-41DEE35FE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1204E4-32F3-C44C-AB55-98B0D213039F}"/>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6" name="Footer Placeholder 5">
            <a:extLst>
              <a:ext uri="{FF2B5EF4-FFF2-40B4-BE49-F238E27FC236}">
                <a16:creationId xmlns:a16="http://schemas.microsoft.com/office/drawing/2014/main" id="{BF6AD5BB-4F78-7441-A42D-889AF91CE1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65B225-BF36-F147-9A2A-7424333F47C0}"/>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2384304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ED01E-163B-2C46-A706-52ACC42832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F2243D-2A15-A04F-93F0-5B6B4DFE14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900F53-E018-6948-8715-346435D875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40DE3E-ADD0-5F44-B225-7FFBCD922A2A}"/>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6" name="Footer Placeholder 5">
            <a:extLst>
              <a:ext uri="{FF2B5EF4-FFF2-40B4-BE49-F238E27FC236}">
                <a16:creationId xmlns:a16="http://schemas.microsoft.com/office/drawing/2014/main" id="{7EF882C0-7C5A-6845-B2D4-33EF353FC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ED4238-4B69-0D41-98F4-4283B61C30E4}"/>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3314381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7B46E-1783-574C-A6EB-76CA6B0FE0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B651B2-2B0B-744F-A989-A76E2F2186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2117E-BC79-CB4E-8C88-0A92ECFC8ED5}"/>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5" name="Footer Placeholder 4">
            <a:extLst>
              <a:ext uri="{FF2B5EF4-FFF2-40B4-BE49-F238E27FC236}">
                <a16:creationId xmlns:a16="http://schemas.microsoft.com/office/drawing/2014/main" id="{8DC63E26-A6EF-7645-861B-426505ED5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52063A-3979-1D41-88FE-BE8FEF158C11}"/>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2459650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3049F-67C7-6249-B5A8-C3614CAF31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23B6B7-78B4-7046-AA70-FF99F266AF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4C679-7E97-494C-9835-AD5031809EF2}"/>
              </a:ext>
            </a:extLst>
          </p:cNvPr>
          <p:cNvSpPr>
            <a:spLocks noGrp="1"/>
          </p:cNvSpPr>
          <p:nvPr>
            <p:ph type="dt" sz="half" idx="10"/>
          </p:nvPr>
        </p:nvSpPr>
        <p:spPr/>
        <p:txBody>
          <a:bodyPr/>
          <a:lstStyle/>
          <a:p>
            <a:fld id="{1E96F573-9865-F941-9E3E-5C2EB4DFFB9F}" type="datetimeFigureOut">
              <a:rPr lang="en-US" smtClean="0"/>
              <a:t>9/24/20</a:t>
            </a:fld>
            <a:endParaRPr lang="en-US"/>
          </a:p>
        </p:txBody>
      </p:sp>
      <p:sp>
        <p:nvSpPr>
          <p:cNvPr id="5" name="Footer Placeholder 4">
            <a:extLst>
              <a:ext uri="{FF2B5EF4-FFF2-40B4-BE49-F238E27FC236}">
                <a16:creationId xmlns:a16="http://schemas.microsoft.com/office/drawing/2014/main" id="{B8FE8C29-DBBC-B445-85D1-076E46228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32956-DA1E-8F4C-BA78-A7AF3835BAAB}"/>
              </a:ext>
            </a:extLst>
          </p:cNvPr>
          <p:cNvSpPr>
            <a:spLocks noGrp="1"/>
          </p:cNvSpPr>
          <p:nvPr>
            <p:ph type="sldNum" sz="quarter" idx="12"/>
          </p:nvPr>
        </p:nvSpPr>
        <p:spPr/>
        <p:txBody>
          <a:bodyPr/>
          <a:lstStyle/>
          <a:p>
            <a:fld id="{2E1D0699-9B3D-1045-8A5F-2A0B481E26B1}" type="slidenum">
              <a:rPr lang="en-US" smtClean="0"/>
              <a:t>‹#›</a:t>
            </a:fld>
            <a:endParaRPr lang="en-US"/>
          </a:p>
        </p:txBody>
      </p:sp>
    </p:spTree>
    <p:extLst>
      <p:ext uri="{BB962C8B-B14F-4D97-AF65-F5344CB8AC3E}">
        <p14:creationId xmlns:p14="http://schemas.microsoft.com/office/powerpoint/2010/main" val="3774953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C86B07-3C43-174F-BC63-EF551C5D7A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7C6265-A7E0-8547-AC21-0A5FEF3F85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90FE8-0897-A047-9463-F63FA737EC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6F573-9865-F941-9E3E-5C2EB4DFFB9F}" type="datetimeFigureOut">
              <a:rPr lang="en-US" smtClean="0"/>
              <a:t>9/24/20</a:t>
            </a:fld>
            <a:endParaRPr lang="en-US"/>
          </a:p>
        </p:txBody>
      </p:sp>
      <p:sp>
        <p:nvSpPr>
          <p:cNvPr id="5" name="Footer Placeholder 4">
            <a:extLst>
              <a:ext uri="{FF2B5EF4-FFF2-40B4-BE49-F238E27FC236}">
                <a16:creationId xmlns:a16="http://schemas.microsoft.com/office/drawing/2014/main" id="{03D12C1D-CEE9-854A-B724-28AD688B6F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A0B0C0-3036-2E48-882E-4C9866152D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1D0699-9B3D-1045-8A5F-2A0B481E26B1}" type="slidenum">
              <a:rPr lang="en-US" smtClean="0"/>
              <a:t>‹#›</a:t>
            </a:fld>
            <a:endParaRPr lang="en-US"/>
          </a:p>
        </p:txBody>
      </p:sp>
    </p:spTree>
    <p:extLst>
      <p:ext uri="{BB962C8B-B14F-4D97-AF65-F5344CB8AC3E}">
        <p14:creationId xmlns:p14="http://schemas.microsoft.com/office/powerpoint/2010/main" val="1703469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C1B7FC"/>
            </a:gs>
            <a:gs pos="73000">
              <a:schemeClr val="accent1">
                <a:lumMod val="45000"/>
                <a:lumOff val="55000"/>
              </a:schemeClr>
            </a:gs>
            <a:gs pos="77000">
              <a:schemeClr val="accent1">
                <a:lumMod val="45000"/>
                <a:lumOff val="55000"/>
              </a:schemeClr>
            </a:gs>
            <a:gs pos="96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F693-0086-1345-92B9-8D6DAD8A9C9F}"/>
              </a:ext>
            </a:extLst>
          </p:cNvPr>
          <p:cNvSpPr>
            <a:spLocks noGrp="1"/>
          </p:cNvSpPr>
          <p:nvPr>
            <p:ph type="ctrTitle"/>
          </p:nvPr>
        </p:nvSpPr>
        <p:spPr>
          <a:xfrm>
            <a:off x="1400432" y="-484016"/>
            <a:ext cx="9144000" cy="2387600"/>
          </a:xfrm>
        </p:spPr>
        <p:txBody>
          <a:bodyPr>
            <a:normAutofit/>
          </a:bodyPr>
          <a:lstStyle/>
          <a:p>
            <a:r>
              <a:rPr lang="en-US" sz="3200" dirty="0">
                <a:latin typeface="Savoye LET Plain" pitchFamily="2" charset="0"/>
                <a:cs typeface="Apple Chancery" panose="03020702040506060504" pitchFamily="66" charset="-79"/>
              </a:rPr>
              <a:t>Medical Humanities PoE</a:t>
            </a:r>
          </a:p>
        </p:txBody>
      </p:sp>
      <p:sp>
        <p:nvSpPr>
          <p:cNvPr id="3" name="Subtitle 2">
            <a:extLst>
              <a:ext uri="{FF2B5EF4-FFF2-40B4-BE49-F238E27FC236}">
                <a16:creationId xmlns:a16="http://schemas.microsoft.com/office/drawing/2014/main" id="{B5327708-6761-104C-8159-58B3ABD29B36}"/>
              </a:ext>
            </a:extLst>
          </p:cNvPr>
          <p:cNvSpPr>
            <a:spLocks noGrp="1"/>
          </p:cNvSpPr>
          <p:nvPr>
            <p:ph type="subTitle" idx="1"/>
          </p:nvPr>
        </p:nvSpPr>
        <p:spPr>
          <a:xfrm>
            <a:off x="1524000" y="2798849"/>
            <a:ext cx="9144000" cy="1655762"/>
          </a:xfrm>
        </p:spPr>
        <p:txBody>
          <a:bodyPr>
            <a:normAutofit/>
          </a:bodyPr>
          <a:lstStyle/>
          <a:p>
            <a:r>
              <a:rPr lang="en-US" sz="5200" dirty="0">
                <a:latin typeface="Savoye LET Plain" pitchFamily="2" charset="0"/>
                <a:cs typeface="Apple Chancery" panose="03020702040506060504" pitchFamily="66" charset="-79"/>
              </a:rPr>
              <a:t>From Pirouettes to Patient Care: </a:t>
            </a:r>
          </a:p>
          <a:p>
            <a:r>
              <a:rPr lang="en-US" dirty="0">
                <a:cs typeface="Apple Chancery" panose="03020702040506060504" pitchFamily="66" charset="-79"/>
              </a:rPr>
              <a:t>I</a:t>
            </a:r>
            <a:r>
              <a:rPr lang="en-US" dirty="0"/>
              <a:t>ntegrating my Professional Identity Through the Lens of Photography</a:t>
            </a:r>
            <a:endParaRPr lang="en-US" sz="5200" dirty="0">
              <a:latin typeface="Savoye LET Plain" pitchFamily="2" charset="0"/>
              <a:cs typeface="Apple Chancery" panose="03020702040506060504" pitchFamily="66" charset="-79"/>
            </a:endParaRPr>
          </a:p>
          <a:p>
            <a:endParaRPr lang="en-US" dirty="0">
              <a:latin typeface="Apple Chancery" panose="03020702040506060504" pitchFamily="66" charset="-79"/>
              <a:cs typeface="Apple Chancery" panose="03020702040506060504" pitchFamily="66" charset="-79"/>
            </a:endParaRPr>
          </a:p>
          <a:p>
            <a:endParaRPr lang="en-US" dirty="0"/>
          </a:p>
        </p:txBody>
      </p:sp>
      <p:sp>
        <p:nvSpPr>
          <p:cNvPr id="4" name="TextBox 3">
            <a:extLst>
              <a:ext uri="{FF2B5EF4-FFF2-40B4-BE49-F238E27FC236}">
                <a16:creationId xmlns:a16="http://schemas.microsoft.com/office/drawing/2014/main" id="{4C309BCE-2114-6745-9314-EB35DB1ED75D}"/>
              </a:ext>
            </a:extLst>
          </p:cNvPr>
          <p:cNvSpPr txBox="1"/>
          <p:nvPr/>
        </p:nvSpPr>
        <p:spPr>
          <a:xfrm>
            <a:off x="3733752" y="4732039"/>
            <a:ext cx="5397891" cy="523220"/>
          </a:xfrm>
          <a:prstGeom prst="rect">
            <a:avLst/>
          </a:prstGeom>
          <a:noFill/>
        </p:spPr>
        <p:txBody>
          <a:bodyPr wrap="square" rtlCol="0">
            <a:spAutoFit/>
          </a:bodyPr>
          <a:lstStyle/>
          <a:p>
            <a:r>
              <a:rPr lang="en-US" sz="2800" dirty="0">
                <a:latin typeface="Savoye LET Plain" pitchFamily="2" charset="0"/>
                <a:cs typeface="Apple Chancery" panose="03020702040506060504" pitchFamily="66" charset="-79"/>
              </a:rPr>
              <a:t>A Virtual Photographic Exhibit by Victoria Stoffers</a:t>
            </a:r>
          </a:p>
        </p:txBody>
      </p:sp>
    </p:spTree>
    <p:extLst>
      <p:ext uri="{BB962C8B-B14F-4D97-AF65-F5344CB8AC3E}">
        <p14:creationId xmlns:p14="http://schemas.microsoft.com/office/powerpoint/2010/main" val="643607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70001-A6DC-6845-8F99-23F82529EEAD}"/>
              </a:ext>
            </a:extLst>
          </p:cNvPr>
          <p:cNvSpPr>
            <a:spLocks noGrp="1"/>
          </p:cNvSpPr>
          <p:nvPr>
            <p:ph idx="1"/>
          </p:nvPr>
        </p:nvSpPr>
        <p:spPr>
          <a:xfrm>
            <a:off x="296883" y="475013"/>
            <a:ext cx="11625943" cy="6246420"/>
          </a:xfrm>
        </p:spPr>
        <p:txBody>
          <a:bodyPr>
            <a:normAutofit fontScale="40000" lnSpcReduction="20000"/>
          </a:bodyPr>
          <a:lstStyle/>
          <a:p>
            <a:pPr marL="0" indent="0">
              <a:buNone/>
            </a:pPr>
            <a:r>
              <a:rPr lang="en-US" sz="3600" dirty="0"/>
              <a:t> </a:t>
            </a:r>
            <a:endParaRPr lang="en-US" sz="4500" dirty="0"/>
          </a:p>
          <a:p>
            <a:pPr marL="0" indent="0">
              <a:buNone/>
            </a:pPr>
            <a:endParaRPr lang="en-US" sz="4500" dirty="0">
              <a:latin typeface="+mj-lt"/>
            </a:endParaRPr>
          </a:p>
          <a:p>
            <a:pPr marL="0" indent="0">
              <a:buNone/>
            </a:pPr>
            <a:r>
              <a:rPr lang="en-US" sz="4500" dirty="0">
                <a:latin typeface="+mj-lt"/>
              </a:rPr>
              <a:t>I grew up as a ballerina.  Ballet was my life, my identity.  When I discovered a passion for medicine, many people questioned how I could reconcile dual interests in both ballet and medicine- such seemingly different disciplines.  However, since entering the field of medicine, I have developed a fondness for the differences between these two worlds, while also continually being struck by the parallels I find every day between the two.  Still enamored by both ballet and medicine, I have come to appreciate even more the opportunities I have had both in tutus and in scrubs, and further come to relish even more so the similarities I find across both. </a:t>
            </a:r>
          </a:p>
          <a:p>
            <a:pPr marL="0" indent="0">
              <a:buNone/>
            </a:pPr>
            <a:r>
              <a:rPr lang="en-US" sz="4500" dirty="0">
                <a:latin typeface="+mj-lt"/>
              </a:rPr>
              <a:t>This exhibit depicts my journey integrating my love for ballet and medicine.  Through the process of staging and capturing these images, I came to realize even more similarities between dance and medicine than I had before.  Trying to integrate such seemingly different objects and imagery, I was struck by both the tension and dichotomy as well as the harmony and blending of the two worlds.  When ideas for certain images came to mind, I was surprised each time by how seamlessly the scenes came together. My two worlds blended even more smoothly than I ever imagined, something I have experienced in my life over the past few years as well as through the journey of taking these photos. </a:t>
            </a:r>
          </a:p>
          <a:p>
            <a:pPr marL="0" indent="0">
              <a:buNone/>
            </a:pPr>
            <a:r>
              <a:rPr lang="en-US" sz="4500" dirty="0">
                <a:latin typeface="+mj-lt"/>
              </a:rPr>
              <a:t>The collection begins with still life images, consisting of objects typically associated with medicine strewn with subjects classically associated with ballet and the arts, creating a playful tension between the two while also showing how seamlessly they can appear to integrate.  These first few images are meant to be subtle.  The photos become increasingly more forward in demonstrating the melding of ballet and medicine as the collection progresses.  Furthermore, the editing and lighting in addition to the subjects become more dramatic in each subsequent photo.  This parallels my own feelings toward reconciling my passions for art and medicine.  Initially, I tried to keep my worlds separate and not allude to one or the other my dual allegiances.  However, as is demonstrated through the images, over time I have become bolder in demonstrating my passions for both dance and medicine and finding ways to ensure both remain a part of my life. </a:t>
            </a:r>
          </a:p>
          <a:p>
            <a:pPr marL="0" indent="0">
              <a:buNone/>
            </a:pPr>
            <a:r>
              <a:rPr lang="en-US" sz="4500" dirty="0">
                <a:latin typeface="+mj-lt"/>
              </a:rPr>
              <a:t>This exhibit is meant to evoke the feeling behind my personal transition from one career to the next, from ballerina to doctor.  My hope is that this collection will inspire others to give thought to ways in which seemingly dichotomous aspects of their lives may be more similar or harmonious than they once thought, and to find beauty in the contrast. </a:t>
            </a:r>
          </a:p>
        </p:txBody>
      </p:sp>
    </p:spTree>
    <p:extLst>
      <p:ext uri="{BB962C8B-B14F-4D97-AF65-F5344CB8AC3E}">
        <p14:creationId xmlns:p14="http://schemas.microsoft.com/office/powerpoint/2010/main" val="80924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73A3-0D01-6D4B-82A3-0ADED6DA7B2D}"/>
              </a:ext>
            </a:extLst>
          </p:cNvPr>
          <p:cNvSpPr>
            <a:spLocks noGrp="1"/>
          </p:cNvSpPr>
          <p:nvPr>
            <p:ph type="title"/>
          </p:nvPr>
        </p:nvSpPr>
        <p:spPr>
          <a:xfrm>
            <a:off x="240324" y="1138848"/>
            <a:ext cx="3839308" cy="5402629"/>
          </a:xfrm>
        </p:spPr>
        <p:txBody>
          <a:bodyPr>
            <a:noAutofit/>
          </a:bodyPr>
          <a:lstStyle/>
          <a:p>
            <a:r>
              <a:rPr lang="en-US" sz="2000" b="1" dirty="0">
                <a:latin typeface="Apple Chancery" panose="03020702040506060504" pitchFamily="66" charset="-79"/>
                <a:cs typeface="Apple Chancery" panose="03020702040506060504" pitchFamily="66" charset="-79"/>
              </a:rPr>
              <a:t>         Tutus and S2’s</a:t>
            </a:r>
            <a:br>
              <a:rPr lang="en-US" sz="2000" dirty="0"/>
            </a:br>
            <a:r>
              <a:rPr lang="en-US" sz="2000" dirty="0"/>
              <a:t> </a:t>
            </a:r>
            <a:br>
              <a:rPr lang="en-US" sz="2000" dirty="0"/>
            </a:br>
            <a:r>
              <a:rPr lang="en-US" sz="2000" dirty="0"/>
              <a:t>Early in medical school, our white coats and stethoscopes feel like a costume we don.  These items feel like props from a child’s game of dress-up when we first put them on, but over time they become as much a part of us as a sign of our occupation. This photograph shows a stethoscope hanging amidst a wardrobe of ballet tutus and costumes. A tutu transforms the ballerina into a character for the audience and into a new version of herself for the performance. Similarly, the stethoscope is itself a symbol of medicine that transforms us from students into doctors.</a:t>
            </a:r>
            <a:br>
              <a:rPr lang="en-US" sz="2000" dirty="0"/>
            </a:br>
            <a:endParaRPr lang="en-US" sz="2000" dirty="0"/>
          </a:p>
        </p:txBody>
      </p:sp>
      <p:pic>
        <p:nvPicPr>
          <p:cNvPr id="5" name="Picture 4">
            <a:extLst>
              <a:ext uri="{FF2B5EF4-FFF2-40B4-BE49-F238E27FC236}">
                <a16:creationId xmlns:a16="http://schemas.microsoft.com/office/drawing/2014/main" id="{C283A47A-FB75-AD45-9818-F5FDE23ABC34}"/>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188214" y="0"/>
            <a:ext cx="8003786" cy="6857999"/>
          </a:xfrm>
          <a:prstGeom prst="rect">
            <a:avLst/>
          </a:prstGeom>
        </p:spPr>
      </p:pic>
    </p:spTree>
    <p:extLst>
      <p:ext uri="{BB962C8B-B14F-4D97-AF65-F5344CB8AC3E}">
        <p14:creationId xmlns:p14="http://schemas.microsoft.com/office/powerpoint/2010/main" val="31510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CC7084-DAA5-8343-AD73-2EC466DB69BE}"/>
              </a:ext>
            </a:extLst>
          </p:cNvPr>
          <p:cNvSpPr>
            <a:spLocks noGrp="1"/>
          </p:cNvSpPr>
          <p:nvPr>
            <p:ph idx="1"/>
          </p:nvPr>
        </p:nvSpPr>
        <p:spPr>
          <a:xfrm>
            <a:off x="222422" y="469557"/>
            <a:ext cx="3583459" cy="5980670"/>
          </a:xfrm>
        </p:spPr>
        <p:txBody>
          <a:bodyPr>
            <a:normAutofit fontScale="92500" lnSpcReduction="20000"/>
          </a:bodyPr>
          <a:lstStyle/>
          <a:p>
            <a:pPr marL="0" indent="0">
              <a:buNone/>
            </a:pPr>
            <a:r>
              <a:rPr lang="en-US" sz="2200" dirty="0">
                <a:latin typeface="Apple Chancery" panose="03020702040506060504" pitchFamily="66" charset="-79"/>
                <a:cs typeface="Apple Chancery" panose="03020702040506060504" pitchFamily="66" charset="-79"/>
              </a:rPr>
              <a:t>Backstage </a:t>
            </a:r>
          </a:p>
          <a:p>
            <a:pPr marL="0" indent="0">
              <a:buNone/>
            </a:pPr>
            <a:endParaRPr lang="en-US" sz="2200" dirty="0"/>
          </a:p>
          <a:p>
            <a:pPr marL="0" indent="0">
              <a:buNone/>
            </a:pPr>
            <a:r>
              <a:rPr lang="en-US" sz="2200" dirty="0">
                <a:latin typeface="+mj-lt"/>
              </a:rPr>
              <a:t>Putting on stage makeup and doing one’s hair becomes somewhat of a pre-show ritual for dancers.  While execution of the choreography takes precedence for the audience, the hair and makeup are crucial to the performances well and also take time and dedication to perfect. Medical students spend countless hours training in physical exam maneuvers to prepare for seeing patients.  While the reflex hammer may be an infrequently used tool amidst our equipment, it represents the tireless hours of preparation that go into evaluating, diagnosing, and treating each patient just as the makeup indicates the disciplined ritual of dancers preparing for each show with care.</a:t>
            </a:r>
          </a:p>
          <a:p>
            <a:pPr marL="0" indent="0">
              <a:buNone/>
            </a:pPr>
            <a:endParaRPr lang="en-US" dirty="0"/>
          </a:p>
          <a:p>
            <a:endParaRPr lang="en-US" dirty="0"/>
          </a:p>
        </p:txBody>
      </p:sp>
      <p:pic>
        <p:nvPicPr>
          <p:cNvPr id="5" name="Picture 4">
            <a:extLst>
              <a:ext uri="{FF2B5EF4-FFF2-40B4-BE49-F238E27FC236}">
                <a16:creationId xmlns:a16="http://schemas.microsoft.com/office/drawing/2014/main" id="{FDBAAE02-6775-404A-9E23-3C7D5DC44012}"/>
              </a:ext>
            </a:extLst>
          </p:cNvPr>
          <p:cNvPicPr>
            <a:picLocks noChangeAspect="1"/>
          </p:cNvPicPr>
          <p:nvPr/>
        </p:nvPicPr>
        <p:blipFill>
          <a:blip r:embed="rId2"/>
          <a:stretch>
            <a:fillRect/>
          </a:stretch>
        </p:blipFill>
        <p:spPr>
          <a:xfrm>
            <a:off x="6034216" y="-6865"/>
            <a:ext cx="5148649" cy="6864865"/>
          </a:xfrm>
          <a:prstGeom prst="rect">
            <a:avLst/>
          </a:prstGeom>
        </p:spPr>
      </p:pic>
    </p:spTree>
    <p:extLst>
      <p:ext uri="{BB962C8B-B14F-4D97-AF65-F5344CB8AC3E}">
        <p14:creationId xmlns:p14="http://schemas.microsoft.com/office/powerpoint/2010/main" val="111752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F530F-D453-6F4A-94D7-30BFBBA6D5B5}"/>
              </a:ext>
            </a:extLst>
          </p:cNvPr>
          <p:cNvSpPr>
            <a:spLocks noGrp="1"/>
          </p:cNvSpPr>
          <p:nvPr>
            <p:ph type="title"/>
          </p:nvPr>
        </p:nvSpPr>
        <p:spPr>
          <a:xfrm>
            <a:off x="245076" y="886897"/>
            <a:ext cx="2942968" cy="5084205"/>
          </a:xfrm>
        </p:spPr>
        <p:txBody>
          <a:bodyPr>
            <a:noAutofit/>
          </a:bodyPr>
          <a:lstStyle/>
          <a:p>
            <a:r>
              <a:rPr lang="en-US" sz="2000" dirty="0">
                <a:latin typeface="Apple Chancery" panose="03020702040506060504" pitchFamily="66" charset="-79"/>
                <a:cs typeface="Apple Chancery" panose="03020702040506060504" pitchFamily="66" charset="-79"/>
              </a:rPr>
              <a:t>E sharp</a:t>
            </a:r>
            <a:br>
              <a:rPr lang="en-US" sz="2000" dirty="0"/>
            </a:br>
            <a:r>
              <a:rPr lang="en-US" sz="2000" dirty="0"/>
              <a:t> </a:t>
            </a:r>
            <a:br>
              <a:rPr lang="en-US" sz="2000" dirty="0"/>
            </a:br>
            <a:r>
              <a:rPr lang="en-US" sz="2000" dirty="0"/>
              <a:t>Music is an integral part of dance; it drives the movement and emotion of choreography.  Here an eye chart is casually placed next to sheet music, accompanied by a tuning fork.  This image is meant to evoke the playful dichotomy of the science of medicine next to the art of music, tied together by the tuning fork, which is used in both.</a:t>
            </a:r>
            <a:br>
              <a:rPr lang="en-US" sz="2000" dirty="0"/>
            </a:br>
            <a:r>
              <a:rPr lang="en-US" sz="2000" dirty="0"/>
              <a:t> </a:t>
            </a:r>
            <a:br>
              <a:rPr lang="en-US" sz="2000" dirty="0"/>
            </a:br>
            <a:endParaRPr lang="en-US" sz="2000" dirty="0"/>
          </a:p>
        </p:txBody>
      </p:sp>
      <p:pic>
        <p:nvPicPr>
          <p:cNvPr id="5" name="Picture 4" descr="A close up of a piano&#10;&#10;Description automatically generated">
            <a:extLst>
              <a:ext uri="{FF2B5EF4-FFF2-40B4-BE49-F238E27FC236}">
                <a16:creationId xmlns:a16="http://schemas.microsoft.com/office/drawing/2014/main" id="{E6B3DCE8-8B51-7941-9C05-34119DCA1918}"/>
              </a:ext>
            </a:extLst>
          </p:cNvPr>
          <p:cNvPicPr>
            <a:picLocks noChangeAspect="1"/>
          </p:cNvPicPr>
          <p:nvPr/>
        </p:nvPicPr>
        <p:blipFill>
          <a:blip r:embed="rId2"/>
          <a:stretch>
            <a:fillRect/>
          </a:stretch>
        </p:blipFill>
        <p:spPr>
          <a:xfrm>
            <a:off x="6096000" y="0"/>
            <a:ext cx="5143500" cy="6858000"/>
          </a:xfrm>
          <a:prstGeom prst="rect">
            <a:avLst/>
          </a:prstGeom>
        </p:spPr>
      </p:pic>
    </p:spTree>
    <p:extLst>
      <p:ext uri="{BB962C8B-B14F-4D97-AF65-F5344CB8AC3E}">
        <p14:creationId xmlns:p14="http://schemas.microsoft.com/office/powerpoint/2010/main" val="288717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C69E-210A-8148-AF21-DFCDB020D86C}"/>
              </a:ext>
            </a:extLst>
          </p:cNvPr>
          <p:cNvSpPr>
            <a:spLocks noGrp="1"/>
          </p:cNvSpPr>
          <p:nvPr>
            <p:ph type="title"/>
          </p:nvPr>
        </p:nvSpPr>
        <p:spPr>
          <a:xfrm>
            <a:off x="838200" y="365125"/>
            <a:ext cx="2831757" cy="5380767"/>
          </a:xfrm>
        </p:spPr>
        <p:txBody>
          <a:bodyPr>
            <a:noAutofit/>
          </a:bodyPr>
          <a:lstStyle/>
          <a:p>
            <a:r>
              <a:rPr lang="en-US" sz="2000" dirty="0">
                <a:latin typeface="Apple Chancery" panose="03020702040506060504" pitchFamily="66" charset="-79"/>
                <a:cs typeface="Apple Chancery" panose="03020702040506060504" pitchFamily="66" charset="-79"/>
              </a:rPr>
              <a:t>Simple. Interrupted. </a:t>
            </a:r>
            <a:br>
              <a:rPr lang="en-US" sz="2000" dirty="0"/>
            </a:br>
            <a:r>
              <a:rPr lang="en-US" sz="2000" dirty="0"/>
              <a:t> </a:t>
            </a:r>
            <a:br>
              <a:rPr lang="en-US" sz="2000" dirty="0"/>
            </a:br>
            <a:r>
              <a:rPr lang="en-US" sz="2000" dirty="0"/>
              <a:t>This photograph shows a surgical needle driver and sutures being used to stitch a ballet shoe.  This is meant to show a direct integration of the passion and skills of medicine and ballet complementing each other.</a:t>
            </a:r>
            <a:br>
              <a:rPr lang="en-US" sz="2000" dirty="0"/>
            </a:br>
            <a:endParaRPr lang="en-US" sz="2000" dirty="0"/>
          </a:p>
        </p:txBody>
      </p:sp>
      <p:pic>
        <p:nvPicPr>
          <p:cNvPr id="5" name="Picture 4" descr="A cat sleeping on a bed&#10;&#10;Description automatically generated">
            <a:extLst>
              <a:ext uri="{FF2B5EF4-FFF2-40B4-BE49-F238E27FC236}">
                <a16:creationId xmlns:a16="http://schemas.microsoft.com/office/drawing/2014/main" id="{138210D2-53CC-804A-9C19-725413369989}"/>
              </a:ext>
            </a:extLst>
          </p:cNvPr>
          <p:cNvPicPr>
            <a:picLocks noChangeAspect="1"/>
          </p:cNvPicPr>
          <p:nvPr/>
        </p:nvPicPr>
        <p:blipFill>
          <a:blip r:embed="rId2"/>
          <a:stretch>
            <a:fillRect/>
          </a:stretch>
        </p:blipFill>
        <p:spPr>
          <a:xfrm>
            <a:off x="6096000" y="0"/>
            <a:ext cx="5257800" cy="6933213"/>
          </a:xfrm>
          <a:prstGeom prst="rect">
            <a:avLst/>
          </a:prstGeom>
        </p:spPr>
      </p:pic>
    </p:spTree>
    <p:extLst>
      <p:ext uri="{BB962C8B-B14F-4D97-AF65-F5344CB8AC3E}">
        <p14:creationId xmlns:p14="http://schemas.microsoft.com/office/powerpoint/2010/main" val="43787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3AB3-337D-EA43-9ED7-C0FA618DFE26}"/>
              </a:ext>
            </a:extLst>
          </p:cNvPr>
          <p:cNvSpPr>
            <a:spLocks noGrp="1"/>
          </p:cNvSpPr>
          <p:nvPr>
            <p:ph type="title"/>
          </p:nvPr>
        </p:nvSpPr>
        <p:spPr>
          <a:xfrm>
            <a:off x="1" y="377483"/>
            <a:ext cx="3002692" cy="6480517"/>
          </a:xfrm>
        </p:spPr>
        <p:txBody>
          <a:bodyPr>
            <a:noAutofit/>
          </a:bodyPr>
          <a:lstStyle/>
          <a:p>
            <a:r>
              <a:rPr lang="en-US" sz="2000" dirty="0">
                <a:latin typeface="Apple Chancery" panose="03020702040506060504" pitchFamily="66" charset="-79"/>
                <a:cs typeface="Apple Chancery" panose="03020702040506060504" pitchFamily="66" charset="-79"/>
              </a:rPr>
              <a:t>Breaking Scrub</a:t>
            </a:r>
            <a:br>
              <a:rPr lang="en-US" sz="2000" dirty="0"/>
            </a:br>
            <a:r>
              <a:rPr lang="en-US" sz="2000" dirty="0"/>
              <a:t> </a:t>
            </a:r>
            <a:br>
              <a:rPr lang="en-US" sz="2000" dirty="0"/>
            </a:br>
            <a:r>
              <a:rPr lang="en-US" sz="2000" dirty="0"/>
              <a:t>The mayo tray with its surgical instruments is the surgeon’s toolbox. A ballerina’s pointe shoes are the primary tool she uses in her craft. This photograph displays a pair of pointe shoes among medical instruments and supplies on a surgical tray, exemplifying the contrast of the satin shoes amongst the cold metal instruments.  While medicine is often focused on as a hard science, it is also an art as physicians individually find solutions to the endless novel problems that patients present.</a:t>
            </a:r>
            <a:br>
              <a:rPr lang="en-US" sz="2000" dirty="0"/>
            </a:br>
            <a:r>
              <a:rPr lang="en-US" sz="2000" dirty="0"/>
              <a:t> </a:t>
            </a:r>
            <a:br>
              <a:rPr lang="en-US" sz="2000" dirty="0"/>
            </a:br>
            <a:endParaRPr lang="en-US" sz="2000" dirty="0"/>
          </a:p>
        </p:txBody>
      </p:sp>
      <p:pic>
        <p:nvPicPr>
          <p:cNvPr id="5" name="Picture 4" descr="A picture containing bed, table, items, sitting&#10;&#10;Description automatically generated">
            <a:extLst>
              <a:ext uri="{FF2B5EF4-FFF2-40B4-BE49-F238E27FC236}">
                <a16:creationId xmlns:a16="http://schemas.microsoft.com/office/drawing/2014/main" id="{1831F863-1745-934C-836D-83D87CD2B9D9}"/>
              </a:ext>
            </a:extLst>
          </p:cNvPr>
          <p:cNvPicPr>
            <a:picLocks noChangeAspect="1"/>
          </p:cNvPicPr>
          <p:nvPr/>
        </p:nvPicPr>
        <p:blipFill>
          <a:blip r:embed="rId2"/>
          <a:stretch>
            <a:fillRect/>
          </a:stretch>
        </p:blipFill>
        <p:spPr>
          <a:xfrm>
            <a:off x="2838622" y="339811"/>
            <a:ext cx="9353378" cy="6178378"/>
          </a:xfrm>
          <a:prstGeom prst="rect">
            <a:avLst/>
          </a:prstGeom>
        </p:spPr>
      </p:pic>
    </p:spTree>
    <p:extLst>
      <p:ext uri="{BB962C8B-B14F-4D97-AF65-F5344CB8AC3E}">
        <p14:creationId xmlns:p14="http://schemas.microsoft.com/office/powerpoint/2010/main" val="857675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1C1A-47CB-E54B-988C-4BE1AED1322D}"/>
              </a:ext>
            </a:extLst>
          </p:cNvPr>
          <p:cNvSpPr>
            <a:spLocks noGrp="1"/>
          </p:cNvSpPr>
          <p:nvPr>
            <p:ph type="title"/>
          </p:nvPr>
        </p:nvSpPr>
        <p:spPr>
          <a:xfrm>
            <a:off x="121507" y="550476"/>
            <a:ext cx="2831757" cy="5442551"/>
          </a:xfrm>
        </p:spPr>
        <p:txBody>
          <a:bodyPr>
            <a:noAutofit/>
          </a:bodyPr>
          <a:lstStyle/>
          <a:p>
            <a:r>
              <a:rPr lang="en-US" sz="2000" dirty="0">
                <a:latin typeface="Apple Chancery" panose="03020702040506060504" pitchFamily="66" charset="-79"/>
                <a:cs typeface="Apple Chancery" panose="03020702040506060504" pitchFamily="66" charset="-79"/>
              </a:rPr>
              <a:t>On Call</a:t>
            </a:r>
            <a:br>
              <a:rPr lang="en-US" sz="2000" dirty="0"/>
            </a:br>
            <a:r>
              <a:rPr lang="en-US" sz="2000" dirty="0"/>
              <a:t> </a:t>
            </a:r>
            <a:br>
              <a:rPr lang="en-US" sz="2000" dirty="0"/>
            </a:br>
            <a:r>
              <a:rPr lang="en-US" sz="2000" dirty="0"/>
              <a:t>Here a dancer stands </a:t>
            </a:r>
            <a:r>
              <a:rPr lang="en-US" sz="2000" dirty="0" err="1"/>
              <a:t>en</a:t>
            </a:r>
            <a:r>
              <a:rPr lang="en-US" sz="2000" dirty="0"/>
              <a:t> pointe in a white coat, holding a stethoscope at her side.  This image is meant to evoke a sense of both the tension and reconciliation of these two seemingly opposite worlds colliding. </a:t>
            </a:r>
            <a:br>
              <a:rPr lang="en-US" sz="2000" dirty="0"/>
            </a:br>
            <a:endParaRPr lang="en-US" sz="2000" dirty="0"/>
          </a:p>
        </p:txBody>
      </p:sp>
      <p:pic>
        <p:nvPicPr>
          <p:cNvPr id="5" name="Picture 4" descr="A person standing in front of a brick wall&#10;&#10;Description automatically generated">
            <a:extLst>
              <a:ext uri="{FF2B5EF4-FFF2-40B4-BE49-F238E27FC236}">
                <a16:creationId xmlns:a16="http://schemas.microsoft.com/office/drawing/2014/main" id="{5DFE1F18-FA43-0443-AC5F-EF1773BE5422}"/>
              </a:ext>
            </a:extLst>
          </p:cNvPr>
          <p:cNvPicPr>
            <a:picLocks noChangeAspect="1"/>
          </p:cNvPicPr>
          <p:nvPr/>
        </p:nvPicPr>
        <p:blipFill>
          <a:blip r:embed="rId2"/>
          <a:stretch>
            <a:fillRect/>
          </a:stretch>
        </p:blipFill>
        <p:spPr>
          <a:xfrm>
            <a:off x="3048000" y="0"/>
            <a:ext cx="9144000" cy="6858000"/>
          </a:xfrm>
          <a:prstGeom prst="rect">
            <a:avLst/>
          </a:prstGeom>
        </p:spPr>
      </p:pic>
    </p:spTree>
    <p:extLst>
      <p:ext uri="{BB962C8B-B14F-4D97-AF65-F5344CB8AC3E}">
        <p14:creationId xmlns:p14="http://schemas.microsoft.com/office/powerpoint/2010/main" val="591700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1A92768-C90D-4200-8975-84CC4D4BC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standing in front of a brick wall&#10;&#10;Description automatically generated">
            <a:extLst>
              <a:ext uri="{FF2B5EF4-FFF2-40B4-BE49-F238E27FC236}">
                <a16:creationId xmlns:a16="http://schemas.microsoft.com/office/drawing/2014/main" id="{60298F58-AEDF-5E4A-85FE-EE77CAD68A0A}"/>
              </a:ext>
            </a:extLst>
          </p:cNvPr>
          <p:cNvPicPr>
            <a:picLocks noChangeAspect="1"/>
          </p:cNvPicPr>
          <p:nvPr/>
        </p:nvPicPr>
        <p:blipFill rotWithShape="1">
          <a:blip r:embed="rId2"/>
          <a:srcRect l="7252" r="3768" b="4"/>
          <a:stretch/>
        </p:blipFill>
        <p:spPr>
          <a:xfrm>
            <a:off x="4174913" y="-35787"/>
            <a:ext cx="4014047" cy="3383270"/>
          </a:xfrm>
          <a:prstGeom prst="rect">
            <a:avLst/>
          </a:prstGeom>
        </p:spPr>
      </p:pic>
      <p:pic>
        <p:nvPicPr>
          <p:cNvPr id="9" name="Picture 8">
            <a:extLst>
              <a:ext uri="{FF2B5EF4-FFF2-40B4-BE49-F238E27FC236}">
                <a16:creationId xmlns:a16="http://schemas.microsoft.com/office/drawing/2014/main" id="{17C331E7-48C9-4D4A-8CFB-8E77AD62925F}"/>
              </a:ext>
              <a:ext uri="{C183D7F6-B498-43B3-948B-1728B52AA6E4}">
                <adec:decorative xmlns:adec="http://schemas.microsoft.com/office/drawing/2017/decorative" val="0"/>
              </a:ext>
            </a:extLst>
          </p:cNvPr>
          <p:cNvPicPr>
            <a:picLocks noChangeAspect="1"/>
          </p:cNvPicPr>
          <p:nvPr/>
        </p:nvPicPr>
        <p:blipFill rotWithShape="1">
          <a:blip r:embed="rId3"/>
          <a:srcRect r="5" b="1277"/>
          <a:stretch/>
        </p:blipFill>
        <p:spPr>
          <a:xfrm>
            <a:off x="22" y="-5613"/>
            <a:ext cx="4171844" cy="3531818"/>
          </a:xfrm>
          <a:prstGeom prst="rect">
            <a:avLst/>
          </a:prstGeom>
        </p:spPr>
      </p:pic>
      <p:pic>
        <p:nvPicPr>
          <p:cNvPr id="11" name="Picture 10" descr="A close up of a piano&#10;&#10;Description automatically generated">
            <a:extLst>
              <a:ext uri="{FF2B5EF4-FFF2-40B4-BE49-F238E27FC236}">
                <a16:creationId xmlns:a16="http://schemas.microsoft.com/office/drawing/2014/main" id="{6ABF1202-FE55-3344-A1DC-B4CEFF2BC63D}"/>
              </a:ext>
            </a:extLst>
          </p:cNvPr>
          <p:cNvPicPr>
            <a:picLocks noChangeAspect="1"/>
          </p:cNvPicPr>
          <p:nvPr/>
        </p:nvPicPr>
        <p:blipFill>
          <a:blip r:embed="rId4"/>
          <a:stretch>
            <a:fillRect/>
          </a:stretch>
        </p:blipFill>
        <p:spPr>
          <a:xfrm>
            <a:off x="-3047" y="3058502"/>
            <a:ext cx="3200400" cy="4267200"/>
          </a:xfrm>
          <a:prstGeom prst="rect">
            <a:avLst/>
          </a:prstGeom>
        </p:spPr>
      </p:pic>
      <p:pic>
        <p:nvPicPr>
          <p:cNvPr id="12" name="Picture 11" descr="A cat sleeping on a bed&#10;&#10;Description automatically generated">
            <a:extLst>
              <a:ext uri="{FF2B5EF4-FFF2-40B4-BE49-F238E27FC236}">
                <a16:creationId xmlns:a16="http://schemas.microsoft.com/office/drawing/2014/main" id="{19401622-9391-E648-9719-30FA5E8B373B}"/>
              </a:ext>
            </a:extLst>
          </p:cNvPr>
          <p:cNvPicPr>
            <a:picLocks noChangeAspect="1"/>
          </p:cNvPicPr>
          <p:nvPr/>
        </p:nvPicPr>
        <p:blipFill>
          <a:blip r:embed="rId5"/>
          <a:stretch>
            <a:fillRect/>
          </a:stretch>
        </p:blipFill>
        <p:spPr>
          <a:xfrm>
            <a:off x="3197353" y="3266749"/>
            <a:ext cx="2920182" cy="3850707"/>
          </a:xfrm>
          <a:prstGeom prst="rect">
            <a:avLst/>
          </a:prstGeom>
        </p:spPr>
      </p:pic>
      <p:pic>
        <p:nvPicPr>
          <p:cNvPr id="13" name="Picture 12">
            <a:extLst>
              <a:ext uri="{FF2B5EF4-FFF2-40B4-BE49-F238E27FC236}">
                <a16:creationId xmlns:a16="http://schemas.microsoft.com/office/drawing/2014/main" id="{55296720-E62A-E44B-9ED0-2A141CC2F7BE}"/>
              </a:ext>
            </a:extLst>
          </p:cNvPr>
          <p:cNvPicPr>
            <a:picLocks noChangeAspect="1"/>
          </p:cNvPicPr>
          <p:nvPr/>
        </p:nvPicPr>
        <p:blipFill>
          <a:blip r:embed="rId6"/>
          <a:stretch>
            <a:fillRect/>
          </a:stretch>
        </p:blipFill>
        <p:spPr>
          <a:xfrm>
            <a:off x="6056878" y="3317958"/>
            <a:ext cx="2849624" cy="3799498"/>
          </a:xfrm>
          <a:prstGeom prst="rect">
            <a:avLst/>
          </a:prstGeom>
        </p:spPr>
      </p:pic>
      <p:pic>
        <p:nvPicPr>
          <p:cNvPr id="5" name="Picture 4" descr="A picture containing bed, table, items, sitting&#10;&#10;Description automatically generated">
            <a:extLst>
              <a:ext uri="{FF2B5EF4-FFF2-40B4-BE49-F238E27FC236}">
                <a16:creationId xmlns:a16="http://schemas.microsoft.com/office/drawing/2014/main" id="{0062EB43-2089-CB40-A88C-193FBDC32E7A}"/>
              </a:ext>
            </a:extLst>
          </p:cNvPr>
          <p:cNvPicPr>
            <a:picLocks noChangeAspect="1"/>
          </p:cNvPicPr>
          <p:nvPr/>
        </p:nvPicPr>
        <p:blipFill rotWithShape="1">
          <a:blip r:embed="rId7"/>
          <a:srcRect l="21320" r="722" b="3"/>
          <a:stretch/>
        </p:blipFill>
        <p:spPr>
          <a:xfrm>
            <a:off x="8083583" y="0"/>
            <a:ext cx="4246335" cy="3594870"/>
          </a:xfrm>
          <a:prstGeom prst="rect">
            <a:avLst/>
          </a:prstGeom>
        </p:spPr>
      </p:pic>
      <p:pic>
        <p:nvPicPr>
          <p:cNvPr id="15" name="Picture 14" descr="A person standing next to a brick wall&#10;&#10;Description automatically generated">
            <a:extLst>
              <a:ext uri="{FF2B5EF4-FFF2-40B4-BE49-F238E27FC236}">
                <a16:creationId xmlns:a16="http://schemas.microsoft.com/office/drawing/2014/main" id="{5957159D-75AF-D648-BF5A-F1C54E6F284B}"/>
              </a:ext>
            </a:extLst>
          </p:cNvPr>
          <p:cNvPicPr>
            <a:picLocks noChangeAspect="1"/>
          </p:cNvPicPr>
          <p:nvPr/>
        </p:nvPicPr>
        <p:blipFill>
          <a:blip r:embed="rId8"/>
          <a:stretch>
            <a:fillRect/>
          </a:stretch>
        </p:blipFill>
        <p:spPr>
          <a:xfrm>
            <a:off x="8832515" y="3586142"/>
            <a:ext cx="3911903" cy="3211920"/>
          </a:xfrm>
          <a:prstGeom prst="rect">
            <a:avLst/>
          </a:prstGeom>
        </p:spPr>
      </p:pic>
    </p:spTree>
    <p:extLst>
      <p:ext uri="{BB962C8B-B14F-4D97-AF65-F5344CB8AC3E}">
        <p14:creationId xmlns:p14="http://schemas.microsoft.com/office/powerpoint/2010/main" val="2744033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82664-C254-364A-A5F1-C75611DECCAE}"/>
              </a:ext>
            </a:extLst>
          </p:cNvPr>
          <p:cNvSpPr>
            <a:spLocks noGrp="1"/>
          </p:cNvSpPr>
          <p:nvPr>
            <p:ph type="title"/>
          </p:nvPr>
        </p:nvSpPr>
        <p:spPr>
          <a:xfrm>
            <a:off x="31477" y="1109319"/>
            <a:ext cx="3807940" cy="5059491"/>
          </a:xfrm>
        </p:spPr>
        <p:txBody>
          <a:bodyPr>
            <a:noAutofit/>
          </a:bodyPr>
          <a:lstStyle/>
          <a:p>
            <a:r>
              <a:rPr lang="en-US" sz="2000" dirty="0">
                <a:latin typeface="Apple Chancery" panose="03020702040506060504" pitchFamily="66" charset="-79"/>
                <a:cs typeface="Apple Chancery" panose="03020702040506060504" pitchFamily="66" charset="-79"/>
              </a:rPr>
              <a:t>Tipping Pointe</a:t>
            </a:r>
            <a:br>
              <a:rPr lang="en-US" sz="2000" dirty="0"/>
            </a:br>
            <a:r>
              <a:rPr lang="en-US" sz="2000" dirty="0"/>
              <a:t> </a:t>
            </a:r>
            <a:br>
              <a:rPr lang="en-US" sz="2000" dirty="0"/>
            </a:br>
            <a:r>
              <a:rPr lang="en-US" sz="2000" dirty="0"/>
              <a:t>This final image is meant to be playful and thought provoking.  I would like to leave this final image open to interpretation by each viewer.  Perhaps one sees a dancer flippantly disregarding a stethoscope, abandoning science for art; perhaps one sees a physician skillfully balancing the stethoscope as well as her dual passions.  To me, this image depicts the balancing act that we all undergo as we dedicate our lives to medicine and helping others, while also trying to remain well-rounded and continue to pursue our other passions, whatever they may be, that make us who we are. </a:t>
            </a:r>
            <a:br>
              <a:rPr lang="en-US" sz="2000" dirty="0"/>
            </a:br>
            <a:br>
              <a:rPr lang="en-US" sz="2000" dirty="0"/>
            </a:br>
            <a:endParaRPr lang="en-US" sz="2000" dirty="0"/>
          </a:p>
        </p:txBody>
      </p:sp>
      <p:pic>
        <p:nvPicPr>
          <p:cNvPr id="5" name="Picture 4" descr="A person standing next to a brick wall&#10;&#10;Description automatically generated">
            <a:extLst>
              <a:ext uri="{FF2B5EF4-FFF2-40B4-BE49-F238E27FC236}">
                <a16:creationId xmlns:a16="http://schemas.microsoft.com/office/drawing/2014/main" id="{C03452B9-F686-D445-A948-EC3078CEFDEA}"/>
              </a:ext>
            </a:extLst>
          </p:cNvPr>
          <p:cNvPicPr>
            <a:picLocks noChangeAspect="1"/>
          </p:cNvPicPr>
          <p:nvPr/>
        </p:nvPicPr>
        <p:blipFill>
          <a:blip r:embed="rId2"/>
          <a:stretch>
            <a:fillRect/>
          </a:stretch>
        </p:blipFill>
        <p:spPr>
          <a:xfrm>
            <a:off x="3839417" y="-1"/>
            <a:ext cx="8352583" cy="6858000"/>
          </a:xfrm>
          <a:prstGeom prst="rect">
            <a:avLst/>
          </a:prstGeom>
        </p:spPr>
      </p:pic>
    </p:spTree>
    <p:extLst>
      <p:ext uri="{BB962C8B-B14F-4D97-AF65-F5344CB8AC3E}">
        <p14:creationId xmlns:p14="http://schemas.microsoft.com/office/powerpoint/2010/main" val="1154556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C1B7FC"/>
            </a:gs>
            <a:gs pos="73000">
              <a:schemeClr val="accent1">
                <a:lumMod val="45000"/>
                <a:lumOff val="55000"/>
              </a:schemeClr>
            </a:gs>
            <a:gs pos="77000">
              <a:schemeClr val="accent1">
                <a:lumMod val="45000"/>
                <a:lumOff val="55000"/>
              </a:schemeClr>
            </a:gs>
            <a:gs pos="96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3938-6EA2-8641-AB8C-F8E4D3CEC5F9}"/>
              </a:ext>
            </a:extLst>
          </p:cNvPr>
          <p:cNvSpPr>
            <a:spLocks noGrp="1"/>
          </p:cNvSpPr>
          <p:nvPr>
            <p:ph type="title"/>
          </p:nvPr>
        </p:nvSpPr>
        <p:spPr>
          <a:xfrm>
            <a:off x="714633" y="2515201"/>
            <a:ext cx="10515600" cy="1325563"/>
          </a:xfrm>
        </p:spPr>
        <p:txBody>
          <a:bodyPr/>
          <a:lstStyle/>
          <a:p>
            <a:pPr algn="ctr"/>
            <a:r>
              <a:rPr lang="en-US" dirty="0">
                <a:latin typeface="Apple Chancery" panose="03020702040506060504" pitchFamily="66" charset="-79"/>
                <a:cs typeface="Apple Chancery" panose="03020702040506060504" pitchFamily="66" charset="-79"/>
              </a:rPr>
              <a:t>Thank you!</a:t>
            </a:r>
          </a:p>
        </p:txBody>
      </p:sp>
    </p:spTree>
    <p:extLst>
      <p:ext uri="{BB962C8B-B14F-4D97-AF65-F5344CB8AC3E}">
        <p14:creationId xmlns:p14="http://schemas.microsoft.com/office/powerpoint/2010/main" val="2063916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1115</Words>
  <Application>Microsoft Macintosh PowerPoint</Application>
  <PresentationFormat>Widescreen</PresentationFormat>
  <Paragraphs>20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Apple Chancery</vt:lpstr>
      <vt:lpstr>Arial</vt:lpstr>
      <vt:lpstr>Calibri</vt:lpstr>
      <vt:lpstr>Calibri Light</vt:lpstr>
      <vt:lpstr>Savoye LET Plain</vt:lpstr>
      <vt:lpstr>Office Theme</vt:lpstr>
      <vt:lpstr>Medical Humanities PoE</vt:lpstr>
      <vt:lpstr>PowerPoint Presentation</vt:lpstr>
      <vt:lpstr>         Tutus and S2’s   Early in medical school, our white coats and stethoscopes feel like a costume we don.  These items feel like props from a child’s game of dress-up when we first put them on, but over time they become as much a part of us as a sign of our occupation. This photograph shows a stethoscope hanging amidst a wardrobe of ballet tutus and costumes. A tutu transforms the ballerina into a character for the audience and into a new version of herself for the performance. Similarly, the stethoscope is itself a symbol of medicine that transforms us from students into doctors. </vt:lpstr>
      <vt:lpstr>PowerPoint Presentation</vt:lpstr>
      <vt:lpstr>E sharp   Music is an integral part of dance; it drives the movement and emotion of choreography.  Here an eye chart is casually placed next to sheet music, accompanied by a tuning fork.  This image is meant to evoke the playful dichotomy of the science of medicine next to the art of music, tied together by the tuning fork, which is used in both.   </vt:lpstr>
      <vt:lpstr>Simple. Interrupted.    This photograph shows a surgical needle driver and sutures being used to stitch a ballet shoe.  This is meant to show a direct integration of the passion and skills of medicine and ballet complementing each other. </vt:lpstr>
      <vt:lpstr>Breaking Scrub   The mayo tray with its surgical instruments is the surgeon’s toolbox. A ballerina’s pointe shoes are the primary tool she uses in her craft. This photograph displays a pair of pointe shoes among medical instruments and supplies on a surgical tray, exemplifying the contrast of the satin shoes amongst the cold metal instruments.  While medicine is often focused on as a hard science, it is also an art as physicians individually find solutions to the endless novel problems that patients present.   </vt:lpstr>
      <vt:lpstr>On Call   Here a dancer stands en pointe in a white coat, holding a stethoscope at her side.  This image is meant to evoke a sense of both the tension and reconciliation of these two seemingly opposite worlds colliding.  </vt:lpstr>
      <vt:lpstr>PowerPoint Presentation</vt:lpstr>
      <vt:lpstr>Tipping Pointe   This final image is meant to be playful and thought provoking.  I would like to leave this final image open to interpretation by each viewer.  Perhaps one sees a dancer flippantly disregarding a stethoscope, abandoning science for art; perhaps one sees a physician skillfully balancing the stethoscope as well as her dual passions.  To me, this image depicts the balancing act that we all undergo as we dedicate our lives to medicine and helping others, while also trying to remain well-rounded and continue to pursue our other passions, whatever they may be, that make us who we are.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Humanities PoE</dc:title>
  <dc:creator>Victoria Stoffers</dc:creator>
  <cp:lastModifiedBy>Victoria Stoffers</cp:lastModifiedBy>
  <cp:revision>2</cp:revision>
  <dcterms:created xsi:type="dcterms:W3CDTF">2020-09-22T17:17:13Z</dcterms:created>
  <dcterms:modified xsi:type="dcterms:W3CDTF">2020-09-24T13:52:11Z</dcterms:modified>
</cp:coreProperties>
</file>