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F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46"/>
  </p:normalViewPr>
  <p:slideViewPr>
    <p:cSldViewPr snapToGrid="0" snapToObjects="1">
      <p:cViewPr varScale="1">
        <p:scale>
          <a:sx n="115" d="100"/>
          <a:sy n="115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aldatoofan/Desktop/Michigan_Med_School/Rwibaale_Research/Researc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aldatoofan/Desktop/Michigan_Med_School/Rwibaale_Research/Research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aldatoofan/Desktop/Michigan_Med_School/Rwibaale_Research/Research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HIV+ Mothers on ARVs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'HIV+ Mothers on ARVs'!$D$9</c:f>
              <c:strCache>
                <c:ptCount val="1"/>
                <c:pt idx="0">
                  <c:v>Number of Patients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D4F-3A49-952B-D8FF2E3519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D4F-3A49-952B-D8FF2E3519A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'HIV+ Mothers on ARVs'!$C$10:$C$11</c:f>
              <c:strCache>
                <c:ptCount val="2"/>
                <c:pt idx="0">
                  <c:v>Not treated</c:v>
                </c:pt>
                <c:pt idx="1">
                  <c:v>Treated</c:v>
                </c:pt>
              </c:strCache>
            </c:strRef>
          </c:cat>
          <c:val>
            <c:numRef>
              <c:f>'HIV+ Mothers on ARVs'!$D$10:$D$11</c:f>
              <c:numCache>
                <c:formatCode>General</c:formatCode>
                <c:ptCount val="2"/>
                <c:pt idx="0">
                  <c:v>6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4F-3A49-952B-D8FF2E3519A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600" b="1" dirty="0"/>
              <a:t>Total Number of Antenatal Visits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Number of Visits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'Total Antenatal Visits'!$L$6:$L$12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'Total Antenatal Visits'!$M$6:$M$12</c:f>
              <c:numCache>
                <c:formatCode>General</c:formatCode>
                <c:ptCount val="7"/>
                <c:pt idx="0">
                  <c:v>93</c:v>
                </c:pt>
                <c:pt idx="1">
                  <c:v>100</c:v>
                </c:pt>
                <c:pt idx="2">
                  <c:v>104</c:v>
                </c:pt>
                <c:pt idx="3">
                  <c:v>97</c:v>
                </c:pt>
                <c:pt idx="4">
                  <c:v>50</c:v>
                </c:pt>
                <c:pt idx="5">
                  <c:v>19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8-034E-990E-F440072AE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-2068325984"/>
        <c:axId val="-1998212384"/>
      </c:barChart>
      <c:catAx>
        <c:axId val="-2068325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visits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98212384"/>
        <c:crosses val="autoZero"/>
        <c:auto val="1"/>
        <c:lblAlgn val="ctr"/>
        <c:lblOffset val="100"/>
        <c:noMultiLvlLbl val="0"/>
      </c:catAx>
      <c:valAx>
        <c:axId val="-199821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832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b="1" dirty="0"/>
              <a:t>Gestational Age at First Antenatal Visit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'Gestational age at 1st visit'!$C$5:$C$21</c:f>
              <c:strCache>
                <c:ptCount val="17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14</c:v>
                </c:pt>
                <c:pt idx="4">
                  <c:v>16</c:v>
                </c:pt>
                <c:pt idx="5">
                  <c:v>18</c:v>
                </c:pt>
                <c:pt idx="6">
                  <c:v>20</c:v>
                </c:pt>
                <c:pt idx="7">
                  <c:v>22</c:v>
                </c:pt>
                <c:pt idx="8">
                  <c:v>24</c:v>
                </c:pt>
                <c:pt idx="9">
                  <c:v>26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35</c:v>
                </c:pt>
                <c:pt idx="14">
                  <c:v>36</c:v>
                </c:pt>
                <c:pt idx="15">
                  <c:v>38</c:v>
                </c:pt>
                <c:pt idx="16">
                  <c:v>Not palpable</c:v>
                </c:pt>
              </c:strCache>
            </c:strRef>
          </c:cat>
          <c:val>
            <c:numRef>
              <c:f>'Gestational age at 1st visit'!$D$5:$D$21</c:f>
              <c:numCache>
                <c:formatCode>General</c:formatCode>
                <c:ptCount val="17"/>
                <c:pt idx="0">
                  <c:v>7</c:v>
                </c:pt>
                <c:pt idx="1">
                  <c:v>1</c:v>
                </c:pt>
                <c:pt idx="2">
                  <c:v>25</c:v>
                </c:pt>
                <c:pt idx="3">
                  <c:v>1</c:v>
                </c:pt>
                <c:pt idx="4">
                  <c:v>5</c:v>
                </c:pt>
                <c:pt idx="5">
                  <c:v>10</c:v>
                </c:pt>
                <c:pt idx="6">
                  <c:v>56</c:v>
                </c:pt>
                <c:pt idx="7">
                  <c:v>17</c:v>
                </c:pt>
                <c:pt idx="8">
                  <c:v>80</c:v>
                </c:pt>
                <c:pt idx="9">
                  <c:v>19</c:v>
                </c:pt>
                <c:pt idx="10">
                  <c:v>29</c:v>
                </c:pt>
                <c:pt idx="11">
                  <c:v>1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8A-F943-B9E6-75A4120EC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-1969824864"/>
        <c:axId val="-2002766784"/>
      </c:barChart>
      <c:catAx>
        <c:axId val="-19698248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Gestational age (weeks)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2766784"/>
        <c:crosses val="autoZero"/>
        <c:auto val="1"/>
        <c:lblAlgn val="ctr"/>
        <c:lblOffset val="100"/>
        <c:noMultiLvlLbl val="0"/>
      </c:catAx>
      <c:valAx>
        <c:axId val="-200276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69824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25BEC-3727-2440-A210-8CD73760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17872-837F-654B-8A90-B2630B54C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62E01-48CF-5E41-B4E6-C597B14A5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C300E-915F-DB45-AF9D-F10DA3A57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57CFF-D576-C246-9E38-BE7EFEB6E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4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CB845-1613-444B-B9DB-C747BE32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C0F59-B0BC-6D4E-A9E0-D844DD21B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1290C-B501-284E-A14C-1AFBFE8E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3A745-EBF1-E24E-836B-40A054554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BA160-6BFD-2245-BC7F-740ED3C94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C545-35B2-354D-B313-F78AFC8C9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EC651-02B7-EB4F-91BB-21ABDC5BF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F8CC0-DCBE-4242-8D2C-E6391B9F8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85A3C-84A5-E144-8291-EB852DBB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1C902-729B-F745-A330-B177C813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9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216D-003B-4349-920B-BDBF7B29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992E5-177E-E74E-8FFF-BC709E6632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67FA9-0CC2-E44A-9720-9ED8D7385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3C192-AF13-AD43-9A8E-8C8C0AE8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907F0-FDA5-F746-84E0-A32A050C9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543E2E-D179-594B-972B-B3208BC46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0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7D385-41BC-2E41-A03D-B2F475B69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7C84B-CFB5-B94A-9C27-14310C9D0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5301B-0EAA-D940-9A25-9BA7578E8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400DA-831C-9544-8101-FB345E33B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32FD32-A9B8-BF42-AB80-3B34442BA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9FEAC9-FC2E-DC40-92D4-CFEC7FD1B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178DB3-7E0C-5C4D-8128-5D3857906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A318E7-DA52-E647-836E-C9356CB7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7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79DD-F723-2349-8639-7D9FFDF73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041D3B-3B8F-DC42-8845-9B5167DCF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E3105-C57E-EE49-BFC2-B7129B37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BC336-54E2-3C4A-B745-48596F12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1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203A02-D549-2F46-AC90-70F5B6BE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6CAD45-9A4D-1746-B10C-CA75739C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6CB5C-652F-384C-9510-73E96B677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5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6C8F-8140-4843-A598-8BC2A369B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182CF-E218-444A-AC32-758A42D76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5D20F-030C-314B-8499-8EB10D495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88E73-644A-C044-95E2-CF967CF2B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4D052-4847-B244-A9AD-0890D7C6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F3A80-C355-D846-9349-1797CA42C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2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B9EE-1262-E345-9297-1EE9CA11D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D5C6FA-1AA1-6E47-A8B8-3ECE81ED5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7DB3F-198E-A948-AF41-2B3697951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C7309-9539-AA4C-A44F-F94FE5D8C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5FF82-DDAC-B044-A5A6-8398B0532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CEAE9-0552-6840-840E-1BF00168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9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95E8-398A-7A49-A586-DD1A5CF37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5D41B-CF59-8341-9B37-5CB85B681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74C76-CE40-C74A-8706-74C19DCFB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C1C54-6ABC-8C40-A2F3-4E33AA960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4A818-63BE-4B49-9D12-A79C029C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7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988B36-C75D-5942-A4F4-A88873921E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B409E0-EEB9-3447-8E35-06E95FF1A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FB084-C824-E346-80FE-6F19BB6D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B5C35-8753-8F4C-AB28-0CF9FCE7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F810-6509-2043-AB56-4D4724E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1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A3D91-C2A6-7740-A4E2-A1063165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0A175-3524-F548-9BAA-1F0A1D5A0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75FE5-4371-F84E-A6B8-249F30DCAC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2F16B-3A5B-D143-BAAC-12FE8B0A4219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5567F-5AA0-9144-9004-165F978CC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61A5B-5977-0142-9FE7-27AFFD0E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3C54E-5747-3C43-8548-75CC24610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8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chart" Target="../charts/chart1.xml"/><Relationship Id="rId7" Type="http://schemas.openxmlformats.org/officeDocument/2006/relationships/image" Target="../media/image3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F318F80-4E90-0640-BC24-A8DAD77C5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8230" y="3120034"/>
            <a:ext cx="4271961" cy="32039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6E1CD-A69B-464B-A364-789DE14E889D}"/>
              </a:ext>
            </a:extLst>
          </p:cNvPr>
          <p:cNvSpPr/>
          <p:nvPr/>
        </p:nvSpPr>
        <p:spPr>
          <a:xfrm>
            <a:off x="3048000" y="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  <a:cs typeface="Garamond" panose="02020404030301010803" pitchFamily="18" charset="0"/>
              </a:rPr>
              <a:t>The Impact of Expanded Healthcare Insurance on Maternal Health in </a:t>
            </a:r>
            <a:r>
              <a:rPr lang="en-US" b="1" dirty="0" err="1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  <a:cs typeface="Garamond" panose="02020404030301010803" pitchFamily="18" charset="0"/>
              </a:rPr>
              <a:t>Rwibaale</a:t>
            </a:r>
            <a:r>
              <a:rPr lang="en-US" b="1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  <a:cs typeface="Garamond" panose="02020404030301010803" pitchFamily="18" charset="0"/>
              </a:rPr>
              <a:t>, Uganda</a:t>
            </a:r>
            <a:r>
              <a:rPr lang="en-US" b="1" dirty="0">
                <a:effectLst/>
              </a:rPr>
              <a:t> </a:t>
            </a:r>
            <a:endParaRPr lang="en-US" b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609166"/>
              </p:ext>
            </p:extLst>
          </p:nvPr>
        </p:nvGraphicFramePr>
        <p:xfrm>
          <a:off x="8667913" y="720441"/>
          <a:ext cx="3431339" cy="172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4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573039"/>
              </p:ext>
            </p:extLst>
          </p:nvPr>
        </p:nvGraphicFramePr>
        <p:xfrm>
          <a:off x="8667913" y="4548795"/>
          <a:ext cx="3294911" cy="2450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374FB24-DC70-6A47-A4FC-CD2E422E90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11402"/>
              </p:ext>
            </p:extLst>
          </p:nvPr>
        </p:nvGraphicFramePr>
        <p:xfrm>
          <a:off x="8667913" y="2374723"/>
          <a:ext cx="3294911" cy="2330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917917EB-2A9C-0149-932D-CE3DA6CF1A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950"/>
          <a:stretch/>
        </p:blipFill>
        <p:spPr>
          <a:xfrm>
            <a:off x="75359" y="665819"/>
            <a:ext cx="3289609" cy="159313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F81AE7-F04D-8A4C-871A-479F015217BA}"/>
              </a:ext>
            </a:extLst>
          </p:cNvPr>
          <p:cNvSpPr/>
          <p:nvPr/>
        </p:nvSpPr>
        <p:spPr>
          <a:xfrm>
            <a:off x="-135828" y="2293439"/>
            <a:ext cx="372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Watsi</a:t>
            </a:r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is a nonprofit organization that developed a community-based health coverage platform in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Rwibaale</a:t>
            </a:r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Uganda, in collaboration with the community, clinic, government, and local partners, allowing them to enroll 5,880 people in the program</a:t>
            </a:r>
            <a:r>
              <a:rPr lang="en-US" sz="1200" dirty="0">
                <a:effectLst/>
              </a:rPr>
              <a:t> </a:t>
            </a:r>
            <a:endParaRPr lang="en-US" sz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60647A-26FB-8444-9F16-FC5551070E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" y="3343591"/>
            <a:ext cx="2901340" cy="163200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7A7C590-4C79-974A-B9E0-F4169D1A174C}"/>
              </a:ext>
            </a:extLst>
          </p:cNvPr>
          <p:cNvSpPr/>
          <p:nvPr/>
        </p:nvSpPr>
        <p:spPr>
          <a:xfrm>
            <a:off x="114914" y="5043566"/>
            <a:ext cx="32224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We digitalized 6 months worth of data documented at prenatal visits in the year 2017 (patient age, gestational age at 1</a:t>
            </a:r>
            <a:r>
              <a:rPr lang="en-US" sz="1200" baseline="300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antenatal visit, total number of antenatal visits, gravida/parity, HIV status of the mother, HIV status of partner, on ARV treatment or not, syphilis status of mother and partner, and any previous complications)</a:t>
            </a:r>
            <a:r>
              <a:rPr lang="en-US" sz="1200" dirty="0">
                <a:effectLst/>
                <a:latin typeface="Garamond" panose="02020404030301010803" pitchFamily="18" charset="0"/>
              </a:rPr>
              <a:t> post </a:t>
            </a:r>
            <a:r>
              <a:rPr lang="en-US" sz="1200" dirty="0" err="1">
                <a:effectLst/>
                <a:latin typeface="Garamond" panose="02020404030301010803" pitchFamily="18" charset="0"/>
              </a:rPr>
              <a:t>Watsi</a:t>
            </a:r>
            <a:r>
              <a:rPr lang="en-US" sz="1200" dirty="0">
                <a:effectLst/>
                <a:latin typeface="Garamond" panose="02020404030301010803" pitchFamily="18" charset="0"/>
              </a:rPr>
              <a:t> implementation to enable simple analysis of these metrics</a:t>
            </a:r>
            <a:endParaRPr lang="en-US" sz="1200" dirty="0">
              <a:latin typeface="Garamond" panose="020204040303010108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9F4BBF-A387-6741-BF3C-6CD450110439}"/>
              </a:ext>
            </a:extLst>
          </p:cNvPr>
          <p:cNvSpPr txBox="1"/>
          <p:nvPr/>
        </p:nvSpPr>
        <p:spPr>
          <a:xfrm>
            <a:off x="9003614" y="438447"/>
            <a:ext cx="307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Garamond" panose="02020404030301010803" pitchFamily="18" charset="0"/>
              </a:rPr>
              <a:t>Some of the initial analysis completed: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5E34C5-AE71-E94A-9368-A3950DED4E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648" y="665819"/>
            <a:ext cx="4695126" cy="2643283"/>
          </a:xfrm>
          <a:prstGeom prst="rect">
            <a:avLst/>
          </a:prstGeom>
        </p:spPr>
      </p:pic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9B776C30-0FE3-7D45-AE51-44EFACC1A033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40355" y="1646697"/>
            <a:ext cx="5994400" cy="4032645"/>
          </a:xfrm>
          <a:prstGeom prst="bentConnector3">
            <a:avLst>
              <a:gd name="adj1" fmla="val 10339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EB7DDF80-DB3E-384A-9C46-9D52C72ACDAC}"/>
              </a:ext>
            </a:extLst>
          </p:cNvPr>
          <p:cNvCxnSpPr/>
          <p:nvPr/>
        </p:nvCxnSpPr>
        <p:spPr>
          <a:xfrm rot="16200000" flipH="1">
            <a:off x="7547094" y="1627210"/>
            <a:ext cx="5994400" cy="4032645"/>
          </a:xfrm>
          <a:prstGeom prst="bentConnector3">
            <a:avLst>
              <a:gd name="adj1" fmla="val 10402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708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165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Garamond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Toofan, Yalda</dc:creator>
  <cp:lastModifiedBy>Toofan, Yalda</cp:lastModifiedBy>
  <cp:revision>6</cp:revision>
  <dcterms:created xsi:type="dcterms:W3CDTF">2021-01-27T05:38:13Z</dcterms:created>
  <dcterms:modified xsi:type="dcterms:W3CDTF">2021-01-27T07:10:42Z</dcterms:modified>
</cp:coreProperties>
</file>