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69" r:id="rId5"/>
    <p:sldId id="261" r:id="rId6"/>
    <p:sldId id="264" r:id="rId7"/>
    <p:sldId id="262" r:id="rId8"/>
    <p:sldId id="263" r:id="rId9"/>
    <p:sldId id="268" r:id="rId10"/>
    <p:sldId id="266" r:id="rId11"/>
    <p:sldId id="267"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CCE6"/>
    <a:srgbClr val="F0E7FF"/>
    <a:srgbClr val="F4DE86"/>
    <a:srgbClr val="A2C3F3"/>
    <a:srgbClr val="8EBA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72"/>
    <p:restoredTop sz="62906"/>
  </p:normalViewPr>
  <p:slideViewPr>
    <p:cSldViewPr snapToGrid="0" snapToObjects="1">
      <p:cViewPr varScale="1">
        <p:scale>
          <a:sx n="67" d="100"/>
          <a:sy n="67" d="100"/>
        </p:scale>
        <p:origin x="136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yaldatoofan/Desktop/Rwibaale_Research/Researc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aldatoofan/Desktop/Rwibaale_Research/Researc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aldatoofan/Desktop/Rwibaale_Research/Research.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4000" dirty="0">
                <a:latin typeface="Bookman Old Style" charset="0"/>
                <a:ea typeface="Bookman Old Style" charset="0"/>
                <a:cs typeface="Bookman Old Style" charset="0"/>
              </a:rPr>
              <a:t>Number of Women Receiving Antenatal Care by Age Group (n = 467)</a:t>
            </a:r>
          </a:p>
        </c:rich>
      </c:tx>
      <c:layout>
        <c:manualLayout>
          <c:xMode val="edge"/>
          <c:yMode val="edge"/>
          <c:x val="0.105578083989501"/>
          <c:y val="0"/>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B677-5F43-8BFE-7818BC0B9E5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B677-5F43-8BFE-7818BC0B9E5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B677-5F43-8BFE-7818BC0B9E54}"/>
              </c:ext>
            </c:extLst>
          </c:dPt>
          <c:dLbls>
            <c:dLbl>
              <c:idx val="0"/>
              <c:layout>
                <c:manualLayout>
                  <c:x val="-2.0833292322834599E-2"/>
                  <c:y val="0.17592592592592601"/>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CF7B518F-E9C2-DA49-944F-11F53C82717E}" type="CATEGORYNAME">
                      <a:rPr lang="en-US" sz="4000"/>
                      <a:pPr>
                        <a:defRPr/>
                      </a:pPr>
                      <a:t>[CATEGORY NAME]</a:t>
                    </a:fld>
                    <a:r>
                      <a:rPr lang="en-US" sz="4000" baseline="0" dirty="0"/>
                      <a:t>
</a:t>
                    </a:r>
                    <a:fld id="{51664ACE-D782-1242-8B69-59DC47765415}" type="PERCENTAGE">
                      <a:rPr lang="en-US" sz="3200" baseline="0"/>
                      <a:pPr>
                        <a:defRPr/>
                      </a:pPr>
                      <a:t>[PERCENTAGE]</a:t>
                    </a:fld>
                    <a:endParaRPr lang="en-US" sz="4000" baseline="0" dirty="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0325000000000002"/>
                      <c:h val="0.27680562846310902"/>
                    </c:manualLayout>
                  </c15:layout>
                  <c15:dlblFieldTable/>
                  <c15:showDataLabelsRange val="0"/>
                </c:ext>
                <c:ext xmlns:c16="http://schemas.microsoft.com/office/drawing/2014/chart" uri="{C3380CC4-5D6E-409C-BE32-E72D297353CC}">
                  <c16:uniqueId val="{00000001-B677-5F43-8BFE-7818BC0B9E54}"/>
                </c:ext>
              </c:extLst>
            </c:dLbl>
            <c:dLbl>
              <c:idx val="1"/>
              <c:layout>
                <c:manualLayout>
                  <c:x val="-3.54166666666667E-2"/>
                  <c:y val="-2.9629629629629801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473F8843-99B8-E444-9739-370A0E3FA882}" type="CATEGORYNAME">
                      <a:rPr lang="en-US" sz="3200"/>
                      <a:pPr>
                        <a:defRPr>
                          <a:solidFill>
                            <a:schemeClr val="accent1"/>
                          </a:solidFill>
                        </a:defRPr>
                      </a:pPr>
                      <a:t>[CATEGORY NAME]</a:t>
                    </a:fld>
                    <a:r>
                      <a:rPr lang="en-US" sz="4000" baseline="0" dirty="0"/>
                      <a:t>
</a:t>
                    </a:r>
                    <a:fld id="{9313E2DF-A47C-6E4E-952D-F9A3CD2D60F8}" type="PERCENTAGE">
                      <a:rPr lang="en-US" sz="4000" baseline="0"/>
                      <a:pPr>
                        <a:defRPr>
                          <a:solidFill>
                            <a:schemeClr val="accent1"/>
                          </a:solidFill>
                        </a:defRPr>
                      </a:pPr>
                      <a:t>[PERCENTAGE]</a:t>
                    </a:fld>
                    <a:endParaRPr lang="en-US" sz="4000" baseline="0" dirty="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91791666666667"/>
                      <c:h val="0.27680562846310902"/>
                    </c:manualLayout>
                  </c15:layout>
                  <c15:dlblFieldTable/>
                  <c15:showDataLabelsRange val="0"/>
                </c:ext>
                <c:ext xmlns:c16="http://schemas.microsoft.com/office/drawing/2014/chart" uri="{C3380CC4-5D6E-409C-BE32-E72D297353CC}">
                  <c16:uniqueId val="{00000003-B677-5F43-8BFE-7818BC0B9E54}"/>
                </c:ext>
              </c:extLst>
            </c:dLbl>
            <c:dLbl>
              <c:idx val="2"/>
              <c:layout>
                <c:manualLayout>
                  <c:x val="1.14583333333333E-2"/>
                  <c:y val="-1.85185185185192E-3"/>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E25CD8A4-DFF7-C64B-97D3-5FFAA9B79723}" type="CATEGORYNAME">
                      <a:rPr lang="en-US" sz="4000"/>
                      <a:pPr>
                        <a:defRPr>
                          <a:solidFill>
                            <a:schemeClr val="accent1"/>
                          </a:solidFill>
                        </a:defRPr>
                      </a:pPr>
                      <a:t>[CATEGORY NAME]</a:t>
                    </a:fld>
                    <a:r>
                      <a:rPr lang="en-US" sz="4000" baseline="0" dirty="0"/>
                      <a:t>
</a:t>
                    </a:r>
                    <a:fld id="{1C49A83C-3ECE-1E47-B518-38DA9C93D8F2}" type="PERCENTAGE">
                      <a:rPr lang="en-US" sz="3200" baseline="0"/>
                      <a:pPr>
                        <a:defRPr>
                          <a:solidFill>
                            <a:schemeClr val="accent1"/>
                          </a:solidFill>
                        </a:defRPr>
                      </a:pPr>
                      <a:t>[PERCENTAGE]</a:t>
                    </a:fld>
                    <a:endParaRPr lang="en-US" sz="4000" baseline="0" dirty="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677-5F43-8BFE-7818BC0B9E54}"/>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'Women receiving antenatal care'!$A$482:$C$482</c:f>
              <c:strCache>
                <c:ptCount val="3"/>
                <c:pt idx="0">
                  <c:v>10 yrs - 19 yrs</c:v>
                </c:pt>
                <c:pt idx="1">
                  <c:v>20 yrs - 24 yrs</c:v>
                </c:pt>
                <c:pt idx="2">
                  <c:v>25 yrs +</c:v>
                </c:pt>
              </c:strCache>
            </c:strRef>
          </c:cat>
          <c:val>
            <c:numRef>
              <c:f>'Women receiving antenatal care'!$A$483:$C$483</c:f>
              <c:numCache>
                <c:formatCode>General</c:formatCode>
                <c:ptCount val="3"/>
                <c:pt idx="0">
                  <c:v>96</c:v>
                </c:pt>
                <c:pt idx="1">
                  <c:v>143</c:v>
                </c:pt>
                <c:pt idx="2">
                  <c:v>228</c:v>
                </c:pt>
              </c:numCache>
            </c:numRef>
          </c:val>
          <c:extLst>
            <c:ext xmlns:c16="http://schemas.microsoft.com/office/drawing/2014/chart" uri="{C3380CC4-5D6E-409C-BE32-E72D297353CC}">
              <c16:uniqueId val="{00000006-B677-5F43-8BFE-7818BC0B9E5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000" b="0" i="0" u="none" strike="noStrike" kern="1200" cap="none" spc="0" normalizeH="0" baseline="0">
                <a:solidFill>
                  <a:schemeClr val="tx1">
                    <a:lumMod val="65000"/>
                    <a:lumOff val="35000"/>
                  </a:schemeClr>
                </a:solidFill>
                <a:latin typeface="+mj-lt"/>
                <a:ea typeface="+mj-ea"/>
                <a:cs typeface="+mj-cs"/>
              </a:defRPr>
            </a:pPr>
            <a:r>
              <a:rPr lang="en-US" sz="4000" b="1" dirty="0">
                <a:latin typeface="Bookman Old Style" charset="0"/>
                <a:ea typeface="Bookman Old Style" charset="0"/>
                <a:cs typeface="Bookman Old Style" charset="0"/>
              </a:rPr>
              <a:t>Total Number of Antenatal Visits</a:t>
            </a:r>
          </a:p>
        </c:rich>
      </c:tx>
      <c:layout>
        <c:manualLayout>
          <c:xMode val="edge"/>
          <c:yMode val="edge"/>
          <c:x val="0.12747071850393701"/>
          <c:y val="2.4551784246666101E-2"/>
        </c:manualLayout>
      </c:layout>
      <c:overlay val="0"/>
      <c:spPr>
        <a:noFill/>
        <a:ln>
          <a:noFill/>
        </a:ln>
        <a:effectLst/>
      </c:spPr>
      <c:txPr>
        <a:bodyPr rot="0" spcFirstLastPara="1" vertOverflow="ellipsis" vert="horz" wrap="square" anchor="ctr" anchorCtr="1"/>
        <a:lstStyle/>
        <a:p>
          <a:pPr algn="ctr">
            <a:defRPr sz="20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v>Number of Visits</c:v>
          </c:tx>
          <c:spPr>
            <a:solidFill>
              <a:schemeClr val="accent1"/>
            </a:solidFill>
            <a:ln>
              <a:noFill/>
            </a:ln>
            <a:effectLst/>
          </c:spPr>
          <c:invertIfNegative val="0"/>
          <c:cat>
            <c:numRef>
              <c:f>'[Research.xlsx]Total Antenatal Visits'!$L$6:$L$12</c:f>
              <c:numCache>
                <c:formatCode>General</c:formatCode>
                <c:ptCount val="7"/>
                <c:pt idx="0">
                  <c:v>1</c:v>
                </c:pt>
                <c:pt idx="1">
                  <c:v>2</c:v>
                </c:pt>
                <c:pt idx="2">
                  <c:v>3</c:v>
                </c:pt>
                <c:pt idx="3">
                  <c:v>4</c:v>
                </c:pt>
                <c:pt idx="4">
                  <c:v>5</c:v>
                </c:pt>
                <c:pt idx="5">
                  <c:v>6</c:v>
                </c:pt>
                <c:pt idx="6">
                  <c:v>7</c:v>
                </c:pt>
              </c:numCache>
            </c:numRef>
          </c:cat>
          <c:val>
            <c:numRef>
              <c:f>'[Research.xlsx]Total Antenatal Visits'!$M$6:$M$12</c:f>
              <c:numCache>
                <c:formatCode>General</c:formatCode>
                <c:ptCount val="7"/>
                <c:pt idx="0">
                  <c:v>93</c:v>
                </c:pt>
                <c:pt idx="1">
                  <c:v>100</c:v>
                </c:pt>
                <c:pt idx="2">
                  <c:v>104</c:v>
                </c:pt>
                <c:pt idx="3">
                  <c:v>97</c:v>
                </c:pt>
                <c:pt idx="4">
                  <c:v>50</c:v>
                </c:pt>
                <c:pt idx="5">
                  <c:v>19</c:v>
                </c:pt>
                <c:pt idx="6">
                  <c:v>3</c:v>
                </c:pt>
              </c:numCache>
            </c:numRef>
          </c:val>
          <c:extLst>
            <c:ext xmlns:c16="http://schemas.microsoft.com/office/drawing/2014/chart" uri="{C3380CC4-5D6E-409C-BE32-E72D297353CC}">
              <c16:uniqueId val="{00000000-2397-374B-AC46-C1E2C03B7C2D}"/>
            </c:ext>
          </c:extLst>
        </c:ser>
        <c:dLbls>
          <c:showLegendKey val="0"/>
          <c:showVal val="0"/>
          <c:showCatName val="0"/>
          <c:showSerName val="0"/>
          <c:showPercent val="0"/>
          <c:showBubbleSize val="0"/>
        </c:dLbls>
        <c:gapWidth val="199"/>
        <c:axId val="2141831984"/>
        <c:axId val="1652808656"/>
      </c:barChart>
      <c:catAx>
        <c:axId val="2141831984"/>
        <c:scaling>
          <c:orientation val="minMax"/>
        </c:scaling>
        <c:delete val="0"/>
        <c:axPos val="b"/>
        <c:title>
          <c:tx>
            <c:rich>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sz="2800" dirty="0"/>
                  <a:t>Number</a:t>
                </a:r>
                <a:r>
                  <a:rPr lang="en-US" sz="2800" baseline="0" dirty="0"/>
                  <a:t> of visits</a:t>
                </a:r>
                <a:endParaRPr lang="en-US" sz="2800" dirty="0"/>
              </a:p>
            </c:rich>
          </c:tx>
          <c:layout>
            <c:manualLayout>
              <c:xMode val="edge"/>
              <c:yMode val="edge"/>
              <c:x val="0.43667387579873201"/>
              <c:y val="0.94047866667810298"/>
            </c:manualLayout>
          </c:layout>
          <c:overlay val="0"/>
          <c:spPr>
            <a:noFill/>
            <a:ln>
              <a:noFill/>
            </a:ln>
            <a:effectLst/>
          </c:spPr>
          <c:txPr>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en-US"/>
          </a:p>
        </c:txPr>
        <c:crossAx val="1652808656"/>
        <c:crosses val="autoZero"/>
        <c:auto val="1"/>
        <c:lblAlgn val="ctr"/>
        <c:lblOffset val="100"/>
        <c:noMultiLvlLbl val="0"/>
      </c:catAx>
      <c:valAx>
        <c:axId val="165280865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sz="2800" dirty="0"/>
                  <a:t>Number of patients</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831984"/>
        <c:crosses val="autoZero"/>
        <c:crossBetween val="between"/>
      </c:valAx>
      <c:spPr>
        <a:noFill/>
        <a:ln>
          <a:noFill/>
        </a:ln>
        <a:effectLst/>
      </c:spPr>
    </c:plotArea>
    <c:plotVisOnly val="1"/>
    <c:dispBlanksAs val="gap"/>
    <c:showDLblsOverMax val="0"/>
  </c:chart>
  <c:spPr>
    <a:noFill/>
    <a:ln>
      <a:noFill/>
    </a:ln>
    <a:effectLst/>
  </c:spPr>
  <c:txPr>
    <a:bodyPr/>
    <a:lstStyle/>
    <a:p>
      <a:pPr algn="jus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r>
              <a:rPr lang="en-US" sz="4000" b="1" dirty="0">
                <a:latin typeface="Bookman Old Style" charset="0"/>
                <a:ea typeface="Bookman Old Style" charset="0"/>
                <a:cs typeface="Bookman Old Style" charset="0"/>
              </a:rPr>
              <a:t>Gestational Age at First Antenatal Visit</a:t>
            </a:r>
          </a:p>
        </c:rich>
      </c:tx>
      <c:overlay val="0"/>
      <c:spPr>
        <a:noFill/>
        <a:ln>
          <a:noFill/>
        </a:ln>
        <a:effectLst/>
      </c:spPr>
      <c:txPr>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spPr>
            <a:solidFill>
              <a:schemeClr val="accent1">
                <a:alpha val="70000"/>
              </a:schemeClr>
            </a:solidFill>
            <a:ln>
              <a:noFill/>
            </a:ln>
            <a:effectLst/>
          </c:spPr>
          <c:invertIfNegative val="0"/>
          <c:cat>
            <c:strRef>
              <c:f>'Gestational age at 1st visit'!$C$5:$C$21</c:f>
              <c:strCache>
                <c:ptCount val="17"/>
                <c:pt idx="0">
                  <c:v>8</c:v>
                </c:pt>
                <c:pt idx="1">
                  <c:v>10</c:v>
                </c:pt>
                <c:pt idx="2">
                  <c:v>12</c:v>
                </c:pt>
                <c:pt idx="3">
                  <c:v>14</c:v>
                </c:pt>
                <c:pt idx="4">
                  <c:v>16</c:v>
                </c:pt>
                <c:pt idx="5">
                  <c:v>18</c:v>
                </c:pt>
                <c:pt idx="6">
                  <c:v>20</c:v>
                </c:pt>
                <c:pt idx="7">
                  <c:v>22</c:v>
                </c:pt>
                <c:pt idx="8">
                  <c:v>24</c:v>
                </c:pt>
                <c:pt idx="9">
                  <c:v>26</c:v>
                </c:pt>
                <c:pt idx="10">
                  <c:v>28</c:v>
                </c:pt>
                <c:pt idx="11">
                  <c:v>29</c:v>
                </c:pt>
                <c:pt idx="12">
                  <c:v>30</c:v>
                </c:pt>
                <c:pt idx="13">
                  <c:v>35</c:v>
                </c:pt>
                <c:pt idx="14">
                  <c:v>36</c:v>
                </c:pt>
                <c:pt idx="15">
                  <c:v>38</c:v>
                </c:pt>
                <c:pt idx="16">
                  <c:v>Not palpable</c:v>
                </c:pt>
              </c:strCache>
            </c:strRef>
          </c:cat>
          <c:val>
            <c:numRef>
              <c:f>'Gestational age at 1st visit'!$D$5:$D$21</c:f>
              <c:numCache>
                <c:formatCode>General</c:formatCode>
                <c:ptCount val="17"/>
                <c:pt idx="0">
                  <c:v>7</c:v>
                </c:pt>
                <c:pt idx="1">
                  <c:v>1</c:v>
                </c:pt>
                <c:pt idx="2">
                  <c:v>25</c:v>
                </c:pt>
                <c:pt idx="3">
                  <c:v>1</c:v>
                </c:pt>
                <c:pt idx="4">
                  <c:v>5</c:v>
                </c:pt>
                <c:pt idx="5">
                  <c:v>10</c:v>
                </c:pt>
                <c:pt idx="6">
                  <c:v>56</c:v>
                </c:pt>
                <c:pt idx="7">
                  <c:v>17</c:v>
                </c:pt>
                <c:pt idx="8">
                  <c:v>80</c:v>
                </c:pt>
                <c:pt idx="9">
                  <c:v>19</c:v>
                </c:pt>
                <c:pt idx="10">
                  <c:v>29</c:v>
                </c:pt>
                <c:pt idx="11">
                  <c:v>1</c:v>
                </c:pt>
                <c:pt idx="12">
                  <c:v>5</c:v>
                </c:pt>
                <c:pt idx="13">
                  <c:v>1</c:v>
                </c:pt>
                <c:pt idx="14">
                  <c:v>1</c:v>
                </c:pt>
                <c:pt idx="15">
                  <c:v>1</c:v>
                </c:pt>
                <c:pt idx="16">
                  <c:v>13</c:v>
                </c:pt>
              </c:numCache>
            </c:numRef>
          </c:val>
          <c:extLst>
            <c:ext xmlns:c16="http://schemas.microsoft.com/office/drawing/2014/chart" uri="{C3380CC4-5D6E-409C-BE32-E72D297353CC}">
              <c16:uniqueId val="{00000000-06B4-1F47-B7D9-265C2D2DFA5E}"/>
            </c:ext>
          </c:extLst>
        </c:ser>
        <c:dLbls>
          <c:showLegendKey val="0"/>
          <c:showVal val="0"/>
          <c:showCatName val="0"/>
          <c:showSerName val="0"/>
          <c:showPercent val="0"/>
          <c:showBubbleSize val="0"/>
        </c:dLbls>
        <c:gapWidth val="80"/>
        <c:overlap val="25"/>
        <c:axId val="2143351568"/>
        <c:axId val="2143407264"/>
      </c:barChart>
      <c:catAx>
        <c:axId val="2143351568"/>
        <c:scaling>
          <c:orientation val="minMax"/>
        </c:scaling>
        <c:delete val="0"/>
        <c:axPos val="b"/>
        <c:title>
          <c:tx>
            <c:rich>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sz="2800" dirty="0"/>
                  <a:t>Gestational age (weeks)</a:t>
                </a:r>
              </a:p>
            </c:rich>
          </c:tx>
          <c:overlay val="0"/>
          <c:spPr>
            <a:noFill/>
            <a:ln>
              <a:noFill/>
            </a:ln>
            <a:effectLst/>
          </c:spPr>
          <c:txPr>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n-US"/>
          </a:p>
        </c:txPr>
        <c:crossAx val="2143407264"/>
        <c:crosses val="autoZero"/>
        <c:auto val="1"/>
        <c:lblAlgn val="ctr"/>
        <c:lblOffset val="100"/>
        <c:noMultiLvlLbl val="0"/>
      </c:catAx>
      <c:valAx>
        <c:axId val="2143407264"/>
        <c:scaling>
          <c:orientation val="minMax"/>
        </c:scaling>
        <c:delete val="0"/>
        <c:axPos val="l"/>
        <c:majorGridlines>
          <c:spPr>
            <a:ln w="9525" cap="flat" cmpd="sng" algn="ctr">
              <a:solidFill>
                <a:schemeClr val="tx1">
                  <a:lumMod val="5000"/>
                  <a:lumOff val="9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sz="2800" dirty="0"/>
                  <a:t>Number of patients</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tx1">
                    <a:lumMod val="65000"/>
                    <a:lumOff val="35000"/>
                  </a:schemeClr>
                </a:solidFill>
                <a:latin typeface="+mn-lt"/>
                <a:ea typeface="+mn-ea"/>
                <a:cs typeface="+mn-cs"/>
              </a:defRPr>
            </a:pPr>
            <a:endParaRPr lang="en-US"/>
          </a:p>
        </c:txPr>
        <c:crossAx val="21433515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E2C489-9794-7948-968D-B63278A2D0FD}" type="datetimeFigureOut">
              <a:rPr lang="en-US" smtClean="0"/>
              <a:t>1/26/21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0945C3-555E-414B-9029-827F5C5AAD7B}" type="slidenum">
              <a:rPr lang="en-US" smtClean="0"/>
              <a:t>‹#›</a:t>
            </a:fld>
            <a:endParaRPr lang="en-US"/>
          </a:p>
        </p:txBody>
      </p:sp>
    </p:spTree>
    <p:extLst>
      <p:ext uri="{BB962C8B-B14F-4D97-AF65-F5344CB8AC3E}">
        <p14:creationId xmlns:p14="http://schemas.microsoft.com/office/powerpoint/2010/main" val="1001291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1</a:t>
            </a:fld>
            <a:endParaRPr lang="en-US"/>
          </a:p>
        </p:txBody>
      </p:sp>
    </p:spTree>
    <p:extLst>
      <p:ext uri="{BB962C8B-B14F-4D97-AF65-F5344CB8AC3E}">
        <p14:creationId xmlns:p14="http://schemas.microsoft.com/office/powerpoint/2010/main" val="992658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I’m</a:t>
            </a:r>
            <a:r>
              <a:rPr lang="en-US" baseline="0" dirty="0"/>
              <a:t> an Iranian American with a very large Iranian family—and looking back it was definitely my parents that really sparked my love for global health</a:t>
            </a:r>
          </a:p>
          <a:p>
            <a:pPr marL="171450" indent="-171450">
              <a:buFontTx/>
              <a:buChar char="-"/>
            </a:pPr>
            <a:r>
              <a:rPr lang="en-US" baseline="0" dirty="0"/>
              <a:t>Summers I would volunteer at a family member’s health clinic and at a young age was exposed to health disparities</a:t>
            </a:r>
          </a:p>
          <a:p>
            <a:pPr marL="171450" indent="-171450">
              <a:buFontTx/>
              <a:buChar char="-"/>
            </a:pPr>
            <a:r>
              <a:rPr lang="en-US" baseline="0" dirty="0"/>
              <a:t>College I joined a group called MEDLIFE that focused on improving healthcare access and health education through mobile clinics and spent some time in Ecuador as a part of this group</a:t>
            </a:r>
          </a:p>
          <a:p>
            <a:pPr marL="171450" indent="-171450">
              <a:buFontTx/>
              <a:buChar char="-"/>
            </a:pPr>
            <a:r>
              <a:rPr lang="en-US" baseline="0" dirty="0"/>
              <a:t>Pursue masters at UCSF</a:t>
            </a:r>
          </a:p>
          <a:p>
            <a:pPr marL="171450" indent="-171450">
              <a:buFontTx/>
              <a:buChar char="-"/>
            </a:pPr>
            <a:r>
              <a:rPr lang="en-US" baseline="0" dirty="0"/>
              <a:t>1 year program that gave us an overview of the foundations of global health alongside a 1 year international capstone project</a:t>
            </a:r>
          </a:p>
          <a:p>
            <a:pPr marL="171450" indent="-171450">
              <a:buFontTx/>
              <a:buChar char="-"/>
            </a:pPr>
            <a:r>
              <a:rPr lang="en-US" baseline="0" dirty="0"/>
              <a:t>My experience at UCSF was truly enriched by the capstone project as I had the opportunity to design and implement a research project in </a:t>
            </a:r>
            <a:r>
              <a:rPr lang="en-US" baseline="0" dirty="0" err="1"/>
              <a:t>Gulu</a:t>
            </a:r>
            <a:r>
              <a:rPr lang="en-US" baseline="0" dirty="0"/>
              <a:t>, Uganda</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2</a:t>
            </a:fld>
            <a:endParaRPr lang="en-US"/>
          </a:p>
        </p:txBody>
      </p:sp>
    </p:spTree>
    <p:extLst>
      <p:ext uri="{BB962C8B-B14F-4D97-AF65-F5344CB8AC3E}">
        <p14:creationId xmlns:p14="http://schemas.microsoft.com/office/powerpoint/2010/main" val="1018164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Throughout</a:t>
            </a:r>
            <a:r>
              <a:rPr lang="en-US" baseline="0" dirty="0"/>
              <a:t> my masters I realized that there was a synergistic relationship between global health and medicine and an opportunity to have an immensely positive impact on an individual’s and community’s health</a:t>
            </a:r>
          </a:p>
          <a:p>
            <a:pPr marL="171450" indent="-171450">
              <a:buFontTx/>
              <a:buChar char="-"/>
            </a:pPr>
            <a:r>
              <a:rPr lang="en-US" baseline="0" dirty="0"/>
              <a:t>Having worked in diverse settings not only reinforced my aspirations to become a physician but it made it important for me to attend a medical school that combined academic rigor with a unique breadth of opportunities to intertwine the realms of medicine and social service</a:t>
            </a:r>
          </a:p>
          <a:p>
            <a:pPr marL="171450" indent="-171450">
              <a:buFontTx/>
              <a:buChar char="-"/>
            </a:pPr>
            <a:r>
              <a:rPr lang="en-US" baseline="0" dirty="0"/>
              <a:t>A medical school that would equip me with the tools and vision necessary to marry my passions for global health and medicine</a:t>
            </a:r>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3</a:t>
            </a:fld>
            <a:endParaRPr lang="en-US"/>
          </a:p>
        </p:txBody>
      </p:sp>
    </p:spTree>
    <p:extLst>
      <p:ext uri="{BB962C8B-B14F-4D97-AF65-F5344CB8AC3E}">
        <p14:creationId xmlns:p14="http://schemas.microsoft.com/office/powerpoint/2010/main" val="612783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In</a:t>
            </a:r>
            <a:r>
              <a:rPr lang="en-US" baseline="0" dirty="0"/>
              <a:t> choosing a medical school I was looking for more than just learning about the pathophysiology of pancreatitis or learning about the </a:t>
            </a:r>
            <a:r>
              <a:rPr lang="en-US" baseline="0" dirty="0" err="1"/>
              <a:t>krebs</a:t>
            </a:r>
            <a:r>
              <a:rPr lang="en-US" baseline="0" dirty="0"/>
              <a:t> cycle for the umpteenth time, I knew I was going to get the same medical education no matter where I went but it was </a:t>
            </a:r>
            <a:r>
              <a:rPr lang="en-US" baseline="0" dirty="0" err="1"/>
              <a:t>michigan’s</a:t>
            </a:r>
            <a:endParaRPr lang="en-US" baseline="0" dirty="0"/>
          </a:p>
          <a:p>
            <a:pPr marL="171450" indent="-171450">
              <a:buFontTx/>
              <a:buChar char="-"/>
            </a:pPr>
            <a:r>
              <a:rPr lang="en-US" baseline="0" dirty="0"/>
              <a:t>investment in their student’s other passions, empowering their students to be the voice of change in healthcare, believing in their students to make impactful differences in their communities that made </a:t>
            </a:r>
            <a:r>
              <a:rPr lang="en-US" baseline="0" dirty="0" err="1"/>
              <a:t>michigan</a:t>
            </a:r>
            <a:r>
              <a:rPr lang="en-US" baseline="0" dirty="0"/>
              <a:t> different</a:t>
            </a:r>
          </a:p>
          <a:p>
            <a:pPr marL="171450" indent="-171450">
              <a:buFontTx/>
              <a:buChar char="-"/>
            </a:pPr>
            <a:r>
              <a:rPr lang="en-US" baseline="0" dirty="0"/>
              <a:t>As Dr. </a:t>
            </a:r>
            <a:r>
              <a:rPr lang="en-US" baseline="0" dirty="0" err="1"/>
              <a:t>Kolars</a:t>
            </a:r>
            <a:r>
              <a:rPr lang="en-US" baseline="0" dirty="0"/>
              <a:t> mentioned I’ve only been here for 13 months and I’ve already had a number of opportunities to weave global health into my medical education</a:t>
            </a:r>
          </a:p>
          <a:p>
            <a:pPr marL="171450" indent="-171450">
              <a:buFontTx/>
              <a:buChar char="-"/>
            </a:pPr>
            <a:r>
              <a:rPr lang="en-US" baseline="0" dirty="0"/>
              <a:t>3 things I’ve been involved with:</a:t>
            </a:r>
          </a:p>
          <a:p>
            <a:pPr marL="628650" lvl="1" indent="-171450">
              <a:buFontTx/>
              <a:buChar char="-"/>
            </a:pPr>
            <a:r>
              <a:rPr lang="en-US" baseline="0" dirty="0"/>
              <a:t>Global health and </a:t>
            </a:r>
            <a:r>
              <a:rPr lang="en-US" baseline="0" dirty="0" err="1"/>
              <a:t>disparties</a:t>
            </a:r>
            <a:r>
              <a:rPr lang="en-US" baseline="0" dirty="0"/>
              <a:t> pathway</a:t>
            </a:r>
          </a:p>
          <a:p>
            <a:pPr marL="628650" lvl="1" indent="-171450">
              <a:buFontTx/>
              <a:buChar char="-"/>
            </a:pPr>
            <a:r>
              <a:rPr lang="en-US" baseline="0" dirty="0"/>
              <a:t>Leadership team for the </a:t>
            </a:r>
            <a:r>
              <a:rPr lang="en-US" baseline="0" dirty="0" err="1"/>
              <a:t>sujal</a:t>
            </a:r>
            <a:r>
              <a:rPr lang="en-US" baseline="0" dirty="0"/>
              <a:t> symposium</a:t>
            </a:r>
          </a:p>
          <a:p>
            <a:pPr marL="628650" lvl="1" indent="-171450">
              <a:buFontTx/>
              <a:buChar char="-"/>
            </a:pPr>
            <a:endParaRPr lang="en-US" baseline="0"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4</a:t>
            </a:fld>
            <a:endParaRPr lang="en-US"/>
          </a:p>
        </p:txBody>
      </p:sp>
    </p:spTree>
    <p:extLst>
      <p:ext uri="{BB962C8B-B14F-4D97-AF65-F5344CB8AC3E}">
        <p14:creationId xmlns:p14="http://schemas.microsoft.com/office/powerpoint/2010/main" val="1542569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have something called pathways which are</a:t>
            </a:r>
            <a:r>
              <a:rPr lang="en-US" baseline="0" dirty="0"/>
              <a:t> tracks that we can get involved in as medical students that allow you to explore their side passions, we have one for health policy, for medical ethics but I happen to be involved in the most popular pathway, </a:t>
            </a:r>
            <a:r>
              <a:rPr lang="en-US" b="1" baseline="0" dirty="0"/>
              <a:t>global health and disparities</a:t>
            </a:r>
            <a:r>
              <a:rPr lang="en-US" b="0" baseline="0" dirty="0"/>
              <a:t>—of the 180 students here there are about 80 in this pathway</a:t>
            </a:r>
          </a:p>
          <a:p>
            <a:pPr marL="171450" indent="-171450">
              <a:buFontTx/>
              <a:buChar char="-"/>
            </a:pPr>
            <a:r>
              <a:rPr lang="en-US" b="0" baseline="0" dirty="0"/>
              <a:t>They offer seminars which lay the foundations of global health and also have local leaders in global health come share their research and impactful work</a:t>
            </a:r>
          </a:p>
          <a:p>
            <a:pPr marL="171450" indent="-171450">
              <a:buFontTx/>
              <a:buChar char="-"/>
            </a:pPr>
            <a:r>
              <a:rPr lang="en-US" b="0" baseline="0" dirty="0"/>
              <a:t>A unique opportunity of this pathway offers is the chance to partner with a local organization to address a pressing health issue</a:t>
            </a:r>
          </a:p>
          <a:p>
            <a:pPr marL="171450" indent="-171450">
              <a:buFontTx/>
              <a:buChar char="-"/>
            </a:pPr>
            <a:r>
              <a:rPr lang="en-US" b="0" baseline="0" dirty="0"/>
              <a:t>For example we partnered with the Regional Alliance for Healthy Schools to improve STI testing and contraceptive access amongst adolescents in Flint</a:t>
            </a:r>
          </a:p>
          <a:p>
            <a:pPr marL="171450" indent="-171450">
              <a:buFontTx/>
              <a:buChar char="-"/>
            </a:pPr>
            <a:r>
              <a:rPr lang="en-US" b="0" baseline="0" dirty="0"/>
              <a:t>I am also on the leadership team for the </a:t>
            </a:r>
            <a:r>
              <a:rPr lang="en-US" b="0" baseline="0" dirty="0" err="1"/>
              <a:t>Sujal</a:t>
            </a:r>
            <a:r>
              <a:rPr lang="en-US" b="0" baseline="0" dirty="0"/>
              <a:t> Symposium: a symposium focused on global health and social justice issues. I presented at this symposium just the year before, and now wanted to be part of a team that organized the very conference that brought together such wonderful work both locally and abroad</a:t>
            </a:r>
          </a:p>
          <a:p>
            <a:pPr marL="171450" indent="-171450">
              <a:buFontTx/>
              <a:buChar char="-"/>
            </a:pPr>
            <a:r>
              <a:rPr lang="en-US" b="0" baseline="0" dirty="0"/>
              <a:t>160 students---25 posters </a:t>
            </a:r>
            <a:endParaRPr lang="en-US" b="1" dirty="0"/>
          </a:p>
        </p:txBody>
      </p:sp>
      <p:sp>
        <p:nvSpPr>
          <p:cNvPr id="4" name="Slide Number Placeholder 3"/>
          <p:cNvSpPr>
            <a:spLocks noGrp="1"/>
          </p:cNvSpPr>
          <p:nvPr>
            <p:ph type="sldNum" sz="quarter" idx="10"/>
          </p:nvPr>
        </p:nvSpPr>
        <p:spPr/>
        <p:txBody>
          <a:bodyPr/>
          <a:lstStyle/>
          <a:p>
            <a:fld id="{720945C3-555E-414B-9029-827F5C5AAD7B}" type="slidenum">
              <a:rPr lang="en-US" smtClean="0"/>
              <a:t>5</a:t>
            </a:fld>
            <a:endParaRPr lang="en-US"/>
          </a:p>
        </p:txBody>
      </p:sp>
    </p:spTree>
    <p:extLst>
      <p:ext uri="{BB962C8B-B14F-4D97-AF65-F5344CB8AC3E}">
        <p14:creationId xmlns:p14="http://schemas.microsoft.com/office/powerpoint/2010/main" val="13925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One of the most recent opportunities</a:t>
            </a:r>
            <a:r>
              <a:rPr lang="en-US" baseline="0" dirty="0"/>
              <a:t> Michigan has afforded me is to be a part of the travel team in the Western Uganda </a:t>
            </a:r>
            <a:r>
              <a:rPr lang="en-US" baseline="0" dirty="0" err="1"/>
              <a:t>Interprofessional</a:t>
            </a:r>
            <a:r>
              <a:rPr lang="en-US" baseline="0" dirty="0"/>
              <a:t> Initiative.</a:t>
            </a:r>
          </a:p>
          <a:p>
            <a:pPr marL="171450" indent="-171450">
              <a:buFontTx/>
              <a:buChar char="-"/>
            </a:pPr>
            <a:r>
              <a:rPr lang="en-US" baseline="0" dirty="0"/>
              <a:t>In this picture you will see a nursing student, a social work student, a nurse practitioner amongst our </a:t>
            </a:r>
            <a:r>
              <a:rPr lang="en-US" baseline="0" dirty="0" err="1"/>
              <a:t>ugandan</a:t>
            </a:r>
            <a:r>
              <a:rPr lang="en-US" baseline="0" dirty="0"/>
              <a:t> colleagues where our purpose was to go into low resource settings in a collaborative fashion and address health issues together as a team. </a:t>
            </a:r>
          </a:p>
          <a:p>
            <a:pPr marL="171450" indent="-171450">
              <a:buFontTx/>
              <a:buChar char="-"/>
            </a:pPr>
            <a:r>
              <a:rPr lang="en-US" baseline="0" dirty="0"/>
              <a:t>Given </a:t>
            </a:r>
            <a:r>
              <a:rPr lang="en-US" baseline="0" dirty="0" err="1"/>
              <a:t>rwibaale</a:t>
            </a:r>
            <a:r>
              <a:rPr lang="en-US" baseline="0" dirty="0"/>
              <a:t> </a:t>
            </a:r>
            <a:r>
              <a:rPr lang="en-US" baseline="0" dirty="0" err="1"/>
              <a:t>uganda</a:t>
            </a:r>
            <a:r>
              <a:rPr lang="en-US" baseline="0" dirty="0"/>
              <a:t> is a very rural village in western </a:t>
            </a:r>
            <a:r>
              <a:rPr lang="en-US" baseline="0" dirty="0" err="1"/>
              <a:t>uganda</a:t>
            </a:r>
            <a:r>
              <a:rPr lang="en-US" baseline="0" dirty="0"/>
              <a:t> with limited resources we were intimately exposed to various social determinants of health </a:t>
            </a:r>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6</a:t>
            </a:fld>
            <a:endParaRPr lang="en-US"/>
          </a:p>
        </p:txBody>
      </p:sp>
    </p:spTree>
    <p:extLst>
      <p:ext uri="{BB962C8B-B14F-4D97-AF65-F5344CB8AC3E}">
        <p14:creationId xmlns:p14="http://schemas.microsoft.com/office/powerpoint/2010/main" val="1117753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thing I was interested in was the social determinants</a:t>
            </a:r>
            <a:r>
              <a:rPr lang="en-US" baseline="0" dirty="0"/>
              <a:t> of health as it pertained to education and so I had the opportunity to teach general science classes at a primary school the days that I was there.</a:t>
            </a:r>
          </a:p>
          <a:p>
            <a:endParaRPr lang="en-US" baseline="0" dirty="0"/>
          </a:p>
        </p:txBody>
      </p:sp>
      <p:sp>
        <p:nvSpPr>
          <p:cNvPr id="4" name="Slide Number Placeholder 3"/>
          <p:cNvSpPr>
            <a:spLocks noGrp="1"/>
          </p:cNvSpPr>
          <p:nvPr>
            <p:ph type="sldNum" sz="quarter" idx="10"/>
          </p:nvPr>
        </p:nvSpPr>
        <p:spPr/>
        <p:txBody>
          <a:bodyPr/>
          <a:lstStyle/>
          <a:p>
            <a:fld id="{720945C3-555E-414B-9029-827F5C5AAD7B}" type="slidenum">
              <a:rPr lang="en-US" smtClean="0"/>
              <a:t>7</a:t>
            </a:fld>
            <a:endParaRPr lang="en-US"/>
          </a:p>
        </p:txBody>
      </p:sp>
    </p:spTree>
    <p:extLst>
      <p:ext uri="{BB962C8B-B14F-4D97-AF65-F5344CB8AC3E}">
        <p14:creationId xmlns:p14="http://schemas.microsoft.com/office/powerpoint/2010/main" val="11189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While I was there my strong interest in women’s health naturally drew me to the maternity ward</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As a medical student early in my career my focus wasn’t so much clinical care as it was learning more about healthcare access issues in this community and how new mothers are using care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To your right you see the in charge midwife, Berna, who whole heartedly partnered with me in this project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I wanted to translate hand written medical records into electronic form because as you can imagine there was a lot of valuable information that could be extrapolated from their antenatal clinic</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As a medical student very early in my education I appreciate looking at local issues and using the power of data to leverage change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8</a:t>
            </a:fld>
            <a:endParaRPr lang="en-US"/>
          </a:p>
        </p:txBody>
      </p:sp>
    </p:spTree>
    <p:extLst>
      <p:ext uri="{BB962C8B-B14F-4D97-AF65-F5344CB8AC3E}">
        <p14:creationId xmlns:p14="http://schemas.microsoft.com/office/powerpoint/2010/main" val="342034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0945C3-555E-414B-9029-827F5C5AAD7B}" type="slidenum">
              <a:rPr lang="en-US" smtClean="0"/>
              <a:t>9</a:t>
            </a:fld>
            <a:endParaRPr lang="en-US"/>
          </a:p>
        </p:txBody>
      </p:sp>
    </p:spTree>
    <p:extLst>
      <p:ext uri="{BB962C8B-B14F-4D97-AF65-F5344CB8AC3E}">
        <p14:creationId xmlns:p14="http://schemas.microsoft.com/office/powerpoint/2010/main" val="935079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since my younger days</a:t>
            </a:r>
            <a:r>
              <a:rPr lang="en-US" baseline="0" dirty="0"/>
              <a:t> in Iran until now global health has been one of my deepest passions in life and one of the main reasons that led me to </a:t>
            </a:r>
            <a:r>
              <a:rPr lang="en-US" baseline="0" dirty="0" err="1"/>
              <a:t>michigan</a:t>
            </a:r>
            <a:r>
              <a:rPr lang="en-US" baseline="0" dirty="0"/>
              <a:t>. At </a:t>
            </a:r>
            <a:r>
              <a:rPr lang="en-US" baseline="0" dirty="0" err="1"/>
              <a:t>michigan</a:t>
            </a:r>
            <a:r>
              <a:rPr lang="en-US" baseline="0" dirty="0"/>
              <a:t> I knew I would become more than just a knowledgeable physician but I would have infinite opportunities  to grow as a leader and know that I would have the support and encouragement of an entire team to become part of a team of impactful health professionals at the local and international level</a:t>
            </a:r>
            <a:endParaRPr lang="en-US" dirty="0"/>
          </a:p>
        </p:txBody>
      </p:sp>
      <p:sp>
        <p:nvSpPr>
          <p:cNvPr id="4" name="Slide Number Placeholder 3"/>
          <p:cNvSpPr>
            <a:spLocks noGrp="1"/>
          </p:cNvSpPr>
          <p:nvPr>
            <p:ph type="sldNum" sz="quarter" idx="10"/>
          </p:nvPr>
        </p:nvSpPr>
        <p:spPr/>
        <p:txBody>
          <a:bodyPr/>
          <a:lstStyle/>
          <a:p>
            <a:fld id="{720945C3-555E-414B-9029-827F5C5AAD7B}" type="slidenum">
              <a:rPr lang="en-US" smtClean="0"/>
              <a:t>12</a:t>
            </a:fld>
            <a:endParaRPr lang="en-US"/>
          </a:p>
        </p:txBody>
      </p:sp>
    </p:spTree>
    <p:extLst>
      <p:ext uri="{BB962C8B-B14F-4D97-AF65-F5344CB8AC3E}">
        <p14:creationId xmlns:p14="http://schemas.microsoft.com/office/powerpoint/2010/main" val="1869560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C43D9A6-FEBA-9D4A-8076-BCE6BA3D975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2142385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43D9A6-FEBA-9D4A-8076-BCE6BA3D975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1309325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43D9A6-FEBA-9D4A-8076-BCE6BA3D975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1198470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43D9A6-FEBA-9D4A-8076-BCE6BA3D9759}" type="datetimeFigureOut">
              <a:rPr lang="en-US" smtClean="0"/>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144784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C43D9A6-FEBA-9D4A-8076-BCE6BA3D9759}" type="datetimeFigureOut">
              <a:rPr lang="en-US" smtClean="0"/>
              <a:t>1/26/21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804669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C43D9A6-FEBA-9D4A-8076-BCE6BA3D9759}" type="datetimeFigureOut">
              <a:rPr lang="en-US" smtClean="0"/>
              <a:t>1/26/21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1367475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43D9A6-FEBA-9D4A-8076-BCE6BA3D9759}" type="datetimeFigureOut">
              <a:rPr lang="en-US" smtClean="0"/>
              <a:t>1/26/21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790570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43D9A6-FEBA-9D4A-8076-BCE6BA3D9759}" type="datetimeFigureOut">
              <a:rPr lang="en-US" smtClean="0"/>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63263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43D9A6-FEBA-9D4A-8076-BCE6BA3D9759}" type="datetimeFigureOut">
              <a:rPr lang="en-US" smtClean="0"/>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462269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43D9A6-FEBA-9D4A-8076-BCE6BA3D975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1912513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43D9A6-FEBA-9D4A-8076-BCE6BA3D975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F3B8D-41DB-384E-BD71-796FC84F73DC}" type="slidenum">
              <a:rPr lang="en-US" smtClean="0"/>
              <a:t>‹#›</a:t>
            </a:fld>
            <a:endParaRPr lang="en-US"/>
          </a:p>
        </p:txBody>
      </p:sp>
    </p:spTree>
    <p:extLst>
      <p:ext uri="{BB962C8B-B14F-4D97-AF65-F5344CB8AC3E}">
        <p14:creationId xmlns:p14="http://schemas.microsoft.com/office/powerpoint/2010/main" val="77636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Shape 20"/>
          <p:cNvSpPr>
            <a:spLocks noGrp="1"/>
          </p:cNvSpPr>
          <p:nvPr>
            <p:ph type="title"/>
          </p:nvPr>
        </p:nvSpPr>
        <p:spPr>
          <a:xfrm>
            <a:off x="1190625" y="178594"/>
            <a:ext cx="9810750" cy="1714500"/>
          </a:xfrm>
          <a:prstGeom prst="rect">
            <a:avLst/>
          </a:prstGeom>
          <a:extLst>
            <a:ext uri="{C572A759-6A51-4108-AA02-DFA0A04FC94B}">
              <ma14:wrappingTextBoxFlag xmlns="" xmlns:ma14="http://schemas.microsoft.com/office/mac/drawingml/2011/main" val="1"/>
            </a:ext>
          </a:extLst>
        </p:spPr>
        <p:txBody>
          <a:bodyPr>
            <a:normAutofit/>
          </a:bodyPr>
          <a:lstStyle/>
          <a:p>
            <a:r>
              <a:t>Title Text</a:t>
            </a:r>
          </a:p>
        </p:txBody>
      </p:sp>
      <p:sp>
        <p:nvSpPr>
          <p:cNvPr id="21" name="Shape 21"/>
          <p:cNvSpPr>
            <a:spLocks noGrp="1"/>
          </p:cNvSpPr>
          <p:nvPr>
            <p:ph type="body" idx="1"/>
          </p:nvPr>
        </p:nvSpPr>
        <p:spPr>
          <a:xfrm>
            <a:off x="1190625" y="1946672"/>
            <a:ext cx="9810750" cy="4018359"/>
          </a:xfrm>
          <a:prstGeom prst="rect">
            <a:avLst/>
          </a:prstGeom>
        </p:spPr>
        <p:txBody>
          <a:bodyPr/>
          <a:lstStyle>
            <a:lvl1pPr>
              <a:spcBef>
                <a:spcPts val="1687"/>
              </a:spcBef>
            </a:lvl1pPr>
            <a:lvl2pPr>
              <a:spcBef>
                <a:spcPts val="1687"/>
              </a:spcBef>
            </a:lvl2pPr>
            <a:lvl3pPr>
              <a:spcBef>
                <a:spcPts val="1687"/>
              </a:spcBef>
            </a:lvl3pPr>
            <a:lvl4pPr>
              <a:spcBef>
                <a:spcPts val="1687"/>
              </a:spcBef>
            </a:lvl4pPr>
            <a:lvl5pPr>
              <a:spcBef>
                <a:spcPts val="1687"/>
              </a:spcBef>
            </a:lvl5p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0923610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43D9A6-FEBA-9D4A-8076-BCE6BA3D9759}" type="datetimeFigureOut">
              <a:rPr lang="en-US" smtClean="0"/>
              <a:t>1/26/21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F3B8D-41DB-384E-BD71-796FC84F73DC}" type="slidenum">
              <a:rPr lang="en-US" smtClean="0"/>
              <a:t>‹#›</a:t>
            </a:fld>
            <a:endParaRPr lang="en-US"/>
          </a:p>
        </p:txBody>
      </p:sp>
    </p:spTree>
    <p:extLst>
      <p:ext uri="{BB962C8B-B14F-4D97-AF65-F5344CB8AC3E}">
        <p14:creationId xmlns:p14="http://schemas.microsoft.com/office/powerpoint/2010/main" val="1604064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tiff"/></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ge result for global health"/>
          <p:cNvPicPr>
            <a:picLocks noChangeAspect="1" noChangeArrowheads="1"/>
          </p:cNvPicPr>
          <p:nvPr/>
        </p:nvPicPr>
        <p:blipFill>
          <a:blip r:embed="rId3">
            <a:alphaModFix amt="36000"/>
            <a:extLst>
              <a:ext uri="{28A0092B-C50C-407E-A947-70E740481C1C}">
                <a14:useLocalDpi xmlns:a14="http://schemas.microsoft.com/office/drawing/2010/main" val="0"/>
              </a:ext>
            </a:extLst>
          </a:blip>
          <a:srcRect/>
          <a:stretch>
            <a:fillRect/>
          </a:stretch>
        </p:blipFill>
        <p:spPr bwMode="auto">
          <a:xfrm>
            <a:off x="-465498" y="0"/>
            <a:ext cx="126574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normAutofit fontScale="90000"/>
          </a:bodyPr>
          <a:lstStyle/>
          <a:p>
            <a:r>
              <a:rPr lang="en-US" b="1" dirty="0">
                <a:latin typeface="Bookman Old Style" charset="0"/>
                <a:ea typeface="Bookman Old Style" charset="0"/>
                <a:cs typeface="Bookman Old Style" charset="0"/>
              </a:rPr>
              <a:t>Global Health &amp; The University of Michigan Medical School</a:t>
            </a:r>
          </a:p>
        </p:txBody>
      </p:sp>
      <p:sp>
        <p:nvSpPr>
          <p:cNvPr id="3" name="Subtitle 2"/>
          <p:cNvSpPr>
            <a:spLocks noGrp="1"/>
          </p:cNvSpPr>
          <p:nvPr>
            <p:ph type="subTitle" idx="1"/>
          </p:nvPr>
        </p:nvSpPr>
        <p:spPr>
          <a:xfrm>
            <a:off x="3352800" y="5373688"/>
            <a:ext cx="9144000" cy="1655762"/>
          </a:xfrm>
        </p:spPr>
        <p:txBody>
          <a:bodyPr/>
          <a:lstStyle/>
          <a:p>
            <a:r>
              <a:rPr lang="en-US" b="1" dirty="0"/>
              <a:t>Yalda Toofan</a:t>
            </a:r>
          </a:p>
          <a:p>
            <a:r>
              <a:rPr lang="en-US" b="1" dirty="0"/>
              <a:t>24 September 2018</a:t>
            </a:r>
          </a:p>
        </p:txBody>
      </p:sp>
    </p:spTree>
    <p:extLst>
      <p:ext uri="{BB962C8B-B14F-4D97-AF65-F5344CB8AC3E}">
        <p14:creationId xmlns:p14="http://schemas.microsoft.com/office/powerpoint/2010/main" val="209881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2000">
              <a:schemeClr val="accent1">
                <a:lumMod val="45000"/>
                <a:lumOff val="55000"/>
              </a:schemeClr>
            </a:gs>
            <a:gs pos="96000">
              <a:schemeClr val="accent1">
                <a:lumMod val="45000"/>
                <a:lumOff val="55000"/>
              </a:schemeClr>
            </a:gs>
            <a:gs pos="100000">
              <a:srgbClr val="A2C3F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merican Typewriter" charset="0"/>
                <a:ea typeface="American Typewriter" charset="0"/>
                <a:cs typeface="American Typewriter" charset="0"/>
              </a:rPr>
              <a:t>My Journey</a:t>
            </a:r>
            <a:r>
              <a:rPr lang="is-IS" b="1" dirty="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pic>
        <p:nvPicPr>
          <p:cNvPr id="2054" name="Picture 6" descr="mage result for uc berke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 y="1690688"/>
            <a:ext cx="5339525" cy="266976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ge result for ucsf global health mast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1888" y="3354770"/>
            <a:ext cx="5719002" cy="2859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41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dissolve">
                                      <p:cBhvr>
                                        <p:cTn id="7" dur="500"/>
                                        <p:tgtEl>
                                          <p:spTgt spid="20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dissolve">
                                      <p:cBhvr>
                                        <p:cTn id="12"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46000">
              <a:schemeClr val="accent4">
                <a:lumMod val="20000"/>
                <a:lumOff val="80000"/>
              </a:schemeClr>
            </a:gs>
            <a:gs pos="75000">
              <a:schemeClr val="accent4">
                <a:lumMod val="20000"/>
                <a:lumOff val="80000"/>
              </a:schemeClr>
            </a:gs>
            <a:gs pos="100000">
              <a:srgbClr val="F4DE8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a:latin typeface="Bookman Old Style" charset="0"/>
                <a:ea typeface="Bookman Old Style" charset="0"/>
                <a:cs typeface="Bookman Old Style" charset="0"/>
              </a:rPr>
              <a:t>The Impact of Visiting International Surgical Mission Trips on </a:t>
            </a:r>
            <a:r>
              <a:rPr lang="en-US" sz="3200" b="1" dirty="0" err="1">
                <a:latin typeface="Bookman Old Style" charset="0"/>
                <a:ea typeface="Bookman Old Style" charset="0"/>
                <a:cs typeface="Bookman Old Style" charset="0"/>
              </a:rPr>
              <a:t>Lacor</a:t>
            </a:r>
            <a:r>
              <a:rPr lang="en-US" sz="3200" b="1" dirty="0">
                <a:latin typeface="Bookman Old Style" charset="0"/>
                <a:ea typeface="Bookman Old Style" charset="0"/>
                <a:cs typeface="Bookman Old Style" charset="0"/>
              </a:rPr>
              <a:t> Hospital in </a:t>
            </a:r>
            <a:r>
              <a:rPr lang="en-US" sz="3200" b="1" dirty="0" err="1">
                <a:latin typeface="Bookman Old Style" charset="0"/>
                <a:ea typeface="Bookman Old Style" charset="0"/>
                <a:cs typeface="Bookman Old Style" charset="0"/>
              </a:rPr>
              <a:t>Gulu</a:t>
            </a:r>
            <a:r>
              <a:rPr lang="en-US" sz="3200" b="1" dirty="0">
                <a:latin typeface="Bookman Old Style" charset="0"/>
                <a:ea typeface="Bookman Old Style" charset="0"/>
                <a:cs typeface="Bookman Old Style" charset="0"/>
              </a:rPr>
              <a:t>, Uganda: A Qualitative Study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7" y="1903812"/>
            <a:ext cx="4443475" cy="3211114"/>
          </a:xfrm>
          <a:prstGeom prst="rect">
            <a:avLst/>
          </a:prstGeom>
        </p:spPr>
      </p:pic>
      <p:pic>
        <p:nvPicPr>
          <p:cNvPr id="7" name="Picture 6"/>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264592" y="1903812"/>
            <a:ext cx="4285721" cy="3214291"/>
          </a:xfrm>
          <a:prstGeom prst="rect">
            <a:avLst/>
          </a:prstGeom>
        </p:spPr>
      </p:pic>
      <p:pic>
        <p:nvPicPr>
          <p:cNvPr id="8" name="Picture 7"/>
          <p:cNvPicPr>
            <a:picLocks noChangeAspect="1"/>
          </p:cNvPicPr>
          <p:nvPr/>
        </p:nvPicPr>
        <p:blipFill>
          <a:blip r:embed="rId5"/>
          <a:stretch>
            <a:fillRect/>
          </a:stretch>
        </p:blipFill>
        <p:spPr>
          <a:xfrm>
            <a:off x="4389108" y="2918223"/>
            <a:ext cx="3875484" cy="5167312"/>
          </a:xfrm>
          <a:prstGeom prst="rect">
            <a:avLst/>
          </a:prstGeom>
        </p:spPr>
      </p:pic>
    </p:spTree>
    <p:extLst>
      <p:ext uri="{BB962C8B-B14F-4D97-AF65-F5344CB8AC3E}">
        <p14:creationId xmlns:p14="http://schemas.microsoft.com/office/powerpoint/2010/main" val="83079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3CCE6"/>
        </a:solidFill>
        <a:effectLst/>
      </p:bgPr>
    </p:bg>
    <p:spTree>
      <p:nvGrpSpPr>
        <p:cNvPr id="1" name=""/>
        <p:cNvGrpSpPr/>
        <p:nvPr/>
      </p:nvGrpSpPr>
      <p:grpSpPr>
        <a:xfrm>
          <a:off x="0" y="0"/>
          <a:ext cx="0" cy="0"/>
          <a:chOff x="0" y="0"/>
          <a:chExt cx="0" cy="0"/>
        </a:xfrm>
      </p:grpSpPr>
      <p:pic>
        <p:nvPicPr>
          <p:cNvPr id="4098" name="Picture 2" descr="mage may contain: 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5975" y="-423863"/>
            <a:ext cx="7900988" cy="790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246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52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90625" y="464344"/>
            <a:ext cx="9810750" cy="1714500"/>
          </a:xfrm>
        </p:spPr>
        <p:txBody>
          <a:bodyPr>
            <a:normAutofit fontScale="90000"/>
          </a:bodyPr>
          <a:lstStyle/>
          <a:p>
            <a:pPr algn="ctr"/>
            <a:r>
              <a:rPr lang="en-US" b="1" dirty="0">
                <a:latin typeface="Bookman Old Style" charset="0"/>
                <a:ea typeface="Bookman Old Style" charset="0"/>
                <a:cs typeface="Bookman Old Style" charset="0"/>
              </a:rPr>
              <a:t>Global Health and Disparities Pathway</a:t>
            </a:r>
            <a:br>
              <a:rPr lang="en-US" b="1" dirty="0">
                <a:latin typeface="Bookman Old Style" charset="0"/>
                <a:ea typeface="Bookman Old Style" charset="0"/>
                <a:cs typeface="Bookman Old Style" charset="0"/>
              </a:rPr>
            </a:br>
            <a:br>
              <a:rPr lang="en-US" b="1" dirty="0">
                <a:latin typeface="Bookman Old Style" charset="0"/>
                <a:ea typeface="Bookman Old Style" charset="0"/>
                <a:cs typeface="Bookman Old Style" charset="0"/>
              </a:rPr>
            </a:br>
            <a:endParaRPr lang="en-US" sz="3600" b="1" dirty="0">
              <a:latin typeface="Bookman Old Style" charset="0"/>
              <a:ea typeface="Bookman Old Style" charset="0"/>
              <a:cs typeface="Bookman Old Style" charset="0"/>
            </a:endParaRPr>
          </a:p>
        </p:txBody>
      </p:sp>
      <p:pic>
        <p:nvPicPr>
          <p:cNvPr id="3074" name="Picture 2" descr="mage result for sujal sympos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389" y="1646506"/>
            <a:ext cx="5070631" cy="17465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1891" y="1601419"/>
            <a:ext cx="6117336" cy="1077218"/>
          </a:xfrm>
          <a:prstGeom prst="rect">
            <a:avLst/>
          </a:prstGeom>
          <a:noFill/>
        </p:spPr>
        <p:txBody>
          <a:bodyPr wrap="square" rtlCol="0">
            <a:spAutoFit/>
          </a:bodyPr>
          <a:lstStyle/>
          <a:p>
            <a:pPr algn="ctr"/>
            <a:r>
              <a:rPr lang="en-US" sz="3200" b="1" dirty="0">
                <a:latin typeface="Bookman Old Style" charset="0"/>
                <a:ea typeface="Bookman Old Style" charset="0"/>
                <a:cs typeface="Bookman Old Style" charset="0"/>
              </a:rPr>
              <a:t>Experiential Learning:</a:t>
            </a:r>
          </a:p>
          <a:p>
            <a:pPr algn="ctr"/>
            <a:r>
              <a:rPr lang="en-US" sz="3200" b="1" dirty="0">
                <a:latin typeface="Bookman Old Style" charset="0"/>
                <a:ea typeface="Bookman Old Style" charset="0"/>
                <a:cs typeface="Bookman Old Style" charset="0"/>
              </a:rPr>
              <a:t>Domestic &amp; Global</a:t>
            </a:r>
          </a:p>
        </p:txBody>
      </p:sp>
      <p:sp>
        <p:nvSpPr>
          <p:cNvPr id="4" name="TextBox 3"/>
          <p:cNvSpPr txBox="1"/>
          <p:nvPr/>
        </p:nvSpPr>
        <p:spPr>
          <a:xfrm>
            <a:off x="8095488" y="1321594"/>
            <a:ext cx="4096512" cy="523220"/>
          </a:xfrm>
          <a:prstGeom prst="rect">
            <a:avLst/>
          </a:prstGeom>
          <a:noFill/>
        </p:spPr>
        <p:txBody>
          <a:bodyPr wrap="square" rtlCol="0">
            <a:spAutoFit/>
          </a:bodyPr>
          <a:lstStyle/>
          <a:p>
            <a:r>
              <a:rPr lang="en-US" sz="2800" b="1" dirty="0" err="1">
                <a:latin typeface="Bookman Old Style" charset="0"/>
                <a:ea typeface="Bookman Old Style" charset="0"/>
                <a:cs typeface="Bookman Old Style" charset="0"/>
              </a:rPr>
              <a:t>Sujal</a:t>
            </a:r>
            <a:r>
              <a:rPr lang="en-US" sz="2800" b="1" dirty="0">
                <a:latin typeface="Bookman Old Style" charset="0"/>
                <a:ea typeface="Bookman Old Style" charset="0"/>
                <a:cs typeface="Bookman Old Style" charset="0"/>
              </a:rPr>
              <a:t> Symposium</a:t>
            </a:r>
            <a:endParaRPr lang="en-US" sz="2800" dirty="0"/>
          </a:p>
        </p:txBody>
      </p:sp>
      <p:pic>
        <p:nvPicPr>
          <p:cNvPr id="6" name="Picture 5"/>
          <p:cNvPicPr>
            <a:picLocks noChangeAspect="1"/>
          </p:cNvPicPr>
          <p:nvPr/>
        </p:nvPicPr>
        <p:blipFill>
          <a:blip r:embed="rId4"/>
          <a:stretch>
            <a:fillRect/>
          </a:stretch>
        </p:blipFill>
        <p:spPr>
          <a:xfrm>
            <a:off x="516255" y="2678637"/>
            <a:ext cx="6388608" cy="4791456"/>
          </a:xfrm>
          <a:prstGeom prst="rect">
            <a:avLst/>
          </a:prstGeom>
        </p:spPr>
      </p:pic>
    </p:spTree>
    <p:extLst>
      <p:ext uri="{BB962C8B-B14F-4D97-AF65-F5344CB8AC3E}">
        <p14:creationId xmlns:p14="http://schemas.microsoft.com/office/powerpoint/2010/main" val="6600109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blinds(horizontal)">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Bookman Old Style" charset="0"/>
                <a:ea typeface="Bookman Old Style" charset="0"/>
                <a:cs typeface="Bookman Old Style" charset="0"/>
              </a:rPr>
              <a:t>Western Uganda </a:t>
            </a:r>
            <a:r>
              <a:rPr lang="en-US" b="1" dirty="0" err="1">
                <a:latin typeface="Bookman Old Style" charset="0"/>
                <a:ea typeface="Bookman Old Style" charset="0"/>
                <a:cs typeface="Bookman Old Style" charset="0"/>
              </a:rPr>
              <a:t>Interprofessional</a:t>
            </a:r>
            <a:r>
              <a:rPr lang="en-US" b="1" dirty="0">
                <a:latin typeface="Bookman Old Style" charset="0"/>
                <a:ea typeface="Bookman Old Style" charset="0"/>
                <a:cs typeface="Bookman Old Style" charset="0"/>
              </a:rPr>
              <a:t> Initiative:</a:t>
            </a:r>
            <a:br>
              <a:rPr lang="en-US" b="1" dirty="0">
                <a:latin typeface="Bookman Old Style" charset="0"/>
                <a:ea typeface="Bookman Old Style" charset="0"/>
                <a:cs typeface="Bookman Old Style" charset="0"/>
              </a:rPr>
            </a:br>
            <a:r>
              <a:rPr lang="en-US" b="1" dirty="0" err="1">
                <a:latin typeface="Bookman Old Style" charset="0"/>
                <a:ea typeface="Bookman Old Style" charset="0"/>
                <a:cs typeface="Bookman Old Style" charset="0"/>
              </a:rPr>
              <a:t>Rwibaale</a:t>
            </a:r>
            <a:endParaRPr lang="en-US" b="1" dirty="0">
              <a:latin typeface="Bookman Old Style" charset="0"/>
              <a:ea typeface="Bookman Old Style" charset="0"/>
              <a:cs typeface="Bookman Old Style"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9180"/>
            <a:ext cx="7866683" cy="44288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144" y="2429180"/>
            <a:ext cx="5905093" cy="4428820"/>
          </a:xfrm>
          <a:prstGeom prst="rect">
            <a:avLst/>
          </a:prstGeom>
        </p:spPr>
      </p:pic>
    </p:spTree>
    <p:extLst>
      <p:ext uri="{BB962C8B-B14F-4D97-AF65-F5344CB8AC3E}">
        <p14:creationId xmlns:p14="http://schemas.microsoft.com/office/powerpoint/2010/main" val="12591209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5151207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E7FF"/>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15696" y="91440"/>
            <a:ext cx="9144000" cy="6858000"/>
          </a:xfrm>
          <a:prstGeom prst="rect">
            <a:avLst/>
          </a:prstGeom>
        </p:spPr>
      </p:pic>
      <p:sp>
        <p:nvSpPr>
          <p:cNvPr id="2" name="TextBox 1"/>
          <p:cNvSpPr txBox="1"/>
          <p:nvPr/>
        </p:nvSpPr>
        <p:spPr>
          <a:xfrm>
            <a:off x="7565136" y="530352"/>
            <a:ext cx="4626864" cy="1077218"/>
          </a:xfrm>
          <a:prstGeom prst="rect">
            <a:avLst/>
          </a:prstGeom>
          <a:noFill/>
        </p:spPr>
        <p:txBody>
          <a:bodyPr wrap="square" rtlCol="0">
            <a:spAutoFit/>
          </a:bodyPr>
          <a:lstStyle/>
          <a:p>
            <a:pPr algn="ctr"/>
            <a:r>
              <a:rPr lang="en-US" sz="3200" b="1" dirty="0">
                <a:latin typeface="Bookman Old Style" charset="0"/>
                <a:ea typeface="Bookman Old Style" charset="0"/>
                <a:cs typeface="Bookman Old Style" charset="0"/>
              </a:rPr>
              <a:t>Maternal Health: Antenatal Care</a:t>
            </a:r>
          </a:p>
        </p:txBody>
      </p:sp>
    </p:spTree>
    <p:extLst>
      <p:ext uri="{BB962C8B-B14F-4D97-AF65-F5344CB8AC3E}">
        <p14:creationId xmlns:p14="http://schemas.microsoft.com/office/powerpoint/2010/main" val="207280557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589589335"/>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558991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82804759"/>
              </p:ext>
            </p:extLst>
          </p:nvPr>
        </p:nvGraphicFramePr>
        <p:xfrm>
          <a:off x="0" y="402336"/>
          <a:ext cx="12192000" cy="60350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312216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374FB24-DC70-6A47-A4FC-CD2E422E9064}"/>
              </a:ext>
            </a:extLst>
          </p:cNvPr>
          <p:cNvGraphicFramePr/>
          <p:nvPr>
            <p:extLst>
              <p:ext uri="{D42A27DB-BD31-4B8C-83A1-F6EECF244321}">
                <p14:modId xmlns:p14="http://schemas.microsoft.com/office/powerpoint/2010/main" val="2032892943"/>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029620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image2.jpeg"/>
          <p:cNvPicPr>
            <a:picLocks noChangeAspect="1"/>
          </p:cNvPicPr>
          <p:nvPr/>
        </p:nvPicPr>
        <p:blipFill>
          <a:blip r:embed="rId3">
            <a:alphaModFix amt="37434"/>
          </a:blip>
          <a:stretch>
            <a:fillRect/>
          </a:stretch>
        </p:blipFill>
        <p:spPr>
          <a:xfrm>
            <a:off x="0" y="-691114"/>
            <a:ext cx="12192000" cy="8128002"/>
          </a:xfrm>
          <a:prstGeom prst="rect">
            <a:avLst/>
          </a:prstGeom>
          <a:ln w="12700">
            <a:miter lim="400000"/>
          </a:ln>
        </p:spPr>
      </p:pic>
      <p:sp>
        <p:nvSpPr>
          <p:cNvPr id="215" name="Shape 215"/>
          <p:cNvSpPr/>
          <p:nvPr/>
        </p:nvSpPr>
        <p:spPr>
          <a:xfrm>
            <a:off x="1524789" y="2782468"/>
            <a:ext cx="9135072" cy="128413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p>
            <a:pPr>
              <a:defRPr sz="3800" i="1">
                <a:latin typeface="Baskerville SemiBold"/>
                <a:ea typeface="Baskerville SemiBold"/>
                <a:cs typeface="Baskerville SemiBold"/>
                <a:sym typeface="Baskerville SemiBold"/>
              </a:defRPr>
            </a:pPr>
            <a:r>
              <a:rPr sz="2672"/>
              <a:t>The essence of global health equity is the idea that something so precious as health might be viewed as a right</a:t>
            </a:r>
          </a:p>
          <a:p>
            <a:pPr algn="r">
              <a:defRPr>
                <a:latin typeface="Baskerville"/>
                <a:ea typeface="Baskerville"/>
                <a:cs typeface="Baskerville"/>
                <a:sym typeface="Baskerville"/>
              </a:defRPr>
            </a:pPr>
            <a:endParaRPr sz="1266"/>
          </a:p>
          <a:p>
            <a:pPr lvl="2" indent="482186" algn="r">
              <a:defRPr>
                <a:latin typeface="Baskerville"/>
                <a:ea typeface="Baskerville"/>
                <a:cs typeface="Baskerville"/>
                <a:sym typeface="Baskerville"/>
              </a:defRPr>
            </a:pPr>
            <a:r>
              <a:rPr sz="1266"/>
              <a:t>-Paul Farmer</a:t>
            </a:r>
          </a:p>
        </p:txBody>
      </p:sp>
    </p:spTree>
    <p:extLst>
      <p:ext uri="{BB962C8B-B14F-4D97-AF65-F5344CB8AC3E}">
        <p14:creationId xmlns:p14="http://schemas.microsoft.com/office/powerpoint/2010/main" val="254110566"/>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820</TotalTime>
  <Words>1046</Words>
  <Application>Microsoft Macintosh PowerPoint</Application>
  <PresentationFormat>Widescreen</PresentationFormat>
  <Paragraphs>65</Paragraphs>
  <Slides>12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American Typewriter</vt:lpstr>
      <vt:lpstr>Arial</vt:lpstr>
      <vt:lpstr>Baskerville</vt:lpstr>
      <vt:lpstr>Baskerville SemiBold</vt:lpstr>
      <vt:lpstr>Bookman Old Style</vt:lpstr>
      <vt:lpstr>Calibri</vt:lpstr>
      <vt:lpstr>Calibri Light</vt:lpstr>
      <vt:lpstr>Office Theme</vt:lpstr>
      <vt:lpstr>Global Health &amp; The University of Michigan Medical School</vt:lpstr>
      <vt:lpstr>My Journey…</vt:lpstr>
      <vt:lpstr>The Impact of Visiting International Surgical Mission Trips on Lacor Hospital in Gulu, Uganda: A Qualitative Study</vt:lpstr>
      <vt:lpstr>PowerPoint Presentation</vt:lpstr>
      <vt:lpstr>Global Health and Disparities Pathway  </vt:lpstr>
      <vt:lpstr>Western Uganda Interprofessional Initiative: Rwibaale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Health &amp; The University of Michigan Medical School</dc:title>
  <dc:creator>Yalda Toofan</dc:creator>
  <cp:lastModifiedBy>Toofan, Yalda</cp:lastModifiedBy>
  <cp:revision>19</cp:revision>
  <dcterms:created xsi:type="dcterms:W3CDTF">2018-09-21T05:47:24Z</dcterms:created>
  <dcterms:modified xsi:type="dcterms:W3CDTF">2021-01-27T02:31:19Z</dcterms:modified>
</cp:coreProperties>
</file>