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11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43891200" cy="32918400"/>
  <p:notesSz cx="6858000" cy="9144000"/>
  <p:defaultTextStyle>
    <a:defPPr>
      <a:defRPr lang="en-US"/>
    </a:defPPr>
    <a:lvl1pPr marL="0" algn="l" defTabSz="3684499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1pPr>
    <a:lvl2pPr marL="1842254" algn="l" defTabSz="3684499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2pPr>
    <a:lvl3pPr marL="3684499" algn="l" defTabSz="3684499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3pPr>
    <a:lvl4pPr marL="5526758" algn="l" defTabSz="3684499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4pPr>
    <a:lvl5pPr marL="7368998" algn="l" defTabSz="3684499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5pPr>
    <a:lvl6pPr marL="9211258" algn="l" defTabSz="3684499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6pPr>
    <a:lvl7pPr marL="11053502" algn="l" defTabSz="3684499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7pPr>
    <a:lvl8pPr marL="12895757" algn="l" defTabSz="3684499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8pPr>
    <a:lvl9pPr marL="14738011" algn="l" defTabSz="3684499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  <p15:guide id="3" pos="17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552"/>
    <a:srgbClr val="FFC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4587" autoAdjust="0"/>
    <p:restoredTop sz="86432" autoAdjust="0"/>
  </p:normalViewPr>
  <p:slideViewPr>
    <p:cSldViewPr snapToGrid="0">
      <p:cViewPr varScale="1">
        <p:scale>
          <a:sx n="25" d="100"/>
          <a:sy n="25" d="100"/>
        </p:scale>
        <p:origin x="2280" y="248"/>
      </p:cViewPr>
      <p:guideLst>
        <p:guide orient="horz" pos="10368"/>
        <p:guide pos="13824"/>
        <p:guide pos="17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9" d="100"/>
          <a:sy n="69" d="100"/>
        </p:scale>
        <p:origin x="2706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0B079-A316-4C9B-B165-DF9EA8325D2C}" type="datetimeFigureOut">
              <a:rPr lang="en-US" smtClean="0"/>
              <a:t>1/12/21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0EAE6-B4B6-49B7-9049-B371250BE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6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28AB8-57D1-494F-9851-055AD867E790}" type="datetimeFigureOut">
              <a:rPr lang="en-US" smtClean="0"/>
              <a:t>1/12/21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7F044-5458-4B2E-BFA0-52AAA1C52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80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2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6912" algn="l" defTabSz="91382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3824" algn="l" defTabSz="91382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0717" algn="l" defTabSz="91382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7629" algn="l" defTabSz="91382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4541" algn="l" defTabSz="91382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741453" algn="l" defTabSz="91382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3198346" algn="l" defTabSz="91382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655258" algn="l" defTabSz="91382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2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5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78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1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64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56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49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42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62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4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9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2808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5616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78424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122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64021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56824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4963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424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08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0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2808" indent="0">
              <a:buNone/>
              <a:defRPr sz="9600" b="1"/>
            </a:lvl2pPr>
            <a:lvl3pPr marL="4385616" indent="0">
              <a:buNone/>
              <a:defRPr sz="8600" b="1"/>
            </a:lvl3pPr>
            <a:lvl4pPr marL="6578424" indent="0">
              <a:buNone/>
              <a:defRPr sz="7700" b="1"/>
            </a:lvl4pPr>
            <a:lvl5pPr marL="8771222" indent="0">
              <a:buNone/>
              <a:defRPr sz="7700" b="1"/>
            </a:lvl5pPr>
            <a:lvl6pPr marL="10964021" indent="0">
              <a:buNone/>
              <a:defRPr sz="7700" b="1"/>
            </a:lvl6pPr>
            <a:lvl7pPr marL="13156824" indent="0">
              <a:buNone/>
              <a:defRPr sz="7700" b="1"/>
            </a:lvl7pPr>
            <a:lvl8pPr marL="15349632" indent="0">
              <a:buNone/>
              <a:defRPr sz="7700" b="1"/>
            </a:lvl8pPr>
            <a:lvl9pPr marL="1754244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2808" indent="0">
              <a:buNone/>
              <a:defRPr sz="9600" b="1"/>
            </a:lvl2pPr>
            <a:lvl3pPr marL="4385616" indent="0">
              <a:buNone/>
              <a:defRPr sz="8600" b="1"/>
            </a:lvl3pPr>
            <a:lvl4pPr marL="6578424" indent="0">
              <a:buNone/>
              <a:defRPr sz="7700" b="1"/>
            </a:lvl4pPr>
            <a:lvl5pPr marL="8771222" indent="0">
              <a:buNone/>
              <a:defRPr sz="7700" b="1"/>
            </a:lvl5pPr>
            <a:lvl6pPr marL="10964021" indent="0">
              <a:buNone/>
              <a:defRPr sz="7700" b="1"/>
            </a:lvl6pPr>
            <a:lvl7pPr marL="13156824" indent="0">
              <a:buNone/>
              <a:defRPr sz="7700" b="1"/>
            </a:lvl7pPr>
            <a:lvl8pPr marL="15349632" indent="0">
              <a:buNone/>
              <a:defRPr sz="7700" b="1"/>
            </a:lvl8pPr>
            <a:lvl9pPr marL="1754244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5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56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7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7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7" y="6888487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2808" indent="0">
              <a:buNone/>
              <a:defRPr sz="5800"/>
            </a:lvl2pPr>
            <a:lvl3pPr marL="4385616" indent="0">
              <a:buNone/>
              <a:defRPr sz="4800"/>
            </a:lvl3pPr>
            <a:lvl4pPr marL="6578424" indent="0">
              <a:buNone/>
              <a:defRPr sz="4300"/>
            </a:lvl4pPr>
            <a:lvl5pPr marL="8771222" indent="0">
              <a:buNone/>
              <a:defRPr sz="4300"/>
            </a:lvl5pPr>
            <a:lvl6pPr marL="10964021" indent="0">
              <a:buNone/>
              <a:defRPr sz="4300"/>
            </a:lvl6pPr>
            <a:lvl7pPr marL="13156824" indent="0">
              <a:buNone/>
              <a:defRPr sz="4300"/>
            </a:lvl7pPr>
            <a:lvl8pPr marL="15349632" indent="0">
              <a:buNone/>
              <a:defRPr sz="4300"/>
            </a:lvl8pPr>
            <a:lvl9pPr marL="1754244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0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2808" indent="0">
              <a:buNone/>
              <a:defRPr sz="13400"/>
            </a:lvl2pPr>
            <a:lvl3pPr marL="4385616" indent="0">
              <a:buNone/>
              <a:defRPr sz="11500"/>
            </a:lvl3pPr>
            <a:lvl4pPr marL="6578424" indent="0">
              <a:buNone/>
              <a:defRPr sz="9600"/>
            </a:lvl4pPr>
            <a:lvl5pPr marL="8771222" indent="0">
              <a:buNone/>
              <a:defRPr sz="9600"/>
            </a:lvl5pPr>
            <a:lvl6pPr marL="10964021" indent="0">
              <a:buNone/>
              <a:defRPr sz="9600"/>
            </a:lvl6pPr>
            <a:lvl7pPr marL="13156824" indent="0">
              <a:buNone/>
              <a:defRPr sz="9600"/>
            </a:lvl7pPr>
            <a:lvl8pPr marL="15349632" indent="0">
              <a:buNone/>
              <a:defRPr sz="9600"/>
            </a:lvl8pPr>
            <a:lvl9pPr marL="1754244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2808" indent="0">
              <a:buNone/>
              <a:defRPr sz="5800"/>
            </a:lvl2pPr>
            <a:lvl3pPr marL="4385616" indent="0">
              <a:buNone/>
              <a:defRPr sz="4800"/>
            </a:lvl3pPr>
            <a:lvl4pPr marL="6578424" indent="0">
              <a:buNone/>
              <a:defRPr sz="4300"/>
            </a:lvl4pPr>
            <a:lvl5pPr marL="8771222" indent="0">
              <a:buNone/>
              <a:defRPr sz="4300"/>
            </a:lvl5pPr>
            <a:lvl6pPr marL="10964021" indent="0">
              <a:buNone/>
              <a:defRPr sz="4300"/>
            </a:lvl6pPr>
            <a:lvl7pPr marL="13156824" indent="0">
              <a:buNone/>
              <a:defRPr sz="4300"/>
            </a:lvl7pPr>
            <a:lvl8pPr marL="15349632" indent="0">
              <a:buNone/>
              <a:defRPr sz="4300"/>
            </a:lvl8pPr>
            <a:lvl9pPr marL="1754244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36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8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9" y="6324600"/>
            <a:ext cx="47404018" cy="134820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7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17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nstructions"/>
          <p:cNvSpPr/>
          <p:nvPr userDrawn="1"/>
        </p:nvSpPr>
        <p:spPr>
          <a:xfrm>
            <a:off x="44302697" y="0"/>
            <a:ext cx="12447269" cy="3291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147" tIns="45686" rIns="274147" bIns="45686" rtlCol="0" anchor="t"/>
          <a:lstStyle/>
          <a:p>
            <a:pPr lvl="0">
              <a:spcBef>
                <a:spcPts val="1200"/>
              </a:spcBef>
            </a:pPr>
            <a:r>
              <a:rPr sz="9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Printing:</a:t>
            </a:r>
          </a:p>
          <a:p>
            <a:pPr lvl="0">
              <a:spcBef>
                <a:spcPts val="1200"/>
              </a:spcBef>
            </a:pPr>
            <a:r>
              <a:rPr lang="en-US"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This poster is 48” wide by 36” high. It’s designed to be printed on a large-format printer.</a:t>
            </a:r>
          </a:p>
          <a:p>
            <a:pPr lvl="0">
              <a:spcBef>
                <a:spcPts val="298"/>
              </a:spcBef>
            </a:pPr>
            <a:endParaRPr sz="5800" dirty="0">
              <a:solidFill>
                <a:prstClr val="white">
                  <a:lumMod val="50000"/>
                </a:prstClr>
              </a:solidFill>
              <a:latin typeface="Calibri Light" panose="020F03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1200"/>
              </a:spcBef>
            </a:pPr>
            <a:r>
              <a:rPr sz="8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Customizing the Content:</a:t>
            </a:r>
          </a:p>
          <a:p>
            <a:pPr lvl="0">
              <a:spcBef>
                <a:spcPts val="1200"/>
              </a:spcBef>
            </a:pPr>
            <a:r>
              <a:rPr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The placeholders in this </a:t>
            </a:r>
            <a:r>
              <a:rPr lang="en-US"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poster </a:t>
            </a:r>
            <a:r>
              <a:rPr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are formatted for you. </a:t>
            </a:r>
            <a:r>
              <a:rPr lang="en-US"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</a:t>
            </a:r>
            <a:r>
              <a:rPr lang="en-US" sz="6700" baseline="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 in the placeholders </a:t>
            </a:r>
            <a:r>
              <a:rPr lang="en-US"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to add text, or c</a:t>
            </a:r>
            <a:r>
              <a:rPr lang="en-US" sz="6700" baseline="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lick an icon to add a table, chart, SmartArt graphic, picture or multimedia file.</a:t>
            </a:r>
          </a:p>
          <a:p>
            <a:pPr lvl="0">
              <a:spcBef>
                <a:spcPts val="2400"/>
              </a:spcBef>
            </a:pPr>
            <a:r>
              <a:rPr lang="en-US"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</a:t>
            </a:r>
            <a:r>
              <a:rPr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o add or remove bullet points from text, click the Bullets button on the Home tab.</a:t>
            </a:r>
          </a:p>
          <a:p>
            <a:pPr lvl="0">
              <a:spcBef>
                <a:spcPts val="2400"/>
              </a:spcBef>
            </a:pPr>
            <a:r>
              <a:rPr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If you need more placeholders for titles, </a:t>
            </a:r>
            <a:r>
              <a:rPr lang="en-US"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content</a:t>
            </a:r>
            <a:r>
              <a:rPr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 or body text, make a copy of what you need and drag it into place. PowerPoint’s Smart Guides will help you align it with everything else.</a:t>
            </a:r>
          </a:p>
          <a:p>
            <a:pPr lvl="0">
              <a:spcBef>
                <a:spcPts val="2400"/>
              </a:spcBef>
            </a:pPr>
            <a:r>
              <a:rPr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Want to use your own picture</a:t>
            </a:r>
            <a:r>
              <a:rPr lang="en-US"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 instead of ours? No problem!</a:t>
            </a:r>
            <a:r>
              <a:rPr lang="en-US" sz="67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 Just click a picture, press the Delete key, then click the icon to add your picture.</a:t>
            </a:r>
            <a:endParaRPr sz="6700" dirty="0">
              <a:solidFill>
                <a:prstClr val="white">
                  <a:lumMod val="50000"/>
                </a:prstClr>
              </a:solidFill>
              <a:latin typeface="Calibri Light" panose="020F03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1" name="Text Placeholder 6"/>
          <p:cNvSpPr>
            <a:spLocks noGrp="1"/>
          </p:cNvSpPr>
          <p:nvPr>
            <p:ph type="body" sz="quarter" idx="36"/>
          </p:nvPr>
        </p:nvSpPr>
        <p:spPr bwMode="auto">
          <a:xfrm>
            <a:off x="1158240" y="4093905"/>
            <a:ext cx="30174413" cy="64633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3400">
                <a:solidFill>
                  <a:schemeClr val="bg1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5669280"/>
            <a:ext cx="12801600" cy="128016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91000">
                <a:schemeClr val="accent1"/>
              </a:gs>
              <a:gs pos="90000">
                <a:schemeClr val="tx1">
                  <a:lumMod val="65000"/>
                  <a:lumOff val="35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36553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530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9" hasCustomPrompt="1"/>
          </p:nvPr>
        </p:nvSpPr>
        <p:spPr bwMode="ltGray">
          <a:xfrm>
            <a:off x="1143000" y="7114032"/>
            <a:ext cx="12801600" cy="2732573"/>
          </a:xfrm>
          <a:solidFill>
            <a:schemeClr val="tx2">
              <a:lumMod val="10000"/>
              <a:lumOff val="90000"/>
            </a:schemeClr>
          </a:solidFill>
        </p:spPr>
        <p:txBody>
          <a:bodyPr lIns="365530" rIns="365530" anchor="ctr">
            <a:noAutofit/>
          </a:bodyPr>
          <a:lstStyle>
            <a:lvl1pPr marL="0" indent="0">
              <a:spcBef>
                <a:spcPts val="1200"/>
              </a:spcBef>
              <a:buFont typeface="Arial" panose="020B0604020202020204" pitchFamily="34" charset="0"/>
              <a:buNone/>
              <a:defRPr sz="4300" baseline="0"/>
            </a:lvl1pPr>
            <a:lvl2pPr marL="571133" indent="-571133">
              <a:spcBef>
                <a:spcPts val="1200"/>
              </a:spcBef>
              <a:buFont typeface="Arial" panose="020B0604020202020204" pitchFamily="34" charset="0"/>
              <a:buChar char="•"/>
              <a:defRPr sz="4300"/>
            </a:lvl2pPr>
            <a:lvl3pPr marL="571133" indent="-571133">
              <a:spcBef>
                <a:spcPts val="1200"/>
              </a:spcBef>
              <a:buFont typeface="Arial" panose="020B0604020202020204" pitchFamily="34" charset="0"/>
              <a:buChar char="•"/>
              <a:defRPr sz="4300"/>
            </a:lvl3pPr>
            <a:lvl4pPr marL="0" indent="0">
              <a:spcBef>
                <a:spcPts val="1200"/>
              </a:spcBef>
              <a:buNone/>
              <a:defRPr sz="4300"/>
            </a:lvl4pPr>
            <a:lvl5pPr marL="0" indent="0">
              <a:spcBef>
                <a:spcPts val="1200"/>
              </a:spcBef>
              <a:buNone/>
              <a:defRPr sz="4300"/>
            </a:lvl5pPr>
            <a:lvl6pPr marL="0" indent="0">
              <a:spcBef>
                <a:spcPts val="1200"/>
              </a:spcBef>
              <a:buNone/>
              <a:defRPr sz="4300"/>
            </a:lvl6pPr>
            <a:lvl7pPr marL="0" indent="0">
              <a:spcBef>
                <a:spcPts val="1200"/>
              </a:spcBef>
              <a:buNone/>
              <a:defRPr sz="4300"/>
            </a:lvl7pPr>
            <a:lvl8pPr marL="0" indent="0">
              <a:spcBef>
                <a:spcPts val="1200"/>
              </a:spcBef>
              <a:buNone/>
              <a:defRPr sz="4300"/>
            </a:lvl8pPr>
            <a:lvl9pPr marL="0" indent="0">
              <a:spcBef>
                <a:spcPts val="1200"/>
              </a:spcBef>
              <a:buNone/>
              <a:defRPr sz="4300"/>
            </a:lvl9pPr>
          </a:lstStyle>
          <a:p>
            <a:pPr lvl="0"/>
            <a:r>
              <a:rPr lang="en-US" dirty="0"/>
              <a:t>Type your question or a statement of the problem here</a:t>
            </a:r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37" hasCustomPrompt="1"/>
          </p:nvPr>
        </p:nvSpPr>
        <p:spPr>
          <a:xfrm>
            <a:off x="1143000" y="10497312"/>
            <a:ext cx="12801600" cy="128016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91000">
                <a:schemeClr val="accent1"/>
              </a:gs>
              <a:gs pos="90000">
                <a:schemeClr val="tx1">
                  <a:lumMod val="65000"/>
                  <a:lumOff val="35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36553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530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7" name="Content Placeholder 17"/>
          <p:cNvSpPr>
            <a:spLocks noGrp="1"/>
          </p:cNvSpPr>
          <p:nvPr>
            <p:ph sz="quarter" idx="38" hasCustomPrompt="1"/>
          </p:nvPr>
        </p:nvSpPr>
        <p:spPr>
          <a:xfrm>
            <a:off x="1143000" y="11868914"/>
            <a:ext cx="12801600" cy="2807506"/>
          </a:xfrm>
        </p:spPr>
        <p:txBody>
          <a:bodyPr lIns="91382" tIns="182765"/>
          <a:lstStyle>
            <a:lvl1pPr>
              <a:defRPr sz="3400" baseline="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14950440"/>
            <a:ext cx="12801600" cy="12192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91000">
                <a:schemeClr val="accent1"/>
              </a:gs>
              <a:gs pos="90000">
                <a:schemeClr val="tx1">
                  <a:lumMod val="65000"/>
                  <a:lumOff val="35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36553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530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0" name="Content Placeholder 17"/>
          <p:cNvSpPr>
            <a:spLocks noGrp="1"/>
          </p:cNvSpPr>
          <p:nvPr>
            <p:ph sz="quarter" idx="25" hasCustomPrompt="1"/>
          </p:nvPr>
        </p:nvSpPr>
        <p:spPr>
          <a:xfrm>
            <a:off x="1143000" y="16440929"/>
            <a:ext cx="12801600" cy="6027461"/>
          </a:xfrm>
        </p:spPr>
        <p:txBody>
          <a:bodyPr lIns="91382" tIns="182765"/>
          <a:lstStyle>
            <a:lvl1pPr>
              <a:defRPr sz="3400" baseline="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22887432"/>
            <a:ext cx="12801600" cy="12192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91000">
                <a:schemeClr val="accent1"/>
              </a:gs>
              <a:gs pos="90000">
                <a:schemeClr val="tx1">
                  <a:lumMod val="65000"/>
                  <a:lumOff val="35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36553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530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1" name="Content Placeholder 17"/>
          <p:cNvSpPr>
            <a:spLocks noGrp="1"/>
          </p:cNvSpPr>
          <p:nvPr>
            <p:ph sz="quarter" idx="26" hasCustomPrompt="1"/>
          </p:nvPr>
        </p:nvSpPr>
        <p:spPr>
          <a:xfrm>
            <a:off x="1143000" y="24332184"/>
            <a:ext cx="12801600" cy="7296912"/>
          </a:xfrm>
        </p:spPr>
        <p:txBody>
          <a:bodyPr lIns="91382" tIns="182765"/>
          <a:lstStyle>
            <a:lvl1pPr>
              <a:defRPr sz="3400" baseline="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15544800" y="5669280"/>
            <a:ext cx="12801600" cy="12192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91000">
                <a:schemeClr val="accent1"/>
              </a:gs>
              <a:gs pos="90000">
                <a:schemeClr val="tx1">
                  <a:lumMod val="65000"/>
                  <a:lumOff val="35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36553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530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2" name="Content Placeholder 17"/>
          <p:cNvSpPr>
            <a:spLocks noGrp="1"/>
          </p:cNvSpPr>
          <p:nvPr>
            <p:ph sz="quarter" idx="27" hasCustomPrompt="1"/>
          </p:nvPr>
        </p:nvSpPr>
        <p:spPr>
          <a:xfrm>
            <a:off x="15544800" y="7114049"/>
            <a:ext cx="12801600" cy="6795557"/>
          </a:xfrm>
        </p:spPr>
        <p:txBody>
          <a:bodyPr lIns="91382" tIns="182765"/>
          <a:lstStyle>
            <a:lvl1pPr>
              <a:defRPr sz="3400" baseline="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38" name="Text Placeholder 6"/>
          <p:cNvSpPr>
            <a:spLocks noGrp="1"/>
          </p:cNvSpPr>
          <p:nvPr>
            <p:ph type="body" sz="quarter" idx="40" hasCustomPrompt="1"/>
          </p:nvPr>
        </p:nvSpPr>
        <p:spPr>
          <a:xfrm>
            <a:off x="15544800" y="14328648"/>
            <a:ext cx="12801600" cy="12192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91000">
                <a:schemeClr val="accent1"/>
              </a:gs>
              <a:gs pos="90000">
                <a:schemeClr val="tx1">
                  <a:lumMod val="65000"/>
                  <a:lumOff val="35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36553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530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23" hasCustomPrompt="1"/>
          </p:nvPr>
        </p:nvSpPr>
        <p:spPr>
          <a:xfrm>
            <a:off x="15544800" y="15773400"/>
            <a:ext cx="12801600" cy="6694973"/>
          </a:xfrm>
        </p:spPr>
        <p:txBody>
          <a:bodyPr lIns="91382" tIns="182765"/>
          <a:lstStyle>
            <a:lvl1pPr>
              <a:defRPr sz="3400" baseline="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15544800" y="22887432"/>
            <a:ext cx="12801600" cy="12192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91000">
                <a:schemeClr val="accent1"/>
              </a:gs>
              <a:gs pos="90000">
                <a:schemeClr val="tx1">
                  <a:lumMod val="65000"/>
                  <a:lumOff val="35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36553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530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5" name="Content Placeholder 17"/>
          <p:cNvSpPr>
            <a:spLocks noGrp="1"/>
          </p:cNvSpPr>
          <p:nvPr>
            <p:ph sz="quarter" idx="30" hasCustomPrompt="1"/>
          </p:nvPr>
        </p:nvSpPr>
        <p:spPr>
          <a:xfrm>
            <a:off x="15544800" y="24332184"/>
            <a:ext cx="12801600" cy="7296912"/>
          </a:xfrm>
        </p:spPr>
        <p:txBody>
          <a:bodyPr lIns="91382" tIns="182765"/>
          <a:lstStyle>
            <a:lvl1pPr>
              <a:defRPr sz="3400" baseline="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9900880" y="5669280"/>
            <a:ext cx="12801600" cy="12192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91000">
                <a:schemeClr val="accent1"/>
              </a:gs>
              <a:gs pos="90000">
                <a:schemeClr val="tx1">
                  <a:lumMod val="65000"/>
                  <a:lumOff val="35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36553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530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7" name="Content Placeholder 17"/>
          <p:cNvSpPr>
            <a:spLocks noGrp="1"/>
          </p:cNvSpPr>
          <p:nvPr>
            <p:ph sz="quarter" idx="32" hasCustomPrompt="1"/>
          </p:nvPr>
        </p:nvSpPr>
        <p:spPr>
          <a:xfrm>
            <a:off x="29900880" y="7114032"/>
            <a:ext cx="12801600" cy="7315200"/>
          </a:xfrm>
        </p:spPr>
        <p:txBody>
          <a:bodyPr lIns="91382" tIns="182765"/>
          <a:lstStyle>
            <a:lvl1pPr>
              <a:defRPr sz="3400" baseline="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8" name="Content Placeholder 17"/>
          <p:cNvSpPr>
            <a:spLocks noGrp="1"/>
          </p:cNvSpPr>
          <p:nvPr>
            <p:ph sz="quarter" idx="33" hasCustomPrompt="1"/>
          </p:nvPr>
        </p:nvSpPr>
        <p:spPr>
          <a:xfrm>
            <a:off x="29900880" y="14914834"/>
            <a:ext cx="12801600" cy="4538611"/>
          </a:xfrm>
        </p:spPr>
        <p:txBody>
          <a:bodyPr lIns="91382" tIns="182765"/>
          <a:lstStyle>
            <a:lvl1pPr>
              <a:defRPr sz="3400" baseline="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9" name="Text Placeholder 6"/>
          <p:cNvSpPr>
            <a:spLocks noGrp="1"/>
          </p:cNvSpPr>
          <p:nvPr>
            <p:ph type="body" sz="quarter" idx="41" hasCustomPrompt="1"/>
          </p:nvPr>
        </p:nvSpPr>
        <p:spPr>
          <a:xfrm>
            <a:off x="29900880" y="19767595"/>
            <a:ext cx="12801600" cy="12192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91000">
                <a:schemeClr val="accent1"/>
              </a:gs>
              <a:gs pos="90000">
                <a:schemeClr val="tx1">
                  <a:lumMod val="65000"/>
                  <a:lumOff val="35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36553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530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0" name="Content Placeholder 17"/>
          <p:cNvSpPr>
            <a:spLocks noGrp="1"/>
          </p:cNvSpPr>
          <p:nvPr>
            <p:ph sz="quarter" idx="42" hasCustomPrompt="1"/>
          </p:nvPr>
        </p:nvSpPr>
        <p:spPr>
          <a:xfrm>
            <a:off x="29900880" y="21212347"/>
            <a:ext cx="12801600" cy="4344787"/>
          </a:xfrm>
        </p:spPr>
        <p:txBody>
          <a:bodyPr lIns="91382" tIns="182765"/>
          <a:lstStyle>
            <a:lvl1pPr>
              <a:defRPr sz="3400" baseline="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9" name="Text Placeholder 6"/>
          <p:cNvSpPr>
            <a:spLocks noGrp="1"/>
          </p:cNvSpPr>
          <p:nvPr>
            <p:ph type="body" sz="quarter" idx="34" hasCustomPrompt="1"/>
          </p:nvPr>
        </p:nvSpPr>
        <p:spPr>
          <a:xfrm>
            <a:off x="29900880" y="25722072"/>
            <a:ext cx="12801600" cy="12192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91000">
                <a:schemeClr val="accent1"/>
              </a:gs>
              <a:gs pos="90000">
                <a:schemeClr val="tx1">
                  <a:lumMod val="65000"/>
                  <a:lumOff val="35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36553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530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58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0" name="Content Placeholder 17"/>
          <p:cNvSpPr>
            <a:spLocks noGrp="1"/>
          </p:cNvSpPr>
          <p:nvPr>
            <p:ph sz="quarter" idx="35" hasCustomPrompt="1"/>
          </p:nvPr>
        </p:nvSpPr>
        <p:spPr>
          <a:xfrm>
            <a:off x="29900880" y="27166824"/>
            <a:ext cx="12801600" cy="4462272"/>
          </a:xfrm>
        </p:spPr>
        <p:txBody>
          <a:bodyPr lIns="91382" tIns="182765"/>
          <a:lstStyle>
            <a:lvl1pPr>
              <a:defRPr sz="3400" baseline="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1/12/21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43"/>
          </p:nvPr>
        </p:nvSpPr>
        <p:spPr>
          <a:xfrm>
            <a:off x="32270698" y="17"/>
            <a:ext cx="11620502" cy="3842443"/>
          </a:xfrm>
          <a:effectDag name="">
            <a:cont type="tree" name="">
              <a:effect ref="fillLine"/>
              <a:alphaMod>
                <a:cont name="">
                  <a:fill>
                    <a:gradFill>
                      <a:gsLst>
                        <a:gs pos="60000">
                          <a:srgbClr val="000000">
                            <a:alpha val="100000"/>
                          </a:srgbClr>
                        </a:gs>
                        <a:gs pos="97000">
                          <a:srgbClr val="000000">
                            <a:alpha val="0"/>
                          </a:srgbClr>
                        </a:gs>
                      </a:gsLst>
                      <a:lin ang="10800000"/>
                    </a:gradFill>
                  </a:fill>
                </a:cont>
              </a:alphaMod>
            </a:cont>
          </a:effectDag>
        </p:spPr>
        <p:txBody>
          <a:bodyPr lIns="91382" tIns="456912" rIns="91382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07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68" userDrawn="1">
          <p15:clr>
            <a:srgbClr val="A4A3A4"/>
          </p15:clr>
        </p15:guide>
        <p15:guide id="2" pos="18480" userDrawn="1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552" tIns="219288" rIns="438552" bIns="21928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7"/>
            <a:ext cx="39502080" cy="21724622"/>
          </a:xfrm>
          <a:prstGeom prst="rect">
            <a:avLst/>
          </a:prstGeom>
        </p:spPr>
        <p:txBody>
          <a:bodyPr vert="horz" lIns="438552" tIns="219288" rIns="438552" bIns="21928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552" tIns="219288" rIns="438552" bIns="219288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A57DF-1C19-4726-AB84-014692BAD8F5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552" tIns="219288" rIns="438552" bIns="219288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552" tIns="219288" rIns="438552" bIns="219288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4C631-C489-4C11-812F-2172FBEAE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7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</p:sldLayoutIdLst>
  <p:txStyles>
    <p:titleStyle>
      <a:lvl1pPr algn="ctr" defTabSz="4385616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4600" indent="-1644600" algn="l" defTabSz="4385616" rtl="0" eaLnBrk="1" latinLnBrk="0" hangingPunct="1">
        <a:spcBef>
          <a:spcPct val="20000"/>
        </a:spcBef>
        <a:buFont typeface="Arial" panose="020B0604020202020204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3304" indent="-1370496" algn="l" defTabSz="4385616" rtl="0" eaLnBrk="1" latinLnBrk="0" hangingPunct="1">
        <a:spcBef>
          <a:spcPct val="20000"/>
        </a:spcBef>
        <a:buFont typeface="Arial" panose="020B0604020202020204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2008" indent="-1096397" algn="l" defTabSz="4385616" rtl="0" eaLnBrk="1" latinLnBrk="0" hangingPunct="1">
        <a:spcBef>
          <a:spcPct val="20000"/>
        </a:spcBef>
        <a:buFont typeface="Arial" panose="020B0604020202020204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74816" indent="-1096397" algn="l" defTabSz="4385616" rtl="0" eaLnBrk="1" latinLnBrk="0" hangingPunct="1">
        <a:spcBef>
          <a:spcPct val="20000"/>
        </a:spcBef>
        <a:buFont typeface="Arial" panose="020B0604020202020204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67624" indent="-1096397" algn="l" defTabSz="4385616" rtl="0" eaLnBrk="1" latinLnBrk="0" hangingPunct="1">
        <a:spcBef>
          <a:spcPct val="20000"/>
        </a:spcBef>
        <a:buFont typeface="Arial" panose="020B0604020202020204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0432" indent="-1096397" algn="l" defTabSz="4385616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53240" indent="-1096397" algn="l" defTabSz="4385616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46038" indent="-1096397" algn="l" defTabSz="4385616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38837" indent="-1096397" algn="l" defTabSz="4385616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5616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2808" algn="l" defTabSz="4385616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5616" algn="l" defTabSz="4385616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78424" algn="l" defTabSz="4385616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1222" algn="l" defTabSz="4385616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64021" algn="l" defTabSz="4385616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56824" algn="l" defTabSz="4385616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49632" algn="l" defTabSz="4385616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42440" algn="l" defTabSz="4385616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svg"/><Relationship Id="rId42" Type="http://schemas.openxmlformats.org/officeDocument/2006/relationships/image" Target="../media/image4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32" Type="http://schemas.openxmlformats.org/officeDocument/2006/relationships/image" Target="../media/image31.svg"/><Relationship Id="rId37" Type="http://schemas.openxmlformats.org/officeDocument/2006/relationships/image" Target="../media/image36.png"/><Relationship Id="rId40" Type="http://schemas.openxmlformats.org/officeDocument/2006/relationships/image" Target="../media/image39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svg"/><Relationship Id="rId36" Type="http://schemas.openxmlformats.org/officeDocument/2006/relationships/image" Target="../media/image35.sv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png"/><Relationship Id="rId30" Type="http://schemas.openxmlformats.org/officeDocument/2006/relationships/image" Target="../media/image29.svg"/><Relationship Id="rId35" Type="http://schemas.openxmlformats.org/officeDocument/2006/relationships/image" Target="../media/image34.png"/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22">
            <a:extLst>
              <a:ext uri="{FF2B5EF4-FFF2-40B4-BE49-F238E27FC236}">
                <a16:creationId xmlns:a16="http://schemas.microsoft.com/office/drawing/2014/main" id="{A848E538-9EB6-D34A-8AF5-EA4EA1609DAA}"/>
              </a:ext>
            </a:extLst>
          </p:cNvPr>
          <p:cNvSpPr txBox="1">
            <a:spLocks/>
          </p:cNvSpPr>
          <p:nvPr/>
        </p:nvSpPr>
        <p:spPr>
          <a:xfrm>
            <a:off x="38992008" y="1"/>
            <a:ext cx="4899192" cy="3402646"/>
          </a:xfrm>
          <a:prstGeom prst="rect">
            <a:avLst/>
          </a:prstGeom>
          <a:solidFill>
            <a:srgbClr val="1D3552"/>
          </a:solidFill>
        </p:spPr>
        <p:txBody>
          <a:bodyPr vert="horz" lIns="365530" tIns="219288" rIns="438552" bIns="219288" rtlCol="0" anchor="ctr">
            <a:noAutofit/>
          </a:bodyPr>
          <a:lstStyle>
            <a:lvl1pPr marL="0" indent="0" algn="ctr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30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sz="5400" dirty="0">
              <a:solidFill>
                <a:schemeClr val="bg2"/>
              </a:solidFill>
            </a:endParaRPr>
          </a:p>
        </p:txBody>
      </p:sp>
      <p:sp>
        <p:nvSpPr>
          <p:cNvPr id="52" name="Text Placeholder 22">
            <a:extLst>
              <a:ext uri="{FF2B5EF4-FFF2-40B4-BE49-F238E27FC236}">
                <a16:creationId xmlns:a16="http://schemas.microsoft.com/office/drawing/2014/main" id="{FDC2867A-2187-A54D-82D6-4B2E4945536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978400" cy="3344817"/>
          </a:xfrm>
          <a:prstGeom prst="rect">
            <a:avLst/>
          </a:prstGeom>
          <a:solidFill>
            <a:srgbClr val="1D3552"/>
          </a:solidFill>
        </p:spPr>
        <p:txBody>
          <a:bodyPr vert="horz" lIns="365530" tIns="219288" rIns="438552" bIns="219288" rtlCol="0" anchor="ctr">
            <a:noAutofit/>
          </a:bodyPr>
          <a:lstStyle>
            <a:lvl1pPr marL="0" indent="0" algn="ctr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30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sz="5400" dirty="0">
              <a:solidFill>
                <a:schemeClr val="bg2"/>
              </a:solidFill>
            </a:endParaRPr>
          </a:p>
        </p:txBody>
      </p:sp>
      <p:sp>
        <p:nvSpPr>
          <p:cNvPr id="24" name="Text Placeholder 66"/>
          <p:cNvSpPr>
            <a:spLocks noGrp="1"/>
          </p:cNvSpPr>
          <p:nvPr>
            <p:ph type="body" sz="quarter" idx="13"/>
          </p:nvPr>
        </p:nvSpPr>
        <p:spPr>
          <a:xfrm>
            <a:off x="1247211" y="6783801"/>
            <a:ext cx="12801600" cy="1243766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sz="5800" b="1" dirty="0">
                <a:latin typeface="Minion Pro" pitchFamily="18" charset="0"/>
              </a:rPr>
              <a:t>Background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9779823" y="16638244"/>
            <a:ext cx="12801600" cy="118872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sz="5800" b="1" dirty="0">
                <a:latin typeface="Minion Pro" pitchFamily="18" charset="0"/>
              </a:rPr>
              <a:t>Results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9"/>
          </p:nvPr>
        </p:nvSpPr>
        <p:spPr>
          <a:xfrm>
            <a:off x="0" y="3283140"/>
            <a:ext cx="43891200" cy="2423707"/>
          </a:xfrm>
          <a:solidFill>
            <a:srgbClr val="1D3552"/>
          </a:solidFill>
        </p:spPr>
        <p:txBody>
          <a:bodyPr/>
          <a:lstStyle/>
          <a:p>
            <a:r>
              <a:rPr lang="en-US" sz="5400" dirty="0">
                <a:solidFill>
                  <a:schemeClr val="bg2"/>
                </a:solidFill>
              </a:rPr>
              <a:t>Armani </a:t>
            </a:r>
            <a:r>
              <a:rPr lang="en-US" sz="5400" dirty="0" err="1">
                <a:solidFill>
                  <a:schemeClr val="bg2"/>
                </a:solidFill>
              </a:rPr>
              <a:t>Minasian</a:t>
            </a:r>
            <a:r>
              <a:rPr lang="en-US" sz="5400" dirty="0">
                <a:solidFill>
                  <a:schemeClr val="bg2"/>
                </a:solidFill>
              </a:rPr>
              <a:t> Hawes</a:t>
            </a:r>
            <a:r>
              <a:rPr lang="en-US" sz="5400" baseline="30000" dirty="0">
                <a:solidFill>
                  <a:schemeClr val="bg2"/>
                </a:solidFill>
              </a:rPr>
              <a:t>1</a:t>
            </a:r>
            <a:r>
              <a:rPr lang="en-US" sz="5400" dirty="0">
                <a:solidFill>
                  <a:schemeClr val="bg2"/>
                </a:solidFill>
              </a:rPr>
              <a:t>, Adam B. Stein, MD</a:t>
            </a:r>
            <a:r>
              <a:rPr lang="en-US" sz="5400" baseline="30000" dirty="0">
                <a:solidFill>
                  <a:schemeClr val="bg2"/>
                </a:solidFill>
              </a:rPr>
              <a:t>2</a:t>
            </a:r>
            <a:endParaRPr lang="en-US" sz="5400" dirty="0">
              <a:solidFill>
                <a:schemeClr val="bg2"/>
              </a:solidFill>
            </a:endParaRPr>
          </a:p>
          <a:p>
            <a:r>
              <a:rPr lang="en-US" sz="5400" baseline="30000" dirty="0">
                <a:solidFill>
                  <a:schemeClr val="bg2"/>
                </a:solidFill>
              </a:rPr>
              <a:t>1</a:t>
            </a:r>
            <a:r>
              <a:rPr lang="en-US" sz="5400" dirty="0">
                <a:solidFill>
                  <a:schemeClr val="bg2"/>
                </a:solidFill>
              </a:rPr>
              <a:t>University of Michigan Medical School, </a:t>
            </a:r>
            <a:r>
              <a:rPr lang="en-US" sz="5400" baseline="30000" dirty="0">
                <a:solidFill>
                  <a:schemeClr val="bg2"/>
                </a:solidFill>
              </a:rPr>
              <a:t>2</a:t>
            </a:r>
            <a:r>
              <a:rPr lang="en-US" sz="5400" dirty="0">
                <a:solidFill>
                  <a:schemeClr val="bg2"/>
                </a:solidFill>
              </a:rPr>
              <a:t>Michigan Medicine Department of Cardiology</a:t>
            </a:r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9900879" y="25791080"/>
            <a:ext cx="12801600" cy="118872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sz="5800" b="1" dirty="0">
                <a:latin typeface="Minion Pro" pitchFamily="18" charset="0"/>
              </a:rPr>
              <a:t>Next Steps</a:t>
            </a:r>
          </a:p>
        </p:txBody>
      </p:sp>
      <p:sp>
        <p:nvSpPr>
          <p:cNvPr id="26" name="Content Placeholder 1"/>
          <p:cNvSpPr>
            <a:spLocks noGrp="1"/>
          </p:cNvSpPr>
          <p:nvPr>
            <p:ph sz="quarter" idx="26"/>
          </p:nvPr>
        </p:nvSpPr>
        <p:spPr>
          <a:xfrm>
            <a:off x="29900879" y="27033568"/>
            <a:ext cx="12801600" cy="2482185"/>
          </a:xfrm>
        </p:spPr>
        <p:txBody>
          <a:bodyPr>
            <a:noAutofit/>
          </a:bodyPr>
          <a:lstStyle/>
          <a:p>
            <a:pPr marL="473075" indent="-473075"/>
            <a:r>
              <a:rPr lang="en-US" sz="4100" dirty="0"/>
              <a:t>Analyze remaining pre- and post-data</a:t>
            </a:r>
          </a:p>
          <a:p>
            <a:pPr marL="473075" indent="-473075"/>
            <a:r>
              <a:rPr lang="en-US" sz="4100" dirty="0"/>
              <a:t>Continue intervention on the piloted floors</a:t>
            </a:r>
          </a:p>
          <a:p>
            <a:pPr marL="473075" indent="-473075"/>
            <a:r>
              <a:rPr lang="en-US" sz="4100" dirty="0"/>
              <a:t>Expand throughout Michigan Medicine</a:t>
            </a:r>
          </a:p>
        </p:txBody>
      </p:sp>
      <p:sp>
        <p:nvSpPr>
          <p:cNvPr id="59" name="Text Placeholder 22">
            <a:extLst>
              <a:ext uri="{FF2B5EF4-FFF2-40B4-BE49-F238E27FC236}">
                <a16:creationId xmlns:a16="http://schemas.microsoft.com/office/drawing/2014/main" id="{7F04728C-F4AE-6A42-8B89-C2DE87A32E95}"/>
              </a:ext>
            </a:extLst>
          </p:cNvPr>
          <p:cNvSpPr txBox="1">
            <a:spLocks/>
          </p:cNvSpPr>
          <p:nvPr/>
        </p:nvSpPr>
        <p:spPr>
          <a:xfrm>
            <a:off x="4978400" y="0"/>
            <a:ext cx="34326786" cy="3286037"/>
          </a:xfrm>
          <a:prstGeom prst="rect">
            <a:avLst/>
          </a:prstGeom>
          <a:solidFill>
            <a:srgbClr val="1D3552"/>
          </a:solidFill>
        </p:spPr>
        <p:txBody>
          <a:bodyPr vert="horz" lIns="365530" tIns="219288" rIns="438552" bIns="219288" rtlCol="0" anchor="ctr">
            <a:noAutofit/>
          </a:bodyPr>
          <a:lstStyle>
            <a:lvl1pPr marL="0" indent="0" algn="ctr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30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sz="8000" dirty="0"/>
              <a:t>Better Together: How Rounding With Nurses Can Improve Patient Outcomes and Provider Satisfaction</a:t>
            </a:r>
          </a:p>
        </p:txBody>
      </p:sp>
      <p:pic>
        <p:nvPicPr>
          <p:cNvPr id="63" name="Picture 62" descr="Logo&#10;&#10;Description automatically generated">
            <a:extLst>
              <a:ext uri="{FF2B5EF4-FFF2-40B4-BE49-F238E27FC236}">
                <a16:creationId xmlns:a16="http://schemas.microsoft.com/office/drawing/2014/main" id="{7B555F47-3E12-9F41-B27A-9D1AAFD14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913" y="871880"/>
            <a:ext cx="4500446" cy="3293805"/>
          </a:xfrm>
          <a:prstGeom prst="rect">
            <a:avLst/>
          </a:prstGeom>
        </p:spPr>
      </p:pic>
      <p:pic>
        <p:nvPicPr>
          <p:cNvPr id="51" name="Picture 50" descr="Logo&#10;&#10;Description automatically generated">
            <a:extLst>
              <a:ext uri="{FF2B5EF4-FFF2-40B4-BE49-F238E27FC236}">
                <a16:creationId xmlns:a16="http://schemas.microsoft.com/office/drawing/2014/main" id="{22A3B64D-220A-AC44-AC94-4C0580E86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538" y="820613"/>
            <a:ext cx="4500446" cy="3293805"/>
          </a:xfrm>
          <a:prstGeom prst="rect">
            <a:avLst/>
          </a:prstGeom>
        </p:spPr>
      </p:pic>
      <p:pic>
        <p:nvPicPr>
          <p:cNvPr id="54" name="Graphic 53" descr="Stethoscope with solid fill">
            <a:extLst>
              <a:ext uri="{FF2B5EF4-FFF2-40B4-BE49-F238E27FC236}">
                <a16:creationId xmlns:a16="http://schemas.microsoft.com/office/drawing/2014/main" id="{DB7D1082-B01F-E640-88FD-48F10FCAB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12692" y="8989987"/>
            <a:ext cx="3460011" cy="3460011"/>
          </a:xfrm>
          <a:prstGeom prst="rect">
            <a:avLst/>
          </a:prstGeom>
        </p:spPr>
      </p:pic>
      <p:pic>
        <p:nvPicPr>
          <p:cNvPr id="55" name="Graphic 54" descr="Hospital with solid fill">
            <a:extLst>
              <a:ext uri="{FF2B5EF4-FFF2-40B4-BE49-F238E27FC236}">
                <a16:creationId xmlns:a16="http://schemas.microsoft.com/office/drawing/2014/main" id="{8482FFA4-30BC-384B-9597-F748314D93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2588" y="8366698"/>
            <a:ext cx="4790481" cy="4790481"/>
          </a:xfrm>
          <a:prstGeom prst="rect">
            <a:avLst/>
          </a:prstGeom>
        </p:spPr>
      </p:pic>
      <p:sp>
        <p:nvSpPr>
          <p:cNvPr id="56" name="Content Placeholder 21">
            <a:extLst>
              <a:ext uri="{FF2B5EF4-FFF2-40B4-BE49-F238E27FC236}">
                <a16:creationId xmlns:a16="http://schemas.microsoft.com/office/drawing/2014/main" id="{27DC88C9-6DB0-BF4E-A587-F8279F010E55}"/>
              </a:ext>
            </a:extLst>
          </p:cNvPr>
          <p:cNvSpPr txBox="1">
            <a:spLocks/>
          </p:cNvSpPr>
          <p:nvPr/>
        </p:nvSpPr>
        <p:spPr>
          <a:xfrm>
            <a:off x="1337558" y="12615311"/>
            <a:ext cx="12801600" cy="3876511"/>
          </a:xfrm>
          <a:prstGeom prst="rect">
            <a:avLst/>
          </a:prstGeom>
        </p:spPr>
        <p:txBody>
          <a:bodyPr vert="horz" lIns="91382" tIns="182765" rIns="438552" bIns="219288" rtlCol="0">
            <a:normAutofit/>
          </a:bodyPr>
          <a:lstStyle>
            <a:lvl1pPr marL="1644600" indent="-1644600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3304" indent="-1370496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2008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74816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67624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0432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53240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46038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38837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3075" indent="-473075"/>
            <a:r>
              <a:rPr lang="en-US" sz="4100" dirty="0">
                <a:solidFill>
                  <a:schemeClr val="tx1">
                    <a:lumMod val="50000"/>
                  </a:schemeClr>
                </a:solidFill>
              </a:rPr>
              <a:t>Most medical errors are related to poor communication</a:t>
            </a:r>
          </a:p>
          <a:p>
            <a:pPr marL="473075" indent="-473075"/>
            <a:r>
              <a:rPr lang="en-US" sz="4100" dirty="0">
                <a:solidFill>
                  <a:schemeClr val="tx1">
                    <a:lumMod val="50000"/>
                  </a:schemeClr>
                </a:solidFill>
              </a:rPr>
              <a:t>Patient outcomes and interdisciplinary teamwork are better when doctors and nurses communicate</a:t>
            </a:r>
          </a:p>
          <a:p>
            <a:pPr marL="473075" indent="-473075"/>
            <a:r>
              <a:rPr lang="en-US" sz="4100" dirty="0">
                <a:solidFill>
                  <a:schemeClr val="tx1">
                    <a:lumMod val="50000"/>
                  </a:schemeClr>
                </a:solidFill>
              </a:rPr>
              <a:t>An intervention was completed to include nurses at Michigan Medicine on physician rounds</a:t>
            </a:r>
          </a:p>
        </p:txBody>
      </p:sp>
      <p:sp>
        <p:nvSpPr>
          <p:cNvPr id="60" name="Text Placeholder 66">
            <a:extLst>
              <a:ext uri="{FF2B5EF4-FFF2-40B4-BE49-F238E27FC236}">
                <a16:creationId xmlns:a16="http://schemas.microsoft.com/office/drawing/2014/main" id="{58CE383F-27DF-D741-BF98-82A193C65DDA}"/>
              </a:ext>
            </a:extLst>
          </p:cNvPr>
          <p:cNvSpPr txBox="1">
            <a:spLocks/>
          </p:cNvSpPr>
          <p:nvPr/>
        </p:nvSpPr>
        <p:spPr>
          <a:xfrm>
            <a:off x="1286715" y="16662065"/>
            <a:ext cx="12801600" cy="124376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365530" tIns="219288" rIns="438552" bIns="219288" rtlCol="0" anchor="ctr">
            <a:noAutofit/>
          </a:bodyPr>
          <a:lstStyle>
            <a:lvl1pPr marL="0" indent="0" algn="ctr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30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sz="5800" b="1" dirty="0">
                <a:latin typeface="Minion Pro" pitchFamily="18" charset="0"/>
              </a:rPr>
              <a:t>Current Condition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099AFE4-603E-E24A-9467-94D911425B38}"/>
              </a:ext>
            </a:extLst>
          </p:cNvPr>
          <p:cNvCxnSpPr>
            <a:cxnSpLocks/>
          </p:cNvCxnSpPr>
          <p:nvPr/>
        </p:nvCxnSpPr>
        <p:spPr>
          <a:xfrm>
            <a:off x="7379787" y="18440400"/>
            <a:ext cx="0" cy="547983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2" name="Graphic 61" descr="Needle with solid fill">
            <a:extLst>
              <a:ext uri="{FF2B5EF4-FFF2-40B4-BE49-F238E27FC236}">
                <a16:creationId xmlns:a16="http://schemas.microsoft.com/office/drawing/2014/main" id="{58F3F0E8-C413-A448-B247-DD8DAC925B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25398" y="18627918"/>
            <a:ext cx="1749842" cy="1749842"/>
          </a:xfrm>
          <a:prstGeom prst="rect">
            <a:avLst/>
          </a:prstGeom>
        </p:spPr>
      </p:pic>
      <p:pic>
        <p:nvPicPr>
          <p:cNvPr id="64" name="Graphic 63" descr="Man with solid fill">
            <a:extLst>
              <a:ext uri="{FF2B5EF4-FFF2-40B4-BE49-F238E27FC236}">
                <a16:creationId xmlns:a16="http://schemas.microsoft.com/office/drawing/2014/main" id="{1C0B1CB4-7047-514E-AAEE-957ABD8D58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92586" y="19248653"/>
            <a:ext cx="1749842" cy="1749842"/>
          </a:xfrm>
          <a:prstGeom prst="rect">
            <a:avLst/>
          </a:prstGeom>
        </p:spPr>
      </p:pic>
      <p:pic>
        <p:nvPicPr>
          <p:cNvPr id="65" name="Graphic 64" descr="Man with solid fill">
            <a:extLst>
              <a:ext uri="{FF2B5EF4-FFF2-40B4-BE49-F238E27FC236}">
                <a16:creationId xmlns:a16="http://schemas.microsoft.com/office/drawing/2014/main" id="{EE42D22C-A2E7-A542-B5C3-8F30FD6236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55688" y="19265164"/>
            <a:ext cx="1749842" cy="1749842"/>
          </a:xfrm>
          <a:prstGeom prst="rect">
            <a:avLst/>
          </a:prstGeom>
        </p:spPr>
      </p:pic>
      <p:pic>
        <p:nvPicPr>
          <p:cNvPr id="66" name="Graphic 65" descr="Woman with solid fill">
            <a:extLst>
              <a:ext uri="{FF2B5EF4-FFF2-40B4-BE49-F238E27FC236}">
                <a16:creationId xmlns:a16="http://schemas.microsoft.com/office/drawing/2014/main" id="{6AD8D6B2-3D75-2742-AE61-70DD2AB979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19797" y="21226932"/>
            <a:ext cx="1749841" cy="1749841"/>
          </a:xfrm>
          <a:prstGeom prst="rect">
            <a:avLst/>
          </a:prstGeom>
        </p:spPr>
      </p:pic>
      <p:pic>
        <p:nvPicPr>
          <p:cNvPr id="67" name="Graphic 66" descr="Medicine outline">
            <a:extLst>
              <a:ext uri="{FF2B5EF4-FFF2-40B4-BE49-F238E27FC236}">
                <a16:creationId xmlns:a16="http://schemas.microsoft.com/office/drawing/2014/main" id="{1638BDB8-6F6F-4C46-B2CE-C18B3E6E86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26350" y="21180319"/>
            <a:ext cx="1417328" cy="1417328"/>
          </a:xfrm>
          <a:prstGeom prst="rect">
            <a:avLst/>
          </a:prstGeom>
        </p:spPr>
      </p:pic>
      <p:pic>
        <p:nvPicPr>
          <p:cNvPr id="68" name="Graphic 67" descr="Clipboard Checked with solid fill">
            <a:extLst>
              <a:ext uri="{FF2B5EF4-FFF2-40B4-BE49-F238E27FC236}">
                <a16:creationId xmlns:a16="http://schemas.microsoft.com/office/drawing/2014/main" id="{7F07243C-419A-B843-9762-E0C18652DA7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63304" y="21420810"/>
            <a:ext cx="1855500" cy="1855500"/>
          </a:xfrm>
          <a:prstGeom prst="rect">
            <a:avLst/>
          </a:prstGeom>
        </p:spPr>
      </p:pic>
      <p:pic>
        <p:nvPicPr>
          <p:cNvPr id="69" name="Graphic 68" descr="Group with solid fill">
            <a:extLst>
              <a:ext uri="{FF2B5EF4-FFF2-40B4-BE49-F238E27FC236}">
                <a16:creationId xmlns:a16="http://schemas.microsoft.com/office/drawing/2014/main" id="{3531A22E-0C3C-C641-A155-C0E4416055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967204" y="18827617"/>
            <a:ext cx="2745611" cy="2745611"/>
          </a:xfrm>
          <a:prstGeom prst="rect">
            <a:avLst/>
          </a:prstGeom>
        </p:spPr>
      </p:pic>
      <p:pic>
        <p:nvPicPr>
          <p:cNvPr id="70" name="Graphic 69" descr="Sleep outline">
            <a:extLst>
              <a:ext uri="{FF2B5EF4-FFF2-40B4-BE49-F238E27FC236}">
                <a16:creationId xmlns:a16="http://schemas.microsoft.com/office/drawing/2014/main" id="{315CA421-7A8B-E84D-B8A4-423964F690F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572599" y="20116461"/>
            <a:ext cx="2470110" cy="247011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10D4827-B38C-7B47-961D-DB61C0C9679E}"/>
              </a:ext>
            </a:extLst>
          </p:cNvPr>
          <p:cNvSpPr txBox="1"/>
          <p:nvPr/>
        </p:nvSpPr>
        <p:spPr>
          <a:xfrm>
            <a:off x="2451203" y="18138306"/>
            <a:ext cx="103899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Doctors                Nurses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FF8C486-A923-0347-83D6-84F6F47F7668}"/>
              </a:ext>
            </a:extLst>
          </p:cNvPr>
          <p:cNvSpPr txBox="1"/>
          <p:nvPr/>
        </p:nvSpPr>
        <p:spPr>
          <a:xfrm>
            <a:off x="3617933" y="24420041"/>
            <a:ext cx="82804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Separated workflows</a:t>
            </a:r>
          </a:p>
        </p:txBody>
      </p:sp>
      <p:pic>
        <p:nvPicPr>
          <p:cNvPr id="82" name="Graphic 81" descr="Woman with solid fill">
            <a:extLst>
              <a:ext uri="{FF2B5EF4-FFF2-40B4-BE49-F238E27FC236}">
                <a16:creationId xmlns:a16="http://schemas.microsoft.com/office/drawing/2014/main" id="{8FB486E0-32E9-6F47-B757-161A5E550E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52587" y="21233724"/>
            <a:ext cx="1749841" cy="1749841"/>
          </a:xfrm>
          <a:prstGeom prst="rect">
            <a:avLst/>
          </a:prstGeom>
        </p:spPr>
      </p:pic>
      <p:pic>
        <p:nvPicPr>
          <p:cNvPr id="83" name="Graphic 82" descr="Woman with solid fill">
            <a:extLst>
              <a:ext uri="{FF2B5EF4-FFF2-40B4-BE49-F238E27FC236}">
                <a16:creationId xmlns:a16="http://schemas.microsoft.com/office/drawing/2014/main" id="{E4800CA7-4CF9-1847-BFD0-D9972893E5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43962" y="19252588"/>
            <a:ext cx="1749841" cy="1749841"/>
          </a:xfrm>
          <a:prstGeom prst="rect">
            <a:avLst/>
          </a:prstGeom>
        </p:spPr>
      </p:pic>
      <p:pic>
        <p:nvPicPr>
          <p:cNvPr id="85" name="Graphic 84" descr="Chevron arrows with solid fill">
            <a:extLst>
              <a:ext uri="{FF2B5EF4-FFF2-40B4-BE49-F238E27FC236}">
                <a16:creationId xmlns:a16="http://schemas.microsoft.com/office/drawing/2014/main" id="{A42515FF-72E3-0F44-B105-FDFEFDFF90D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5400000">
            <a:off x="6096989" y="25801565"/>
            <a:ext cx="2165760" cy="2165760"/>
          </a:xfrm>
          <a:prstGeom prst="rect">
            <a:avLst/>
          </a:prstGeom>
        </p:spPr>
      </p:pic>
      <p:sp>
        <p:nvSpPr>
          <p:cNvPr id="87" name="Content Placeholder 21">
            <a:extLst>
              <a:ext uri="{FF2B5EF4-FFF2-40B4-BE49-F238E27FC236}">
                <a16:creationId xmlns:a16="http://schemas.microsoft.com/office/drawing/2014/main" id="{98BEF07D-D70D-9A4C-880E-53DA2795D055}"/>
              </a:ext>
            </a:extLst>
          </p:cNvPr>
          <p:cNvSpPr txBox="1">
            <a:spLocks/>
          </p:cNvSpPr>
          <p:nvPr/>
        </p:nvSpPr>
        <p:spPr>
          <a:xfrm>
            <a:off x="4562434" y="28025560"/>
            <a:ext cx="6962964" cy="2995512"/>
          </a:xfrm>
          <a:prstGeom prst="rect">
            <a:avLst/>
          </a:prstGeom>
        </p:spPr>
        <p:txBody>
          <a:bodyPr vert="horz" lIns="91382" tIns="182765" rIns="438552" bIns="219288" rtlCol="0">
            <a:normAutofit/>
          </a:bodyPr>
          <a:lstStyle>
            <a:lvl1pPr marL="1644600" indent="-1644600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3304" indent="-1370496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2008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74816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67624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0432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53240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46038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38837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3075" indent="-473075"/>
            <a:r>
              <a:rPr lang="en-US" sz="4100" b="1" dirty="0">
                <a:solidFill>
                  <a:schemeClr val="tx1">
                    <a:lumMod val="50000"/>
                  </a:schemeClr>
                </a:solidFill>
              </a:rPr>
              <a:t>Poor communication</a:t>
            </a:r>
          </a:p>
          <a:p>
            <a:pPr marL="473075" indent="-473075"/>
            <a:r>
              <a:rPr lang="en-US" sz="4100" b="1" dirty="0">
                <a:solidFill>
                  <a:schemeClr val="tx1">
                    <a:lumMod val="50000"/>
                  </a:schemeClr>
                </a:solidFill>
              </a:rPr>
              <a:t>Longer hospital stays</a:t>
            </a:r>
          </a:p>
          <a:p>
            <a:pPr marL="473075" indent="-473075"/>
            <a:r>
              <a:rPr lang="en-US" sz="4100" b="1" dirty="0">
                <a:solidFill>
                  <a:schemeClr val="tx1">
                    <a:lumMod val="50000"/>
                  </a:schemeClr>
                </a:solidFill>
              </a:rPr>
              <a:t>Increased readmissions</a:t>
            </a:r>
          </a:p>
        </p:txBody>
      </p:sp>
      <p:sp>
        <p:nvSpPr>
          <p:cNvPr id="89" name="Text Placeholder 17">
            <a:extLst>
              <a:ext uri="{FF2B5EF4-FFF2-40B4-BE49-F238E27FC236}">
                <a16:creationId xmlns:a16="http://schemas.microsoft.com/office/drawing/2014/main" id="{DAA0ECAB-B817-0045-84A0-2ACFB18E7778}"/>
              </a:ext>
            </a:extLst>
          </p:cNvPr>
          <p:cNvSpPr txBox="1">
            <a:spLocks/>
          </p:cNvSpPr>
          <p:nvPr/>
        </p:nvSpPr>
        <p:spPr>
          <a:xfrm>
            <a:off x="15452126" y="16668836"/>
            <a:ext cx="12801600" cy="11887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365530" tIns="219288" rIns="438552" bIns="219288" rtlCol="0" anchor="ctr">
            <a:noAutofit/>
          </a:bodyPr>
          <a:lstStyle>
            <a:lvl1pPr marL="0" indent="0" algn="ctr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30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sz="5800" b="1">
                <a:latin typeface="Minion Pro" pitchFamily="18" charset="0"/>
              </a:rPr>
              <a:t>Target Condition</a:t>
            </a:r>
            <a:endParaRPr lang="en-US" sz="5800" b="1" dirty="0">
              <a:latin typeface="Minion Pro" pitchFamily="18" charset="0"/>
            </a:endParaRPr>
          </a:p>
        </p:txBody>
      </p:sp>
      <p:sp>
        <p:nvSpPr>
          <p:cNvPr id="90" name="Content Placeholder 21">
            <a:extLst>
              <a:ext uri="{FF2B5EF4-FFF2-40B4-BE49-F238E27FC236}">
                <a16:creationId xmlns:a16="http://schemas.microsoft.com/office/drawing/2014/main" id="{25ABEA11-D797-5643-8EB3-309F9F3CE764}"/>
              </a:ext>
            </a:extLst>
          </p:cNvPr>
          <p:cNvSpPr txBox="1">
            <a:spLocks/>
          </p:cNvSpPr>
          <p:nvPr/>
        </p:nvSpPr>
        <p:spPr>
          <a:xfrm>
            <a:off x="15878847" y="18294146"/>
            <a:ext cx="9651317" cy="12063934"/>
          </a:xfrm>
          <a:prstGeom prst="rect">
            <a:avLst/>
          </a:prstGeom>
        </p:spPr>
        <p:txBody>
          <a:bodyPr vert="horz" lIns="91382" tIns="182765" rIns="438552" bIns="219288" rtlCol="0">
            <a:normAutofit fontScale="92500" lnSpcReduction="10000"/>
          </a:bodyPr>
          <a:lstStyle>
            <a:lvl1pPr marL="1644600" indent="-1644600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3304" indent="-1370496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2008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74816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67624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0432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53240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46038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38837" indent="-1096397" algn="l" defTabSz="43856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dirty="0">
                <a:solidFill>
                  <a:schemeClr val="tx1">
                    <a:lumMod val="50000"/>
                  </a:schemeClr>
                </a:solidFill>
              </a:rPr>
              <a:t>Gather nurses phone numbers before rounds</a:t>
            </a:r>
          </a:p>
          <a:p>
            <a:pPr marL="0" indent="0">
              <a:buNone/>
            </a:pPr>
            <a:endParaRPr lang="en-US" sz="44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4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4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4400" dirty="0">
                <a:solidFill>
                  <a:schemeClr val="tx1">
                    <a:lumMod val="50000"/>
                  </a:schemeClr>
                </a:solidFill>
              </a:rPr>
              <a:t>Obtain rounding order from senior resident</a:t>
            </a:r>
          </a:p>
          <a:p>
            <a:pPr marL="0" indent="0">
              <a:buNone/>
            </a:pPr>
            <a:endParaRPr lang="en-US" sz="44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4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4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4400" dirty="0">
                <a:solidFill>
                  <a:schemeClr val="tx1">
                    <a:lumMod val="50000"/>
                  </a:schemeClr>
                </a:solidFill>
              </a:rPr>
              <a:t> Call each nurse before reaching his or her patient’s room</a:t>
            </a:r>
          </a:p>
          <a:p>
            <a:pPr marL="0" indent="0">
              <a:buNone/>
            </a:pPr>
            <a:endParaRPr lang="en-US" sz="44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4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4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4400" dirty="0">
                <a:solidFill>
                  <a:schemeClr val="tx1">
                    <a:lumMod val="50000"/>
                  </a:schemeClr>
                </a:solidFill>
              </a:rPr>
              <a:t>Nurse joins physician team and participates in rounds</a:t>
            </a:r>
          </a:p>
        </p:txBody>
      </p:sp>
      <p:pic>
        <p:nvPicPr>
          <p:cNvPr id="91" name="Graphic 90" descr="Man outline">
            <a:extLst>
              <a:ext uri="{FF2B5EF4-FFF2-40B4-BE49-F238E27FC236}">
                <a16:creationId xmlns:a16="http://schemas.microsoft.com/office/drawing/2014/main" id="{079EEA2F-6058-AA48-AFC9-414AE5FEA64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4182472" y="17918445"/>
            <a:ext cx="1665904" cy="1665904"/>
          </a:xfrm>
          <a:prstGeom prst="rect">
            <a:avLst/>
          </a:prstGeom>
        </p:spPr>
      </p:pic>
      <p:pic>
        <p:nvPicPr>
          <p:cNvPr id="92" name="Graphic 91" descr="List with solid fill">
            <a:extLst>
              <a:ext uri="{FF2B5EF4-FFF2-40B4-BE49-F238E27FC236}">
                <a16:creationId xmlns:a16="http://schemas.microsoft.com/office/drawing/2014/main" id="{7C6449B7-66AA-5248-82CB-515C841108F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5536141" y="18233257"/>
            <a:ext cx="1188720" cy="1188720"/>
          </a:xfrm>
          <a:prstGeom prst="rect">
            <a:avLst/>
          </a:prstGeom>
        </p:spPr>
      </p:pic>
      <p:pic>
        <p:nvPicPr>
          <p:cNvPr id="93" name="Graphic 92" descr="Group of men with solid fill">
            <a:extLst>
              <a:ext uri="{FF2B5EF4-FFF2-40B4-BE49-F238E27FC236}">
                <a16:creationId xmlns:a16="http://schemas.microsoft.com/office/drawing/2014/main" id="{E4607AC6-31A1-944F-8D61-CD4045B27DB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3834696" y="21637081"/>
            <a:ext cx="1754937" cy="1754937"/>
          </a:xfrm>
          <a:prstGeom prst="rect">
            <a:avLst/>
          </a:prstGeom>
        </p:spPr>
      </p:pic>
      <p:pic>
        <p:nvPicPr>
          <p:cNvPr id="94" name="Graphic 93" descr="Group success outline">
            <a:extLst>
              <a:ext uri="{FF2B5EF4-FFF2-40B4-BE49-F238E27FC236}">
                <a16:creationId xmlns:a16="http://schemas.microsoft.com/office/drawing/2014/main" id="{F9BE976E-5111-994E-8657-DA8B3304A62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23100364" y="27737437"/>
            <a:ext cx="2164216" cy="2164216"/>
          </a:xfrm>
          <a:prstGeom prst="rect">
            <a:avLst/>
          </a:prstGeom>
        </p:spPr>
      </p:pic>
      <p:pic>
        <p:nvPicPr>
          <p:cNvPr id="95" name="Graphic 94" descr="Sleep with solid fill">
            <a:extLst>
              <a:ext uri="{FF2B5EF4-FFF2-40B4-BE49-F238E27FC236}">
                <a16:creationId xmlns:a16="http://schemas.microsoft.com/office/drawing/2014/main" id="{1DD182B2-3D14-2541-BEC4-011C8FEEC6B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5450265" y="28331207"/>
            <a:ext cx="1891106" cy="1891106"/>
          </a:xfrm>
          <a:prstGeom prst="rect">
            <a:avLst/>
          </a:prstGeom>
        </p:spPr>
      </p:pic>
      <p:pic>
        <p:nvPicPr>
          <p:cNvPr id="97" name="Graphic 96" descr="Arrow: Rotate right outline">
            <a:extLst>
              <a:ext uri="{FF2B5EF4-FFF2-40B4-BE49-F238E27FC236}">
                <a16:creationId xmlns:a16="http://schemas.microsoft.com/office/drawing/2014/main" id="{7BA6EBD3-0018-7D43-BECD-4644E1BA95C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8443901" y="19788314"/>
            <a:ext cx="1543113" cy="1543113"/>
          </a:xfrm>
          <a:prstGeom prst="rect">
            <a:avLst/>
          </a:prstGeom>
        </p:spPr>
      </p:pic>
      <p:pic>
        <p:nvPicPr>
          <p:cNvPr id="98" name="Graphic 97" descr="Telephone with solid fill">
            <a:extLst>
              <a:ext uri="{FF2B5EF4-FFF2-40B4-BE49-F238E27FC236}">
                <a16:creationId xmlns:a16="http://schemas.microsoft.com/office/drawing/2014/main" id="{1FA53B1A-C28A-1448-9A45-A70DF0E04EA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25484751" y="24981782"/>
            <a:ext cx="1509074" cy="1509074"/>
          </a:xfrm>
          <a:prstGeom prst="rect">
            <a:avLst/>
          </a:prstGeom>
        </p:spPr>
      </p:pic>
      <p:pic>
        <p:nvPicPr>
          <p:cNvPr id="99" name="Graphic 98" descr="Arrow: Rotate right outline">
            <a:extLst>
              <a:ext uri="{FF2B5EF4-FFF2-40B4-BE49-F238E27FC236}">
                <a16:creationId xmlns:a16="http://schemas.microsoft.com/office/drawing/2014/main" id="{5D96EB2B-760B-0647-AF7A-FBBE906A457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8558241" y="23257630"/>
            <a:ext cx="1543113" cy="1543113"/>
          </a:xfrm>
          <a:prstGeom prst="rect">
            <a:avLst/>
          </a:prstGeom>
        </p:spPr>
      </p:pic>
      <p:pic>
        <p:nvPicPr>
          <p:cNvPr id="105" name="Graphic 104" descr="Arrow: Rotate right outline">
            <a:extLst>
              <a:ext uri="{FF2B5EF4-FFF2-40B4-BE49-F238E27FC236}">
                <a16:creationId xmlns:a16="http://schemas.microsoft.com/office/drawing/2014/main" id="{249F3691-362F-AC4F-931F-5784DB8B79B9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8543048" y="26606155"/>
            <a:ext cx="1543113" cy="1543113"/>
          </a:xfrm>
          <a:prstGeom prst="rect">
            <a:avLst/>
          </a:prstGeom>
        </p:spPr>
      </p:pic>
      <p:sp>
        <p:nvSpPr>
          <p:cNvPr id="107" name="Oval 106">
            <a:extLst>
              <a:ext uri="{FF2B5EF4-FFF2-40B4-BE49-F238E27FC236}">
                <a16:creationId xmlns:a16="http://schemas.microsoft.com/office/drawing/2014/main" id="{9F087CCF-A40B-7D48-AB67-0D4A9E5B8FE1}"/>
              </a:ext>
            </a:extLst>
          </p:cNvPr>
          <p:cNvSpPr/>
          <p:nvPr/>
        </p:nvSpPr>
        <p:spPr>
          <a:xfrm>
            <a:off x="38582571" y="10652192"/>
            <a:ext cx="4937099" cy="274058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 Placeholder 8">
            <a:extLst>
              <a:ext uri="{FF2B5EF4-FFF2-40B4-BE49-F238E27FC236}">
                <a16:creationId xmlns:a16="http://schemas.microsoft.com/office/drawing/2014/main" id="{0CF3961C-0FB9-F146-B0B0-E40CFB03FBCF}"/>
              </a:ext>
            </a:extLst>
          </p:cNvPr>
          <p:cNvSpPr txBox="1">
            <a:spLocks/>
          </p:cNvSpPr>
          <p:nvPr/>
        </p:nvSpPr>
        <p:spPr>
          <a:xfrm>
            <a:off x="15574045" y="6783983"/>
            <a:ext cx="27030440" cy="124358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365530" tIns="219288" rIns="438552" bIns="219288" rtlCol="0" anchor="ctr">
            <a:noAutofit/>
          </a:bodyPr>
          <a:lstStyle>
            <a:lvl1pPr marL="0" indent="0" algn="ctr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30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4385616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5800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sz="5800" b="1">
                <a:latin typeface="Minion Pro" pitchFamily="18" charset="0"/>
              </a:rPr>
              <a:t>Root Cause Analysis</a:t>
            </a:r>
            <a:endParaRPr lang="en-US" sz="5800" b="1" dirty="0">
              <a:latin typeface="Minion Pro" pitchFamily="18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4F407C7-4B1D-FC41-B632-31920071D00B}"/>
              </a:ext>
            </a:extLst>
          </p:cNvPr>
          <p:cNvSpPr txBox="1"/>
          <p:nvPr/>
        </p:nvSpPr>
        <p:spPr>
          <a:xfrm>
            <a:off x="38779203" y="11275184"/>
            <a:ext cx="479048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/>
              <a:t>Poor nurse-physician communication   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E2162228-BE8B-E340-8C31-34EE7AD51976}"/>
              </a:ext>
            </a:extLst>
          </p:cNvPr>
          <p:cNvCxnSpPr>
            <a:cxnSpLocks/>
          </p:cNvCxnSpPr>
          <p:nvPr/>
        </p:nvCxnSpPr>
        <p:spPr>
          <a:xfrm flipH="1">
            <a:off x="16971462" y="12108548"/>
            <a:ext cx="21565832" cy="0"/>
          </a:xfrm>
          <a:prstGeom prst="line">
            <a:avLst/>
          </a:prstGeom>
          <a:ln w="793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D3AE108C-609F-9A4B-8BD0-9D997FDE26C3}"/>
              </a:ext>
            </a:extLst>
          </p:cNvPr>
          <p:cNvSpPr txBox="1"/>
          <p:nvPr/>
        </p:nvSpPr>
        <p:spPr>
          <a:xfrm>
            <a:off x="16907981" y="8277273"/>
            <a:ext cx="479048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/>
              <a:t>Time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B92C799-9FD8-9B49-AEFD-6D1047705A68}"/>
              </a:ext>
            </a:extLst>
          </p:cNvPr>
          <p:cNvSpPr txBox="1"/>
          <p:nvPr/>
        </p:nvSpPr>
        <p:spPr>
          <a:xfrm>
            <a:off x="16907981" y="15473745"/>
            <a:ext cx="479048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/>
              <a:t>Location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9A2193DA-8A7D-554D-B8C0-4C039C1B006F}"/>
              </a:ext>
            </a:extLst>
          </p:cNvPr>
          <p:cNvSpPr txBox="1"/>
          <p:nvPr/>
        </p:nvSpPr>
        <p:spPr>
          <a:xfrm>
            <a:off x="15598604" y="10739843"/>
            <a:ext cx="5194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Rounds overlap with med pass time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EA8DA6B-E3A5-184B-8C52-8B381422AADD}"/>
              </a:ext>
            </a:extLst>
          </p:cNvPr>
          <p:cNvSpPr txBox="1"/>
          <p:nvPr/>
        </p:nvSpPr>
        <p:spPr>
          <a:xfrm>
            <a:off x="15589565" y="14118676"/>
            <a:ext cx="51945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Patients are located on different floors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C9858A6-F7DA-9640-95AE-30B64DEFC8DF}"/>
              </a:ext>
            </a:extLst>
          </p:cNvPr>
          <p:cNvSpPr txBox="1"/>
          <p:nvPr/>
        </p:nvSpPr>
        <p:spPr>
          <a:xfrm>
            <a:off x="15598604" y="12267180"/>
            <a:ext cx="5194590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One nurse takes care of patients from multiple teams</a:t>
            </a:r>
          </a:p>
          <a:p>
            <a:endParaRPr lang="en-US" sz="41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2FCE850-C431-BF4D-8D71-6FDC45B58A90}"/>
              </a:ext>
            </a:extLst>
          </p:cNvPr>
          <p:cNvSpPr txBox="1"/>
          <p:nvPr/>
        </p:nvSpPr>
        <p:spPr>
          <a:xfrm>
            <a:off x="27722723" y="8293325"/>
            <a:ext cx="479048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/>
              <a:t>Communication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FAF8109-8CBF-9043-86B3-BD86B20E21CA}"/>
              </a:ext>
            </a:extLst>
          </p:cNvPr>
          <p:cNvSpPr txBox="1"/>
          <p:nvPr/>
        </p:nvSpPr>
        <p:spPr>
          <a:xfrm>
            <a:off x="27979637" y="15150718"/>
            <a:ext cx="479048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/>
              <a:t>Tradition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2236361-FDDC-BF4B-8F03-30C0D1205806}"/>
              </a:ext>
            </a:extLst>
          </p:cNvPr>
          <p:cNvSpPr txBox="1"/>
          <p:nvPr/>
        </p:nvSpPr>
        <p:spPr>
          <a:xfrm>
            <a:off x="27786638" y="9180895"/>
            <a:ext cx="44235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Teams failing to notify nurse of plan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DE4EC98-9416-3C4D-9536-DB3F694DFD52}"/>
              </a:ext>
            </a:extLst>
          </p:cNvPr>
          <p:cNvSpPr txBox="1"/>
          <p:nvPr/>
        </p:nvSpPr>
        <p:spPr>
          <a:xfrm>
            <a:off x="27817475" y="10472854"/>
            <a:ext cx="58734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Things slip through cracks in pages and phone calls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7B84F57-97B3-954A-A0C4-DBBBEF49A798}"/>
              </a:ext>
            </a:extLst>
          </p:cNvPr>
          <p:cNvSpPr txBox="1"/>
          <p:nvPr/>
        </p:nvSpPr>
        <p:spPr>
          <a:xfrm>
            <a:off x="27701225" y="12243246"/>
            <a:ext cx="47217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“Things have always been done this way”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941A4C4-F883-DA49-833D-4A2D0C5A89A2}"/>
              </a:ext>
            </a:extLst>
          </p:cNvPr>
          <p:cNvSpPr txBox="1"/>
          <p:nvPr/>
        </p:nvSpPr>
        <p:spPr>
          <a:xfrm>
            <a:off x="27488432" y="13497319"/>
            <a:ext cx="50247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No time or resources to try to change the system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BBF5BD82-1082-9A48-96F4-7AF4EEE80270}"/>
              </a:ext>
            </a:extLst>
          </p:cNvPr>
          <p:cNvCxnSpPr>
            <a:cxnSpLocks/>
          </p:cNvCxnSpPr>
          <p:nvPr/>
        </p:nvCxnSpPr>
        <p:spPr>
          <a:xfrm>
            <a:off x="18319467" y="8561566"/>
            <a:ext cx="9012435" cy="35135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EBCAE60F-6541-1247-9EBA-5BC60E3118F8}"/>
              </a:ext>
            </a:extLst>
          </p:cNvPr>
          <p:cNvCxnSpPr>
            <a:cxnSpLocks/>
          </p:cNvCxnSpPr>
          <p:nvPr/>
        </p:nvCxnSpPr>
        <p:spPr>
          <a:xfrm flipV="1">
            <a:off x="30062092" y="12171783"/>
            <a:ext cx="8181480" cy="3491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69A8E350-A584-CD40-8A63-64993D47EE72}"/>
              </a:ext>
            </a:extLst>
          </p:cNvPr>
          <p:cNvSpPr txBox="1"/>
          <p:nvPr/>
        </p:nvSpPr>
        <p:spPr>
          <a:xfrm>
            <a:off x="15674883" y="9191367"/>
            <a:ext cx="5519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Nurses are busy with multiple patients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1D088100-34D2-EE44-A158-1052F6F1FE3A}"/>
              </a:ext>
            </a:extLst>
          </p:cNvPr>
          <p:cNvCxnSpPr>
            <a:cxnSpLocks/>
          </p:cNvCxnSpPr>
          <p:nvPr/>
        </p:nvCxnSpPr>
        <p:spPr>
          <a:xfrm flipV="1">
            <a:off x="18969134" y="12125383"/>
            <a:ext cx="8362768" cy="37034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04203FC4-435E-6242-BC37-9CE12EED45AE}"/>
              </a:ext>
            </a:extLst>
          </p:cNvPr>
          <p:cNvCxnSpPr>
            <a:cxnSpLocks/>
          </p:cNvCxnSpPr>
          <p:nvPr/>
        </p:nvCxnSpPr>
        <p:spPr>
          <a:xfrm>
            <a:off x="19856555" y="10041330"/>
            <a:ext cx="22606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610ADA57-E1B3-E44F-BE28-508404F75661}"/>
              </a:ext>
            </a:extLst>
          </p:cNvPr>
          <p:cNvCxnSpPr>
            <a:cxnSpLocks/>
          </p:cNvCxnSpPr>
          <p:nvPr/>
        </p:nvCxnSpPr>
        <p:spPr>
          <a:xfrm>
            <a:off x="20819007" y="11095343"/>
            <a:ext cx="3942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5773C28C-96CC-EB48-902F-8DA5A78C9D17}"/>
              </a:ext>
            </a:extLst>
          </p:cNvPr>
          <p:cNvCxnSpPr>
            <a:cxnSpLocks/>
          </p:cNvCxnSpPr>
          <p:nvPr/>
        </p:nvCxnSpPr>
        <p:spPr>
          <a:xfrm>
            <a:off x="19856555" y="12852816"/>
            <a:ext cx="5811063" cy="3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79399585-45D6-E046-A591-9DFEC6ED020B}"/>
              </a:ext>
            </a:extLst>
          </p:cNvPr>
          <p:cNvCxnSpPr>
            <a:cxnSpLocks/>
          </p:cNvCxnSpPr>
          <p:nvPr/>
        </p:nvCxnSpPr>
        <p:spPr>
          <a:xfrm>
            <a:off x="19303222" y="14992236"/>
            <a:ext cx="15157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0547863-1212-2F42-881D-BAFA6E069AD4}"/>
              </a:ext>
            </a:extLst>
          </p:cNvPr>
          <p:cNvCxnSpPr>
            <a:cxnSpLocks/>
          </p:cNvCxnSpPr>
          <p:nvPr/>
        </p:nvCxnSpPr>
        <p:spPr>
          <a:xfrm>
            <a:off x="31472729" y="8596262"/>
            <a:ext cx="6770843" cy="3429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9ED83C0B-A614-2D4A-AF04-F0ED47FDFB72}"/>
              </a:ext>
            </a:extLst>
          </p:cNvPr>
          <p:cNvCxnSpPr>
            <a:cxnSpLocks/>
            <a:stCxn id="128" idx="3"/>
          </p:cNvCxnSpPr>
          <p:nvPr/>
        </p:nvCxnSpPr>
        <p:spPr>
          <a:xfrm>
            <a:off x="32210168" y="9781060"/>
            <a:ext cx="1690253" cy="1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ACA4C2FD-B78A-A346-8D79-36E71C7DD643}"/>
              </a:ext>
            </a:extLst>
          </p:cNvPr>
          <p:cNvCxnSpPr>
            <a:cxnSpLocks/>
          </p:cNvCxnSpPr>
          <p:nvPr/>
        </p:nvCxnSpPr>
        <p:spPr>
          <a:xfrm>
            <a:off x="33553753" y="11073018"/>
            <a:ext cx="27432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17ED60B9-60B4-F549-8C33-3B940C2C3AA6}"/>
              </a:ext>
            </a:extLst>
          </p:cNvPr>
          <p:cNvCxnSpPr>
            <a:cxnSpLocks/>
          </p:cNvCxnSpPr>
          <p:nvPr/>
        </p:nvCxnSpPr>
        <p:spPr>
          <a:xfrm>
            <a:off x="32136494" y="12873120"/>
            <a:ext cx="44133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9C69FAF-38EF-7740-B677-E08832C34A8D}"/>
              </a:ext>
            </a:extLst>
          </p:cNvPr>
          <p:cNvCxnSpPr>
            <a:cxnSpLocks/>
          </p:cNvCxnSpPr>
          <p:nvPr/>
        </p:nvCxnSpPr>
        <p:spPr>
          <a:xfrm>
            <a:off x="32201793" y="13917332"/>
            <a:ext cx="18815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Frame 147">
            <a:extLst>
              <a:ext uri="{FF2B5EF4-FFF2-40B4-BE49-F238E27FC236}">
                <a16:creationId xmlns:a16="http://schemas.microsoft.com/office/drawing/2014/main" id="{7E1D2C84-72AC-D844-9B90-3EA72791085D}"/>
              </a:ext>
            </a:extLst>
          </p:cNvPr>
          <p:cNvSpPr/>
          <p:nvPr/>
        </p:nvSpPr>
        <p:spPr>
          <a:xfrm>
            <a:off x="16728852" y="8102665"/>
            <a:ext cx="1629247" cy="1005840"/>
          </a:xfrm>
          <a:prstGeom prst="fram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9" name="Frame 148">
            <a:extLst>
              <a:ext uri="{FF2B5EF4-FFF2-40B4-BE49-F238E27FC236}">
                <a16:creationId xmlns:a16="http://schemas.microsoft.com/office/drawing/2014/main" id="{536E0B9E-1A8E-D549-97B2-F8114B8AB77F}"/>
              </a:ext>
            </a:extLst>
          </p:cNvPr>
          <p:cNvSpPr/>
          <p:nvPr/>
        </p:nvSpPr>
        <p:spPr>
          <a:xfrm>
            <a:off x="27375560" y="8194390"/>
            <a:ext cx="4147969" cy="945674"/>
          </a:xfrm>
          <a:prstGeom prst="fram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0" name="Frame 149">
            <a:extLst>
              <a:ext uri="{FF2B5EF4-FFF2-40B4-BE49-F238E27FC236}">
                <a16:creationId xmlns:a16="http://schemas.microsoft.com/office/drawing/2014/main" id="{4CF4BD18-C52A-DD48-9825-5488F7EEC2AB}"/>
              </a:ext>
            </a:extLst>
          </p:cNvPr>
          <p:cNvSpPr/>
          <p:nvPr/>
        </p:nvSpPr>
        <p:spPr>
          <a:xfrm>
            <a:off x="16728852" y="15436657"/>
            <a:ext cx="2304923" cy="906154"/>
          </a:xfrm>
          <a:prstGeom prst="fram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1" name="Frame 150">
            <a:extLst>
              <a:ext uri="{FF2B5EF4-FFF2-40B4-BE49-F238E27FC236}">
                <a16:creationId xmlns:a16="http://schemas.microsoft.com/office/drawing/2014/main" id="{04FEAB73-F905-0545-B772-7754EBF749EF}"/>
              </a:ext>
            </a:extLst>
          </p:cNvPr>
          <p:cNvSpPr/>
          <p:nvPr/>
        </p:nvSpPr>
        <p:spPr>
          <a:xfrm>
            <a:off x="27817475" y="15067901"/>
            <a:ext cx="2304923" cy="906154"/>
          </a:xfrm>
          <a:prstGeom prst="fram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82AD70-395D-2B41-B3D7-17C8BE1562D8}"/>
              </a:ext>
            </a:extLst>
          </p:cNvPr>
          <p:cNvSpPr/>
          <p:nvPr/>
        </p:nvSpPr>
        <p:spPr>
          <a:xfrm>
            <a:off x="29998403" y="18123973"/>
            <a:ext cx="46154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“Patient care is better when nurses are included on rounds”</a:t>
            </a:r>
          </a:p>
          <a:p>
            <a:endParaRPr lang="en-US" sz="4400" b="1" dirty="0">
              <a:solidFill>
                <a:srgbClr val="FF0000"/>
              </a:solidFill>
            </a:endParaRPr>
          </a:p>
          <a:p>
            <a:r>
              <a:rPr lang="en-US" sz="4400" b="1" dirty="0">
                <a:solidFill>
                  <a:srgbClr val="FF0000"/>
                </a:solidFill>
              </a:rPr>
              <a:t>96% strongly agree</a:t>
            </a:r>
          </a:p>
        </p:txBody>
      </p:sp>
      <p:pic>
        <p:nvPicPr>
          <p:cNvPr id="12" name="Graphic 11" descr="Cheers with solid fill">
            <a:extLst>
              <a:ext uri="{FF2B5EF4-FFF2-40B4-BE49-F238E27FC236}">
                <a16:creationId xmlns:a16="http://schemas.microsoft.com/office/drawing/2014/main" id="{48E4BF1A-A2D4-304D-8191-32DC9D680C1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0414502" y="23434159"/>
            <a:ext cx="2408574" cy="2408574"/>
          </a:xfrm>
          <a:prstGeom prst="rect">
            <a:avLst/>
          </a:prstGeom>
        </p:spPr>
      </p:pic>
      <p:sp>
        <p:nvSpPr>
          <p:cNvPr id="152" name="Rectangle 151">
            <a:extLst>
              <a:ext uri="{FF2B5EF4-FFF2-40B4-BE49-F238E27FC236}">
                <a16:creationId xmlns:a16="http://schemas.microsoft.com/office/drawing/2014/main" id="{D613BBF8-4C5B-E245-B612-9439E62ED67F}"/>
              </a:ext>
            </a:extLst>
          </p:cNvPr>
          <p:cNvSpPr/>
          <p:nvPr/>
        </p:nvSpPr>
        <p:spPr>
          <a:xfrm>
            <a:off x="34817079" y="18082637"/>
            <a:ext cx="399339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Barriers to joining rounds:</a:t>
            </a:r>
          </a:p>
          <a:p>
            <a:endParaRPr lang="en-US" sz="4400" b="1" dirty="0">
              <a:solidFill>
                <a:srgbClr val="FF0000"/>
              </a:solidFill>
            </a:endParaRPr>
          </a:p>
          <a:p>
            <a:r>
              <a:rPr lang="en-US" sz="4400" b="1" dirty="0">
                <a:solidFill>
                  <a:srgbClr val="FF0000"/>
                </a:solidFill>
              </a:rPr>
              <a:t>Busy with patient care (68%)</a:t>
            </a:r>
          </a:p>
          <a:p>
            <a:endParaRPr lang="en-US" sz="4400" b="1" dirty="0">
              <a:solidFill>
                <a:srgbClr val="FF0000"/>
              </a:solidFill>
            </a:endParaRPr>
          </a:p>
          <a:p>
            <a:r>
              <a:rPr lang="en-US" sz="4400" b="1" dirty="0">
                <a:solidFill>
                  <a:srgbClr val="FF0000"/>
                </a:solidFill>
              </a:rPr>
              <a:t>Not called (23%)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8FEEF32-ED35-614E-AB89-AE7FC9624196}"/>
              </a:ext>
            </a:extLst>
          </p:cNvPr>
          <p:cNvSpPr/>
          <p:nvPr/>
        </p:nvSpPr>
        <p:spPr>
          <a:xfrm>
            <a:off x="39318602" y="18120738"/>
            <a:ext cx="42510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“I was called to join rounds”</a:t>
            </a:r>
          </a:p>
          <a:p>
            <a:endParaRPr lang="en-US" sz="4400" b="1" dirty="0">
              <a:solidFill>
                <a:srgbClr val="FF0000"/>
              </a:solidFill>
            </a:endParaRPr>
          </a:p>
          <a:p>
            <a:r>
              <a:rPr lang="en-US" sz="4400" b="1" dirty="0">
                <a:solidFill>
                  <a:srgbClr val="FF0000"/>
                </a:solidFill>
              </a:rPr>
              <a:t>76% of nurses were called more than half the time</a:t>
            </a:r>
          </a:p>
          <a:p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15" name="Graphic 14" descr="Hourglass 30% with solid fill">
            <a:extLst>
              <a:ext uri="{FF2B5EF4-FFF2-40B4-BE49-F238E27FC236}">
                <a16:creationId xmlns:a16="http://schemas.microsoft.com/office/drawing/2014/main" id="{88F63FAE-6B8A-8D42-A60A-79C2EA2AD8CF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5690840" y="23518836"/>
            <a:ext cx="1817777" cy="1817777"/>
          </a:xfrm>
          <a:prstGeom prst="rect">
            <a:avLst/>
          </a:prstGeom>
        </p:spPr>
      </p:pic>
      <p:pic>
        <p:nvPicPr>
          <p:cNvPr id="18" name="Graphic 17" descr="Group outline">
            <a:extLst>
              <a:ext uri="{FF2B5EF4-FFF2-40B4-BE49-F238E27FC236}">
                <a16:creationId xmlns:a16="http://schemas.microsoft.com/office/drawing/2014/main" id="{6215696C-A7F5-8041-B278-771FE9D49FB5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9919181" y="23229558"/>
            <a:ext cx="2308715" cy="230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98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rgbClr val="4D4D4D"/>
      </a:dk1>
      <a:lt1>
        <a:sysClr val="window" lastClr="FFFFFF"/>
      </a:lt1>
      <a:dk2>
        <a:srgbClr val="28476D"/>
      </a:dk2>
      <a:lt2>
        <a:srgbClr val="EEECE1"/>
      </a:lt2>
      <a:accent1>
        <a:srgbClr val="1E3551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Science Poster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cience Poster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9B7E175-EA31-4EB5-9BCC-A945A81036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257</Words>
  <Application>Microsoft Macintosh PowerPoint</Application>
  <PresentationFormat>Custom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Minion Pro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2013-11-01T17:45:25Z</dcterms:created>
  <dcterms:modified xsi:type="dcterms:W3CDTF">2021-01-12T22:38:55Z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TC040013439991</vt:lpwstr>
  </property>
</Properties>
</file>