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6197"/>
  </p:normalViewPr>
  <p:slideViewPr>
    <p:cSldViewPr snapToGrid="0" snapToObjects="1">
      <p:cViewPr>
        <p:scale>
          <a:sx n="67" d="100"/>
          <a:sy n="67" d="100"/>
        </p:scale>
        <p:origin x="2840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9E6D4-8BD7-C640-8DF9-19B61501E621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0C0006-9D37-2A48-9FC3-D20C0916A5D8}">
      <dgm:prSet phldrT="[Text]" custT="1"/>
      <dgm:spPr/>
      <dgm:t>
        <a:bodyPr/>
        <a:lstStyle/>
        <a:p>
          <a:r>
            <a:rPr lang="en-US" sz="105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Collect natal sex specific ICD and CPT codes</a:t>
          </a:r>
        </a:p>
      </dgm:t>
    </dgm:pt>
    <dgm:pt modelId="{82C2935E-4501-B046-8CA9-950AD9EFB06E}" type="parTrans" cxnId="{2761BB05-E747-9649-AB07-5A87416D346F}">
      <dgm:prSet/>
      <dgm:spPr/>
      <dgm:t>
        <a:bodyPr/>
        <a:lstStyle/>
        <a:p>
          <a:endParaRPr lang="en-US"/>
        </a:p>
      </dgm:t>
    </dgm:pt>
    <dgm:pt modelId="{2230D24A-0805-DD45-B485-2197E8F7A6C5}" type="sibTrans" cxnId="{2761BB05-E747-9649-AB07-5A87416D346F}">
      <dgm:prSet/>
      <dgm:spPr/>
      <dgm:t>
        <a:bodyPr/>
        <a:lstStyle/>
        <a:p>
          <a:endParaRPr lang="en-US"/>
        </a:p>
      </dgm:t>
    </dgm:pt>
    <dgm:pt modelId="{DAF5BF22-15C2-6443-B8AF-42FC8DDF1FDF}">
      <dgm:prSet phldrT="[Text]" custT="1"/>
      <dgm:spPr/>
      <dgm:t>
        <a:bodyPr/>
        <a:lstStyle/>
        <a:p>
          <a:r>
            <a:rPr lang="en-US" sz="105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Identify patients seen by the OBGYN Gender Affirming Care Clinics</a:t>
          </a:r>
        </a:p>
      </dgm:t>
    </dgm:pt>
    <dgm:pt modelId="{4DCDD278-82D3-B542-BDAE-7B4FA6CBCB10}" type="parTrans" cxnId="{1ADD904B-9B50-A445-AE5A-F7430DFC64E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1C88796-2AAB-594B-A4F4-17CAB9EAF090}" type="sibTrans" cxnId="{1ADD904B-9B50-A445-AE5A-F7430DFC64E5}">
      <dgm:prSet/>
      <dgm:spPr/>
      <dgm:t>
        <a:bodyPr/>
        <a:lstStyle/>
        <a:p>
          <a:endParaRPr lang="en-US"/>
        </a:p>
      </dgm:t>
    </dgm:pt>
    <dgm:pt modelId="{E2892504-6E14-DD44-982D-0622EFF7D9FD}">
      <dgm:prSet phldrT="[Text]" custT="1"/>
      <dgm:spPr/>
      <dgm:t>
        <a:bodyPr/>
        <a:lstStyle/>
        <a:p>
          <a:r>
            <a:rPr lang="en-US" sz="105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Chart review to determine sex assigned at birth</a:t>
          </a:r>
        </a:p>
      </dgm:t>
    </dgm:pt>
    <dgm:pt modelId="{61D27DC9-0EE0-604E-861F-4CD4EE9CBF6B}" type="parTrans" cxnId="{1DE321FF-F46E-8C4A-8736-C754A53F16B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B2FE879-4DC4-CB48-A33E-D186BD7F3762}" type="sibTrans" cxnId="{1DE321FF-F46E-8C4A-8736-C754A53F16B0}">
      <dgm:prSet/>
      <dgm:spPr/>
      <dgm:t>
        <a:bodyPr/>
        <a:lstStyle/>
        <a:p>
          <a:endParaRPr lang="en-US"/>
        </a:p>
      </dgm:t>
    </dgm:pt>
    <dgm:pt modelId="{DF51691A-2438-254B-A628-749C10EB2C62}">
      <dgm:prSet phldrT="[Text]" custT="1"/>
      <dgm:spPr/>
      <dgm:t>
        <a:bodyPr/>
        <a:lstStyle/>
        <a:p>
          <a:r>
            <a:rPr lang="en-US" sz="105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Query patients' EHR for natal-sex specific ICD and CPT codes</a:t>
          </a:r>
        </a:p>
      </dgm:t>
    </dgm:pt>
    <dgm:pt modelId="{A76C1F84-0425-884F-932B-264E89431E3A}" type="parTrans" cxnId="{DE20DD62-6236-1D49-BF6E-4241697FB09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DEF63EC-9F84-644A-AE5E-228067ED89A0}" type="sibTrans" cxnId="{DE20DD62-6236-1D49-BF6E-4241697FB098}">
      <dgm:prSet/>
      <dgm:spPr/>
      <dgm:t>
        <a:bodyPr/>
        <a:lstStyle/>
        <a:p>
          <a:endParaRPr lang="en-US"/>
        </a:p>
      </dgm:t>
    </dgm:pt>
    <dgm:pt modelId="{99ADE724-7A5B-0844-9D12-57E23C749BC3}" type="pres">
      <dgm:prSet presAssocID="{7F69E6D4-8BD7-C640-8DF9-19B61501E62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BDADC6-123E-054D-9B73-C1EBC40CA26A}" type="pres">
      <dgm:prSet presAssocID="{350C0006-9D37-2A48-9FC3-D20C0916A5D8}" presName="hierRoot1" presStyleCnt="0"/>
      <dgm:spPr/>
    </dgm:pt>
    <dgm:pt modelId="{D334E013-D620-9748-B9F2-D2A5EAABECE9}" type="pres">
      <dgm:prSet presAssocID="{350C0006-9D37-2A48-9FC3-D20C0916A5D8}" presName="composite" presStyleCnt="0"/>
      <dgm:spPr/>
    </dgm:pt>
    <dgm:pt modelId="{436F87B6-C1A2-3249-8BCF-F47DA1C9B924}" type="pres">
      <dgm:prSet presAssocID="{350C0006-9D37-2A48-9FC3-D20C0916A5D8}" presName="image" presStyleLbl="node0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</dgm:pt>
    <dgm:pt modelId="{96D3A132-6778-8146-B922-C421F92FC97B}" type="pres">
      <dgm:prSet presAssocID="{350C0006-9D37-2A48-9FC3-D20C0916A5D8}" presName="text" presStyleLbl="revTx" presStyleIdx="0" presStyleCnt="4">
        <dgm:presLayoutVars>
          <dgm:chPref val="3"/>
        </dgm:presLayoutVars>
      </dgm:prSet>
      <dgm:spPr/>
    </dgm:pt>
    <dgm:pt modelId="{62A76FCE-56A3-5148-A83E-DE4786F66686}" type="pres">
      <dgm:prSet presAssocID="{350C0006-9D37-2A48-9FC3-D20C0916A5D8}" presName="hierChild2" presStyleCnt="0"/>
      <dgm:spPr/>
    </dgm:pt>
    <dgm:pt modelId="{4818259D-2817-2840-9388-FB65CC1E2172}" type="pres">
      <dgm:prSet presAssocID="{4DCDD278-82D3-B542-BDAE-7B4FA6CBCB10}" presName="Name10" presStyleLbl="parChTrans1D2" presStyleIdx="0" presStyleCnt="1"/>
      <dgm:spPr/>
    </dgm:pt>
    <dgm:pt modelId="{ED354C86-9FAC-EB47-9F27-756503325974}" type="pres">
      <dgm:prSet presAssocID="{DAF5BF22-15C2-6443-B8AF-42FC8DDF1FDF}" presName="hierRoot2" presStyleCnt="0"/>
      <dgm:spPr/>
    </dgm:pt>
    <dgm:pt modelId="{AF56E706-E4FF-494F-A5EA-E9F80DE9E960}" type="pres">
      <dgm:prSet presAssocID="{DAF5BF22-15C2-6443-B8AF-42FC8DDF1FDF}" presName="composite2" presStyleCnt="0"/>
      <dgm:spPr/>
    </dgm:pt>
    <dgm:pt modelId="{F51098BB-1EFD-AA4A-B85E-C85CE8FF49A3}" type="pres">
      <dgm:prSet presAssocID="{DAF5BF22-15C2-6443-B8AF-42FC8DDF1FDF}" presName="image2" presStyleLbl="node2" presStyleIdx="0" presStyleCnt="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</dgm:pt>
    <dgm:pt modelId="{15F67240-B202-6D48-816C-B41D4508DAD2}" type="pres">
      <dgm:prSet presAssocID="{DAF5BF22-15C2-6443-B8AF-42FC8DDF1FDF}" presName="text2" presStyleLbl="revTx" presStyleIdx="1" presStyleCnt="4">
        <dgm:presLayoutVars>
          <dgm:chPref val="3"/>
        </dgm:presLayoutVars>
      </dgm:prSet>
      <dgm:spPr/>
    </dgm:pt>
    <dgm:pt modelId="{6E4E9EC9-AC84-5B4A-BC6B-BAE72331C2C4}" type="pres">
      <dgm:prSet presAssocID="{DAF5BF22-15C2-6443-B8AF-42FC8DDF1FDF}" presName="hierChild3" presStyleCnt="0"/>
      <dgm:spPr/>
    </dgm:pt>
    <dgm:pt modelId="{978EB55C-3890-7640-BE9C-6C4BFE0A568F}" type="pres">
      <dgm:prSet presAssocID="{61D27DC9-0EE0-604E-861F-4CD4EE9CBF6B}" presName="Name17" presStyleLbl="parChTrans1D3" presStyleIdx="0" presStyleCnt="2"/>
      <dgm:spPr/>
    </dgm:pt>
    <dgm:pt modelId="{BC348CC4-B090-C140-9046-C12C45080F0A}" type="pres">
      <dgm:prSet presAssocID="{E2892504-6E14-DD44-982D-0622EFF7D9FD}" presName="hierRoot3" presStyleCnt="0"/>
      <dgm:spPr/>
    </dgm:pt>
    <dgm:pt modelId="{6A0FE728-4047-7F4D-A2CE-AB8C421DBDF4}" type="pres">
      <dgm:prSet presAssocID="{E2892504-6E14-DD44-982D-0622EFF7D9FD}" presName="composite3" presStyleCnt="0"/>
      <dgm:spPr/>
    </dgm:pt>
    <dgm:pt modelId="{C3950342-64B8-BB4F-ABC4-91CD1B77B145}" type="pres">
      <dgm:prSet presAssocID="{E2892504-6E14-DD44-982D-0622EFF7D9FD}" presName="image3" presStyleLbl="node3" presStyleIdx="0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</dgm:pt>
    <dgm:pt modelId="{0FF0B7CE-90EF-0048-9D3F-FF812B070576}" type="pres">
      <dgm:prSet presAssocID="{E2892504-6E14-DD44-982D-0622EFF7D9FD}" presName="text3" presStyleLbl="revTx" presStyleIdx="2" presStyleCnt="4">
        <dgm:presLayoutVars>
          <dgm:chPref val="3"/>
        </dgm:presLayoutVars>
      </dgm:prSet>
      <dgm:spPr/>
    </dgm:pt>
    <dgm:pt modelId="{048F9F01-2B43-5E4D-8331-21635F72D461}" type="pres">
      <dgm:prSet presAssocID="{E2892504-6E14-DD44-982D-0622EFF7D9FD}" presName="hierChild4" presStyleCnt="0"/>
      <dgm:spPr/>
    </dgm:pt>
    <dgm:pt modelId="{CDDD6F00-5B39-144A-B991-24B4D55305FC}" type="pres">
      <dgm:prSet presAssocID="{A76C1F84-0425-884F-932B-264E89431E3A}" presName="Name17" presStyleLbl="parChTrans1D3" presStyleIdx="1" presStyleCnt="2"/>
      <dgm:spPr/>
    </dgm:pt>
    <dgm:pt modelId="{13AC76D9-E00D-D440-98D4-791D4F6F08D7}" type="pres">
      <dgm:prSet presAssocID="{DF51691A-2438-254B-A628-749C10EB2C62}" presName="hierRoot3" presStyleCnt="0"/>
      <dgm:spPr/>
    </dgm:pt>
    <dgm:pt modelId="{FD2D6B3A-B7ED-E443-8290-29180B4B1B1F}" type="pres">
      <dgm:prSet presAssocID="{DF51691A-2438-254B-A628-749C10EB2C62}" presName="composite3" presStyleCnt="0"/>
      <dgm:spPr/>
    </dgm:pt>
    <dgm:pt modelId="{C4F48E78-3835-6C4E-92C1-EF96585B07D3}" type="pres">
      <dgm:prSet presAssocID="{DF51691A-2438-254B-A628-749C10EB2C62}" presName="image3" presStyleLbl="node3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solidFill>
            <a:schemeClr val="tx1"/>
          </a:solidFill>
        </a:ln>
      </dgm:spPr>
    </dgm:pt>
    <dgm:pt modelId="{B68BD6CC-A96A-2C44-9A12-98893CE1D4D1}" type="pres">
      <dgm:prSet presAssocID="{DF51691A-2438-254B-A628-749C10EB2C62}" presName="text3" presStyleLbl="revTx" presStyleIdx="3" presStyleCnt="4">
        <dgm:presLayoutVars>
          <dgm:chPref val="3"/>
        </dgm:presLayoutVars>
      </dgm:prSet>
      <dgm:spPr/>
    </dgm:pt>
    <dgm:pt modelId="{19A5D1E5-3672-BD4F-A86A-C9BD8E50CFDE}" type="pres">
      <dgm:prSet presAssocID="{DF51691A-2438-254B-A628-749C10EB2C62}" presName="hierChild4" presStyleCnt="0"/>
      <dgm:spPr/>
    </dgm:pt>
  </dgm:ptLst>
  <dgm:cxnLst>
    <dgm:cxn modelId="{2761BB05-E747-9649-AB07-5A87416D346F}" srcId="{7F69E6D4-8BD7-C640-8DF9-19B61501E621}" destId="{350C0006-9D37-2A48-9FC3-D20C0916A5D8}" srcOrd="0" destOrd="0" parTransId="{82C2935E-4501-B046-8CA9-950AD9EFB06E}" sibTransId="{2230D24A-0805-DD45-B485-2197E8F7A6C5}"/>
    <dgm:cxn modelId="{CC96D93A-094C-CD4D-87A3-559D46B57370}" type="presOf" srcId="{350C0006-9D37-2A48-9FC3-D20C0916A5D8}" destId="{96D3A132-6778-8146-B922-C421F92FC97B}" srcOrd="0" destOrd="0" presId="urn:microsoft.com/office/officeart/2009/layout/CirclePictureHierarchy"/>
    <dgm:cxn modelId="{1ADD904B-9B50-A445-AE5A-F7430DFC64E5}" srcId="{350C0006-9D37-2A48-9FC3-D20C0916A5D8}" destId="{DAF5BF22-15C2-6443-B8AF-42FC8DDF1FDF}" srcOrd="0" destOrd="0" parTransId="{4DCDD278-82D3-B542-BDAE-7B4FA6CBCB10}" sibTransId="{21C88796-2AAB-594B-A4F4-17CAB9EAF090}"/>
    <dgm:cxn modelId="{E46A335F-A91A-DD42-BDE5-C486AD0563FC}" type="presOf" srcId="{A76C1F84-0425-884F-932B-264E89431E3A}" destId="{CDDD6F00-5B39-144A-B991-24B4D55305FC}" srcOrd="0" destOrd="0" presId="urn:microsoft.com/office/officeart/2009/layout/CirclePictureHierarchy"/>
    <dgm:cxn modelId="{DE20DD62-6236-1D49-BF6E-4241697FB098}" srcId="{DAF5BF22-15C2-6443-B8AF-42FC8DDF1FDF}" destId="{DF51691A-2438-254B-A628-749C10EB2C62}" srcOrd="1" destOrd="0" parTransId="{A76C1F84-0425-884F-932B-264E89431E3A}" sibTransId="{1DEF63EC-9F84-644A-AE5E-228067ED89A0}"/>
    <dgm:cxn modelId="{A5802D6E-CE8E-BD47-82B5-3EAD44E719C4}" type="presOf" srcId="{61D27DC9-0EE0-604E-861F-4CD4EE9CBF6B}" destId="{978EB55C-3890-7640-BE9C-6C4BFE0A568F}" srcOrd="0" destOrd="0" presId="urn:microsoft.com/office/officeart/2009/layout/CirclePictureHierarchy"/>
    <dgm:cxn modelId="{AD630684-8059-FD44-9D1D-532DA3600E8F}" type="presOf" srcId="{DAF5BF22-15C2-6443-B8AF-42FC8DDF1FDF}" destId="{15F67240-B202-6D48-816C-B41D4508DAD2}" srcOrd="0" destOrd="0" presId="urn:microsoft.com/office/officeart/2009/layout/CirclePictureHierarchy"/>
    <dgm:cxn modelId="{186D539C-5659-4D4D-9FE4-87DF29D5C577}" type="presOf" srcId="{DF51691A-2438-254B-A628-749C10EB2C62}" destId="{B68BD6CC-A96A-2C44-9A12-98893CE1D4D1}" srcOrd="0" destOrd="0" presId="urn:microsoft.com/office/officeart/2009/layout/CirclePictureHierarchy"/>
    <dgm:cxn modelId="{F0EA99E4-2215-8541-B02C-E6C27120BA90}" type="presOf" srcId="{7F69E6D4-8BD7-C640-8DF9-19B61501E621}" destId="{99ADE724-7A5B-0844-9D12-57E23C749BC3}" srcOrd="0" destOrd="0" presId="urn:microsoft.com/office/officeart/2009/layout/CirclePictureHierarchy"/>
    <dgm:cxn modelId="{12E66CEA-5752-CC45-8E43-B23499630E30}" type="presOf" srcId="{E2892504-6E14-DD44-982D-0622EFF7D9FD}" destId="{0FF0B7CE-90EF-0048-9D3F-FF812B070576}" srcOrd="0" destOrd="0" presId="urn:microsoft.com/office/officeart/2009/layout/CirclePictureHierarchy"/>
    <dgm:cxn modelId="{23C6DBF8-2023-B34F-9157-CE0314C7BE12}" type="presOf" srcId="{4DCDD278-82D3-B542-BDAE-7B4FA6CBCB10}" destId="{4818259D-2817-2840-9388-FB65CC1E2172}" srcOrd="0" destOrd="0" presId="urn:microsoft.com/office/officeart/2009/layout/CirclePictureHierarchy"/>
    <dgm:cxn modelId="{1DE321FF-F46E-8C4A-8736-C754A53F16B0}" srcId="{DAF5BF22-15C2-6443-B8AF-42FC8DDF1FDF}" destId="{E2892504-6E14-DD44-982D-0622EFF7D9FD}" srcOrd="0" destOrd="0" parTransId="{61D27DC9-0EE0-604E-861F-4CD4EE9CBF6B}" sibTransId="{BB2FE879-4DC4-CB48-A33E-D186BD7F3762}"/>
    <dgm:cxn modelId="{A209B7B2-4A37-5341-8E83-7A4AB8FB13A8}" type="presParOf" srcId="{99ADE724-7A5B-0844-9D12-57E23C749BC3}" destId="{EABDADC6-123E-054D-9B73-C1EBC40CA26A}" srcOrd="0" destOrd="0" presId="urn:microsoft.com/office/officeart/2009/layout/CirclePictureHierarchy"/>
    <dgm:cxn modelId="{21FD7F2D-F175-7740-B42F-74680AEF79A8}" type="presParOf" srcId="{EABDADC6-123E-054D-9B73-C1EBC40CA26A}" destId="{D334E013-D620-9748-B9F2-D2A5EAABECE9}" srcOrd="0" destOrd="0" presId="urn:microsoft.com/office/officeart/2009/layout/CirclePictureHierarchy"/>
    <dgm:cxn modelId="{9104FB17-CE1F-F445-8DE9-9766169B5844}" type="presParOf" srcId="{D334E013-D620-9748-B9F2-D2A5EAABECE9}" destId="{436F87B6-C1A2-3249-8BCF-F47DA1C9B924}" srcOrd="0" destOrd="0" presId="urn:microsoft.com/office/officeart/2009/layout/CirclePictureHierarchy"/>
    <dgm:cxn modelId="{762644DC-FA52-A344-8853-896268E91395}" type="presParOf" srcId="{D334E013-D620-9748-B9F2-D2A5EAABECE9}" destId="{96D3A132-6778-8146-B922-C421F92FC97B}" srcOrd="1" destOrd="0" presId="urn:microsoft.com/office/officeart/2009/layout/CirclePictureHierarchy"/>
    <dgm:cxn modelId="{B095D967-4A08-E246-9CCF-965AFB846C15}" type="presParOf" srcId="{EABDADC6-123E-054D-9B73-C1EBC40CA26A}" destId="{62A76FCE-56A3-5148-A83E-DE4786F66686}" srcOrd="1" destOrd="0" presId="urn:microsoft.com/office/officeart/2009/layout/CirclePictureHierarchy"/>
    <dgm:cxn modelId="{880B285A-741C-F743-A1DC-EE1D985751BC}" type="presParOf" srcId="{62A76FCE-56A3-5148-A83E-DE4786F66686}" destId="{4818259D-2817-2840-9388-FB65CC1E2172}" srcOrd="0" destOrd="0" presId="urn:microsoft.com/office/officeart/2009/layout/CirclePictureHierarchy"/>
    <dgm:cxn modelId="{3E8C569E-DBB3-464C-BB8E-3DE33A27B225}" type="presParOf" srcId="{62A76FCE-56A3-5148-A83E-DE4786F66686}" destId="{ED354C86-9FAC-EB47-9F27-756503325974}" srcOrd="1" destOrd="0" presId="urn:microsoft.com/office/officeart/2009/layout/CirclePictureHierarchy"/>
    <dgm:cxn modelId="{B82FE2BB-41F1-E240-ACE6-9214E8A57953}" type="presParOf" srcId="{ED354C86-9FAC-EB47-9F27-756503325974}" destId="{AF56E706-E4FF-494F-A5EA-E9F80DE9E960}" srcOrd="0" destOrd="0" presId="urn:microsoft.com/office/officeart/2009/layout/CirclePictureHierarchy"/>
    <dgm:cxn modelId="{FEC3337C-5914-4B4D-A1B4-A3FC4A67C196}" type="presParOf" srcId="{AF56E706-E4FF-494F-A5EA-E9F80DE9E960}" destId="{F51098BB-1EFD-AA4A-B85E-C85CE8FF49A3}" srcOrd="0" destOrd="0" presId="urn:microsoft.com/office/officeart/2009/layout/CirclePictureHierarchy"/>
    <dgm:cxn modelId="{435AE62A-CDDA-C442-9EB4-5F8467015D65}" type="presParOf" srcId="{AF56E706-E4FF-494F-A5EA-E9F80DE9E960}" destId="{15F67240-B202-6D48-816C-B41D4508DAD2}" srcOrd="1" destOrd="0" presId="urn:microsoft.com/office/officeart/2009/layout/CirclePictureHierarchy"/>
    <dgm:cxn modelId="{3CAC8C3C-659D-DA41-97A1-DCBB7C125C4D}" type="presParOf" srcId="{ED354C86-9FAC-EB47-9F27-756503325974}" destId="{6E4E9EC9-AC84-5B4A-BC6B-BAE72331C2C4}" srcOrd="1" destOrd="0" presId="urn:microsoft.com/office/officeart/2009/layout/CirclePictureHierarchy"/>
    <dgm:cxn modelId="{3F236155-14A2-C344-84A0-F6FEEAC7A184}" type="presParOf" srcId="{6E4E9EC9-AC84-5B4A-BC6B-BAE72331C2C4}" destId="{978EB55C-3890-7640-BE9C-6C4BFE0A568F}" srcOrd="0" destOrd="0" presId="urn:microsoft.com/office/officeart/2009/layout/CirclePictureHierarchy"/>
    <dgm:cxn modelId="{0705AF67-1EC3-134D-8BAA-A46FDEE8B81B}" type="presParOf" srcId="{6E4E9EC9-AC84-5B4A-BC6B-BAE72331C2C4}" destId="{BC348CC4-B090-C140-9046-C12C45080F0A}" srcOrd="1" destOrd="0" presId="urn:microsoft.com/office/officeart/2009/layout/CirclePictureHierarchy"/>
    <dgm:cxn modelId="{0EF94DF5-28A3-7E4F-9DB6-1835B2A9F813}" type="presParOf" srcId="{BC348CC4-B090-C140-9046-C12C45080F0A}" destId="{6A0FE728-4047-7F4D-A2CE-AB8C421DBDF4}" srcOrd="0" destOrd="0" presId="urn:microsoft.com/office/officeart/2009/layout/CirclePictureHierarchy"/>
    <dgm:cxn modelId="{AA54E3CB-E035-1548-B78F-9488782D60D2}" type="presParOf" srcId="{6A0FE728-4047-7F4D-A2CE-AB8C421DBDF4}" destId="{C3950342-64B8-BB4F-ABC4-91CD1B77B145}" srcOrd="0" destOrd="0" presId="urn:microsoft.com/office/officeart/2009/layout/CirclePictureHierarchy"/>
    <dgm:cxn modelId="{949A33A5-5471-B843-A0F3-2BD673188985}" type="presParOf" srcId="{6A0FE728-4047-7F4D-A2CE-AB8C421DBDF4}" destId="{0FF0B7CE-90EF-0048-9D3F-FF812B070576}" srcOrd="1" destOrd="0" presId="urn:microsoft.com/office/officeart/2009/layout/CirclePictureHierarchy"/>
    <dgm:cxn modelId="{FB88ED1C-107D-4A42-99BA-8A3CD162723E}" type="presParOf" srcId="{BC348CC4-B090-C140-9046-C12C45080F0A}" destId="{048F9F01-2B43-5E4D-8331-21635F72D461}" srcOrd="1" destOrd="0" presId="urn:microsoft.com/office/officeart/2009/layout/CirclePictureHierarchy"/>
    <dgm:cxn modelId="{43477CCB-122A-C945-8A34-37BA6EC7533F}" type="presParOf" srcId="{6E4E9EC9-AC84-5B4A-BC6B-BAE72331C2C4}" destId="{CDDD6F00-5B39-144A-B991-24B4D55305FC}" srcOrd="2" destOrd="0" presId="urn:microsoft.com/office/officeart/2009/layout/CirclePictureHierarchy"/>
    <dgm:cxn modelId="{1BC67C9C-F398-AE4D-A248-9F5E0A4C540F}" type="presParOf" srcId="{6E4E9EC9-AC84-5B4A-BC6B-BAE72331C2C4}" destId="{13AC76D9-E00D-D440-98D4-791D4F6F08D7}" srcOrd="3" destOrd="0" presId="urn:microsoft.com/office/officeart/2009/layout/CirclePictureHierarchy"/>
    <dgm:cxn modelId="{42AF4576-E315-1841-8451-1219595743A4}" type="presParOf" srcId="{13AC76D9-E00D-D440-98D4-791D4F6F08D7}" destId="{FD2D6B3A-B7ED-E443-8290-29180B4B1B1F}" srcOrd="0" destOrd="0" presId="urn:microsoft.com/office/officeart/2009/layout/CirclePictureHierarchy"/>
    <dgm:cxn modelId="{A7DCD30C-E199-CB43-B123-4983434EACBD}" type="presParOf" srcId="{FD2D6B3A-B7ED-E443-8290-29180B4B1B1F}" destId="{C4F48E78-3835-6C4E-92C1-EF96585B07D3}" srcOrd="0" destOrd="0" presId="urn:microsoft.com/office/officeart/2009/layout/CirclePictureHierarchy"/>
    <dgm:cxn modelId="{97B4A484-4B3D-FF49-82C0-ED331EF2CA13}" type="presParOf" srcId="{FD2D6B3A-B7ED-E443-8290-29180B4B1B1F}" destId="{B68BD6CC-A96A-2C44-9A12-98893CE1D4D1}" srcOrd="1" destOrd="0" presId="urn:microsoft.com/office/officeart/2009/layout/CirclePictureHierarchy"/>
    <dgm:cxn modelId="{BD312C34-395D-D04F-B340-5E78CDBA729F}" type="presParOf" srcId="{13AC76D9-E00D-D440-98D4-791D4F6F08D7}" destId="{19A5D1E5-3672-BD4F-A86A-C9BD8E50CFDE}" srcOrd="1" destOrd="0" presId="urn:microsoft.com/office/officeart/2009/layout/CirclePictureHierarchy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D6F00-5B39-144A-B991-24B4D55305FC}">
      <dsp:nvSpPr>
        <dsp:cNvPr id="0" name=""/>
        <dsp:cNvSpPr/>
      </dsp:nvSpPr>
      <dsp:spPr>
        <a:xfrm>
          <a:off x="1346671" y="3110323"/>
          <a:ext cx="987221" cy="226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979"/>
              </a:lnTo>
              <a:lnTo>
                <a:pt x="987221" y="113979"/>
              </a:lnTo>
              <a:lnTo>
                <a:pt x="987221" y="2261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EB55C-3890-7640-BE9C-6C4BFE0A568F}">
      <dsp:nvSpPr>
        <dsp:cNvPr id="0" name=""/>
        <dsp:cNvSpPr/>
      </dsp:nvSpPr>
      <dsp:spPr>
        <a:xfrm>
          <a:off x="359449" y="3110323"/>
          <a:ext cx="987221" cy="226163"/>
        </a:xfrm>
        <a:custGeom>
          <a:avLst/>
          <a:gdLst/>
          <a:ahLst/>
          <a:cxnLst/>
          <a:rect l="0" t="0" r="0" b="0"/>
          <a:pathLst>
            <a:path>
              <a:moveTo>
                <a:pt x="987221" y="0"/>
              </a:moveTo>
              <a:lnTo>
                <a:pt x="987221" y="113979"/>
              </a:lnTo>
              <a:lnTo>
                <a:pt x="0" y="113979"/>
              </a:lnTo>
              <a:lnTo>
                <a:pt x="0" y="2261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8259D-2817-2840-9388-FB65CC1E2172}">
      <dsp:nvSpPr>
        <dsp:cNvPr id="0" name=""/>
        <dsp:cNvSpPr/>
      </dsp:nvSpPr>
      <dsp:spPr>
        <a:xfrm>
          <a:off x="1300951" y="2166180"/>
          <a:ext cx="91440" cy="2261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1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F87B6-C1A2-3249-8BCF-F47DA1C9B924}">
      <dsp:nvSpPr>
        <dsp:cNvPr id="0" name=""/>
        <dsp:cNvSpPr/>
      </dsp:nvSpPr>
      <dsp:spPr>
        <a:xfrm>
          <a:off x="987681" y="1448200"/>
          <a:ext cx="717979" cy="71797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3A132-6778-8146-B922-C421F92FC97B}">
      <dsp:nvSpPr>
        <dsp:cNvPr id="0" name=""/>
        <dsp:cNvSpPr/>
      </dsp:nvSpPr>
      <dsp:spPr>
        <a:xfrm>
          <a:off x="1705661" y="1446406"/>
          <a:ext cx="1076969" cy="71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Collect natal sex specific ICD and CPT codes</a:t>
          </a:r>
        </a:p>
      </dsp:txBody>
      <dsp:txXfrm>
        <a:off x="1705661" y="1446406"/>
        <a:ext cx="1076969" cy="717979"/>
      </dsp:txXfrm>
    </dsp:sp>
    <dsp:sp modelId="{F51098BB-1EFD-AA4A-B85E-C85CE8FF49A3}">
      <dsp:nvSpPr>
        <dsp:cNvPr id="0" name=""/>
        <dsp:cNvSpPr/>
      </dsp:nvSpPr>
      <dsp:spPr>
        <a:xfrm>
          <a:off x="987681" y="2392343"/>
          <a:ext cx="717979" cy="71797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67240-B202-6D48-816C-B41D4508DAD2}">
      <dsp:nvSpPr>
        <dsp:cNvPr id="0" name=""/>
        <dsp:cNvSpPr/>
      </dsp:nvSpPr>
      <dsp:spPr>
        <a:xfrm>
          <a:off x="1705661" y="2390548"/>
          <a:ext cx="1076969" cy="71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Identify patients seen by the OBGYN Gender Affirming Care Clinics</a:t>
          </a:r>
        </a:p>
      </dsp:txBody>
      <dsp:txXfrm>
        <a:off x="1705661" y="2390548"/>
        <a:ext cx="1076969" cy="717979"/>
      </dsp:txXfrm>
    </dsp:sp>
    <dsp:sp modelId="{C3950342-64B8-BB4F-ABC4-91CD1B77B145}">
      <dsp:nvSpPr>
        <dsp:cNvPr id="0" name=""/>
        <dsp:cNvSpPr/>
      </dsp:nvSpPr>
      <dsp:spPr>
        <a:xfrm>
          <a:off x="460" y="3336486"/>
          <a:ext cx="717979" cy="71797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F0B7CE-90EF-0048-9D3F-FF812B070576}">
      <dsp:nvSpPr>
        <dsp:cNvPr id="0" name=""/>
        <dsp:cNvSpPr/>
      </dsp:nvSpPr>
      <dsp:spPr>
        <a:xfrm>
          <a:off x="718439" y="3334691"/>
          <a:ext cx="1076969" cy="71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Chart review to determine sex assigned at birth</a:t>
          </a:r>
        </a:p>
      </dsp:txBody>
      <dsp:txXfrm>
        <a:off x="718439" y="3334691"/>
        <a:ext cx="1076969" cy="717979"/>
      </dsp:txXfrm>
    </dsp:sp>
    <dsp:sp modelId="{C4F48E78-3835-6C4E-92C1-EF96585B07D3}">
      <dsp:nvSpPr>
        <dsp:cNvPr id="0" name=""/>
        <dsp:cNvSpPr/>
      </dsp:nvSpPr>
      <dsp:spPr>
        <a:xfrm>
          <a:off x="1974903" y="3336486"/>
          <a:ext cx="717979" cy="71797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BD6CC-A96A-2C44-9A12-98893CE1D4D1}">
      <dsp:nvSpPr>
        <dsp:cNvPr id="0" name=""/>
        <dsp:cNvSpPr/>
      </dsp:nvSpPr>
      <dsp:spPr>
        <a:xfrm>
          <a:off x="2692882" y="3334691"/>
          <a:ext cx="1076969" cy="71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Query patients' EHR for natal-sex specific ICD and CPT codes</a:t>
          </a:r>
        </a:p>
      </dsp:txBody>
      <dsp:txXfrm>
        <a:off x="2692882" y="3334691"/>
        <a:ext cx="1076969" cy="717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238-E5A0-0547-89E2-A7691FDB44B6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5834F-BE35-BE48-8274-9F6E033EF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53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0C957-9DB9-4E3A-9E84-55AEBC4DE0A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2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9DEED-A547-E049-8A1A-907C40148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D37C6B-B702-1849-8262-9E47B34CD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64057-92C9-B742-B5A7-30FF2F43C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F65B1-EE8E-3C40-ABB4-9AF8FA00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ED84-3E2A-BB4F-8339-E1A5AB49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2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620D-10B4-E649-86D6-1EA1A71A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9A203-7024-1A4D-97F2-F08AD4690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76580-7E46-EA4B-8698-B1B5E85E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20ECC-9273-2F44-94E5-35FF1595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0CE55-7D28-7B47-B7A7-3A775A209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3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05E1A-1ABA-564E-A651-89EDAD8F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A9023-8075-9A4F-BC50-0B7E40C7E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A72DD-5632-0248-B0CE-B755E976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E815C-3899-0E4F-9845-78C042DB0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6DEBF-D037-F44D-BEF7-E4804407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0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E82A-1F87-2A40-B069-08DCF5242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C0CE5-1423-BB45-A364-B44B505DD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2BFFCB-52FD-734C-A0AE-96977A096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AAD9C-E598-9841-B8D7-D943620B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2F7D7-BFA8-3A48-B406-01E7F1F9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B1F52-A5E3-1048-8283-37D64CF8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C29B6-36D4-1245-9C10-0A97D5EF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AE1DC-B0CB-CB4B-954E-059F1381F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3DB50-C318-3643-96A9-8FBF45B41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52CCC6-38DA-A640-9D6B-745427754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6357E-9E7E-DA42-8FE1-24F2CF5D6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A1C053-E688-214B-9625-8D4192F9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316FA1-5850-3D43-94AE-DD1F24B60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5422DE-D4A5-5841-A4B7-B9F986CF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4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5A6F-A211-F546-8FA8-5B416659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5DEADF-9E61-A447-92DA-DD3C8266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8D1CB-152A-214D-8E71-5E7A1C4C7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47497-9D14-444F-B6C2-801D2F4A4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9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CE0B8B-C6E0-EF4D-B818-47435F54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43C439-A2C1-0443-AC94-661FCB30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F272E-0792-6447-83AB-A358BE523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7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02F31-C39A-D84F-8FDD-203DDBEA0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072C0-AB76-B944-A260-4226F8CEF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F117D-E5EA-614A-8781-D61136746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3EEA9-AB10-4D49-BDC8-C1173777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A17EF-B672-E945-9548-A7E9E2D1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D0388-72A5-E245-903E-087F305A6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0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3F12-7C23-544D-AEAA-8C5C1CB2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3494E1-A05B-D648-8F71-6839CF5E5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FA7F5-8B24-3149-8680-04E9CD28F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5860C-69AF-0E45-B6EE-3EBA28409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39298-417E-CD4F-A332-90849AE5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5B100-E8C4-5D43-AD23-861A9912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6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CD99-AC83-FF45-9CEC-F3DBBBBC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0B6E5-3044-6A4C-9290-8BBEB0258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33D33-F7F0-5242-B423-36915070C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E1349-0A66-B042-90B8-B41042E4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0628E-A682-1F4B-84DE-AEFAE862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8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A5FDA1-ABA7-2948-995F-2450F9F04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71A14-CB7B-4145-9796-D3B6DA030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D720D-1B4C-634A-87E3-0F7CF19F8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02509-1C80-1246-972E-B6493E3C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DB670-80EC-3445-940F-24312709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2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86ABE3-A863-4840-BD2B-8648B0B9E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B8729-021F-F44D-9CD9-70A41D6C5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FCC88-82AA-8049-9D4A-E2671B80C7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96443-83A0-6948-844F-9324B4CAB910}" type="datetimeFigureOut">
              <a:rPr lang="en-US" smtClean="0"/>
              <a:t>1/28/21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B9FE0-69D7-0148-9B23-D40F52688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20751-0A0B-0F4A-994C-E9D5A9A0E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E4982-A350-CC43-880E-4A1765AE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0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tiff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388" y="-111135"/>
            <a:ext cx="12230774" cy="126832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Identifying the Sex Assigned at Birth of Transgender Patients Using Diagnostic and Procedure Codes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-19388" y="1025114"/>
            <a:ext cx="12230774" cy="58498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06211" y="1025113"/>
            <a:ext cx="4211705" cy="584988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52709" y="1025113"/>
            <a:ext cx="3853501" cy="5849884"/>
          </a:xfrm>
          <a:prstGeom prst="rect">
            <a:avLst/>
          </a:prstGeom>
          <a:solidFill>
            <a:schemeClr val="accent4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86021" y="3967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138407" y="3987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D5E74F-F874-EF44-A34E-14662AFF7E19}"/>
              </a:ext>
            </a:extLst>
          </p:cNvPr>
          <p:cNvSpPr txBox="1"/>
          <p:nvPr/>
        </p:nvSpPr>
        <p:spPr>
          <a:xfrm>
            <a:off x="511456" y="1037460"/>
            <a:ext cx="297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BACKGROUND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A32121-F3A8-4041-9926-271EDB315457}"/>
              </a:ext>
            </a:extLst>
          </p:cNvPr>
          <p:cNvSpPr txBox="1"/>
          <p:nvPr/>
        </p:nvSpPr>
        <p:spPr>
          <a:xfrm>
            <a:off x="4590296" y="1037460"/>
            <a:ext cx="297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METHODOLOGY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2B1CDBA-FA49-644D-A405-3D940086FDA4}"/>
              </a:ext>
            </a:extLst>
          </p:cNvPr>
          <p:cNvSpPr txBox="1"/>
          <p:nvPr/>
        </p:nvSpPr>
        <p:spPr>
          <a:xfrm>
            <a:off x="8708745" y="1037460"/>
            <a:ext cx="297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3D9FEC-A6D8-3B4E-9F57-B0E138A34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525" y="6112891"/>
            <a:ext cx="4012496" cy="5621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134F3F-484B-9249-B403-1D515BAEE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477" y="4276861"/>
            <a:ext cx="1326744" cy="154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2B2867B-8309-F643-A95A-ECBE762A0029}"/>
              </a:ext>
            </a:extLst>
          </p:cNvPr>
          <p:cNvSpPr txBox="1"/>
          <p:nvPr/>
        </p:nvSpPr>
        <p:spPr>
          <a:xfrm>
            <a:off x="-19388" y="1512956"/>
            <a:ext cx="42157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Conducting research focused on transgender patients specifically assigned female at birth (AFAB) or assigned male at birth (AMAB) is challenging given administrative claims databases 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lack reliable documentation of sex assigned at birth</a:t>
            </a:r>
            <a:r>
              <a:rPr lang="en-US" sz="20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US" sz="2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63" name="Table 5">
            <a:extLst>
              <a:ext uri="{FF2B5EF4-FFF2-40B4-BE49-F238E27FC236}">
                <a16:creationId xmlns:a16="http://schemas.microsoft.com/office/drawing/2014/main" id="{868FDC56-2508-7A48-A021-6EFF52D88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459007"/>
              </p:ext>
            </p:extLst>
          </p:nvPr>
        </p:nvGraphicFramePr>
        <p:xfrm>
          <a:off x="8045738" y="1435261"/>
          <a:ext cx="4088590" cy="187478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82778">
                  <a:extLst>
                    <a:ext uri="{9D8B030D-6E8A-4147-A177-3AD203B41FA5}">
                      <a16:colId xmlns:a16="http://schemas.microsoft.com/office/drawing/2014/main" val="3379493796"/>
                    </a:ext>
                  </a:extLst>
                </a:gridCol>
                <a:gridCol w="652658">
                  <a:extLst>
                    <a:ext uri="{9D8B030D-6E8A-4147-A177-3AD203B41FA5}">
                      <a16:colId xmlns:a16="http://schemas.microsoft.com/office/drawing/2014/main" val="1277243840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2341774207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3907382755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1459473019"/>
                    </a:ext>
                  </a:extLst>
                </a:gridCol>
              </a:tblGrid>
              <a:tr h="252338">
                <a:tc rowSpan="5"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Code Methodology</a:t>
                      </a:r>
                    </a:p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Chart Review Methodology</a:t>
                      </a:r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5702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AFAB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Not AFAB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294268"/>
                  </a:ext>
                </a:extLst>
              </a:tr>
              <a:tr h="250521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AFAB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340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PPV: 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93.41%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536518"/>
                  </a:ext>
                </a:extLst>
              </a:tr>
              <a:tr h="230062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Not AFAB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297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537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NPV: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64.39%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83441"/>
                  </a:ext>
                </a:extLst>
              </a:tr>
              <a:tr h="586127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Sensitivity: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53.38%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Specificity: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95.72%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Κ</a:t>
                      </a:r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= 0.48 (95% CI, 0.43-0.52)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408401"/>
                  </a:ext>
                </a:extLst>
              </a:tr>
            </a:tbl>
          </a:graphicData>
        </a:graphic>
      </p:graphicFrame>
      <p:graphicFrame>
        <p:nvGraphicFramePr>
          <p:cNvPr id="64" name="Table 5">
            <a:extLst>
              <a:ext uri="{FF2B5EF4-FFF2-40B4-BE49-F238E27FC236}">
                <a16:creationId xmlns:a16="http://schemas.microsoft.com/office/drawing/2014/main" id="{DD1F121A-016E-1F43-8529-42F1BDCCB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310043"/>
              </p:ext>
            </p:extLst>
          </p:nvPr>
        </p:nvGraphicFramePr>
        <p:xfrm>
          <a:off x="8045738" y="3600301"/>
          <a:ext cx="4088590" cy="199402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93929">
                  <a:extLst>
                    <a:ext uri="{9D8B030D-6E8A-4147-A177-3AD203B41FA5}">
                      <a16:colId xmlns:a16="http://schemas.microsoft.com/office/drawing/2014/main" val="3379493796"/>
                    </a:ext>
                  </a:extLst>
                </a:gridCol>
                <a:gridCol w="641507">
                  <a:extLst>
                    <a:ext uri="{9D8B030D-6E8A-4147-A177-3AD203B41FA5}">
                      <a16:colId xmlns:a16="http://schemas.microsoft.com/office/drawing/2014/main" val="1277243840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2341774207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3907382755"/>
                    </a:ext>
                  </a:extLst>
                </a:gridCol>
                <a:gridCol w="817718">
                  <a:extLst>
                    <a:ext uri="{9D8B030D-6E8A-4147-A177-3AD203B41FA5}">
                      <a16:colId xmlns:a16="http://schemas.microsoft.com/office/drawing/2014/main" val="1459473019"/>
                    </a:ext>
                  </a:extLst>
                </a:gridCol>
              </a:tblGrid>
              <a:tr h="233516">
                <a:tc rowSpan="5"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Code Methodology</a:t>
                      </a:r>
                    </a:p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Chart Review Methodology</a:t>
                      </a:r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570205"/>
                  </a:ext>
                </a:extLst>
              </a:tr>
              <a:tr h="163003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AMAB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Not AMAB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294268"/>
                  </a:ext>
                </a:extLst>
              </a:tr>
              <a:tr h="464543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AMAB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97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PPV: 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89.81%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536518"/>
                  </a:ext>
                </a:extLst>
              </a:tr>
              <a:tr h="231234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Not AMAB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464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626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NPV: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57.43%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83441"/>
                  </a:ext>
                </a:extLst>
              </a:tr>
              <a:tr h="645559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Sensitivity: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17.29%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Specificity:</a:t>
                      </a:r>
                    </a:p>
                    <a:p>
                      <a:pPr algn="ctr"/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98.27%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Κ</a:t>
                      </a:r>
                      <a:r>
                        <a:rPr lang="en-US" sz="10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= 0.16 (95% CI, 0.13-0.20)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4084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83" y="6361364"/>
            <a:ext cx="4099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Haley C, Tilea A, Crissman H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8F2D204-D96F-2749-8DEF-0FC94FCD587D}"/>
              </a:ext>
            </a:extLst>
          </p:cNvPr>
          <p:cNvSpPr txBox="1"/>
          <p:nvPr/>
        </p:nvSpPr>
        <p:spPr>
          <a:xfrm>
            <a:off x="4160081" y="4936007"/>
            <a:ext cx="384613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Natal sex specific ICD and CPT codes can be used to identify the sex assigned at birth of transgender patients with high sensitivity and PPV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32E1EA5-85F8-AA4A-861B-69D44D6297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239006"/>
              </p:ext>
            </p:extLst>
          </p:nvPr>
        </p:nvGraphicFramePr>
        <p:xfrm>
          <a:off x="4235899" y="-74065"/>
          <a:ext cx="3770312" cy="5500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3F4564-31BF-6B4E-9AD6-B47C5F4E1A48}"/>
              </a:ext>
            </a:extLst>
          </p:cNvPr>
          <p:cNvCxnSpPr>
            <a:cxnSpLocks/>
          </p:cNvCxnSpPr>
          <p:nvPr/>
        </p:nvCxnSpPr>
        <p:spPr>
          <a:xfrm>
            <a:off x="4602320" y="4121891"/>
            <a:ext cx="1970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E44B3F-89DF-EA41-BDC2-D859FD0D9816}"/>
              </a:ext>
            </a:extLst>
          </p:cNvPr>
          <p:cNvCxnSpPr>
            <a:cxnSpLocks/>
          </p:cNvCxnSpPr>
          <p:nvPr/>
        </p:nvCxnSpPr>
        <p:spPr>
          <a:xfrm flipV="1">
            <a:off x="6572941" y="3990934"/>
            <a:ext cx="0" cy="1309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E7945C-7D36-F849-A3B0-F3DF53FE8453}"/>
              </a:ext>
            </a:extLst>
          </p:cNvPr>
          <p:cNvCxnSpPr>
            <a:cxnSpLocks/>
          </p:cNvCxnSpPr>
          <p:nvPr/>
        </p:nvCxnSpPr>
        <p:spPr>
          <a:xfrm flipV="1">
            <a:off x="4608851" y="3998028"/>
            <a:ext cx="0" cy="1238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D5C51F5-8107-6943-8EB7-60650A212933}"/>
              </a:ext>
            </a:extLst>
          </p:cNvPr>
          <p:cNvCxnSpPr>
            <a:cxnSpLocks/>
          </p:cNvCxnSpPr>
          <p:nvPr/>
        </p:nvCxnSpPr>
        <p:spPr>
          <a:xfrm flipV="1">
            <a:off x="5541724" y="4121891"/>
            <a:ext cx="0" cy="1309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FB121A4F-2C69-D344-B4AF-76C653C88D35}"/>
              </a:ext>
            </a:extLst>
          </p:cNvPr>
          <p:cNvSpPr txBox="1"/>
          <p:nvPr/>
        </p:nvSpPr>
        <p:spPr>
          <a:xfrm>
            <a:off x="5852950" y="4462637"/>
            <a:ext cx="16738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Compare methodologies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49043F-C7B7-FA4C-A266-FB9CC67B5185}"/>
              </a:ext>
            </a:extLst>
          </p:cNvPr>
          <p:cNvSpPr/>
          <p:nvPr/>
        </p:nvSpPr>
        <p:spPr>
          <a:xfrm>
            <a:off x="5181678" y="4263733"/>
            <a:ext cx="695116" cy="6517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Shape, polygon&#10;&#10;Description automatically generated">
            <a:extLst>
              <a:ext uri="{FF2B5EF4-FFF2-40B4-BE49-F238E27FC236}">
                <a16:creationId xmlns:a16="http://schemas.microsoft.com/office/drawing/2014/main" id="{6F97DCD1-05B1-3F41-A145-0F73228851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0024" y="4368836"/>
            <a:ext cx="543399" cy="47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5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209</Words>
  <Application>Microsoft Macintosh PowerPoint</Application>
  <PresentationFormat>Widescreen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Office Theme</vt:lpstr>
      <vt:lpstr>Identifying the Sex Assigned at Birth of Transgender Patients Using Diagnostic and Procedure Codes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the Sex Assigned at Birth of Transgender Patients Using Diagnostic and Procedure Codes</dc:title>
  <dc:creator>Haley, Caleb</dc:creator>
  <cp:lastModifiedBy>Haley, Caleb</cp:lastModifiedBy>
  <cp:revision>17</cp:revision>
  <dcterms:created xsi:type="dcterms:W3CDTF">2021-01-20T15:26:39Z</dcterms:created>
  <dcterms:modified xsi:type="dcterms:W3CDTF">2021-01-28T16:19:52Z</dcterms:modified>
</cp:coreProperties>
</file>