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4"/>
  </p:sldMasterIdLst>
  <p:notesMasterIdLst>
    <p:notesMasterId r:id="rId18"/>
  </p:notesMasterIdLst>
  <p:sldIdLst>
    <p:sldId id="665" r:id="rId5"/>
    <p:sldId id="707" r:id="rId6"/>
    <p:sldId id="701" r:id="rId7"/>
    <p:sldId id="644" r:id="rId8"/>
    <p:sldId id="671" r:id="rId9"/>
    <p:sldId id="689" r:id="rId10"/>
    <p:sldId id="691" r:id="rId11"/>
    <p:sldId id="709" r:id="rId12"/>
    <p:sldId id="708" r:id="rId13"/>
    <p:sldId id="705" r:id="rId14"/>
    <p:sldId id="675" r:id="rId15"/>
    <p:sldId id="698" r:id="rId16"/>
    <p:sldId id="668" r:id="rId17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nachen, Paige" initials="VP" lastIdx="7" clrIdx="0">
    <p:extLst>
      <p:ext uri="{19B8F6BF-5375-455C-9EA6-DF929625EA0E}">
        <p15:presenceInfo xmlns:p15="http://schemas.microsoft.com/office/powerpoint/2012/main" userId="S::vonachen@umich.edu::78950108-7cd8-4093-a180-fe348b8e54e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CB32"/>
    <a:srgbClr val="03274B"/>
    <a:srgbClr val="051C3B"/>
    <a:srgbClr val="769033"/>
    <a:srgbClr val="4D4D4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920" autoAdjust="0"/>
    <p:restoredTop sz="92320" autoAdjust="0"/>
  </p:normalViewPr>
  <p:slideViewPr>
    <p:cSldViewPr snapToGrid="0" snapToObjects="1" showGuides="1">
      <p:cViewPr varScale="1">
        <p:scale>
          <a:sx n="106" d="100"/>
          <a:sy n="106" d="100"/>
        </p:scale>
        <p:origin x="1386" y="108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48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5A6CE-42F9-4E01-AD14-17456ACECB09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1C575A-FA3C-4170-BDE2-E20A38399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211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skill improved in at least 43% of members, with an average of 79% of members</a:t>
            </a:r>
          </a:p>
          <a:p>
            <a:endParaRPr lang="en-US" dirty="0"/>
          </a:p>
          <a:p>
            <a:r>
              <a:rPr lang="en-US" dirty="0"/>
              <a:t>Average improvement score was 3.56 out of 5 (n=140) where 3 corresponded to mild improvement and 4 corresponded to moderate improvement</a:t>
            </a:r>
          </a:p>
          <a:p>
            <a:endParaRPr lang="en-US" dirty="0"/>
          </a:p>
          <a:p>
            <a:r>
              <a:rPr lang="en-US" dirty="0"/>
              <a:t>100% describe their experience of valuable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C575A-FA3C-4170-BDE2-E20A3839939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567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0CBBC3B-0708-4181-8B63-0863BE863E3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137900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04" name="think-cell Slide" r:id="rId4" imgW="470" imgH="469" progId="TCLayout.ActiveDocument.1">
                  <p:embed/>
                </p:oleObj>
              </mc:Choice>
              <mc:Fallback>
                <p:oleObj name="think-cell Slide" r:id="rId4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C3DCEACF-C753-4269-89C1-E7EF68933B4A}"/>
              </a:ext>
            </a:extLst>
          </p:cNvPr>
          <p:cNvSpPr/>
          <p:nvPr userDrawn="1"/>
        </p:nvSpPr>
        <p:spPr>
          <a:xfrm>
            <a:off x="0" y="0"/>
            <a:ext cx="3056526" cy="3429000"/>
          </a:xfrm>
          <a:prstGeom prst="rect">
            <a:avLst/>
          </a:prstGeom>
          <a:solidFill>
            <a:srgbClr val="FBCB32"/>
          </a:solidFill>
          <a:ln w="9525">
            <a:solidFill>
              <a:srgbClr val="FBCB3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0000" rIns="91440" bIns="9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286D8B-CC8A-4AF0-BF4C-B1766BF31689}"/>
              </a:ext>
            </a:extLst>
          </p:cNvPr>
          <p:cNvSpPr/>
          <p:nvPr userDrawn="1"/>
        </p:nvSpPr>
        <p:spPr>
          <a:xfrm>
            <a:off x="0" y="3429000"/>
            <a:ext cx="3056526" cy="3429000"/>
          </a:xfrm>
          <a:prstGeom prst="rect">
            <a:avLst/>
          </a:prstGeom>
          <a:solidFill>
            <a:srgbClr val="03274B"/>
          </a:solidFill>
          <a:ln w="9525">
            <a:solidFill>
              <a:srgbClr val="03274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0000" rIns="91440" bIns="9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34C873-31B4-4E42-ADFC-6AFE5F12999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527" y="680192"/>
            <a:ext cx="6087474" cy="2057498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ABD82E5-609E-468E-8927-FEB4CB3752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93668" y="2964728"/>
            <a:ext cx="4843462" cy="436562"/>
          </a:xfrm>
        </p:spPr>
        <p:txBody>
          <a:bodyPr/>
          <a:lstStyle>
            <a:lvl1pPr>
              <a:defRPr sz="2800">
                <a:solidFill>
                  <a:srgbClr val="03274B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8180FD50-01A9-4E43-B4D8-8DE573459A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93668" y="3975730"/>
            <a:ext cx="4843462" cy="3053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3848D0FF-698E-4D29-A5A1-3D8EC17F10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93668" y="4997728"/>
            <a:ext cx="4843462" cy="3053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[Client logo]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DC5111A1-25A6-4A96-A10A-1B17212D3F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3668" y="6033581"/>
            <a:ext cx="4843462" cy="3053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rgbClr val="051C3B"/>
              </a:buClr>
              <a:defRPr/>
            </a:lvl2pPr>
            <a:lvl3pPr>
              <a:buClr>
                <a:srgbClr val="051C3B"/>
              </a:buClr>
              <a:defRPr/>
            </a:lvl3pPr>
            <a:lvl4pPr>
              <a:buClr>
                <a:srgbClr val="051C3B"/>
              </a:buClr>
              <a:defRPr/>
            </a:lvl4pPr>
            <a:lvl5pPr>
              <a:buClr>
                <a:srgbClr val="051C3B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heme" Target="../theme/theme1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vmlDrawing" Target="../drawings/vmlDrawing1.v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35029487"/>
              </p:ext>
            </p:extLst>
          </p:nvPr>
        </p:nvGraphicFramePr>
        <p:xfrm>
          <a:off x="1465" y="1591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25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5" y="1591"/>
                        <a:ext cx="1465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9D4441-C1F8-44F0-A3E3-677AAB6D9CB7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2031" y="162000"/>
            <a:ext cx="8301046" cy="831600"/>
          </a:xfrm>
          <a:prstGeom prst="rect">
            <a:avLst/>
          </a:prstGeom>
        </p:spPr>
        <p:txBody>
          <a:bodyPr vert="horz" lIns="0" tIns="45720" rIns="0" bIns="45720" rtlCol="0" anchor="b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2031" y="1508400"/>
            <a:ext cx="8301046" cy="459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8888404" y="6674400"/>
            <a:ext cx="175846" cy="127000"/>
          </a:xfrm>
          <a:prstGeom prst="rect">
            <a:avLst/>
          </a:prstGeom>
          <a:noFill/>
          <a:ln/>
          <a:effectLst/>
        </p:spPr>
        <p:txBody>
          <a:bodyPr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53E389-1311-4796-9190-1F74A8EADEA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 sz="900" dirty="0">
              <a:solidFill>
                <a:schemeClr val="tx1"/>
              </a:solidFill>
              <a:latin typeface="Arial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76A327E-1780-4EF7-8EB7-ADCF5A18B35E}"/>
              </a:ext>
            </a:extLst>
          </p:cNvPr>
          <p:cNvCxnSpPr>
            <a:cxnSpLocks/>
          </p:cNvCxnSpPr>
          <p:nvPr userDrawn="1"/>
        </p:nvCxnSpPr>
        <p:spPr>
          <a:xfrm>
            <a:off x="2930" y="6289966"/>
            <a:ext cx="9141070" cy="0"/>
          </a:xfrm>
          <a:prstGeom prst="line">
            <a:avLst/>
          </a:prstGeom>
          <a:ln w="12700">
            <a:solidFill>
              <a:srgbClr val="032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4E17CB8-C094-49E1-8966-D348566B31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6" t="5504" b="28749"/>
          <a:stretch/>
        </p:blipFill>
        <p:spPr>
          <a:xfrm>
            <a:off x="0" y="6289966"/>
            <a:ext cx="4100950" cy="56803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051C3B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6363" indent="-233362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8988" indent="-230188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8.xml"/><Relationship Id="rId7" Type="http://schemas.openxmlformats.org/officeDocument/2006/relationships/image" Target="../media/image9.png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4.bin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image" Target="../media/image12.pn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3.emf"/><Relationship Id="rId17" Type="http://schemas.openxmlformats.org/officeDocument/2006/relationships/image" Target="../media/image15.png"/><Relationship Id="rId2" Type="http://schemas.openxmlformats.org/officeDocument/2006/relationships/tags" Target="../tags/tag9.xml"/><Relationship Id="rId16" Type="http://schemas.openxmlformats.org/officeDocument/2006/relationships/image" Target="../media/image14.tiff"/><Relationship Id="rId1" Type="http://schemas.openxmlformats.org/officeDocument/2006/relationships/vmlDrawing" Target="../drawings/vmlDrawing5.vml"/><Relationship Id="rId6" Type="http://schemas.openxmlformats.org/officeDocument/2006/relationships/tags" Target="../tags/tag13.xml"/><Relationship Id="rId11" Type="http://schemas.openxmlformats.org/officeDocument/2006/relationships/oleObject" Target="../embeddings/oleObject5.bin"/><Relationship Id="rId5" Type="http://schemas.openxmlformats.org/officeDocument/2006/relationships/tags" Target="../tags/tag12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6.bin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f"/><Relationship Id="rId3" Type="http://schemas.openxmlformats.org/officeDocument/2006/relationships/tags" Target="../tags/tag21.xml"/><Relationship Id="rId7" Type="http://schemas.openxmlformats.org/officeDocument/2006/relationships/image" Target="../media/image18.jpeg"/><Relationship Id="rId2" Type="http://schemas.openxmlformats.org/officeDocument/2006/relationships/tags" Target="../tags/tag20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21.jp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D16190-6586-47B9-914B-05043CF229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93668" y="2529395"/>
            <a:ext cx="4843462" cy="1321970"/>
          </a:xfrm>
        </p:spPr>
        <p:txBody>
          <a:bodyPr/>
          <a:lstStyle/>
          <a:p>
            <a:r>
              <a:rPr lang="en-US" sz="2600" dirty="0"/>
              <a:t>Medical Student Consulting: Providing Students Leadership Opportunities While Positively Impacting the Community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9C8D34-4EC6-4DF2-968A-9FBD3DAFA1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3668" y="6213402"/>
            <a:ext cx="4843462" cy="305325"/>
          </a:xfrm>
        </p:spPr>
        <p:txBody>
          <a:bodyPr/>
          <a:lstStyle/>
          <a:p>
            <a:r>
              <a:rPr lang="en-US" dirty="0"/>
              <a:t>September 14, 2019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CD9227-2BC1-41A5-BB8A-3AB3A8470001}"/>
              </a:ext>
            </a:extLst>
          </p:cNvPr>
          <p:cNvSpPr txBox="1">
            <a:spLocks/>
          </p:cNvSpPr>
          <p:nvPr/>
        </p:nvSpPr>
        <p:spPr>
          <a:xfrm>
            <a:off x="3593667" y="4769462"/>
            <a:ext cx="3241085" cy="17890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6363" indent="-233362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8988" indent="-230188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Matthew Carey (presenter)</a:t>
            </a:r>
          </a:p>
          <a:p>
            <a:r>
              <a:rPr lang="en-US" sz="1600" b="1" dirty="0"/>
              <a:t>Paige </a:t>
            </a:r>
            <a:r>
              <a:rPr lang="en-US" sz="1600" b="1" dirty="0" err="1"/>
              <a:t>VonAchen</a:t>
            </a:r>
            <a:r>
              <a:rPr lang="en-US" sz="1600" b="1" dirty="0"/>
              <a:t> (presenter)</a:t>
            </a:r>
          </a:p>
          <a:p>
            <a:r>
              <a:rPr lang="en-US" sz="1600" b="1" dirty="0"/>
              <a:t>Matthew Carey</a:t>
            </a:r>
          </a:p>
          <a:p>
            <a:r>
              <a:rPr lang="en-US" sz="1600" b="1" dirty="0"/>
              <a:t>Taylor </a:t>
            </a:r>
            <a:r>
              <a:rPr lang="en-US" sz="1600" b="1" dirty="0" err="1"/>
              <a:t>Standiford</a:t>
            </a:r>
            <a:endParaRPr lang="en-US" sz="1600" b="1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7924012-102E-C446-A869-5BF81F9E9119}"/>
              </a:ext>
            </a:extLst>
          </p:cNvPr>
          <p:cNvSpPr txBox="1">
            <a:spLocks/>
          </p:cNvSpPr>
          <p:nvPr/>
        </p:nvSpPr>
        <p:spPr>
          <a:xfrm>
            <a:off x="6452906" y="4769462"/>
            <a:ext cx="3241085" cy="17890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6363" indent="-233362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8988" indent="-230188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Dr. Michael </a:t>
            </a:r>
            <a:r>
              <a:rPr lang="en-US" sz="1600" b="1" dirty="0" err="1"/>
              <a:t>Englesbe</a:t>
            </a:r>
            <a:endParaRPr lang="en-US" sz="1600" b="1" dirty="0"/>
          </a:p>
          <a:p>
            <a:r>
              <a:rPr lang="en-US" sz="1600" b="1" dirty="0"/>
              <a:t>Dr. Brian Zink</a:t>
            </a:r>
          </a:p>
          <a:p>
            <a:r>
              <a:rPr lang="en-US" sz="1600" b="1" dirty="0"/>
              <a:t>Dr. Nell Kirst</a:t>
            </a:r>
          </a:p>
          <a:p>
            <a:r>
              <a:rPr lang="en-US" sz="1600" b="1" dirty="0"/>
              <a:t>Dean Rajesh </a:t>
            </a:r>
            <a:r>
              <a:rPr lang="en-US" sz="1600" b="1" dirty="0" err="1"/>
              <a:t>Mangrulkar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53636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992507-DCF5-9347-9EBC-0CC14EE1B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73" y="1276215"/>
            <a:ext cx="4927600" cy="156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CB165B-543D-A94B-A708-9DF6F15BD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There are a wide variety of problems in health care that healthcare providers aren’t trained to solve…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10C51F-A300-804D-AB68-508B8024D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224" y="1773201"/>
            <a:ext cx="4572000" cy="20447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61072D4-342D-574C-974E-8AA8D6A21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655" y="4367249"/>
            <a:ext cx="4356100" cy="17399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96CEF74-FA05-3E4B-9FE3-4CBAFB126D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900" y="3092585"/>
            <a:ext cx="43561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50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F4B67BBE-6ADC-4E52-8C00-89A5F0FABCF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8" name="think-cell Slide" r:id="rId5" imgW="470" imgH="469" progId="TCLayout.ActiveDocument.1">
                  <p:embed/>
                </p:oleObj>
              </mc:Choice>
              <mc:Fallback>
                <p:oleObj name="think-cell Slide" r:id="rId5" imgW="470" imgH="46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F4B67BBE-6ADC-4E52-8C00-89A5F0FABC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B9DF2B35-2AA7-4F63-9C1D-028C5202563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5F1D70-1879-45E3-AFFB-FF18D3369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purpose of Med ECG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E3D274-B703-D643-8CC1-BD42B0AE2B32}"/>
              </a:ext>
            </a:extLst>
          </p:cNvPr>
          <p:cNvSpPr/>
          <p:nvPr/>
        </p:nvSpPr>
        <p:spPr>
          <a:xfrm>
            <a:off x="256182" y="2419894"/>
            <a:ext cx="8409568" cy="2018212"/>
          </a:xfrm>
          <a:prstGeom prst="rect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628AC29-7C41-0A44-AB62-754899E65A7E}"/>
              </a:ext>
            </a:extLst>
          </p:cNvPr>
          <p:cNvSpPr/>
          <p:nvPr/>
        </p:nvSpPr>
        <p:spPr>
          <a:xfrm>
            <a:off x="697229" y="1580605"/>
            <a:ext cx="3696789" cy="3696789"/>
          </a:xfrm>
          <a:prstGeom prst="ellipse">
            <a:avLst/>
          </a:prstGeom>
          <a:solidFill>
            <a:srgbClr val="03274B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D82B597-566D-FC4A-8B25-8CE5B24F3D81}"/>
              </a:ext>
            </a:extLst>
          </p:cNvPr>
          <p:cNvSpPr/>
          <p:nvPr/>
        </p:nvSpPr>
        <p:spPr>
          <a:xfrm>
            <a:off x="4572000" y="1580605"/>
            <a:ext cx="3696789" cy="3696789"/>
          </a:xfrm>
          <a:prstGeom prst="ellipse">
            <a:avLst/>
          </a:prstGeom>
          <a:solidFill>
            <a:srgbClr val="03274B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D126F9-646E-044D-BF0E-A4B37F2F32A7}"/>
              </a:ext>
            </a:extLst>
          </p:cNvPr>
          <p:cNvSpPr/>
          <p:nvPr/>
        </p:nvSpPr>
        <p:spPr>
          <a:xfrm>
            <a:off x="942157" y="2090171"/>
            <a:ext cx="320693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2800" dirty="0">
                <a:solidFill>
                  <a:schemeClr val="accent1"/>
                </a:solidFill>
              </a:rPr>
              <a:t>Give medical students the tools and experiences needed to be leaders in healthcare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B2C5C4-FA13-5448-89A8-BDBC8A97EF3F}"/>
              </a:ext>
            </a:extLst>
          </p:cNvPr>
          <p:cNvSpPr/>
          <p:nvPr/>
        </p:nvSpPr>
        <p:spPr>
          <a:xfrm>
            <a:off x="4841420" y="2305614"/>
            <a:ext cx="315794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2800" dirty="0">
                <a:solidFill>
                  <a:schemeClr val="accent1"/>
                </a:solidFill>
              </a:rPr>
              <a:t>Improve the community through active engagement with local non-profits</a:t>
            </a:r>
          </a:p>
        </p:txBody>
      </p:sp>
    </p:spTree>
    <p:extLst>
      <p:ext uri="{BB962C8B-B14F-4D97-AF65-F5344CB8AC3E}">
        <p14:creationId xmlns:p14="http://schemas.microsoft.com/office/powerpoint/2010/main" val="2729933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5EC39-3A23-4024-B5C5-7DEB752B3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purpose of Med ECG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B3829-0BF8-45E7-B1EF-F069212ED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31" y="1432200"/>
            <a:ext cx="8301046" cy="4590000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Provide medical students with new experiences outside of the explicit medical student curriculum enabling them to become future leaders in the industry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/>
              <a:t>Students will gain exposure to clinical and non-clinical factors affecting modern health care 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/>
              <a:t>Members will develop teamwork, communication, and professional skills through collaboration with others outside of the physician space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/>
              <a:t>Active and practical problem solving strengthen critical thinking abilities and improve students’ growth into future physicians, researchers, and leaders</a:t>
            </a:r>
          </a:p>
          <a:p>
            <a:pPr marL="800100" lvl="1" indent="-342900">
              <a:buFont typeface="Arial"/>
              <a:buChar char="•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Improve the community through active engagement and problem solving with mission-minded health care organizations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/>
              <a:t>Local not-for-profit health care organizations greatly benefit from partnership with curious, eager, and motivated medical students for specific projects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/>
              <a:t>Well managed and scoped pro-bono work will provide new insights and tangible solutions for organizations with limited resources to improve our community</a:t>
            </a:r>
          </a:p>
        </p:txBody>
      </p:sp>
    </p:spTree>
    <p:extLst>
      <p:ext uri="{BB962C8B-B14F-4D97-AF65-F5344CB8AC3E}">
        <p14:creationId xmlns:p14="http://schemas.microsoft.com/office/powerpoint/2010/main" val="1461245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>
            <a:extLst>
              <a:ext uri="{FF2B5EF4-FFF2-40B4-BE49-F238E27FC236}">
                <a16:creationId xmlns:a16="http://schemas.microsoft.com/office/drawing/2014/main" id="{B0F4ED74-4423-4D1C-9D62-3429345F484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827930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25" name="think-cell Slide" r:id="rId5" imgW="470" imgH="469" progId="TCLayout.ActiveDocument.1">
                  <p:embed/>
                </p:oleObj>
              </mc:Choice>
              <mc:Fallback>
                <p:oleObj name="think-cell Slide" r:id="rId5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229D8BD8-BD17-4B22-9022-13D36D8B1E2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E1E009-D555-420C-8D17-EF2F0B659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Our model includes three key components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097878-F5FD-41F2-9FA2-15454F5D5ECF}"/>
              </a:ext>
            </a:extLst>
          </p:cNvPr>
          <p:cNvSpPr/>
          <p:nvPr/>
        </p:nvSpPr>
        <p:spPr>
          <a:xfrm>
            <a:off x="5350498" y="1191353"/>
            <a:ext cx="3660981" cy="89879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Intro to business basics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Problem scoping and framing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Analytics, presenting findings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Simulated case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E7FC54-E056-4E4D-98FA-4CC501082F0A}"/>
              </a:ext>
            </a:extLst>
          </p:cNvPr>
          <p:cNvSpPr/>
          <p:nvPr/>
        </p:nvSpPr>
        <p:spPr>
          <a:xfrm>
            <a:off x="5350499" y="2360375"/>
            <a:ext cx="3585982" cy="1848701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Issue identification with client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Assembling core team members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Project scoping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Data collection and analysis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Alignment on next steps w/ clients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514BB8-86CC-4680-9363-592E1492B0E1}"/>
              </a:ext>
            </a:extLst>
          </p:cNvPr>
          <p:cNvSpPr/>
          <p:nvPr/>
        </p:nvSpPr>
        <p:spPr>
          <a:xfrm>
            <a:off x="5350499" y="4540487"/>
            <a:ext cx="3585982" cy="89879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Seek feedback from clients and team members throughout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7749F23-5554-4335-887C-B29267881C02}"/>
              </a:ext>
            </a:extLst>
          </p:cNvPr>
          <p:cNvGrpSpPr/>
          <p:nvPr/>
        </p:nvGrpSpPr>
        <p:grpSpPr>
          <a:xfrm>
            <a:off x="202544" y="954863"/>
            <a:ext cx="5254132" cy="1434823"/>
            <a:chOff x="202544" y="954863"/>
            <a:chExt cx="5254132" cy="1434823"/>
          </a:xfrm>
        </p:grpSpPr>
        <p:sp>
          <p:nvSpPr>
            <p:cNvPr id="4" name="Chevron 3">
              <a:extLst>
                <a:ext uri="{FF2B5EF4-FFF2-40B4-BE49-F238E27FC236}">
                  <a16:creationId xmlns:a16="http://schemas.microsoft.com/office/drawing/2014/main" id="{DAE7EC33-7163-4B8F-AFED-692D1F9E09C0}"/>
                </a:ext>
              </a:extLst>
            </p:cNvPr>
            <p:cNvSpPr/>
            <p:nvPr/>
          </p:nvSpPr>
          <p:spPr>
            <a:xfrm rot="5400000">
              <a:off x="528114" y="722170"/>
              <a:ext cx="1341946" cy="1993085"/>
            </a:xfrm>
            <a:prstGeom prst="chevron">
              <a:avLst>
                <a:gd name="adj" fmla="val 26032"/>
              </a:avLst>
            </a:prstGeom>
            <a:solidFill>
              <a:srgbClr val="051C3B"/>
            </a:solidFill>
            <a:ln w="9525">
              <a:solidFill>
                <a:srgbClr val="051C3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 anchorCtr="0"/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</a:rPr>
                <a:t>Training</a:t>
              </a:r>
            </a:p>
          </p:txBody>
        </p:sp>
        <p:pic>
          <p:nvPicPr>
            <p:cNvPr id="12" name="Picture 11" descr="noun_848416_cc.png">
              <a:extLst>
                <a:ext uri="{FF2B5EF4-FFF2-40B4-BE49-F238E27FC236}">
                  <a16:creationId xmlns:a16="http://schemas.microsoft.com/office/drawing/2014/main" id="{419D7B2D-558D-454A-A301-5751B20881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441"/>
            <a:stretch/>
          </p:blipFill>
          <p:spPr>
            <a:xfrm>
              <a:off x="2505026" y="954863"/>
              <a:ext cx="1320269" cy="1116405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A700086-04AB-4A17-921A-38D6A37A2047}"/>
                </a:ext>
              </a:extLst>
            </p:cNvPr>
            <p:cNvSpPr txBox="1"/>
            <p:nvPr/>
          </p:nvSpPr>
          <p:spPr>
            <a:xfrm>
              <a:off x="3952533" y="1378143"/>
              <a:ext cx="1504143" cy="489534"/>
            </a:xfrm>
            <a:prstGeom prst="rect">
              <a:avLst/>
            </a:prstGeom>
            <a:noFill/>
          </p:spPr>
          <p:txBody>
            <a:bodyPr wrap="square" tIns="90000" bIns="90000" rtlCol="0" anchor="t">
              <a:spAutoFit/>
            </a:bodyPr>
            <a:lstStyle/>
            <a:p>
              <a:pPr algn="ctr"/>
              <a:r>
                <a:rPr lang="en-US" sz="2000" b="1" dirty="0"/>
                <a:t>4 weeks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1556947-E1D9-4B05-AA32-A09F97C5F58B}"/>
              </a:ext>
            </a:extLst>
          </p:cNvPr>
          <p:cNvGrpSpPr/>
          <p:nvPr/>
        </p:nvGrpSpPr>
        <p:grpSpPr>
          <a:xfrm>
            <a:off x="202544" y="2248726"/>
            <a:ext cx="8733937" cy="2307819"/>
            <a:chOff x="202544" y="2248726"/>
            <a:chExt cx="8733937" cy="2307819"/>
          </a:xfrm>
        </p:grpSpPr>
        <p:sp>
          <p:nvSpPr>
            <p:cNvPr id="5" name="Chevron 5">
              <a:extLst>
                <a:ext uri="{FF2B5EF4-FFF2-40B4-BE49-F238E27FC236}">
                  <a16:creationId xmlns:a16="http://schemas.microsoft.com/office/drawing/2014/main" id="{CFDC0F42-4FF8-4B52-AABC-498F0F88E667}"/>
                </a:ext>
              </a:extLst>
            </p:cNvPr>
            <p:cNvSpPr/>
            <p:nvPr/>
          </p:nvSpPr>
          <p:spPr>
            <a:xfrm rot="5400000">
              <a:off x="101002" y="2461918"/>
              <a:ext cx="2196169" cy="1993085"/>
            </a:xfrm>
            <a:prstGeom prst="chevron">
              <a:avLst>
                <a:gd name="adj" fmla="val 17616"/>
              </a:avLst>
            </a:prstGeom>
            <a:solidFill>
              <a:srgbClr val="051C3B"/>
            </a:solidFill>
            <a:ln w="9525">
              <a:solidFill>
                <a:srgbClr val="051C3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 anchorCtr="0"/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</a:rPr>
                <a:t>Project</a:t>
              </a:r>
            </a:p>
          </p:txBody>
        </p:sp>
        <p:pic>
          <p:nvPicPr>
            <p:cNvPr id="11" name="Picture 10" descr="noun_740213_cc.png">
              <a:extLst>
                <a:ext uri="{FF2B5EF4-FFF2-40B4-BE49-F238E27FC236}">
                  <a16:creationId xmlns:a16="http://schemas.microsoft.com/office/drawing/2014/main" id="{7F07EEC5-6513-4009-B875-45377ECA1A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156"/>
            <a:stretch/>
          </p:blipFill>
          <p:spPr>
            <a:xfrm>
              <a:off x="2391040" y="2599656"/>
              <a:ext cx="1548240" cy="134455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814D45-0479-4315-99CE-6ED015E0F22F}"/>
                </a:ext>
              </a:extLst>
            </p:cNvPr>
            <p:cNvSpPr txBox="1"/>
            <p:nvPr/>
          </p:nvSpPr>
          <p:spPr>
            <a:xfrm>
              <a:off x="3952532" y="2852163"/>
              <a:ext cx="1504143" cy="797311"/>
            </a:xfrm>
            <a:prstGeom prst="rect">
              <a:avLst/>
            </a:prstGeom>
            <a:noFill/>
          </p:spPr>
          <p:txBody>
            <a:bodyPr wrap="square" tIns="90000" bIns="90000" rtlCol="0" anchor="t">
              <a:spAutoFit/>
            </a:bodyPr>
            <a:lstStyle/>
            <a:p>
              <a:pPr algn="ctr"/>
              <a:r>
                <a:rPr lang="en-US" sz="2000" b="1" dirty="0"/>
                <a:t>2-5 months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C893735-0696-4B41-A370-5FF5459CF430}"/>
                </a:ext>
              </a:extLst>
            </p:cNvPr>
            <p:cNvCxnSpPr>
              <a:cxnSpLocks/>
            </p:cNvCxnSpPr>
            <p:nvPr/>
          </p:nvCxnSpPr>
          <p:spPr>
            <a:xfrm>
              <a:off x="2424170" y="2248726"/>
              <a:ext cx="6512311" cy="0"/>
            </a:xfrm>
            <a:prstGeom prst="line">
              <a:avLst/>
            </a:prstGeom>
            <a:ln>
              <a:solidFill>
                <a:schemeClr val="bg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5AB318C-F54A-4CEB-A9F3-3C259E455A2D}"/>
              </a:ext>
            </a:extLst>
          </p:cNvPr>
          <p:cNvGrpSpPr/>
          <p:nvPr/>
        </p:nvGrpSpPr>
        <p:grpSpPr>
          <a:xfrm>
            <a:off x="202545" y="4376280"/>
            <a:ext cx="8733934" cy="1362539"/>
            <a:chOff x="202545" y="4376280"/>
            <a:chExt cx="8733934" cy="1362539"/>
          </a:xfrm>
        </p:grpSpPr>
        <p:sp>
          <p:nvSpPr>
            <p:cNvPr id="6" name="Chevron 6">
              <a:extLst>
                <a:ext uri="{FF2B5EF4-FFF2-40B4-BE49-F238E27FC236}">
                  <a16:creationId xmlns:a16="http://schemas.microsoft.com/office/drawing/2014/main" id="{3D5C1EC3-AE0D-42A9-A8E7-2DC78F71B0F2}"/>
                </a:ext>
              </a:extLst>
            </p:cNvPr>
            <p:cNvSpPr/>
            <p:nvPr/>
          </p:nvSpPr>
          <p:spPr>
            <a:xfrm rot="5400000">
              <a:off x="599922" y="4143111"/>
              <a:ext cx="1198331" cy="1993085"/>
            </a:xfrm>
            <a:prstGeom prst="chevron">
              <a:avLst>
                <a:gd name="adj" fmla="val 26032"/>
              </a:avLst>
            </a:prstGeom>
            <a:solidFill>
              <a:srgbClr val="051C3B"/>
            </a:solidFill>
            <a:ln w="9525">
              <a:solidFill>
                <a:srgbClr val="051C3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 anchorCtr="0"/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</a:rPr>
                <a:t>Feedback</a:t>
              </a:r>
            </a:p>
          </p:txBody>
        </p:sp>
        <p:pic>
          <p:nvPicPr>
            <p:cNvPr id="10" name="Picture 9" descr="noun_685087_cc.png">
              <a:extLst>
                <a:ext uri="{FF2B5EF4-FFF2-40B4-BE49-F238E27FC236}">
                  <a16:creationId xmlns:a16="http://schemas.microsoft.com/office/drawing/2014/main" id="{A2F6671F-02AC-4C2C-91E9-308A5816A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198"/>
            <a:stretch/>
          </p:blipFill>
          <p:spPr>
            <a:xfrm>
              <a:off x="2424170" y="4510825"/>
              <a:ext cx="1481981" cy="118265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3796A6-6128-4527-B388-98CA7B7E7EBA}"/>
                </a:ext>
              </a:extLst>
            </p:cNvPr>
            <p:cNvSpPr txBox="1"/>
            <p:nvPr/>
          </p:nvSpPr>
          <p:spPr>
            <a:xfrm>
              <a:off x="3952533" y="4793265"/>
              <a:ext cx="1504143" cy="489534"/>
            </a:xfrm>
            <a:prstGeom prst="rect">
              <a:avLst/>
            </a:prstGeom>
            <a:noFill/>
          </p:spPr>
          <p:txBody>
            <a:bodyPr wrap="square" tIns="90000" bIns="90000" rtlCol="0" anchor="t">
              <a:spAutoFit/>
            </a:bodyPr>
            <a:lstStyle/>
            <a:p>
              <a:pPr algn="ctr"/>
              <a:r>
                <a:rPr lang="en-US" sz="2000" b="1" dirty="0"/>
                <a:t>Ongoing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8B2AFD3-80D2-4198-922A-25BFE377A6D6}"/>
                </a:ext>
              </a:extLst>
            </p:cNvPr>
            <p:cNvCxnSpPr>
              <a:cxnSpLocks/>
            </p:cNvCxnSpPr>
            <p:nvPr/>
          </p:nvCxnSpPr>
          <p:spPr>
            <a:xfrm>
              <a:off x="2505026" y="4376280"/>
              <a:ext cx="6431453" cy="0"/>
            </a:xfrm>
            <a:prstGeom prst="line">
              <a:avLst/>
            </a:prstGeom>
            <a:ln>
              <a:solidFill>
                <a:schemeClr val="bg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7459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4CE67-C897-3842-BFF4-31EC533F6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162000"/>
            <a:ext cx="8301046" cy="831600"/>
          </a:xfrm>
        </p:spPr>
        <p:txBody>
          <a:bodyPr/>
          <a:lstStyle/>
          <a:p>
            <a:r>
              <a:rPr lang="en-US" dirty="0"/>
              <a:t>Our training consists of four sessions centered around a simulated mock consulting case </a:t>
            </a:r>
          </a:p>
        </p:txBody>
      </p:sp>
      <p:sp>
        <p:nvSpPr>
          <p:cNvPr id="4" name="Chevron 3">
            <a:extLst>
              <a:ext uri="{FF2B5EF4-FFF2-40B4-BE49-F238E27FC236}">
                <a16:creationId xmlns:a16="http://schemas.microsoft.com/office/drawing/2014/main" id="{DBBD0B17-A753-4F4B-8E0D-09227FA3B2FE}"/>
              </a:ext>
            </a:extLst>
          </p:cNvPr>
          <p:cNvSpPr/>
          <p:nvPr/>
        </p:nvSpPr>
        <p:spPr>
          <a:xfrm>
            <a:off x="2270571" y="1451674"/>
            <a:ext cx="2468880" cy="859536"/>
          </a:xfrm>
          <a:prstGeom prst="chevron">
            <a:avLst/>
          </a:prstGeom>
          <a:solidFill>
            <a:srgbClr val="03274B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US" b="1" dirty="0">
                <a:solidFill>
                  <a:srgbClr val="FBCB32"/>
                </a:solidFill>
              </a:rPr>
              <a:t>Consulting &amp;</a:t>
            </a:r>
          </a:p>
          <a:p>
            <a:pPr algn="ctr"/>
            <a:r>
              <a:rPr lang="en-US" b="1" dirty="0">
                <a:solidFill>
                  <a:srgbClr val="FBCB32"/>
                </a:solidFill>
              </a:rPr>
              <a:t>problem-solving</a:t>
            </a:r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1D27DF54-CB3B-D147-9A20-4116E3D9C809}"/>
              </a:ext>
            </a:extLst>
          </p:cNvPr>
          <p:cNvSpPr/>
          <p:nvPr/>
        </p:nvSpPr>
        <p:spPr>
          <a:xfrm>
            <a:off x="4438131" y="1460337"/>
            <a:ext cx="2468880" cy="859536"/>
          </a:xfrm>
          <a:prstGeom prst="chevron">
            <a:avLst/>
          </a:prstGeom>
          <a:solidFill>
            <a:srgbClr val="03274B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US" b="1" dirty="0">
                <a:solidFill>
                  <a:srgbClr val="FBCB32"/>
                </a:solidFill>
              </a:rPr>
              <a:t>Analyzing &amp; sharing data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59D85492-FFF1-0041-9528-4F5C3A151A11}"/>
              </a:ext>
            </a:extLst>
          </p:cNvPr>
          <p:cNvSpPr/>
          <p:nvPr/>
        </p:nvSpPr>
        <p:spPr>
          <a:xfrm>
            <a:off x="6605690" y="1460338"/>
            <a:ext cx="2468880" cy="859536"/>
          </a:xfrm>
          <a:prstGeom prst="chevron">
            <a:avLst/>
          </a:prstGeom>
          <a:solidFill>
            <a:srgbClr val="03274B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US" b="1" dirty="0">
                <a:solidFill>
                  <a:srgbClr val="FBCB32"/>
                </a:solidFill>
              </a:rPr>
              <a:t>Teamwork &amp; presentation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8BD45E-A4A0-D24C-82D0-C0966C240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5565" y="2568937"/>
            <a:ext cx="2203183" cy="2914717"/>
          </a:xfrm>
        </p:spPr>
        <p:txBody>
          <a:bodyPr/>
          <a:lstStyle/>
          <a:p>
            <a:r>
              <a:rPr lang="en-US" dirty="0"/>
              <a:t>How to frame a problem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Setting it up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Hypothesizing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r>
              <a:rPr lang="en-US" dirty="0"/>
              <a:t>Intro to Excel</a:t>
            </a:r>
          </a:p>
          <a:p>
            <a:endParaRPr lang="en-US" dirty="0"/>
          </a:p>
          <a:p>
            <a:r>
              <a:rPr lang="en-US" dirty="0"/>
              <a:t>Homework: Excel exercise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CD77087-77C4-884B-AC92-48DB9545EDC3}"/>
              </a:ext>
            </a:extLst>
          </p:cNvPr>
          <p:cNvSpPr txBox="1">
            <a:spLocks/>
          </p:cNvSpPr>
          <p:nvPr/>
        </p:nvSpPr>
        <p:spPr>
          <a:xfrm>
            <a:off x="4521106" y="2568936"/>
            <a:ext cx="2122681" cy="291471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Clr>
                <a:srgbClr val="051C3B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51C3B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6363" indent="-233362" algn="l" defTabSz="914400" rtl="0" eaLnBrk="1" latinLnBrk="0" hangingPunct="1">
              <a:spcBef>
                <a:spcPct val="20000"/>
              </a:spcBef>
              <a:buClr>
                <a:srgbClr val="051C3B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8988" indent="-230188" algn="l" defTabSz="914400" rtl="0" eaLnBrk="1" latinLnBrk="0" hangingPunct="1">
              <a:spcBef>
                <a:spcPct val="20000"/>
              </a:spcBef>
              <a:buClr>
                <a:srgbClr val="051C3B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Review Excel homework</a:t>
            </a:r>
          </a:p>
          <a:p>
            <a:endParaRPr lang="en-US" dirty="0"/>
          </a:p>
          <a:p>
            <a:r>
              <a:rPr lang="en-US" dirty="0"/>
              <a:t>Intro to sharing data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Slide decks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Making a slide</a:t>
            </a:r>
            <a:endParaRPr lang="en-US" sz="800" dirty="0"/>
          </a:p>
          <a:p>
            <a:endParaRPr lang="en-US" dirty="0"/>
          </a:p>
          <a:p>
            <a:r>
              <a:rPr lang="en-US" dirty="0"/>
              <a:t>How to communicate with clients</a:t>
            </a:r>
          </a:p>
          <a:p>
            <a:endParaRPr lang="en-US" dirty="0"/>
          </a:p>
          <a:p>
            <a:r>
              <a:rPr lang="en-US" dirty="0"/>
              <a:t>Homework: final presentation for mock case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4CC241-5F74-044A-83F8-DF59A4D56A55}"/>
              </a:ext>
            </a:extLst>
          </p:cNvPr>
          <p:cNvSpPr txBox="1">
            <a:spLocks/>
          </p:cNvSpPr>
          <p:nvPr/>
        </p:nvSpPr>
        <p:spPr>
          <a:xfrm>
            <a:off x="6839137" y="2568936"/>
            <a:ext cx="2001986" cy="291471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Clr>
                <a:srgbClr val="051C3B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51C3B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6363" indent="-233362" algn="l" defTabSz="914400" rtl="0" eaLnBrk="1" latinLnBrk="0" hangingPunct="1">
              <a:spcBef>
                <a:spcPct val="20000"/>
              </a:spcBef>
              <a:buClr>
                <a:srgbClr val="051C3B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8988" indent="-230188" algn="l" defTabSz="914400" rtl="0" eaLnBrk="1" latinLnBrk="0" hangingPunct="1">
              <a:spcBef>
                <a:spcPct val="20000"/>
              </a:spcBef>
              <a:buClr>
                <a:srgbClr val="051C3B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Final presentations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3EF38C37-3155-6348-B4FB-86BB366B0853}"/>
              </a:ext>
            </a:extLst>
          </p:cNvPr>
          <p:cNvSpPr/>
          <p:nvPr/>
        </p:nvSpPr>
        <p:spPr>
          <a:xfrm>
            <a:off x="103011" y="1443011"/>
            <a:ext cx="2468880" cy="859536"/>
          </a:xfrm>
          <a:prstGeom prst="chevron">
            <a:avLst/>
          </a:prstGeom>
          <a:solidFill>
            <a:srgbClr val="03274B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US" b="1" dirty="0">
                <a:solidFill>
                  <a:srgbClr val="FBCB32"/>
                </a:solidFill>
              </a:rPr>
              <a:t>Intro to Med ECG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F157125-B1BE-A64F-8B33-427814BAEAD0}"/>
              </a:ext>
            </a:extLst>
          </p:cNvPr>
          <p:cNvSpPr txBox="1">
            <a:spLocks/>
          </p:cNvSpPr>
          <p:nvPr/>
        </p:nvSpPr>
        <p:spPr>
          <a:xfrm>
            <a:off x="181507" y="2568936"/>
            <a:ext cx="2053102" cy="291471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Clr>
                <a:srgbClr val="051C3B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51C3B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6363" indent="-233362" algn="l" defTabSz="914400" rtl="0" eaLnBrk="1" latinLnBrk="0" hangingPunct="1">
              <a:spcBef>
                <a:spcPct val="20000"/>
              </a:spcBef>
              <a:buClr>
                <a:srgbClr val="051C3B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8988" indent="-230188" algn="l" defTabSz="914400" rtl="0" eaLnBrk="1" latinLnBrk="0" hangingPunct="1">
              <a:spcBef>
                <a:spcPct val="20000"/>
              </a:spcBef>
              <a:buClr>
                <a:srgbClr val="051C3B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Intro to organization &amp; clients</a:t>
            </a:r>
          </a:p>
          <a:p>
            <a:endParaRPr lang="en-US" dirty="0"/>
          </a:p>
          <a:p>
            <a:r>
              <a:rPr lang="en-US" dirty="0"/>
              <a:t>How to get info about clients</a:t>
            </a:r>
          </a:p>
          <a:p>
            <a:endParaRPr lang="en-US" dirty="0"/>
          </a:p>
          <a:p>
            <a:r>
              <a:rPr lang="en-US" dirty="0"/>
              <a:t>Other data resources</a:t>
            </a:r>
          </a:p>
          <a:p>
            <a:endParaRPr lang="en-US" dirty="0"/>
          </a:p>
          <a:p>
            <a:r>
              <a:rPr lang="en-US" dirty="0"/>
              <a:t>Intro to accounting</a:t>
            </a:r>
          </a:p>
          <a:p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B82ED58-7149-2547-94AB-82B7AF14F875}"/>
              </a:ext>
            </a:extLst>
          </p:cNvPr>
          <p:cNvCxnSpPr>
            <a:cxnSpLocks/>
          </p:cNvCxnSpPr>
          <p:nvPr/>
        </p:nvCxnSpPr>
        <p:spPr>
          <a:xfrm>
            <a:off x="2270571" y="2439239"/>
            <a:ext cx="0" cy="37456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0976BCF-B94F-0C4D-923C-70A3A18B2000}"/>
              </a:ext>
            </a:extLst>
          </p:cNvPr>
          <p:cNvCxnSpPr>
            <a:cxnSpLocks/>
          </p:cNvCxnSpPr>
          <p:nvPr/>
        </p:nvCxnSpPr>
        <p:spPr>
          <a:xfrm>
            <a:off x="4438131" y="2439239"/>
            <a:ext cx="0" cy="37456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739D0C0-D96D-C146-B1EE-34555B64B19F}"/>
              </a:ext>
            </a:extLst>
          </p:cNvPr>
          <p:cNvCxnSpPr>
            <a:cxnSpLocks/>
          </p:cNvCxnSpPr>
          <p:nvPr/>
        </p:nvCxnSpPr>
        <p:spPr>
          <a:xfrm>
            <a:off x="6605690" y="2439239"/>
            <a:ext cx="0" cy="37456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4200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8745DDA-58B4-438F-A37C-E4CD1611A8E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96" name="think-cell Slide" r:id="rId11" imgW="470" imgH="469" progId="TCLayout.ActiveDocument.1">
                  <p:embed/>
                </p:oleObj>
              </mc:Choice>
              <mc:Fallback>
                <p:oleObj name="think-cell Slide" r:id="rId11" imgW="470" imgH="46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8745DDA-58B4-438F-A37C-E4CD1611A8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0B7661A-EDEC-4B6E-BA71-49EA6AF542F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EE0522-E34C-4DFA-AF5C-110299A26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Med ECG has engaged a variety of clients to address a range of organizational challenges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D8718CD-5551-4749-BE80-EF119C51B5D0}"/>
              </a:ext>
            </a:extLst>
          </p:cNvPr>
          <p:cNvGrpSpPr/>
          <p:nvPr/>
        </p:nvGrpSpPr>
        <p:grpSpPr>
          <a:xfrm>
            <a:off x="506932" y="1388184"/>
            <a:ext cx="2310965" cy="2270428"/>
            <a:chOff x="427034" y="1388184"/>
            <a:chExt cx="2310965" cy="227042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FD45064-E0A8-1741-8C06-7B9D366DDC9F}"/>
                </a:ext>
              </a:extLst>
            </p:cNvPr>
            <p:cNvSpPr/>
            <p:nvPr/>
          </p:nvSpPr>
          <p:spPr>
            <a:xfrm>
              <a:off x="427034" y="2357936"/>
              <a:ext cx="2310965" cy="1300676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Evaluated the strategic fit of new value-based contracting model for a FQHC</a:t>
              </a:r>
              <a:endParaRPr lang="en-US" sz="1100" b="1" i="1" dirty="0">
                <a:solidFill>
                  <a:schemeClr val="tx1"/>
                </a:solidFill>
              </a:endParaRPr>
            </a:p>
          </p:txBody>
        </p:sp>
        <p:pic>
          <p:nvPicPr>
            <p:cNvPr id="14" name="Picture 13" descr="noun_791005_cc.png">
              <a:extLst>
                <a:ext uri="{FF2B5EF4-FFF2-40B4-BE49-F238E27FC236}">
                  <a16:creationId xmlns:a16="http://schemas.microsoft.com/office/drawing/2014/main" id="{7470C257-69D9-F447-A5B7-FECB22899E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388"/>
            <a:stretch/>
          </p:blipFill>
          <p:spPr>
            <a:xfrm>
              <a:off x="1068370" y="1560952"/>
              <a:ext cx="1028293" cy="859779"/>
            </a:xfrm>
            <a:prstGeom prst="rect">
              <a:avLst/>
            </a:prstGeom>
          </p:spPr>
        </p:pic>
        <p:sp>
          <p:nvSpPr>
            <p:cNvPr id="15" name="Rounded Rectangle 4">
              <a:extLst>
                <a:ext uri="{FF2B5EF4-FFF2-40B4-BE49-F238E27FC236}">
                  <a16:creationId xmlns:a16="http://schemas.microsoft.com/office/drawing/2014/main" id="{562974CD-2C00-BD49-BF85-A34EAD850ED7}"/>
                </a:ext>
              </a:extLst>
            </p:cNvPr>
            <p:cNvSpPr/>
            <p:nvPr/>
          </p:nvSpPr>
          <p:spPr>
            <a:xfrm>
              <a:off x="471690" y="1440262"/>
              <a:ext cx="2221652" cy="2218350"/>
            </a:xfrm>
            <a:prstGeom prst="roundRect">
              <a:avLst/>
            </a:prstGeom>
            <a:noFill/>
            <a:ln w="9525">
              <a:solidFill>
                <a:srgbClr val="03274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4">
              <a:extLst>
                <a:ext uri="{FF2B5EF4-FFF2-40B4-BE49-F238E27FC236}">
                  <a16:creationId xmlns:a16="http://schemas.microsoft.com/office/drawing/2014/main" id="{E644D8A9-3738-504E-97A7-915DF84A570C}"/>
                </a:ext>
              </a:extLst>
            </p:cNvPr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gray">
            <a:xfrm>
              <a:off x="477393" y="1388184"/>
              <a:ext cx="286545" cy="286545"/>
            </a:xfrm>
            <a:prstGeom prst="ellipse">
              <a:avLst/>
            </a:prstGeom>
            <a:solidFill>
              <a:srgbClr val="03274B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95000"/>
                    </a:schemeClr>
                  </a:solidFill>
                </a:rPr>
                <a:t>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21291CC-1755-D14E-B9CB-88145015CD85}"/>
              </a:ext>
            </a:extLst>
          </p:cNvPr>
          <p:cNvGrpSpPr/>
          <p:nvPr/>
        </p:nvGrpSpPr>
        <p:grpSpPr>
          <a:xfrm>
            <a:off x="3354759" y="1376130"/>
            <a:ext cx="2310965" cy="2295182"/>
            <a:chOff x="3274861" y="1376130"/>
            <a:chExt cx="2310965" cy="229518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C546966-27B5-8843-8BE5-A9E3EBFE0032}"/>
                </a:ext>
              </a:extLst>
            </p:cNvPr>
            <p:cNvSpPr/>
            <p:nvPr/>
          </p:nvSpPr>
          <p:spPr>
            <a:xfrm>
              <a:off x="3274861" y="2370636"/>
              <a:ext cx="2310965" cy="1300676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Assessed reasons for behavioral health no-shows at a local social services agency</a:t>
              </a:r>
              <a:endParaRPr lang="en-US" sz="1100" b="1" i="1" dirty="0">
                <a:solidFill>
                  <a:schemeClr val="tx1"/>
                </a:solidFill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1067021-4F26-6B43-B82D-A3E8B0794F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360"/>
            <a:stretch/>
          </p:blipFill>
          <p:spPr>
            <a:xfrm>
              <a:off x="3934169" y="1548253"/>
              <a:ext cx="992349" cy="859778"/>
            </a:xfrm>
            <a:prstGeom prst="rect">
              <a:avLst/>
            </a:prstGeom>
          </p:spPr>
        </p:pic>
        <p:sp>
          <p:nvSpPr>
            <p:cNvPr id="20" name="Rounded Rectangle 28">
              <a:extLst>
                <a:ext uri="{FF2B5EF4-FFF2-40B4-BE49-F238E27FC236}">
                  <a16:creationId xmlns:a16="http://schemas.microsoft.com/office/drawing/2014/main" id="{EFB058E2-13A8-C047-9BC8-D8254744B246}"/>
                </a:ext>
              </a:extLst>
            </p:cNvPr>
            <p:cNvSpPr/>
            <p:nvPr/>
          </p:nvSpPr>
          <p:spPr>
            <a:xfrm>
              <a:off x="3325221" y="1440262"/>
              <a:ext cx="2221652" cy="2218350"/>
            </a:xfrm>
            <a:prstGeom prst="roundRect">
              <a:avLst/>
            </a:prstGeom>
            <a:noFill/>
            <a:ln w="9525">
              <a:solidFill>
                <a:srgbClr val="03274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1" name="Oval 16">
              <a:extLst>
                <a:ext uri="{FF2B5EF4-FFF2-40B4-BE49-F238E27FC236}">
                  <a16:creationId xmlns:a16="http://schemas.microsoft.com/office/drawing/2014/main" id="{5AA7A366-E068-A149-8DEA-2C22409013E1}"/>
                </a:ext>
              </a:extLst>
            </p:cNvPr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gray">
            <a:xfrm>
              <a:off x="3325220" y="1376130"/>
              <a:ext cx="286545" cy="286545"/>
            </a:xfrm>
            <a:prstGeom prst="ellipse">
              <a:avLst/>
            </a:prstGeom>
            <a:solidFill>
              <a:srgbClr val="03274B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51A6BE4-A8BE-E948-B9A5-0827F60E74D7}"/>
              </a:ext>
            </a:extLst>
          </p:cNvPr>
          <p:cNvGrpSpPr/>
          <p:nvPr/>
        </p:nvGrpSpPr>
        <p:grpSpPr>
          <a:xfrm>
            <a:off x="6240688" y="1376130"/>
            <a:ext cx="2272012" cy="2282482"/>
            <a:chOff x="6160790" y="1376130"/>
            <a:chExt cx="2272012" cy="228248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20E490D-2E77-5A41-9E1E-09F00908CBAA}"/>
                </a:ext>
              </a:extLst>
            </p:cNvPr>
            <p:cNvSpPr/>
            <p:nvPr/>
          </p:nvSpPr>
          <p:spPr>
            <a:xfrm>
              <a:off x="6160790" y="2319836"/>
              <a:ext cx="2272012" cy="1300676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Developed reporting tool for the evaluation of a diabetes management partnership for a local health consortium</a:t>
              </a:r>
              <a:endParaRPr lang="en-US" sz="1100" b="1" i="1" dirty="0">
                <a:solidFill>
                  <a:schemeClr val="tx1"/>
                </a:solidFill>
              </a:endParaRPr>
            </a:p>
          </p:txBody>
        </p:sp>
        <p:sp>
          <p:nvSpPr>
            <p:cNvPr id="24" name="Rounded Rectangle 29">
              <a:extLst>
                <a:ext uri="{FF2B5EF4-FFF2-40B4-BE49-F238E27FC236}">
                  <a16:creationId xmlns:a16="http://schemas.microsoft.com/office/drawing/2014/main" id="{6D76EA8B-5E5C-6649-BF85-337C8F71A099}"/>
                </a:ext>
              </a:extLst>
            </p:cNvPr>
            <p:cNvSpPr/>
            <p:nvPr/>
          </p:nvSpPr>
          <p:spPr>
            <a:xfrm>
              <a:off x="6173049" y="1440262"/>
              <a:ext cx="2221652" cy="2218350"/>
            </a:xfrm>
            <a:prstGeom prst="roundRect">
              <a:avLst/>
            </a:prstGeom>
            <a:noFill/>
            <a:ln w="9525">
              <a:solidFill>
                <a:srgbClr val="03274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5" name="Oval 15">
              <a:extLst>
                <a:ext uri="{FF2B5EF4-FFF2-40B4-BE49-F238E27FC236}">
                  <a16:creationId xmlns:a16="http://schemas.microsoft.com/office/drawing/2014/main" id="{59747EA7-9392-EE4A-AE5B-D2891FF07705}"/>
                </a:ext>
              </a:extLst>
            </p:cNvPr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gray">
            <a:xfrm>
              <a:off x="6173048" y="1376130"/>
              <a:ext cx="286545" cy="286545"/>
            </a:xfrm>
            <a:prstGeom prst="ellipse">
              <a:avLst/>
            </a:prstGeom>
            <a:solidFill>
              <a:srgbClr val="03274B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sz="1400">
                  <a:solidFill>
                    <a:schemeClr val="bg1">
                      <a:lumMod val="95000"/>
                    </a:schemeClr>
                  </a:solidFill>
                </a:rPr>
                <a:t>3</a:t>
              </a:r>
            </a:p>
          </p:txBody>
        </p:sp>
        <p:pic>
          <p:nvPicPr>
            <p:cNvPr id="27" name="Picture 26" descr="noun_685087_cc.png">
              <a:extLst>
                <a:ext uri="{FF2B5EF4-FFF2-40B4-BE49-F238E27FC236}">
                  <a16:creationId xmlns:a16="http://schemas.microsoft.com/office/drawing/2014/main" id="{F38D2B0C-7A8F-AD4F-B37C-CDEBFE515A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198"/>
            <a:stretch/>
          </p:blipFill>
          <p:spPr>
            <a:xfrm>
              <a:off x="6653092" y="1463068"/>
              <a:ext cx="1211208" cy="966574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5233AE5-69F8-254E-9E98-58069A53018E}"/>
              </a:ext>
            </a:extLst>
          </p:cNvPr>
          <p:cNvGrpSpPr/>
          <p:nvPr/>
        </p:nvGrpSpPr>
        <p:grpSpPr>
          <a:xfrm>
            <a:off x="506932" y="3813884"/>
            <a:ext cx="2310965" cy="2270428"/>
            <a:chOff x="427034" y="1388184"/>
            <a:chExt cx="2310965" cy="227042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2F5DE57-6121-F04A-B11F-8E55C2F89915}"/>
                </a:ext>
              </a:extLst>
            </p:cNvPr>
            <p:cNvSpPr/>
            <p:nvPr/>
          </p:nvSpPr>
          <p:spPr>
            <a:xfrm>
              <a:off x="427034" y="2357936"/>
              <a:ext cx="2310965" cy="1300676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Provided needs assessment for strategic expansion at a FQHC</a:t>
              </a:r>
              <a:endParaRPr lang="en-US" sz="1100" b="1" i="1" dirty="0">
                <a:solidFill>
                  <a:schemeClr val="tx1"/>
                </a:solidFill>
              </a:endParaRPr>
            </a:p>
          </p:txBody>
        </p:sp>
        <p:pic>
          <p:nvPicPr>
            <p:cNvPr id="40" name="Picture 39" descr="noun_791005_cc.png">
              <a:extLst>
                <a:ext uri="{FF2B5EF4-FFF2-40B4-BE49-F238E27FC236}">
                  <a16:creationId xmlns:a16="http://schemas.microsoft.com/office/drawing/2014/main" id="{D4A391AE-896A-4D4E-AA98-66D521AF95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388"/>
            <a:stretch/>
          </p:blipFill>
          <p:spPr>
            <a:xfrm>
              <a:off x="1068370" y="1649852"/>
              <a:ext cx="1028293" cy="859779"/>
            </a:xfrm>
            <a:prstGeom prst="rect">
              <a:avLst/>
            </a:prstGeom>
          </p:spPr>
        </p:pic>
        <p:sp>
          <p:nvSpPr>
            <p:cNvPr id="41" name="Rounded Rectangle 4">
              <a:extLst>
                <a:ext uri="{FF2B5EF4-FFF2-40B4-BE49-F238E27FC236}">
                  <a16:creationId xmlns:a16="http://schemas.microsoft.com/office/drawing/2014/main" id="{FCC3E0CC-2F40-BF4D-B1DD-FA769AE2F409}"/>
                </a:ext>
              </a:extLst>
            </p:cNvPr>
            <p:cNvSpPr/>
            <p:nvPr/>
          </p:nvSpPr>
          <p:spPr>
            <a:xfrm>
              <a:off x="471690" y="1440262"/>
              <a:ext cx="2221652" cy="2218350"/>
            </a:xfrm>
            <a:prstGeom prst="roundRect">
              <a:avLst/>
            </a:prstGeom>
            <a:noFill/>
            <a:ln w="9525">
              <a:solidFill>
                <a:srgbClr val="03274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42" name="Oval 14">
              <a:extLst>
                <a:ext uri="{FF2B5EF4-FFF2-40B4-BE49-F238E27FC236}">
                  <a16:creationId xmlns:a16="http://schemas.microsoft.com/office/drawing/2014/main" id="{7FDB3A3C-C5DE-774F-BE44-4B4DD4758078}"/>
                </a:ext>
              </a:extLst>
            </p:cNvPr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gray">
            <a:xfrm>
              <a:off x="477393" y="1388184"/>
              <a:ext cx="286545" cy="286545"/>
            </a:xfrm>
            <a:prstGeom prst="ellipse">
              <a:avLst/>
            </a:prstGeom>
            <a:solidFill>
              <a:srgbClr val="03274B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95000"/>
                    </a:schemeClr>
                  </a:solidFill>
                </a:rPr>
                <a:t>4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2A3A94B-BD43-0645-A6B9-00142D07D073}"/>
              </a:ext>
            </a:extLst>
          </p:cNvPr>
          <p:cNvGrpSpPr/>
          <p:nvPr/>
        </p:nvGrpSpPr>
        <p:grpSpPr>
          <a:xfrm>
            <a:off x="3354759" y="3801830"/>
            <a:ext cx="2310965" cy="2282482"/>
            <a:chOff x="3274861" y="1376130"/>
            <a:chExt cx="2310965" cy="2282482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A30BC80-A69C-0D43-823F-14D59AA7D511}"/>
                </a:ext>
              </a:extLst>
            </p:cNvPr>
            <p:cNvSpPr/>
            <p:nvPr/>
          </p:nvSpPr>
          <p:spPr>
            <a:xfrm>
              <a:off x="3274861" y="2319836"/>
              <a:ext cx="2310965" cy="1300676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Performed survey and benchmarking analysis to improve engagement in home-vising program at health department</a:t>
              </a:r>
              <a:endParaRPr lang="en-US" sz="1100" b="1" i="1" dirty="0">
                <a:solidFill>
                  <a:schemeClr val="tx1"/>
                </a:solidFill>
              </a:endParaRPr>
            </a:p>
          </p:txBody>
        </p:sp>
        <p:sp>
          <p:nvSpPr>
            <p:cNvPr id="46" name="Rounded Rectangle 28">
              <a:extLst>
                <a:ext uri="{FF2B5EF4-FFF2-40B4-BE49-F238E27FC236}">
                  <a16:creationId xmlns:a16="http://schemas.microsoft.com/office/drawing/2014/main" id="{6897D5CB-6480-AC4B-89E4-7B3F3989467A}"/>
                </a:ext>
              </a:extLst>
            </p:cNvPr>
            <p:cNvSpPr/>
            <p:nvPr/>
          </p:nvSpPr>
          <p:spPr>
            <a:xfrm>
              <a:off x="3325221" y="1440262"/>
              <a:ext cx="2221652" cy="2218350"/>
            </a:xfrm>
            <a:prstGeom prst="roundRect">
              <a:avLst/>
            </a:prstGeom>
            <a:noFill/>
            <a:ln w="9525">
              <a:solidFill>
                <a:srgbClr val="03274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47" name="Oval 16">
              <a:extLst>
                <a:ext uri="{FF2B5EF4-FFF2-40B4-BE49-F238E27FC236}">
                  <a16:creationId xmlns:a16="http://schemas.microsoft.com/office/drawing/2014/main" id="{9D54B336-192D-CA4D-A604-30E401318045}"/>
                </a:ext>
              </a:extLst>
            </p:cNvPr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3325220" y="1376130"/>
              <a:ext cx="286545" cy="286545"/>
            </a:xfrm>
            <a:prstGeom prst="ellipse">
              <a:avLst/>
            </a:prstGeom>
            <a:solidFill>
              <a:srgbClr val="03274B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95000"/>
                    </a:schemeClr>
                  </a:solidFill>
                </a:rPr>
                <a:t>5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61CA657-D0C6-2644-8266-3DEE891CEDE6}"/>
              </a:ext>
            </a:extLst>
          </p:cNvPr>
          <p:cNvGrpSpPr/>
          <p:nvPr/>
        </p:nvGrpSpPr>
        <p:grpSpPr>
          <a:xfrm>
            <a:off x="6227988" y="3801830"/>
            <a:ext cx="2272012" cy="2282482"/>
            <a:chOff x="6148090" y="1376130"/>
            <a:chExt cx="2272012" cy="2282482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F286741-6981-1F4C-A575-7B85E048ABDD}"/>
                </a:ext>
              </a:extLst>
            </p:cNvPr>
            <p:cNvSpPr/>
            <p:nvPr/>
          </p:nvSpPr>
          <p:spPr>
            <a:xfrm>
              <a:off x="6148090" y="2345236"/>
              <a:ext cx="2272012" cy="1300676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Optimized operations to improve provider continuity for GME clinic within a FQHC</a:t>
              </a:r>
              <a:endParaRPr lang="en-US" sz="11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0" name="Rounded Rectangle 29">
              <a:extLst>
                <a:ext uri="{FF2B5EF4-FFF2-40B4-BE49-F238E27FC236}">
                  <a16:creationId xmlns:a16="http://schemas.microsoft.com/office/drawing/2014/main" id="{3515AE1A-50E9-D24C-B04B-F87862E4ABB7}"/>
                </a:ext>
              </a:extLst>
            </p:cNvPr>
            <p:cNvSpPr/>
            <p:nvPr/>
          </p:nvSpPr>
          <p:spPr>
            <a:xfrm>
              <a:off x="6173049" y="1440262"/>
              <a:ext cx="2221652" cy="2218350"/>
            </a:xfrm>
            <a:prstGeom prst="roundRect">
              <a:avLst/>
            </a:prstGeom>
            <a:noFill/>
            <a:ln w="9525">
              <a:solidFill>
                <a:srgbClr val="03274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1" name="Oval 15">
              <a:extLst>
                <a:ext uri="{FF2B5EF4-FFF2-40B4-BE49-F238E27FC236}">
                  <a16:creationId xmlns:a16="http://schemas.microsoft.com/office/drawing/2014/main" id="{EEE434D1-4FE7-114F-9CCE-38563B128603}"/>
                </a:ext>
              </a:extLst>
            </p:cNvPr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gray">
            <a:xfrm>
              <a:off x="6173048" y="1376130"/>
              <a:ext cx="286545" cy="286545"/>
            </a:xfrm>
            <a:prstGeom prst="ellipse">
              <a:avLst/>
            </a:prstGeom>
            <a:solidFill>
              <a:srgbClr val="03274B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95000"/>
                    </a:schemeClr>
                  </a:solidFill>
                </a:rPr>
                <a:t>6</a:t>
              </a:r>
            </a:p>
          </p:txBody>
        </p:sp>
      </p:grpSp>
      <p:pic>
        <p:nvPicPr>
          <p:cNvPr id="53" name="Picture 52">
            <a:extLst>
              <a:ext uri="{FF2B5EF4-FFF2-40B4-BE49-F238E27FC236}">
                <a16:creationId xmlns:a16="http://schemas.microsoft.com/office/drawing/2014/main" id="{7BCBB5E2-1645-FF44-B248-C81A03FFD80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014067" y="3897752"/>
            <a:ext cx="992349" cy="93594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B7BB9E1B-757A-C449-A331-E4C1697A2E80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44"/>
          <a:stretch/>
        </p:blipFill>
        <p:spPr>
          <a:xfrm>
            <a:off x="6805811" y="3965248"/>
            <a:ext cx="1065566" cy="9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57AFA-9D57-844F-98CD-34A8AAB54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 feedback has been positive and encouraging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D400A25-F314-DF45-B091-C80D87467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00" y="1932723"/>
            <a:ext cx="845524" cy="57394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DA83350-77B1-E44D-9F9D-35A488D81962}"/>
              </a:ext>
            </a:extLst>
          </p:cNvPr>
          <p:cNvSpPr/>
          <p:nvPr/>
        </p:nvSpPr>
        <p:spPr>
          <a:xfrm>
            <a:off x="1410566" y="1243850"/>
            <a:ext cx="71992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000" dirty="0">
                <a:solidFill>
                  <a:srgbClr val="03274B"/>
                </a:solidFill>
              </a:rPr>
              <a:t>“I was very impressed with all the aspects of Med ECG's work. It </a:t>
            </a:r>
            <a:r>
              <a:rPr lang="en-US" sz="2000" i="1" u="sng" dirty="0">
                <a:solidFill>
                  <a:srgbClr val="03274B"/>
                </a:solidFill>
              </a:rPr>
              <a:t>exceeded my expectations</a:t>
            </a:r>
            <a:r>
              <a:rPr lang="en-US" sz="2000" dirty="0">
                <a:solidFill>
                  <a:srgbClr val="03274B"/>
                </a:solidFill>
              </a:rPr>
              <a:t>, given that the team members are students. In fact, I think the value of Med ECG's work for us </a:t>
            </a:r>
            <a:r>
              <a:rPr lang="en-US" sz="2000" i="1" u="sng" dirty="0">
                <a:solidFill>
                  <a:srgbClr val="03274B"/>
                </a:solidFill>
              </a:rPr>
              <a:t>exceeded some of the products we have received in the past from professional consultants</a:t>
            </a:r>
            <a:r>
              <a:rPr lang="en-US" sz="2000" dirty="0">
                <a:solidFill>
                  <a:srgbClr val="03274B"/>
                </a:solidFill>
              </a:rPr>
              <a:t>!”</a:t>
            </a:r>
          </a:p>
          <a:p>
            <a:pPr fontAlgn="base"/>
            <a:r>
              <a:rPr lang="en-US" sz="2000" b="1" dirty="0">
                <a:solidFill>
                  <a:srgbClr val="03274B"/>
                </a:solidFill>
              </a:rPr>
              <a:t>- Vice President of Partnerships at local health consortium</a:t>
            </a:r>
          </a:p>
          <a:p>
            <a:pPr fontAlgn="base"/>
            <a:endParaRPr lang="en-US" sz="1900" dirty="0" smtClean="0"/>
          </a:p>
          <a:p>
            <a:pPr fontAlgn="base"/>
            <a:endParaRPr lang="en-US" sz="1900" dirty="0" smtClean="0"/>
          </a:p>
          <a:p>
            <a:pPr fontAlgn="base"/>
            <a:r>
              <a:rPr lang="en-US" sz="2000" dirty="0">
                <a:solidFill>
                  <a:srgbClr val="03274B"/>
                </a:solidFill>
              </a:rPr>
              <a:t>“</a:t>
            </a:r>
            <a:r>
              <a:rPr lang="en-US" sz="2000" i="1" u="sng" dirty="0">
                <a:solidFill>
                  <a:srgbClr val="03274B"/>
                </a:solidFill>
              </a:rPr>
              <a:t>Everything was positive</a:t>
            </a:r>
            <a:r>
              <a:rPr lang="en-US" sz="2000" dirty="0">
                <a:solidFill>
                  <a:srgbClr val="03274B"/>
                </a:solidFill>
              </a:rPr>
              <a:t>. It seemed very much that we were working together to find answers and possible opportunities to improve. </a:t>
            </a:r>
            <a:r>
              <a:rPr lang="en-US" sz="2000" i="1" u="sng" dirty="0">
                <a:solidFill>
                  <a:srgbClr val="03274B"/>
                </a:solidFill>
              </a:rPr>
              <a:t>Excellent interpersonal communication skills, enthusiasm, planning and knowledge</a:t>
            </a:r>
            <a:r>
              <a:rPr lang="en-US" sz="2000" dirty="0">
                <a:solidFill>
                  <a:srgbClr val="03274B"/>
                </a:solidFill>
              </a:rPr>
              <a:t>!! Looking forward to working with Med ECG in the near future</a:t>
            </a:r>
            <a:r>
              <a:rPr lang="en-US" sz="2000" dirty="0" smtClean="0">
                <a:solidFill>
                  <a:srgbClr val="03274B"/>
                </a:solidFill>
              </a:rPr>
              <a:t>!”</a:t>
            </a:r>
            <a:endParaRPr lang="en-US" sz="2000" b="1" dirty="0">
              <a:solidFill>
                <a:srgbClr val="03274B"/>
              </a:solidFill>
            </a:endParaRPr>
          </a:p>
          <a:p>
            <a:pPr fontAlgn="base"/>
            <a:r>
              <a:rPr lang="en-US" sz="2000" b="1" dirty="0">
                <a:solidFill>
                  <a:srgbClr val="03274B"/>
                </a:solidFill>
              </a:rPr>
              <a:t>- CMO of local FQHC</a:t>
            </a:r>
          </a:p>
          <a:p>
            <a:pPr fontAlgn="base"/>
            <a:endParaRPr lang="en-US" sz="1900" dirty="0" smtClean="0"/>
          </a:p>
          <a:p>
            <a:pPr fontAlgn="base"/>
            <a:endParaRPr lang="en-US" sz="19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2743189-71D2-BB4C-94CB-370962DED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533" y="4593672"/>
            <a:ext cx="845524" cy="57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113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3E0F7-ACA2-44D2-A78B-668CBFFD1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Students also find the work to be engaging and valuable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609" y="1618091"/>
            <a:ext cx="5677595" cy="4258197"/>
          </a:xfrm>
          <a:prstGeom prst="rect">
            <a:avLst/>
          </a:prstGeom>
        </p:spPr>
      </p:pic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F2747A12-B04E-6442-BC11-5C71B3E36F55}"/>
              </a:ext>
            </a:extLst>
          </p:cNvPr>
          <p:cNvSpPr/>
          <p:nvPr/>
        </p:nvSpPr>
        <p:spPr>
          <a:xfrm>
            <a:off x="648366" y="1418163"/>
            <a:ext cx="3385443" cy="1347562"/>
          </a:xfrm>
          <a:prstGeom prst="wedgeRoundRectCallout">
            <a:avLst>
              <a:gd name="adj1" fmla="val 34063"/>
              <a:gd name="adj2" fmla="val 67604"/>
              <a:gd name="adj3" fmla="val 16667"/>
            </a:avLst>
          </a:prstGeom>
          <a:solidFill>
            <a:srgbClr val="03274B"/>
          </a:solidFill>
          <a:ln w="9525"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US" sz="1400" b="1" dirty="0" smtClean="0">
                <a:solidFill>
                  <a:srgbClr val="FBCB32"/>
                </a:solidFill>
              </a:rPr>
              <a:t>“This </a:t>
            </a:r>
            <a:r>
              <a:rPr lang="en-US" sz="1400" b="1" dirty="0">
                <a:solidFill>
                  <a:srgbClr val="FBCB32"/>
                </a:solidFill>
              </a:rPr>
              <a:t>was an outstanding introduction to the consulting world. Projects were well scoped and team leaders set an excellent example</a:t>
            </a:r>
            <a:r>
              <a:rPr lang="en-US" sz="1400" b="1" dirty="0" smtClean="0">
                <a:solidFill>
                  <a:srgbClr val="FBCB32"/>
                </a:solidFill>
              </a:rPr>
              <a:t>.”</a:t>
            </a:r>
            <a:endParaRPr lang="en-US" sz="1400" b="1" dirty="0">
              <a:solidFill>
                <a:srgbClr val="FBCB32"/>
              </a:solidFill>
            </a:endParaRP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F2747A12-B04E-6442-BC11-5C71B3E36F55}"/>
              </a:ext>
            </a:extLst>
          </p:cNvPr>
          <p:cNvSpPr/>
          <p:nvPr/>
        </p:nvSpPr>
        <p:spPr>
          <a:xfrm>
            <a:off x="5260063" y="1283493"/>
            <a:ext cx="3132499" cy="1364537"/>
          </a:xfrm>
          <a:prstGeom prst="wedgeRoundRectCallout">
            <a:avLst>
              <a:gd name="adj1" fmla="val -31272"/>
              <a:gd name="adj2" fmla="val 74457"/>
              <a:gd name="adj3" fmla="val 16667"/>
            </a:avLst>
          </a:prstGeom>
          <a:solidFill>
            <a:srgbClr val="03274B"/>
          </a:solidFill>
          <a:ln w="9525"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US" sz="1400" b="1" dirty="0" smtClean="0">
                <a:solidFill>
                  <a:srgbClr val="FBCB32"/>
                </a:solidFill>
              </a:rPr>
              <a:t>“Being </a:t>
            </a:r>
            <a:r>
              <a:rPr lang="en-US" sz="1400" b="1" dirty="0">
                <a:solidFill>
                  <a:srgbClr val="FBCB32"/>
                </a:solidFill>
              </a:rPr>
              <a:t>a project leader of a very nebulous case was an incredible opportunity for me to figure out how to drive the direction of a team, delegate tasks, </a:t>
            </a:r>
            <a:r>
              <a:rPr lang="en-US" sz="1400" b="1" dirty="0" err="1" smtClean="0">
                <a:solidFill>
                  <a:srgbClr val="FBCB32"/>
                </a:solidFill>
              </a:rPr>
              <a:t>etc</a:t>
            </a:r>
            <a:r>
              <a:rPr lang="en-US" sz="1400" b="1" dirty="0" smtClean="0">
                <a:solidFill>
                  <a:srgbClr val="FBCB32"/>
                </a:solidFill>
              </a:rPr>
              <a:t>”</a:t>
            </a:r>
            <a:endParaRPr lang="en-US" sz="1400" b="1" dirty="0">
              <a:solidFill>
                <a:srgbClr val="FBCB3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2EB462-EFD3-4842-BF9A-1F9F6F48EB22}"/>
              </a:ext>
            </a:extLst>
          </p:cNvPr>
          <p:cNvSpPr/>
          <p:nvPr/>
        </p:nvSpPr>
        <p:spPr>
          <a:xfrm>
            <a:off x="3000497" y="5898164"/>
            <a:ext cx="2980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051C3B"/>
                </a:solidFill>
              </a:rPr>
              <a:t>2018-2019 Med ECG team</a:t>
            </a:r>
            <a:endParaRPr lang="en-US" b="1" dirty="0">
              <a:solidFill>
                <a:srgbClr val="051C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694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DF704-6118-AA45-8339-D0F86B31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Skills students gained during experience through Med ECG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C374BF3-4D74-1946-85F4-5E391C4693AD}"/>
              </a:ext>
            </a:extLst>
          </p:cNvPr>
          <p:cNvGrpSpPr/>
          <p:nvPr/>
        </p:nvGrpSpPr>
        <p:grpSpPr>
          <a:xfrm>
            <a:off x="5125354" y="4624273"/>
            <a:ext cx="1822243" cy="1303688"/>
            <a:chOff x="2691948" y="4142258"/>
            <a:chExt cx="1822243" cy="1303688"/>
          </a:xfrm>
          <a:solidFill>
            <a:srgbClr val="03274B"/>
          </a:solidFill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11E82E-94FD-824E-9282-39763C188B6E}"/>
                </a:ext>
              </a:extLst>
            </p:cNvPr>
            <p:cNvSpPr txBox="1"/>
            <p:nvPr/>
          </p:nvSpPr>
          <p:spPr>
            <a:xfrm>
              <a:off x="2691948" y="4142258"/>
              <a:ext cx="1822242" cy="674200"/>
            </a:xfrm>
            <a:prstGeom prst="rect">
              <a:avLst/>
            </a:prstGeom>
            <a:grpFill/>
          </p:spPr>
          <p:txBody>
            <a:bodyPr wrap="square" tIns="90000" bIns="90000" rtlCol="0" anchor="t">
              <a:spAutoFit/>
            </a:bodyPr>
            <a:lstStyle/>
            <a:p>
              <a:r>
                <a:rPr lang="en-US" sz="3200" b="1" dirty="0">
                  <a:solidFill>
                    <a:srgbClr val="FBCB32"/>
                  </a:solidFill>
                </a:rPr>
                <a:t>93%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063BCB6-9EBE-5F44-8A4E-D98F5CC178B2}"/>
                </a:ext>
              </a:extLst>
            </p:cNvPr>
            <p:cNvSpPr txBox="1"/>
            <p:nvPr/>
          </p:nvSpPr>
          <p:spPr>
            <a:xfrm>
              <a:off x="2691949" y="4664024"/>
              <a:ext cx="1822242" cy="781922"/>
            </a:xfrm>
            <a:prstGeom prst="rect">
              <a:avLst/>
            </a:prstGeom>
            <a:grpFill/>
          </p:spPr>
          <p:txBody>
            <a:bodyPr wrap="square" tIns="90000" bIns="90000" rtlCol="0" anchor="t">
              <a:spAutoFit/>
            </a:bodyPr>
            <a:lstStyle/>
            <a:p>
              <a:r>
                <a:rPr lang="en-US" sz="1300" dirty="0">
                  <a:solidFill>
                    <a:srgbClr val="FBCB32"/>
                  </a:solidFill>
                </a:rPr>
                <a:t>Plan to continue involvement with Med ECG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EF11164-BCC7-C14D-B6D4-E4EEC5D8271D}"/>
              </a:ext>
            </a:extLst>
          </p:cNvPr>
          <p:cNvGrpSpPr/>
          <p:nvPr/>
        </p:nvGrpSpPr>
        <p:grpSpPr>
          <a:xfrm>
            <a:off x="5125354" y="2381610"/>
            <a:ext cx="1822243" cy="1503743"/>
            <a:chOff x="4514190" y="4142258"/>
            <a:chExt cx="1822243" cy="1503743"/>
          </a:xfrm>
          <a:solidFill>
            <a:srgbClr val="03274B"/>
          </a:solidFill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80086D8-612F-F046-8284-3E88294607F6}"/>
                </a:ext>
              </a:extLst>
            </p:cNvPr>
            <p:cNvSpPr txBox="1"/>
            <p:nvPr/>
          </p:nvSpPr>
          <p:spPr>
            <a:xfrm>
              <a:off x="4514190" y="4142258"/>
              <a:ext cx="1822242" cy="674200"/>
            </a:xfrm>
            <a:prstGeom prst="rect">
              <a:avLst/>
            </a:prstGeom>
            <a:grpFill/>
          </p:spPr>
          <p:txBody>
            <a:bodyPr wrap="square" tIns="90000" bIns="90000" rtlCol="0" anchor="t">
              <a:spAutoFit/>
            </a:bodyPr>
            <a:lstStyle/>
            <a:p>
              <a:r>
                <a:rPr lang="en-US" sz="3200" b="1" dirty="0">
                  <a:solidFill>
                    <a:srgbClr val="FBCB32"/>
                  </a:solidFill>
                </a:rPr>
                <a:t>79%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707BE0-7B5F-D845-9996-1D2204FAC51B}"/>
                </a:ext>
              </a:extLst>
            </p:cNvPr>
            <p:cNvSpPr txBox="1"/>
            <p:nvPr/>
          </p:nvSpPr>
          <p:spPr>
            <a:xfrm>
              <a:off x="4514191" y="4664024"/>
              <a:ext cx="1822242" cy="981977"/>
            </a:xfrm>
            <a:prstGeom prst="rect">
              <a:avLst/>
            </a:prstGeom>
            <a:grpFill/>
          </p:spPr>
          <p:txBody>
            <a:bodyPr wrap="square" tIns="90000" bIns="90000" rtlCol="0" anchor="t">
              <a:spAutoFit/>
            </a:bodyPr>
            <a:lstStyle/>
            <a:p>
              <a:r>
                <a:rPr lang="en-US" sz="1300" dirty="0">
                  <a:solidFill>
                    <a:srgbClr val="FBCB32"/>
                  </a:solidFill>
                </a:rPr>
                <a:t>Average percentage of students who reported improvement in a given skill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5CA2109-80C4-4E4F-B1D0-6896E0F3EDD2}"/>
              </a:ext>
            </a:extLst>
          </p:cNvPr>
          <p:cNvGrpSpPr/>
          <p:nvPr/>
        </p:nvGrpSpPr>
        <p:grpSpPr>
          <a:xfrm>
            <a:off x="7044963" y="3657685"/>
            <a:ext cx="1822243" cy="1303688"/>
            <a:chOff x="4514190" y="4142258"/>
            <a:chExt cx="1822243" cy="1303688"/>
          </a:xfrm>
          <a:solidFill>
            <a:srgbClr val="03274B"/>
          </a:solidFill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C189B5C-5F48-3447-92BC-D0113B125153}"/>
                </a:ext>
              </a:extLst>
            </p:cNvPr>
            <p:cNvSpPr txBox="1"/>
            <p:nvPr/>
          </p:nvSpPr>
          <p:spPr>
            <a:xfrm>
              <a:off x="4514190" y="4142258"/>
              <a:ext cx="1822242" cy="674200"/>
            </a:xfrm>
            <a:prstGeom prst="rect">
              <a:avLst/>
            </a:prstGeom>
            <a:grpFill/>
          </p:spPr>
          <p:txBody>
            <a:bodyPr wrap="square" tIns="90000" bIns="90000" rtlCol="0" anchor="t">
              <a:spAutoFit/>
            </a:bodyPr>
            <a:lstStyle/>
            <a:p>
              <a:r>
                <a:rPr lang="en-US" sz="3200" b="1" dirty="0">
                  <a:solidFill>
                    <a:srgbClr val="FBCB32"/>
                  </a:solidFill>
                </a:rPr>
                <a:t>3.6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BDC959E-0C00-A14A-8BD7-29C4573791D2}"/>
                </a:ext>
              </a:extLst>
            </p:cNvPr>
            <p:cNvSpPr txBox="1"/>
            <p:nvPr/>
          </p:nvSpPr>
          <p:spPr>
            <a:xfrm>
              <a:off x="4514191" y="4664024"/>
              <a:ext cx="1822242" cy="781922"/>
            </a:xfrm>
            <a:prstGeom prst="rect">
              <a:avLst/>
            </a:prstGeom>
            <a:grpFill/>
          </p:spPr>
          <p:txBody>
            <a:bodyPr wrap="square" tIns="90000" bIns="90000" rtlCol="0" anchor="t">
              <a:spAutoFit/>
            </a:bodyPr>
            <a:lstStyle/>
            <a:p>
              <a:r>
                <a:rPr lang="en-US" sz="1300" dirty="0">
                  <a:solidFill>
                    <a:srgbClr val="FBCB32"/>
                  </a:solidFill>
                </a:rPr>
                <a:t>Average improvement score (out of 5) for a given skill</a:t>
              </a:r>
            </a:p>
          </p:txBody>
        </p:sp>
      </p:grpSp>
      <p:sp>
        <p:nvSpPr>
          <p:cNvPr id="14" name="AutoShape 2">
            <a:extLst>
              <a:ext uri="{FF2B5EF4-FFF2-40B4-BE49-F238E27FC236}">
                <a16:creationId xmlns:a16="http://schemas.microsoft.com/office/drawing/2014/main" id="{FFA141BF-F378-F445-BA0B-0C56E4260E66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 rot="5400000">
            <a:off x="2607630" y="3459126"/>
            <a:ext cx="4325726" cy="445537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 b="1">
              <a:solidFill>
                <a:srgbClr val="00000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BEBDD41-ECE4-A943-AF1B-250D6829F2FE}"/>
              </a:ext>
            </a:extLst>
          </p:cNvPr>
          <p:cNvGrpSpPr/>
          <p:nvPr/>
        </p:nvGrpSpPr>
        <p:grpSpPr>
          <a:xfrm>
            <a:off x="7044963" y="1352678"/>
            <a:ext cx="1822243" cy="1303688"/>
            <a:chOff x="2691948" y="4142258"/>
            <a:chExt cx="1822243" cy="1303688"/>
          </a:xfrm>
          <a:solidFill>
            <a:srgbClr val="03274B"/>
          </a:solidFill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A798CAB-D325-744C-835E-13A0AF29C1CE}"/>
                </a:ext>
              </a:extLst>
            </p:cNvPr>
            <p:cNvSpPr txBox="1"/>
            <p:nvPr/>
          </p:nvSpPr>
          <p:spPr>
            <a:xfrm>
              <a:off x="2691948" y="4142258"/>
              <a:ext cx="1822242" cy="674200"/>
            </a:xfrm>
            <a:prstGeom prst="rect">
              <a:avLst/>
            </a:prstGeom>
            <a:grpFill/>
          </p:spPr>
          <p:txBody>
            <a:bodyPr wrap="square" tIns="90000" bIns="90000" rtlCol="0" anchor="t">
              <a:spAutoFit/>
            </a:bodyPr>
            <a:lstStyle/>
            <a:p>
              <a:r>
                <a:rPr lang="en-US" sz="3200" b="1" dirty="0">
                  <a:solidFill>
                    <a:srgbClr val="FBCB32"/>
                  </a:solidFill>
                </a:rPr>
                <a:t>100%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E711D24-1B1A-304F-95D6-CF1F0FBB9F0E}"/>
                </a:ext>
              </a:extLst>
            </p:cNvPr>
            <p:cNvSpPr txBox="1"/>
            <p:nvPr/>
          </p:nvSpPr>
          <p:spPr>
            <a:xfrm>
              <a:off x="2691949" y="4664024"/>
              <a:ext cx="1822242" cy="781922"/>
            </a:xfrm>
            <a:prstGeom prst="rect">
              <a:avLst/>
            </a:prstGeom>
            <a:grpFill/>
          </p:spPr>
          <p:txBody>
            <a:bodyPr wrap="square" tIns="90000" bIns="90000" rtlCol="0" anchor="t">
              <a:spAutoFit/>
            </a:bodyPr>
            <a:lstStyle/>
            <a:p>
              <a:r>
                <a:rPr lang="en-US" sz="1300" dirty="0">
                  <a:solidFill>
                    <a:srgbClr val="FBCB32"/>
                  </a:solidFill>
                </a:rPr>
                <a:t>Describe their experience with Med ECG as valuable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2582AE3-6FD9-5F4B-A15F-545267A0764C}"/>
              </a:ext>
            </a:extLst>
          </p:cNvPr>
          <p:cNvSpPr/>
          <p:nvPr/>
        </p:nvSpPr>
        <p:spPr>
          <a:xfrm>
            <a:off x="413718" y="1508443"/>
            <a:ext cx="3834914" cy="464903"/>
          </a:xfrm>
          <a:prstGeom prst="rect">
            <a:avLst/>
          </a:prstGeom>
          <a:solidFill>
            <a:srgbClr val="03274B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US" dirty="0">
                <a:solidFill>
                  <a:srgbClr val="FBCB32"/>
                </a:solidFill>
              </a:rPr>
              <a:t>Data analysis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72A89D-2DD1-CC49-8CEE-3443212E28C8}"/>
              </a:ext>
            </a:extLst>
          </p:cNvPr>
          <p:cNvSpPr/>
          <p:nvPr/>
        </p:nvSpPr>
        <p:spPr>
          <a:xfrm>
            <a:off x="413718" y="2151913"/>
            <a:ext cx="3834914" cy="464903"/>
          </a:xfrm>
          <a:prstGeom prst="rect">
            <a:avLst/>
          </a:prstGeom>
          <a:solidFill>
            <a:srgbClr val="03274B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US" dirty="0">
                <a:solidFill>
                  <a:srgbClr val="FBCB32"/>
                </a:solidFill>
              </a:rPr>
              <a:t>Presentation skills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C87555-A1E2-644D-819B-7AB52E925F2B}"/>
              </a:ext>
            </a:extLst>
          </p:cNvPr>
          <p:cNvSpPr/>
          <p:nvPr/>
        </p:nvSpPr>
        <p:spPr>
          <a:xfrm>
            <a:off x="413718" y="2795383"/>
            <a:ext cx="3834914" cy="464903"/>
          </a:xfrm>
          <a:prstGeom prst="rect">
            <a:avLst/>
          </a:prstGeom>
          <a:solidFill>
            <a:srgbClr val="03274B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US" dirty="0">
                <a:solidFill>
                  <a:srgbClr val="FBCB32"/>
                </a:solidFill>
              </a:rPr>
              <a:t>Ambiguous problem solving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63EA6D-F6FD-F044-9D08-1895DBCEB0A0}"/>
              </a:ext>
            </a:extLst>
          </p:cNvPr>
          <p:cNvSpPr/>
          <p:nvPr/>
        </p:nvSpPr>
        <p:spPr>
          <a:xfrm>
            <a:off x="413718" y="3438853"/>
            <a:ext cx="3834914" cy="464903"/>
          </a:xfrm>
          <a:prstGeom prst="rect">
            <a:avLst/>
          </a:prstGeom>
          <a:solidFill>
            <a:srgbClr val="03274B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US" dirty="0">
                <a:solidFill>
                  <a:srgbClr val="FBCB32"/>
                </a:solidFill>
              </a:rPr>
              <a:t>Professional interviewing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75C74CC-50E2-4844-AC4D-73C24D6B2582}"/>
              </a:ext>
            </a:extLst>
          </p:cNvPr>
          <p:cNvSpPr/>
          <p:nvPr/>
        </p:nvSpPr>
        <p:spPr>
          <a:xfrm>
            <a:off x="413718" y="4082323"/>
            <a:ext cx="3834914" cy="464903"/>
          </a:xfrm>
          <a:prstGeom prst="rect">
            <a:avLst/>
          </a:prstGeom>
          <a:solidFill>
            <a:srgbClr val="03274B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US" dirty="0">
                <a:solidFill>
                  <a:srgbClr val="FBCB32"/>
                </a:solidFill>
              </a:rPr>
              <a:t>Specific healthcare content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0DFC51-3FAE-D84A-9893-8271657E2812}"/>
              </a:ext>
            </a:extLst>
          </p:cNvPr>
          <p:cNvSpPr/>
          <p:nvPr/>
        </p:nvSpPr>
        <p:spPr>
          <a:xfrm>
            <a:off x="413718" y="4725793"/>
            <a:ext cx="3834914" cy="464903"/>
          </a:xfrm>
          <a:prstGeom prst="rect">
            <a:avLst/>
          </a:prstGeom>
          <a:solidFill>
            <a:srgbClr val="03274B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US" dirty="0">
                <a:solidFill>
                  <a:srgbClr val="FBCB32"/>
                </a:solidFill>
              </a:rPr>
              <a:t>PowerPoint &amp; Excel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0D76D4-CC28-7D48-80DF-D72EEA329D4B}"/>
              </a:ext>
            </a:extLst>
          </p:cNvPr>
          <p:cNvSpPr/>
          <p:nvPr/>
        </p:nvSpPr>
        <p:spPr>
          <a:xfrm>
            <a:off x="413718" y="5369265"/>
            <a:ext cx="3834914" cy="464903"/>
          </a:xfrm>
          <a:prstGeom prst="rect">
            <a:avLst/>
          </a:prstGeom>
          <a:solidFill>
            <a:srgbClr val="03274B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US" dirty="0">
                <a:solidFill>
                  <a:srgbClr val="FBCB32"/>
                </a:solidFill>
              </a:rPr>
              <a:t>Working with team members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139B2FD-7517-C042-9E18-3EB5D6AEE97B}"/>
              </a:ext>
            </a:extLst>
          </p:cNvPr>
          <p:cNvSpPr/>
          <p:nvPr/>
        </p:nvSpPr>
        <p:spPr>
          <a:xfrm>
            <a:off x="5125354" y="2381610"/>
            <a:ext cx="1822242" cy="1503743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D0C2B7C-B9C8-A744-972F-2FEF9251937A}"/>
              </a:ext>
            </a:extLst>
          </p:cNvPr>
          <p:cNvSpPr/>
          <p:nvPr/>
        </p:nvSpPr>
        <p:spPr>
          <a:xfrm>
            <a:off x="7044963" y="1338539"/>
            <a:ext cx="1822242" cy="1317828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7747C0A-D8EE-8542-9AE6-E76C4ED9E75D}"/>
              </a:ext>
            </a:extLst>
          </p:cNvPr>
          <p:cNvSpPr/>
          <p:nvPr/>
        </p:nvSpPr>
        <p:spPr>
          <a:xfrm>
            <a:off x="7044963" y="3657684"/>
            <a:ext cx="1822242" cy="1303689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9B96CC-0517-E149-97E0-E0368C4864E2}"/>
              </a:ext>
            </a:extLst>
          </p:cNvPr>
          <p:cNvSpPr/>
          <p:nvPr/>
        </p:nvSpPr>
        <p:spPr>
          <a:xfrm>
            <a:off x="5125354" y="4617394"/>
            <a:ext cx="1822242" cy="1310568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02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8461D625-46BD-4561-B6F8-1FE94A4B33C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405948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15" name="think-cell Slide" r:id="rId5" imgW="470" imgH="469" progId="TCLayout.ActiveDocument.1">
                  <p:embed/>
                </p:oleObj>
              </mc:Choice>
              <mc:Fallback>
                <p:oleObj name="think-cell Slide" r:id="rId5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5D3F5018-376F-45CB-9914-2A8571A010F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25ABC1-FE7E-4D35-BB82-86E68446D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162000"/>
            <a:ext cx="8301046" cy="831600"/>
          </a:xfrm>
        </p:spPr>
        <p:txBody>
          <a:bodyPr anchor="t"/>
          <a:lstStyle/>
          <a:p>
            <a:r>
              <a:rPr lang="en-US" dirty="0"/>
              <a:t>Next steps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A71C28-FCE5-4141-9088-6E64E45694BE}"/>
              </a:ext>
            </a:extLst>
          </p:cNvPr>
          <p:cNvSpPr/>
          <p:nvPr/>
        </p:nvSpPr>
        <p:spPr>
          <a:xfrm>
            <a:off x="422031" y="2086820"/>
            <a:ext cx="822653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“Strategic Management &amp; Problem Solving for Physicians”</a:t>
            </a:r>
          </a:p>
          <a:p>
            <a:pPr marL="285750" indent="-285750" fontAlgn="base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Introduction to finance, accounting, strategy, organizational behavior, managerial “soft skills”</a:t>
            </a:r>
          </a:p>
          <a:p>
            <a:pPr marL="285750" indent="-285750" fontAlgn="base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Lectures from Ross faculty and Michigan Medicine administrators</a:t>
            </a:r>
          </a:p>
          <a:p>
            <a:pPr marL="285750" indent="-285750" fontAlgn="base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Business case discussions</a:t>
            </a:r>
          </a:p>
          <a:p>
            <a:pPr marL="285750" indent="-285750" fontAlgn="base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Technical training in Excel data analysis, PowerPoint, etc.</a:t>
            </a:r>
          </a:p>
          <a:p>
            <a:pPr marL="285750" indent="-285750" fontAlgn="base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Overview of approaches to framing and structuring a problem</a:t>
            </a:r>
          </a:p>
          <a:p>
            <a:pPr marL="285750" indent="-285750" fontAlgn="base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Develop a framework for your own impact project…</a:t>
            </a:r>
          </a:p>
          <a:p>
            <a:pPr marL="285750" indent="-285750" fontAlgn="base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…or have the option of doing a project with Med ECG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349622B-D41E-4BF3-B742-7C8F5E580635}"/>
              </a:ext>
            </a:extLst>
          </p:cNvPr>
          <p:cNvGrpSpPr/>
          <p:nvPr/>
        </p:nvGrpSpPr>
        <p:grpSpPr>
          <a:xfrm>
            <a:off x="420923" y="920356"/>
            <a:ext cx="8320404" cy="5164123"/>
            <a:chOff x="4392575" y="920356"/>
            <a:chExt cx="4348752" cy="516412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B4EFF38-8D89-4B48-8375-429CFF34BD34}"/>
                </a:ext>
              </a:extLst>
            </p:cNvPr>
            <p:cNvSpPr/>
            <p:nvPr/>
          </p:nvSpPr>
          <p:spPr>
            <a:xfrm>
              <a:off x="4392575" y="920356"/>
              <a:ext cx="4348752" cy="1067469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</a:rPr>
                <a:t>Student leadership elective</a:t>
              </a:r>
              <a:br>
                <a:rPr lang="en-US" sz="2800" b="1" dirty="0">
                  <a:solidFill>
                    <a:schemeClr val="accent1"/>
                  </a:solidFill>
                </a:rPr>
              </a:br>
              <a:r>
                <a:rPr lang="en-US" sz="2800" b="1" dirty="0">
                  <a:solidFill>
                    <a:schemeClr val="accent1"/>
                  </a:solidFill>
                </a:rPr>
                <a:t>February 2020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B92B8C-A457-4C05-AC26-9BAD66659408}"/>
                </a:ext>
              </a:extLst>
            </p:cNvPr>
            <p:cNvSpPr/>
            <p:nvPr/>
          </p:nvSpPr>
          <p:spPr>
            <a:xfrm>
              <a:off x="4392575" y="920357"/>
              <a:ext cx="4348752" cy="5164122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917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genda_divider">
            <a:extLst>
              <a:ext uri="{FF2B5EF4-FFF2-40B4-BE49-F238E27FC236}">
                <a16:creationId xmlns:a16="http://schemas.microsoft.com/office/drawing/2014/main" id="{B2A7A1EB-91E2-4B43-8ACE-C203B3153EE0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3104370"/>
            <a:ext cx="9144000" cy="654025"/>
          </a:xfrm>
          <a:prstGeom prst="rect">
            <a:avLst/>
          </a:prstGeom>
          <a:solidFill>
            <a:srgbClr val="03274B"/>
          </a:solidFill>
          <a:ln w="12700" algn="ctr">
            <a:solidFill>
              <a:srgbClr val="03274B"/>
            </a:solidFill>
            <a:miter lim="800000"/>
            <a:headEnd type="none" w="lg" len="lg"/>
            <a:tailEnd type="none" w="lg" len="lg"/>
          </a:ln>
        </p:spPr>
        <p:txBody>
          <a:bodyPr wrap="square" lIns="342900" tIns="171450" bIns="171450"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000" b="1" dirty="0">
                <a:solidFill>
                  <a:srgbClr val="FBCB32"/>
                </a:solidFill>
                <a:latin typeface="Arial" pitchFamily="34" charset="0"/>
                <a:cs typeface="Arial" pitchFamily="34" charset="0"/>
              </a:rPr>
              <a:t>Appendix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578A79-83D7-2441-B8E9-7E4BABDE6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19BB8E-F155-477B-B962-D15F1D97C74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23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>
            <a:extLst>
              <a:ext uri="{FF2B5EF4-FFF2-40B4-BE49-F238E27FC236}">
                <a16:creationId xmlns:a16="http://schemas.microsoft.com/office/drawing/2014/main" id="{F3A78D8E-188C-4F7B-A662-F6CF677DADE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018583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9" name="think-cell Slide" r:id="rId5" imgW="470" imgH="469" progId="TCLayout.ActiveDocument.1">
                  <p:embed/>
                </p:oleObj>
              </mc:Choice>
              <mc:Fallback>
                <p:oleObj name="think-cell Slide" r:id="rId5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11DE4831-5E93-498B-8B32-2BCDEBF07FF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5F95A1-7A09-45C0-8C56-85F0DDDCF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Med ECG was founded in Fall 2017 by 4 medical students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5DC37BA-567B-4787-80D5-218879BEE68F}"/>
              </a:ext>
            </a:extLst>
          </p:cNvPr>
          <p:cNvGrpSpPr/>
          <p:nvPr/>
        </p:nvGrpSpPr>
        <p:grpSpPr>
          <a:xfrm>
            <a:off x="105742" y="1220988"/>
            <a:ext cx="1815824" cy="4967777"/>
            <a:chOff x="105742" y="1220988"/>
            <a:chExt cx="1815824" cy="4967777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03213F7-6E27-4E54-9954-6EA15B7AE879}"/>
                </a:ext>
              </a:extLst>
            </p:cNvPr>
            <p:cNvSpPr/>
            <p:nvPr/>
          </p:nvSpPr>
          <p:spPr>
            <a:xfrm>
              <a:off x="105742" y="1220988"/>
              <a:ext cx="1815824" cy="4967777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endParaRPr lang="en-US" sz="1400" dirty="0">
                <a:solidFill>
                  <a:schemeClr val="tx2"/>
                </a:solidFill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D452242-6E2A-4EE5-B3AC-88B4E0FDE310}"/>
                </a:ext>
              </a:extLst>
            </p:cNvPr>
            <p:cNvGrpSpPr/>
            <p:nvPr/>
          </p:nvGrpSpPr>
          <p:grpSpPr>
            <a:xfrm>
              <a:off x="225116" y="1238591"/>
              <a:ext cx="1577076" cy="4652587"/>
              <a:chOff x="240622" y="1106070"/>
              <a:chExt cx="1577076" cy="4652587"/>
            </a:xfrm>
          </p:grpSpPr>
          <p:pic>
            <p:nvPicPr>
              <p:cNvPr id="5" name="Picture 4" descr="Portrait (2015).jpg">
                <a:extLst>
                  <a:ext uri="{FF2B5EF4-FFF2-40B4-BE49-F238E27FC236}">
                    <a16:creationId xmlns:a16="http://schemas.microsoft.com/office/drawing/2014/main" id="{4E6D7AC7-7268-4670-8437-BA2C071991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056"/>
              <a:stretch/>
            </p:blipFill>
            <p:spPr>
              <a:xfrm>
                <a:off x="240622" y="2075457"/>
                <a:ext cx="1577075" cy="195438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" name="Rectangle 6">
                <a:extLst>
                  <a:ext uri="{FF2B5EF4-FFF2-40B4-BE49-F238E27FC236}">
                    <a16:creationId xmlns:a16="http://schemas.microsoft.com/office/drawing/2014/main" id="{63E66DB9-3913-49AB-9EDE-ECA2747E08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622" y="4074606"/>
                <a:ext cx="1577075" cy="168405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t">
                <a:spAutoFit/>
              </a:bodyPr>
              <a:lstStyle/>
              <a:p>
                <a:pPr algn="ctr" fontAlgn="base">
                  <a:lnSpc>
                    <a:spcPct val="114000"/>
                  </a:lnSpc>
                  <a:buClr>
                    <a:srgbClr val="177B57"/>
                  </a:buClr>
                </a:pPr>
                <a:r>
                  <a:rPr lang="en-US" sz="1200" b="1" dirty="0">
                    <a:solidFill>
                      <a:schemeClr val="tx2"/>
                    </a:solidFill>
                  </a:rPr>
                  <a:t>Current M2</a:t>
                </a:r>
              </a:p>
              <a:p>
                <a:pPr algn="ctr" fontAlgn="base">
                  <a:lnSpc>
                    <a:spcPct val="114000"/>
                  </a:lnSpc>
                  <a:buClr>
                    <a:srgbClr val="177B57"/>
                  </a:buClr>
                </a:pPr>
                <a:r>
                  <a:rPr lang="en-US" sz="1200" i="1" dirty="0">
                    <a:solidFill>
                      <a:schemeClr val="tx2"/>
                    </a:solidFill>
                  </a:rPr>
                  <a:t>Former BCG Associate, </a:t>
                </a:r>
                <a:r>
                  <a:rPr lang="en-US" sz="1200" dirty="0">
                    <a:solidFill>
                      <a:schemeClr val="tx2"/>
                    </a:solidFill>
                  </a:rPr>
                  <a:t>who has worked with payers, providers, and biopharmaceutical companies in a consulting role</a:t>
                </a: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87DF15D-BCCA-46B9-A7BD-E55FEC55A9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622" y="1106070"/>
                <a:ext cx="1577076" cy="80682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t">
                <a:spAutoFit/>
              </a:bodyPr>
              <a:lstStyle/>
              <a:p>
                <a:pPr algn="ctr" fontAlgn="base">
                  <a:lnSpc>
                    <a:spcPct val="114000"/>
                  </a:lnSpc>
                  <a:buClr>
                    <a:srgbClr val="177B57"/>
                  </a:buClr>
                </a:pPr>
                <a:r>
                  <a:rPr lang="en-US" sz="2400" b="1" dirty="0">
                    <a:solidFill>
                      <a:schemeClr val="tx2"/>
                    </a:solidFill>
                  </a:rPr>
                  <a:t>David Portney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7D89CA1-156F-489C-999D-52F611BBE6E8}"/>
              </a:ext>
            </a:extLst>
          </p:cNvPr>
          <p:cNvGrpSpPr/>
          <p:nvPr/>
        </p:nvGrpSpPr>
        <p:grpSpPr>
          <a:xfrm>
            <a:off x="7247057" y="1220988"/>
            <a:ext cx="1815824" cy="4967777"/>
            <a:chOff x="7247057" y="1220988"/>
            <a:chExt cx="1815824" cy="4967777"/>
          </a:xfrm>
          <a:noFill/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DCBC0B2-B7E4-490B-8771-F97017CD21E5}"/>
                </a:ext>
              </a:extLst>
            </p:cNvPr>
            <p:cNvSpPr/>
            <p:nvPr/>
          </p:nvSpPr>
          <p:spPr>
            <a:xfrm>
              <a:off x="7247057" y="1220988"/>
              <a:ext cx="1815824" cy="4967777"/>
            </a:xfrm>
            <a:prstGeom prst="rect">
              <a:avLst/>
            </a:prstGeom>
            <a:grp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endParaRPr lang="en-US" sz="1400" dirty="0">
                <a:solidFill>
                  <a:schemeClr val="tx2"/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A795A89-7A4F-4967-879A-13AAA6D33700}"/>
                </a:ext>
              </a:extLst>
            </p:cNvPr>
            <p:cNvGrpSpPr/>
            <p:nvPr/>
          </p:nvGrpSpPr>
          <p:grpSpPr>
            <a:xfrm>
              <a:off x="7366994" y="1238590"/>
              <a:ext cx="1575951" cy="4845588"/>
              <a:chOff x="7839433" y="1106070"/>
              <a:chExt cx="1575951" cy="4845588"/>
            </a:xfrm>
            <a:grpFill/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338A096-F7A0-4D39-BB9D-511F351E00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11957" r="7374"/>
              <a:stretch/>
            </p:blipFill>
            <p:spPr>
              <a:xfrm>
                <a:off x="7839436" y="2075457"/>
                <a:ext cx="1575947" cy="1953618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10" name="Rectangle 6">
                <a:extLst>
                  <a:ext uri="{FF2B5EF4-FFF2-40B4-BE49-F238E27FC236}">
                    <a16:creationId xmlns:a16="http://schemas.microsoft.com/office/drawing/2014/main" id="{7703BAF5-6796-4888-B363-80078DCEE9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9433" y="1106070"/>
                <a:ext cx="1575950" cy="806824"/>
              </a:xfrm>
              <a:prstGeom prst="rect">
                <a:avLst/>
              </a:pr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t">
                <a:spAutoFit/>
              </a:bodyPr>
              <a:lstStyle/>
              <a:p>
                <a:pPr algn="ctr" fontAlgn="base">
                  <a:lnSpc>
                    <a:spcPct val="114000"/>
                  </a:lnSpc>
                  <a:buClr>
                    <a:srgbClr val="177B57"/>
                  </a:buClr>
                </a:pPr>
                <a:r>
                  <a:rPr lang="en-US" sz="2400" b="1" dirty="0">
                    <a:solidFill>
                      <a:schemeClr val="tx2"/>
                    </a:solidFill>
                  </a:rPr>
                  <a:t>Matt</a:t>
                </a:r>
              </a:p>
              <a:p>
                <a:pPr algn="ctr" fontAlgn="base">
                  <a:lnSpc>
                    <a:spcPct val="114000"/>
                  </a:lnSpc>
                  <a:buClr>
                    <a:srgbClr val="177B57"/>
                  </a:buClr>
                </a:pPr>
                <a:r>
                  <a:rPr lang="en-US" sz="2400" b="1" dirty="0">
                    <a:solidFill>
                      <a:schemeClr val="tx2"/>
                    </a:solidFill>
                  </a:rPr>
                  <a:t>Carey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1" name="Rectangle 6">
                <a:extLst>
                  <a:ext uri="{FF2B5EF4-FFF2-40B4-BE49-F238E27FC236}">
                    <a16:creationId xmlns:a16="http://schemas.microsoft.com/office/drawing/2014/main" id="{15129E1A-20C0-4278-B55A-1483459970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2072" y="4074606"/>
                <a:ext cx="1573312" cy="1877052"/>
              </a:xfrm>
              <a:prstGeom prst="rect">
                <a:avLst/>
              </a:pr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t">
                <a:spAutoFit/>
              </a:bodyPr>
              <a:lstStyle/>
              <a:p>
                <a:pPr algn="ctr" fontAlgn="base">
                  <a:lnSpc>
                    <a:spcPct val="114000"/>
                  </a:lnSpc>
                  <a:buClr>
                    <a:srgbClr val="177B57"/>
                  </a:buClr>
                </a:pPr>
                <a:r>
                  <a:rPr lang="en-US" sz="1200" b="1" dirty="0">
                    <a:solidFill>
                      <a:schemeClr val="tx2"/>
                    </a:solidFill>
                  </a:rPr>
                  <a:t>Current M3, MBA</a:t>
                </a:r>
              </a:p>
              <a:p>
                <a:pPr algn="ctr" fontAlgn="base">
                  <a:lnSpc>
                    <a:spcPct val="114000"/>
                  </a:lnSpc>
                  <a:buClr>
                    <a:srgbClr val="177B57"/>
                  </a:buClr>
                </a:pPr>
                <a:r>
                  <a:rPr lang="en-US" sz="1200" i="1" dirty="0">
                    <a:solidFill>
                      <a:schemeClr val="tx2"/>
                    </a:solidFill>
                  </a:rPr>
                  <a:t>Former McKinsey Business Analyst, </a:t>
                </a:r>
                <a:r>
                  <a:rPr lang="en-US" sz="1200" dirty="0">
                    <a:solidFill>
                      <a:schemeClr val="tx2"/>
                    </a:solidFill>
                  </a:rPr>
                  <a:t>who served healthcare clients, working with both payer and provider clients in the United States and overseas</a:t>
                </a:r>
                <a:endParaRPr lang="en-US" sz="1200" i="1" dirty="0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55EBEC7-685C-44AF-8B6F-41838EEDB3F5}"/>
              </a:ext>
            </a:extLst>
          </p:cNvPr>
          <p:cNvGrpSpPr/>
          <p:nvPr/>
        </p:nvGrpSpPr>
        <p:grpSpPr>
          <a:xfrm>
            <a:off x="2486180" y="1220988"/>
            <a:ext cx="1815824" cy="4967777"/>
            <a:chOff x="2471306" y="1220988"/>
            <a:chExt cx="1815824" cy="496777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9FB9AAD-243A-45BA-A7B7-D0646397E908}"/>
                </a:ext>
              </a:extLst>
            </p:cNvPr>
            <p:cNvSpPr/>
            <p:nvPr/>
          </p:nvSpPr>
          <p:spPr>
            <a:xfrm>
              <a:off x="2471306" y="1220988"/>
              <a:ext cx="1815824" cy="4967777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endParaRPr lang="en-US" sz="1400" dirty="0">
                <a:solidFill>
                  <a:schemeClr val="tx2"/>
                </a:solidFill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DCB1B2C-EECB-4D82-AC6A-DF6F2BA7F04B}"/>
                </a:ext>
              </a:extLst>
            </p:cNvPr>
            <p:cNvGrpSpPr/>
            <p:nvPr/>
          </p:nvGrpSpPr>
          <p:grpSpPr>
            <a:xfrm>
              <a:off x="2590681" y="1220989"/>
              <a:ext cx="1577075" cy="4459682"/>
              <a:chOff x="2140325" y="1088469"/>
              <a:chExt cx="1577075" cy="4459682"/>
            </a:xfrm>
          </p:grpSpPr>
          <p:sp>
            <p:nvSpPr>
              <p:cNvPr id="13" name="Rectangle 6">
                <a:extLst>
                  <a:ext uri="{FF2B5EF4-FFF2-40B4-BE49-F238E27FC236}">
                    <a16:creationId xmlns:a16="http://schemas.microsoft.com/office/drawing/2014/main" id="{9D837D59-4897-4F56-A054-EEBB15429C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0325" y="1088469"/>
                <a:ext cx="1577075" cy="80682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t">
                <a:spAutoFit/>
              </a:bodyPr>
              <a:lstStyle/>
              <a:p>
                <a:pPr algn="ctr" fontAlgn="base">
                  <a:lnSpc>
                    <a:spcPct val="114000"/>
                  </a:lnSpc>
                  <a:buClr>
                    <a:srgbClr val="177B57"/>
                  </a:buClr>
                </a:pPr>
                <a:r>
                  <a:rPr lang="en-US" sz="2400" b="1" dirty="0">
                    <a:solidFill>
                      <a:schemeClr val="tx2"/>
                    </a:solidFill>
                  </a:rPr>
                  <a:t>Paige</a:t>
                </a:r>
              </a:p>
              <a:p>
                <a:pPr algn="ctr" fontAlgn="base">
                  <a:lnSpc>
                    <a:spcPct val="114000"/>
                  </a:lnSpc>
                  <a:buClr>
                    <a:srgbClr val="177B57"/>
                  </a:buClr>
                </a:pPr>
                <a:r>
                  <a:rPr lang="en-US" sz="2400" b="1" dirty="0">
                    <a:solidFill>
                      <a:schemeClr val="tx2"/>
                    </a:solidFill>
                  </a:rPr>
                  <a:t>VonAchen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4" name="Rectangle 6">
                <a:extLst>
                  <a:ext uri="{FF2B5EF4-FFF2-40B4-BE49-F238E27FC236}">
                    <a16:creationId xmlns:a16="http://schemas.microsoft.com/office/drawing/2014/main" id="{263B7B23-2017-4605-8C43-F4436DB896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0325" y="4074606"/>
                <a:ext cx="1577075" cy="147354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t">
                <a:spAutoFit/>
              </a:bodyPr>
              <a:lstStyle/>
              <a:p>
                <a:pPr algn="ctr" fontAlgn="base">
                  <a:lnSpc>
                    <a:spcPct val="114000"/>
                  </a:lnSpc>
                  <a:buClr>
                    <a:srgbClr val="177B57"/>
                  </a:buClr>
                </a:pPr>
                <a:r>
                  <a:rPr lang="en-US" sz="1200" b="1" dirty="0">
                    <a:solidFill>
                      <a:schemeClr val="tx2"/>
                    </a:solidFill>
                  </a:rPr>
                  <a:t>Current M3</a:t>
                </a:r>
              </a:p>
              <a:p>
                <a:pPr algn="ctr" fontAlgn="base">
                  <a:lnSpc>
                    <a:spcPct val="114000"/>
                  </a:lnSpc>
                  <a:buClr>
                    <a:srgbClr val="177B57"/>
                  </a:buClr>
                </a:pPr>
                <a:r>
                  <a:rPr lang="en-US" sz="1200" i="1" dirty="0">
                    <a:solidFill>
                      <a:schemeClr val="tx2"/>
                    </a:solidFill>
                  </a:rPr>
                  <a:t>Former BCG Associate, </a:t>
                </a:r>
                <a:r>
                  <a:rPr lang="en-US" sz="1200" dirty="0">
                    <a:solidFill>
                      <a:schemeClr val="tx2"/>
                    </a:solidFill>
                  </a:rPr>
                  <a:t>who has worked with healthcare clients. Current research in healthcare payment reform</a:t>
                </a:r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D7874B2D-0F62-46D2-B182-89F55CAEA1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4350" r="4350"/>
              <a:stretch/>
            </p:blipFill>
            <p:spPr>
              <a:xfrm>
                <a:off x="2140325" y="2075457"/>
                <a:ext cx="1577075" cy="1954389"/>
              </a:xfrm>
              <a:prstGeom prst="rect">
                <a:avLst/>
              </a:prstGeom>
            </p:spPr>
          </p:pic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F81E4C2-4CBC-4623-B3B3-A8A940B7776B}"/>
              </a:ext>
            </a:extLst>
          </p:cNvPr>
          <p:cNvGrpSpPr/>
          <p:nvPr/>
        </p:nvGrpSpPr>
        <p:grpSpPr>
          <a:xfrm>
            <a:off x="4866618" y="1220988"/>
            <a:ext cx="1815824" cy="4967777"/>
            <a:chOff x="4836870" y="1220988"/>
            <a:chExt cx="1815824" cy="4967777"/>
          </a:xfrm>
          <a:noFill/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672B342-5C22-463B-8036-CB09C4EFC9B0}"/>
                </a:ext>
              </a:extLst>
            </p:cNvPr>
            <p:cNvSpPr/>
            <p:nvPr/>
          </p:nvSpPr>
          <p:spPr>
            <a:xfrm>
              <a:off x="4836870" y="1220988"/>
              <a:ext cx="1815824" cy="4967777"/>
            </a:xfrm>
            <a:prstGeom prst="rect">
              <a:avLst/>
            </a:prstGeom>
            <a:grp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 anchorCtr="0"/>
            <a:lstStyle/>
            <a:p>
              <a:pPr algn="ctr"/>
              <a:endParaRPr lang="en-US" sz="1400" dirty="0">
                <a:solidFill>
                  <a:schemeClr val="tx2"/>
                </a:solidFill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875AFA7-EEC4-4323-A9EF-FAD90D0D2115}"/>
                </a:ext>
              </a:extLst>
            </p:cNvPr>
            <p:cNvGrpSpPr/>
            <p:nvPr/>
          </p:nvGrpSpPr>
          <p:grpSpPr>
            <a:xfrm>
              <a:off x="4956245" y="1220988"/>
              <a:ext cx="1577075" cy="4459682"/>
              <a:chOff x="4037389" y="1088468"/>
              <a:chExt cx="1577075" cy="4459682"/>
            </a:xfrm>
            <a:grpFill/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C1F63D6C-3315-4DD9-8218-250AA2E2A37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739" r="47119" b="55782"/>
              <a:stretch/>
            </p:blipFill>
            <p:spPr>
              <a:xfrm>
                <a:off x="4037389" y="2075457"/>
                <a:ext cx="1574436" cy="1951947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18" name="Rectangle 6">
                <a:extLst>
                  <a:ext uri="{FF2B5EF4-FFF2-40B4-BE49-F238E27FC236}">
                    <a16:creationId xmlns:a16="http://schemas.microsoft.com/office/drawing/2014/main" id="{F4C62802-7E21-4B43-BDAD-FA840E2194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0027" y="1088468"/>
                <a:ext cx="1574437" cy="806824"/>
              </a:xfrm>
              <a:prstGeom prst="rect">
                <a:avLst/>
              </a:pr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t">
                <a:spAutoFit/>
              </a:bodyPr>
              <a:lstStyle/>
              <a:p>
                <a:pPr algn="ctr" fontAlgn="base">
                  <a:lnSpc>
                    <a:spcPct val="114000"/>
                  </a:lnSpc>
                  <a:buClr>
                    <a:srgbClr val="177B57"/>
                  </a:buClr>
                </a:pPr>
                <a:r>
                  <a:rPr lang="en-US" sz="2400" b="1" dirty="0">
                    <a:solidFill>
                      <a:schemeClr val="tx2"/>
                    </a:solidFill>
                  </a:rPr>
                  <a:t>Taylor Standiford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9" name="Rectangle 6">
                <a:extLst>
                  <a:ext uri="{FF2B5EF4-FFF2-40B4-BE49-F238E27FC236}">
                    <a16:creationId xmlns:a16="http://schemas.microsoft.com/office/drawing/2014/main" id="{28685DEA-0483-4C0E-A3AB-CCCD1A5F4D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7389" y="4074605"/>
                <a:ext cx="1577075" cy="1473545"/>
              </a:xfrm>
              <a:prstGeom prst="rect">
                <a:avLst/>
              </a:pr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t">
                <a:spAutoFit/>
              </a:bodyPr>
              <a:lstStyle/>
              <a:p>
                <a:pPr algn="ctr" fontAlgn="base">
                  <a:lnSpc>
                    <a:spcPct val="114000"/>
                  </a:lnSpc>
                  <a:buClr>
                    <a:srgbClr val="177B57"/>
                  </a:buClr>
                </a:pPr>
                <a:r>
                  <a:rPr lang="en-US" sz="1200" b="1" dirty="0">
                    <a:solidFill>
                      <a:schemeClr val="tx2"/>
                    </a:solidFill>
                  </a:rPr>
                  <a:t>Current M2</a:t>
                </a:r>
              </a:p>
              <a:p>
                <a:pPr algn="ctr" fontAlgn="base">
                  <a:lnSpc>
                    <a:spcPct val="114000"/>
                  </a:lnSpc>
                  <a:buClr>
                    <a:srgbClr val="177B57"/>
                  </a:buClr>
                </a:pPr>
                <a:r>
                  <a:rPr lang="en-US" sz="1200" i="1" dirty="0">
                    <a:solidFill>
                      <a:schemeClr val="tx2"/>
                    </a:solidFill>
                  </a:rPr>
                  <a:t>Former VillageMD Analyst, </a:t>
                </a:r>
                <a:r>
                  <a:rPr lang="en-US" sz="1200" dirty="0">
                    <a:solidFill>
                      <a:schemeClr val="tx2"/>
                    </a:solidFill>
                  </a:rPr>
                  <a:t>who has worked alongside providers and payers for operational and quality analytics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29763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THINKCELLPRESENTATIONDONOTDELETE" val="&lt;?xml version=&quot;1.0&quot; encoding=&quot;UTF-16&quot; standalone=&quot;yes&quot;?&gt;&lt;root reqver=&quot;24162&quot;&gt;&lt;version val=&quot;27088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qmfqpRRjiYYOjaP6AbU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7GVVsxLTeiO07dcUB1Ez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1pIo6YvRPWLegTxFjgWp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zJmu1oqReCWTTxrP9x1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TZUNMl1506EwAxsx85SA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fGXmLQ1Vkar600xINF1p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0xTftDQ0uV28n35Vaeo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TZUNMl1506EwAxsx85SA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fGXmLQ1Vkar600xINF1p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0xTftDQ0uV28n35Vaeo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WAg.6eRIUOzopGNAWkfV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pOGg3bISsCyUVjL2ShRS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6LyYna3RYa9AMCA8Jbsuw"/>
</p:tagLst>
</file>

<file path=ppt/theme/theme1.xml><?xml version="1.0" encoding="utf-8"?>
<a:theme xmlns:a="http://schemas.openxmlformats.org/drawingml/2006/main" name="blank">
  <a:themeElements>
    <a:clrScheme name="Med ECG">
      <a:dk1>
        <a:srgbClr val="000000"/>
      </a:dk1>
      <a:lt1>
        <a:srgbClr val="FFFFFF"/>
      </a:lt1>
      <a:dk2>
        <a:srgbClr val="002654"/>
      </a:dk2>
      <a:lt2>
        <a:srgbClr val="E4E1DF"/>
      </a:lt2>
      <a:accent1>
        <a:srgbClr val="FFCB05"/>
      </a:accent1>
      <a:accent2>
        <a:srgbClr val="7A121C"/>
      </a:accent2>
      <a:accent3>
        <a:srgbClr val="587ABC"/>
      </a:accent3>
      <a:accent4>
        <a:srgbClr val="CC6600"/>
      </a:accent4>
      <a:accent5>
        <a:srgbClr val="575294"/>
      </a:accent5>
      <a:accent6>
        <a:srgbClr val="A79D96"/>
      </a:accent6>
      <a:hlink>
        <a:srgbClr val="002A5B"/>
      </a:hlink>
      <a:folHlink>
        <a:srgbClr val="40658F"/>
      </a:folHlink>
    </a:clrScheme>
    <a:fontScheme name="Med EC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bg2"/>
          </a:solidFill>
        </a:ln>
        <a:effectLst/>
      </a:spPr>
      <a:bodyPr tIns="90000" bIns="90000" rtlCol="0" anchor="ctr" anchorCtr="0"/>
      <a:lstStyle>
        <a:defPPr algn="ctr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tIns="90000" bIns="90000" rtlCol="0" anchor="t">
        <a:spAutoFit/>
      </a:bodyPr>
      <a:lstStyle>
        <a:defPPr algn="ctr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Med ECG template_20190214.potx" id="{607F1A6D-E6B8-4AA1-8D2C-6BF38DBBD4EC}" vid="{B412A1AF-E527-4850-99AA-D823C7461FF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C7795BD3109B4786FBB30B69CA98F0" ma:contentTypeVersion="1" ma:contentTypeDescription="Create a new document." ma:contentTypeScope="" ma:versionID="1444233a045390bd20119fbfe508b9f9">
  <xsd:schema xmlns:xsd="http://www.w3.org/2001/XMLSchema" xmlns:xs="http://www.w3.org/2001/XMLSchema" xmlns:p="http://schemas.microsoft.com/office/2006/metadata/properties" xmlns:ns2="291fe81b-2889-40df-8320-5c1c1c158537" targetNamespace="http://schemas.microsoft.com/office/2006/metadata/properties" ma:root="true" ma:fieldsID="9fc851b7406837528a63250a1817d5c4" ns2:_="">
    <xsd:import namespace="291fe81b-2889-40df-8320-5c1c1c158537"/>
    <xsd:element name="properties">
      <xsd:complexType>
        <xsd:sequence>
          <xsd:element name="documentManagement">
            <xsd:complexType>
              <xsd:all>
                <xsd:element ref="ns2:Keep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1fe81b-2889-40df-8320-5c1c1c158537" elementFormDefault="qualified">
    <xsd:import namespace="http://schemas.microsoft.com/office/2006/documentManagement/types"/>
    <xsd:import namespace="http://schemas.microsoft.com/office/infopath/2007/PartnerControls"/>
    <xsd:element name="Keep" ma:index="8" nillable="true" ma:displayName="Keep" ma:default="0" ma:internalName="Keep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xsi="http://www.w3.org/2001/XMLSchema-instance" xmlns:p="http://schemas.microsoft.com/office/2006/metadata/properties">
  <documentManagement>
    <Keep xmlns="291fe81b-2889-40df-8320-5c1c1c158537">false</Keep>
  </documentManagement>
</p:properties>
</file>

<file path=customXml/itemProps1.xml><?xml version="1.0" encoding="utf-8"?>
<ds:datastoreItem xmlns:ds="http://schemas.openxmlformats.org/officeDocument/2006/customXml" ds:itemID="{3D1B7A86-4089-445F-A0DC-3B9AC5D6F3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1fe81b-2889-40df-8320-5c1c1c1585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534FE9-60AF-44BA-B252-DCE834881E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06E74A-B0DE-4652-9DE9-0C3239FD17E8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291fe81b-2889-40df-8320-5c1c1c15853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Med ECG template_20190214</Template>
  <TotalTime>2106</TotalTime>
  <Words>970</Words>
  <Application>Microsoft Office PowerPoint</Application>
  <PresentationFormat>On-screen Show (4:3)</PresentationFormat>
  <Paragraphs>143</Paragraphs>
  <Slides>13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Wingdings</vt:lpstr>
      <vt:lpstr>blank</vt:lpstr>
      <vt:lpstr>think-cell Slide</vt:lpstr>
      <vt:lpstr>PowerPoint Presentation</vt:lpstr>
      <vt:lpstr>There are a wide variety of problems in health care that healthcare providers aren’t trained to solve…</vt:lpstr>
      <vt:lpstr>The purpose of Med ECG</vt:lpstr>
      <vt:lpstr>The purpose of Med ECG</vt:lpstr>
      <vt:lpstr>Our model includes three key components</vt:lpstr>
      <vt:lpstr>Our training consists of four sessions centered around a simulated mock consulting case </vt:lpstr>
      <vt:lpstr>Med ECG has engaged a variety of clients to address a range of organizational challenges</vt:lpstr>
      <vt:lpstr>Client feedback has been positive and encouraging</vt:lpstr>
      <vt:lpstr>Students also find the work to be engaging and valuable </vt:lpstr>
      <vt:lpstr>Skills students gained during experience through Med ECG</vt:lpstr>
      <vt:lpstr>Next steps</vt:lpstr>
      <vt:lpstr>PowerPoint Presentation</vt:lpstr>
      <vt:lpstr>Med ECG was founded in Fall 2017 by 4 medical students</vt:lpstr>
    </vt:vector>
  </TitlesOfParts>
  <Company>The Boston Consulting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Carey</dc:creator>
  <cp:lastModifiedBy>Vonachen, Paige</cp:lastModifiedBy>
  <cp:revision>153</cp:revision>
  <cp:lastPrinted>2017-07-20T21:59:58Z</cp:lastPrinted>
  <dcterms:created xsi:type="dcterms:W3CDTF">2019-03-11T18:00:27Z</dcterms:created>
  <dcterms:modified xsi:type="dcterms:W3CDTF">2019-08-14T15:12:58Z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20100310</vt:lpwstr>
  </property>
  <property fmtid="{D5CDD505-2E9C-101B-9397-08002B2CF9AE}" pid="3" name="Format Name">
    <vt:lpwstr>BCG Format</vt:lpwstr>
  </property>
  <property fmtid="{D5CDD505-2E9C-101B-9397-08002B2CF9AE}" pid="4" name="Template Name">
    <vt:lpwstr>A4</vt:lpwstr>
  </property>
  <property fmtid="{D5CDD505-2E9C-101B-9397-08002B2CF9AE}" pid="5" name="_NewReviewCycle">
    <vt:lpwstr/>
  </property>
  <property fmtid="{D5CDD505-2E9C-101B-9397-08002B2CF9AE}" pid="6" name="ContentTypeId">
    <vt:lpwstr>0x010100EDC7795BD3109B4786FBB30B69CA98F0</vt:lpwstr>
  </property>
</Properties>
</file>