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1.xml" ContentType="application/vnd.openxmlformats-officedocument.presentationml.comments+xml"/>
  <Override PartName="/ppt/tags/tag9.xml" ContentType="application/vnd.openxmlformats-officedocument.presentationml.tags+xml"/>
  <Override PartName="/ppt/tags/tag10.xml" ContentType="application/vnd.openxmlformats-officedocument.presentationml.tags+xml"/>
  <Override PartName="/ppt/comments/comment2.xml" ContentType="application/vnd.openxmlformats-officedocument.presentationml.comments+xml"/>
  <Override PartName="/ppt/comments/comment3.xml" ContentType="application/vnd.openxmlformats-officedocument.presentationml.comments+xml"/>
  <Override PartName="/ppt/tags/tag11.xml" ContentType="application/vnd.openxmlformats-officedocument.presentationml.tags+xml"/>
  <Override PartName="/ppt/comments/comment4.xml" ContentType="application/vnd.openxmlformats-officedocument.presentationml.comment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comments/comment5.xml" ContentType="application/vnd.openxmlformats-officedocument.presentationml.comment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Lst>
  <p:notesMasterIdLst>
    <p:notesMasterId r:id="rId23"/>
  </p:notesMasterIdLst>
  <p:sldIdLst>
    <p:sldId id="665" r:id="rId5"/>
    <p:sldId id="687" r:id="rId6"/>
    <p:sldId id="699" r:id="rId7"/>
    <p:sldId id="670" r:id="rId8"/>
    <p:sldId id="644" r:id="rId9"/>
    <p:sldId id="645" r:id="rId10"/>
    <p:sldId id="671" r:id="rId11"/>
    <p:sldId id="689" r:id="rId12"/>
    <p:sldId id="672" r:id="rId13"/>
    <p:sldId id="691" r:id="rId14"/>
    <p:sldId id="692" r:id="rId15"/>
    <p:sldId id="700" r:id="rId16"/>
    <p:sldId id="693" r:id="rId17"/>
    <p:sldId id="695" r:id="rId18"/>
    <p:sldId id="696" r:id="rId19"/>
    <p:sldId id="698" r:id="rId20"/>
    <p:sldId id="668" r:id="rId21"/>
    <p:sldId id="675" r:id="rId22"/>
  </p:sldIdLst>
  <p:sldSz cx="9144000" cy="6858000" type="screen4x3"/>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nachen, Paige" initials="VP" lastIdx="5" clrIdx="0">
    <p:extLst>
      <p:ext uri="{19B8F6BF-5375-455C-9EA6-DF929625EA0E}">
        <p15:presenceInfo xmlns:p15="http://schemas.microsoft.com/office/powerpoint/2012/main" userId="S::vonachen@umich.edu::78950108-7cd8-4093-a180-fe348b8e54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BCB32"/>
    <a:srgbClr val="03274B"/>
    <a:srgbClr val="769033"/>
    <a:srgbClr val="051C3B"/>
    <a:srgbClr val="4D4D4D"/>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994" autoAdjust="0"/>
    <p:restoredTop sz="92247" autoAdjust="0"/>
  </p:normalViewPr>
  <p:slideViewPr>
    <p:cSldViewPr snapToGrid="0" snapToObjects="1" showGuides="1">
      <p:cViewPr varScale="1">
        <p:scale>
          <a:sx n="57" d="100"/>
          <a:sy n="57" d="100"/>
        </p:scale>
        <p:origin x="176" y="1096"/>
      </p:cViewPr>
      <p:guideLst>
        <p:guide orient="horz"/>
        <p:guide/>
      </p:guideLst>
    </p:cSldViewPr>
  </p:slideViewPr>
  <p:notesTextViewPr>
    <p:cViewPr>
      <p:scale>
        <a:sx n="100" d="100"/>
        <a:sy n="100" d="100"/>
      </p:scale>
      <p:origin x="0" y="0"/>
    </p:cViewPr>
  </p:notesTextViewPr>
  <p:sorterViewPr>
    <p:cViewPr>
      <p:scale>
        <a:sx n="75" d="100"/>
        <a:sy n="75" d="100"/>
      </p:scale>
      <p:origin x="0" y="481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dsportney/Documents/Michigan%20Medical%20School/4%20-%20Med%20ECG/Research/Launch,%20impact,%20and%20leadership/Analysis%20and%20Prep/180929%20-%20Team%20Member%20Survey%20Analysis_v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Times New Roman"/>
                <a:ea typeface="+mn-ea"/>
                <a:cs typeface="+mn-cs"/>
              </a:defRPr>
            </a:pPr>
            <a:r>
              <a:rPr lang="en-US" sz="2400" b="0">
                <a:solidFill>
                  <a:schemeClr val="tx1"/>
                </a:solidFill>
              </a:rPr>
              <a:t>Improvement vs. Effort</a:t>
            </a:r>
          </a:p>
        </c:rich>
      </c:tx>
      <c:layout>
        <c:manualLayout>
          <c:xMode val="edge"/>
          <c:yMode val="edge"/>
          <c:x val="0.36941854891975756"/>
          <c:y val="1.8155187009121446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Times New Roman"/>
              <a:ea typeface="+mn-ea"/>
              <a:cs typeface="+mn-cs"/>
            </a:defRPr>
          </a:pPr>
          <a:endParaRPr lang="en-US"/>
        </a:p>
      </c:txPr>
    </c:title>
    <c:autoTitleDeleted val="0"/>
    <c:plotArea>
      <c:layout>
        <c:manualLayout>
          <c:layoutTarget val="inner"/>
          <c:xMode val="edge"/>
          <c:yMode val="edge"/>
          <c:x val="0.20370122893516815"/>
          <c:y val="0.10536931818181818"/>
          <c:w val="0.77514489660755026"/>
          <c:h val="0.73211636542591252"/>
        </c:manualLayout>
      </c:layout>
      <c:bubbleChart>
        <c:varyColors val="0"/>
        <c:ser>
          <c:idx val="0"/>
          <c:order val="0"/>
          <c:tx>
            <c:strRef>
              <c:f>'Bubble Chart'!$E$1</c:f>
              <c:strCache>
                <c:ptCount val="1"/>
                <c:pt idx="0">
                  <c:v>Improvement</c:v>
                </c:pt>
              </c:strCache>
            </c:strRef>
          </c:tx>
          <c:spPr>
            <a:solidFill>
              <a:schemeClr val="bg2">
                <a:lumMod val="90000"/>
              </a:schemeClr>
            </a:solidFill>
            <a:ln>
              <a:solidFill>
                <a:schemeClr val="tx1">
                  <a:lumMod val="50000"/>
                  <a:lumOff val="50000"/>
                </a:schemeClr>
              </a:solid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a:ea typeface="+mn-ea"/>
                    <a:cs typeface="+mn-cs"/>
                  </a:defRPr>
                </a:pPr>
                <a:endParaRPr lang="en-US"/>
              </a:p>
            </c:txPr>
            <c:dLblPos val="ctr"/>
            <c:showLegendKey val="0"/>
            <c:showVal val="0"/>
            <c:showCatName val="0"/>
            <c:showSerName val="0"/>
            <c:showPercent val="0"/>
            <c:showBubbleSize val="1"/>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'Bubble Chart'!$D$2:$D$16</c:f>
              <c:numCache>
                <c:formatCode>General</c:formatCode>
                <c:ptCount val="15"/>
                <c:pt idx="0">
                  <c:v>1</c:v>
                </c:pt>
                <c:pt idx="1">
                  <c:v>3</c:v>
                </c:pt>
                <c:pt idx="2">
                  <c:v>5</c:v>
                </c:pt>
                <c:pt idx="3">
                  <c:v>2</c:v>
                </c:pt>
                <c:pt idx="4">
                  <c:v>4</c:v>
                </c:pt>
                <c:pt idx="5">
                  <c:v>2</c:v>
                </c:pt>
                <c:pt idx="6">
                  <c:v>5</c:v>
                </c:pt>
                <c:pt idx="7">
                  <c:v>5</c:v>
                </c:pt>
                <c:pt idx="8">
                  <c:v>4</c:v>
                </c:pt>
                <c:pt idx="9">
                  <c:v>3</c:v>
                </c:pt>
                <c:pt idx="10">
                  <c:v>1</c:v>
                </c:pt>
                <c:pt idx="11">
                  <c:v>3</c:v>
                </c:pt>
                <c:pt idx="12">
                  <c:v>4</c:v>
                </c:pt>
                <c:pt idx="13">
                  <c:v>4</c:v>
                </c:pt>
                <c:pt idx="14">
                  <c:v>3</c:v>
                </c:pt>
              </c:numCache>
            </c:numRef>
          </c:xVal>
          <c:yVal>
            <c:numRef>
              <c:f>'Bubble Chart'!$E$2:$E$16</c:f>
              <c:numCache>
                <c:formatCode>General</c:formatCode>
                <c:ptCount val="15"/>
                <c:pt idx="0">
                  <c:v>2</c:v>
                </c:pt>
                <c:pt idx="1">
                  <c:v>3</c:v>
                </c:pt>
                <c:pt idx="2">
                  <c:v>5</c:v>
                </c:pt>
                <c:pt idx="3">
                  <c:v>3</c:v>
                </c:pt>
                <c:pt idx="4">
                  <c:v>4</c:v>
                </c:pt>
                <c:pt idx="5">
                  <c:v>2</c:v>
                </c:pt>
                <c:pt idx="6">
                  <c:v>3</c:v>
                </c:pt>
                <c:pt idx="7">
                  <c:v>4</c:v>
                </c:pt>
                <c:pt idx="8">
                  <c:v>3</c:v>
                </c:pt>
                <c:pt idx="9">
                  <c:v>4</c:v>
                </c:pt>
                <c:pt idx="10">
                  <c:v>3</c:v>
                </c:pt>
                <c:pt idx="11">
                  <c:v>2</c:v>
                </c:pt>
                <c:pt idx="12">
                  <c:v>5</c:v>
                </c:pt>
                <c:pt idx="13">
                  <c:v>2</c:v>
                </c:pt>
                <c:pt idx="14">
                  <c:v>5</c:v>
                </c:pt>
              </c:numCache>
            </c:numRef>
          </c:yVal>
          <c:bubbleSize>
            <c:numRef>
              <c:f>'Bubble Chart'!$F$2:$F$16</c:f>
              <c:numCache>
                <c:formatCode>General</c:formatCode>
                <c:ptCount val="15"/>
                <c:pt idx="0">
                  <c:v>13</c:v>
                </c:pt>
                <c:pt idx="1">
                  <c:v>12</c:v>
                </c:pt>
                <c:pt idx="2">
                  <c:v>31</c:v>
                </c:pt>
                <c:pt idx="3">
                  <c:v>8</c:v>
                </c:pt>
                <c:pt idx="4">
                  <c:v>29</c:v>
                </c:pt>
                <c:pt idx="5">
                  <c:v>7</c:v>
                </c:pt>
                <c:pt idx="6">
                  <c:v>2</c:v>
                </c:pt>
                <c:pt idx="7">
                  <c:v>5</c:v>
                </c:pt>
                <c:pt idx="8">
                  <c:v>8</c:v>
                </c:pt>
                <c:pt idx="9">
                  <c:v>6</c:v>
                </c:pt>
                <c:pt idx="10">
                  <c:v>5</c:v>
                </c:pt>
                <c:pt idx="11">
                  <c:v>7</c:v>
                </c:pt>
                <c:pt idx="12">
                  <c:v>2</c:v>
                </c:pt>
                <c:pt idx="13">
                  <c:v>3</c:v>
                </c:pt>
                <c:pt idx="14">
                  <c:v>1</c:v>
                </c:pt>
              </c:numCache>
            </c:numRef>
          </c:bubbleSize>
          <c:bubble3D val="0"/>
          <c:extLst>
            <c:ext xmlns:c16="http://schemas.microsoft.com/office/drawing/2014/chart" uri="{C3380CC4-5D6E-409C-BE32-E72D297353CC}">
              <c16:uniqueId val="{00000000-26AE-A94F-BF0D-DEFD0351B454}"/>
            </c:ext>
          </c:extLst>
        </c:ser>
        <c:dLbls>
          <c:showLegendKey val="0"/>
          <c:showVal val="0"/>
          <c:showCatName val="0"/>
          <c:showSerName val="0"/>
          <c:showPercent val="0"/>
          <c:showBubbleSize val="0"/>
        </c:dLbls>
        <c:bubbleScale val="100"/>
        <c:showNegBubbles val="0"/>
        <c:axId val="289239024"/>
        <c:axId val="289235680"/>
      </c:bubbleChart>
      <c:valAx>
        <c:axId val="289239024"/>
        <c:scaling>
          <c:orientation val="minMax"/>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1"/>
                    </a:solidFill>
                    <a:latin typeface="Times New Roman"/>
                    <a:ea typeface="+mn-ea"/>
                    <a:cs typeface="+mn-cs"/>
                  </a:defRPr>
                </a:pPr>
                <a:r>
                  <a:rPr lang="en-US" sz="1600" b="1">
                    <a:solidFill>
                      <a:schemeClr val="tx1"/>
                    </a:solidFill>
                  </a:rPr>
                  <a:t>Amount of effort at specific skill</a:t>
                </a:r>
              </a:p>
            </c:rich>
          </c:tx>
          <c:layout>
            <c:manualLayout>
              <c:xMode val="edge"/>
              <c:yMode val="edge"/>
              <c:x val="0.44701523290897049"/>
              <c:y val="0.93440340909090924"/>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Times New Roman"/>
                  <a:ea typeface="+mn-ea"/>
                  <a:cs typeface="+mn-cs"/>
                </a:defRPr>
              </a:pPr>
              <a:endParaRPr lang="en-US"/>
            </a:p>
          </c:txPr>
        </c:title>
        <c:numFmt formatCode="General" sourceLinked="1"/>
        <c:majorTickMark val="none"/>
        <c:minorTickMark val="none"/>
        <c:tickLblPos val="nextTo"/>
        <c:crossAx val="289235680"/>
        <c:crosses val="autoZero"/>
        <c:crossBetween val="midCat"/>
      </c:valAx>
      <c:valAx>
        <c:axId val="289235680"/>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Times New Roman"/>
                    <a:ea typeface="+mn-ea"/>
                    <a:cs typeface="+mn-cs"/>
                  </a:defRPr>
                </a:pPr>
                <a:r>
                  <a:rPr lang="en-US" sz="1600" b="1">
                    <a:solidFill>
                      <a:schemeClr val="tx1"/>
                    </a:solidFill>
                  </a:rPr>
                  <a:t>Relative improvement on specific skill</a:t>
                </a:r>
              </a:p>
            </c:rich>
          </c:tx>
          <c:layout>
            <c:manualLayout>
              <c:xMode val="edge"/>
              <c:yMode val="edge"/>
              <c:x val="2.014964442460784E-2"/>
              <c:y val="0.1739616293643082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Times New Roman"/>
                  <a:ea typeface="+mn-ea"/>
                  <a:cs typeface="+mn-cs"/>
                </a:defRPr>
              </a:pPr>
              <a:endParaRPr lang="en-US"/>
            </a:p>
          </c:txPr>
        </c:title>
        <c:numFmt formatCode="General" sourceLinked="1"/>
        <c:majorTickMark val="none"/>
        <c:minorTickMark val="none"/>
        <c:tickLblPos val="nextTo"/>
        <c:crossAx val="289239024"/>
        <c:crosses val="autoZero"/>
        <c:crossBetween val="midCat"/>
      </c:valAx>
      <c:spPr>
        <a:solidFill>
          <a:schemeClr val="bg1"/>
        </a:solid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w="9525" cap="flat" cmpd="sng" algn="ctr">
      <a:solidFill>
        <a:schemeClr val="tx1"/>
      </a:solidFill>
      <a:round/>
    </a:ln>
    <a:effectLst/>
  </c:spPr>
  <c:txPr>
    <a:bodyPr/>
    <a:lstStyle/>
    <a:p>
      <a:pPr>
        <a:defRPr>
          <a:latin typeface="Times New Roman"/>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8-04T16:57:26.359" idx="5">
    <p:pos x="10" y="10"/>
    <p:text>These are from Matt's Impact Project Symposium - they don't explicitly lay out all of the unmet needs (lack of medical school leadership training, lack of business skills training in medical school) but I think these slides engage/bring in the listener and we can voice over the specific gaps (or add another slide)</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8-04T15:21:12.810" idx="2">
    <p:pos x="10" y="10"/>
    <p:text>Option 1 for "purpose"</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8-04T15:21:06.623" idx="1">
    <p:pos x="10" y="10"/>
    <p:text>Option 2 for "purpose"</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8-04T15:29:02.191" idx="3">
    <p:pos x="10" y="10"/>
    <p:text>I think we can remove this slide but left it in for now!</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8-04T16:25:28.712" idx="4">
    <p:pos x="10" y="10"/>
    <p:text>Can take this out if we want to keep anonymous!</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527ED3-80EB-4E4E-A8C8-D0C793D0BA6D}"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F8B5D7C4-EE79-4EE0-8E50-7EA6DEA93B61}">
      <dgm:prSet phldrT="[Text]"/>
      <dgm:spPr/>
      <dgm:t>
        <a:bodyPr/>
        <a:lstStyle/>
        <a:p>
          <a:r>
            <a:rPr lang="en-US" dirty="0"/>
            <a:t>Preclinical</a:t>
          </a:r>
        </a:p>
      </dgm:t>
    </dgm:pt>
    <dgm:pt modelId="{92C5D462-DF47-4F1A-A929-E05C97C2A59F}" type="parTrans" cxnId="{B31060D1-B9D7-4B18-A6F0-344256DADFC6}">
      <dgm:prSet/>
      <dgm:spPr/>
      <dgm:t>
        <a:bodyPr/>
        <a:lstStyle/>
        <a:p>
          <a:endParaRPr lang="en-US"/>
        </a:p>
      </dgm:t>
    </dgm:pt>
    <dgm:pt modelId="{57744C1C-C66D-4531-99EE-882F84B7A67E}" type="sibTrans" cxnId="{B31060D1-B9D7-4B18-A6F0-344256DADFC6}">
      <dgm:prSet/>
      <dgm:spPr/>
      <dgm:t>
        <a:bodyPr/>
        <a:lstStyle/>
        <a:p>
          <a:endParaRPr lang="en-US"/>
        </a:p>
      </dgm:t>
    </dgm:pt>
    <dgm:pt modelId="{954C3F71-6F58-463D-A2D0-99CC8DCE4C80}">
      <dgm:prSet phldrT="[Text]"/>
      <dgm:spPr/>
      <dgm:t>
        <a:bodyPr/>
        <a:lstStyle/>
        <a:p>
          <a:r>
            <a:rPr lang="en-US" dirty="0"/>
            <a:t>Core clerkships</a:t>
          </a:r>
        </a:p>
      </dgm:t>
    </dgm:pt>
    <dgm:pt modelId="{41657AC1-AFE8-42E3-B52E-25F30C1F88DC}" type="parTrans" cxnId="{B5B491E0-44A0-4F11-9B2D-407F924B51A7}">
      <dgm:prSet/>
      <dgm:spPr/>
      <dgm:t>
        <a:bodyPr/>
        <a:lstStyle/>
        <a:p>
          <a:endParaRPr lang="en-US"/>
        </a:p>
      </dgm:t>
    </dgm:pt>
    <dgm:pt modelId="{34EC34EF-9F90-4068-9F42-3F2A817786D4}" type="sibTrans" cxnId="{B5B491E0-44A0-4F11-9B2D-407F924B51A7}">
      <dgm:prSet/>
      <dgm:spPr/>
      <dgm:t>
        <a:bodyPr/>
        <a:lstStyle/>
        <a:p>
          <a:endParaRPr lang="en-US"/>
        </a:p>
      </dgm:t>
    </dgm:pt>
    <dgm:pt modelId="{4E4B37E5-2F5B-4710-AD3B-F5A746FD4F89}">
      <dgm:prSet phldrT="[Text]"/>
      <dgm:spPr/>
      <dgm:t>
        <a:bodyPr/>
        <a:lstStyle/>
        <a:p>
          <a:r>
            <a:rPr lang="en-US" dirty="0"/>
            <a:t>Sub-Is</a:t>
          </a:r>
        </a:p>
      </dgm:t>
    </dgm:pt>
    <dgm:pt modelId="{3EC42283-A928-4FAC-9B22-5AB1BDFF6DDB}" type="parTrans" cxnId="{68413266-07FB-4F86-A78F-5B5DD21356A6}">
      <dgm:prSet/>
      <dgm:spPr/>
      <dgm:t>
        <a:bodyPr/>
        <a:lstStyle/>
        <a:p>
          <a:endParaRPr lang="en-US"/>
        </a:p>
      </dgm:t>
    </dgm:pt>
    <dgm:pt modelId="{0EE28FD6-FAF5-4348-9D48-F35DA5B91E8F}" type="sibTrans" cxnId="{68413266-07FB-4F86-A78F-5B5DD21356A6}">
      <dgm:prSet/>
      <dgm:spPr/>
      <dgm:t>
        <a:bodyPr/>
        <a:lstStyle/>
        <a:p>
          <a:endParaRPr lang="en-US"/>
        </a:p>
      </dgm:t>
    </dgm:pt>
    <dgm:pt modelId="{22655350-DD47-4963-BD93-04B92BF06DEA}">
      <dgm:prSet phldrT="[Text]"/>
      <dgm:spPr/>
      <dgm:t>
        <a:bodyPr/>
        <a:lstStyle/>
        <a:p>
          <a:r>
            <a:rPr lang="en-US" dirty="0"/>
            <a:t>Intern</a:t>
          </a:r>
        </a:p>
      </dgm:t>
    </dgm:pt>
    <dgm:pt modelId="{4D385705-E708-4A64-A401-6EA6CAEAE22E}" type="parTrans" cxnId="{AB400906-9A2B-4707-B2B7-8A5FF94A05AC}">
      <dgm:prSet/>
      <dgm:spPr/>
      <dgm:t>
        <a:bodyPr/>
        <a:lstStyle/>
        <a:p>
          <a:endParaRPr lang="en-US"/>
        </a:p>
      </dgm:t>
    </dgm:pt>
    <dgm:pt modelId="{AC283C1C-9760-4B35-9E02-F148915F2984}" type="sibTrans" cxnId="{AB400906-9A2B-4707-B2B7-8A5FF94A05AC}">
      <dgm:prSet/>
      <dgm:spPr/>
      <dgm:t>
        <a:bodyPr/>
        <a:lstStyle/>
        <a:p>
          <a:endParaRPr lang="en-US"/>
        </a:p>
      </dgm:t>
    </dgm:pt>
    <dgm:pt modelId="{8879BC84-4A02-4368-A35F-A238DF6A2267}">
      <dgm:prSet phldrT="[Text]"/>
      <dgm:spPr/>
      <dgm:t>
        <a:bodyPr/>
        <a:lstStyle/>
        <a:p>
          <a:r>
            <a:rPr lang="en-US" dirty="0"/>
            <a:t>Senior resident</a:t>
          </a:r>
        </a:p>
      </dgm:t>
    </dgm:pt>
    <dgm:pt modelId="{88B3F0FC-52DD-404F-A368-8330AA6731EB}" type="parTrans" cxnId="{28D769A4-AABB-4E2F-8E91-406DA9CE0AC3}">
      <dgm:prSet/>
      <dgm:spPr/>
      <dgm:t>
        <a:bodyPr/>
        <a:lstStyle/>
        <a:p>
          <a:endParaRPr lang="en-US"/>
        </a:p>
      </dgm:t>
    </dgm:pt>
    <dgm:pt modelId="{18BCB5C4-9F89-49AF-A466-01BFEED9AEF3}" type="sibTrans" cxnId="{28D769A4-AABB-4E2F-8E91-406DA9CE0AC3}">
      <dgm:prSet/>
      <dgm:spPr/>
      <dgm:t>
        <a:bodyPr/>
        <a:lstStyle/>
        <a:p>
          <a:endParaRPr lang="en-US"/>
        </a:p>
      </dgm:t>
    </dgm:pt>
    <dgm:pt modelId="{0C1CA3C3-74E6-40E4-99D2-CD7B97DCF09F}">
      <dgm:prSet phldrT="[Text]"/>
      <dgm:spPr/>
      <dgm:t>
        <a:bodyPr/>
        <a:lstStyle/>
        <a:p>
          <a:r>
            <a:rPr lang="en-US" dirty="0"/>
            <a:t>Fellow</a:t>
          </a:r>
        </a:p>
      </dgm:t>
    </dgm:pt>
    <dgm:pt modelId="{D145483E-01A0-410E-A6B7-BA366F268C18}" type="parTrans" cxnId="{AD950768-66F5-45E1-8158-6D731B6A07ED}">
      <dgm:prSet/>
      <dgm:spPr/>
      <dgm:t>
        <a:bodyPr/>
        <a:lstStyle/>
        <a:p>
          <a:endParaRPr lang="en-US"/>
        </a:p>
      </dgm:t>
    </dgm:pt>
    <dgm:pt modelId="{66DADE37-BF2E-4DF1-BD05-C2E47C82A184}" type="sibTrans" cxnId="{AD950768-66F5-45E1-8158-6D731B6A07ED}">
      <dgm:prSet/>
      <dgm:spPr/>
      <dgm:t>
        <a:bodyPr/>
        <a:lstStyle/>
        <a:p>
          <a:endParaRPr lang="en-US"/>
        </a:p>
      </dgm:t>
    </dgm:pt>
    <dgm:pt modelId="{39DDDA57-4608-4314-877A-FDF753323051}">
      <dgm:prSet phldrT="[Text]"/>
      <dgm:spPr/>
      <dgm:t>
        <a:bodyPr/>
        <a:lstStyle/>
        <a:p>
          <a:r>
            <a:rPr lang="en-US" dirty="0"/>
            <a:t>Attending</a:t>
          </a:r>
        </a:p>
      </dgm:t>
    </dgm:pt>
    <dgm:pt modelId="{BD408A3D-AEF1-419B-A407-A3371B61B4B7}" type="parTrans" cxnId="{FFB3FDC0-8EA3-4592-B5EB-09E0D3EEBD89}">
      <dgm:prSet/>
      <dgm:spPr/>
      <dgm:t>
        <a:bodyPr/>
        <a:lstStyle/>
        <a:p>
          <a:endParaRPr lang="en-US"/>
        </a:p>
      </dgm:t>
    </dgm:pt>
    <dgm:pt modelId="{E058CD2B-FB97-4816-B5E1-4D8F601CA0A3}" type="sibTrans" cxnId="{FFB3FDC0-8EA3-4592-B5EB-09E0D3EEBD89}">
      <dgm:prSet/>
      <dgm:spPr/>
      <dgm:t>
        <a:bodyPr/>
        <a:lstStyle/>
        <a:p>
          <a:endParaRPr lang="en-US"/>
        </a:p>
      </dgm:t>
    </dgm:pt>
    <dgm:pt modelId="{A0F1EE76-0379-43C9-9104-09A860FC9709}" type="pres">
      <dgm:prSet presAssocID="{0D527ED3-80EB-4E4E-A8C8-D0C793D0BA6D}" presName="rootnode" presStyleCnt="0">
        <dgm:presLayoutVars>
          <dgm:chMax/>
          <dgm:chPref/>
          <dgm:dir/>
          <dgm:animLvl val="lvl"/>
        </dgm:presLayoutVars>
      </dgm:prSet>
      <dgm:spPr/>
    </dgm:pt>
    <dgm:pt modelId="{538BAEEF-0BAA-4AED-8A8B-C6A9B2C25E43}" type="pres">
      <dgm:prSet presAssocID="{F8B5D7C4-EE79-4EE0-8E50-7EA6DEA93B61}" presName="composite" presStyleCnt="0"/>
      <dgm:spPr/>
    </dgm:pt>
    <dgm:pt modelId="{C78E199E-95D3-400F-BECF-D37685ABCA8E}" type="pres">
      <dgm:prSet presAssocID="{F8B5D7C4-EE79-4EE0-8E50-7EA6DEA93B61}" presName="LShape" presStyleLbl="alignNode1" presStyleIdx="0" presStyleCnt="13"/>
      <dgm:spPr/>
    </dgm:pt>
    <dgm:pt modelId="{160BE452-D577-4206-B068-4717D31C8749}" type="pres">
      <dgm:prSet presAssocID="{F8B5D7C4-EE79-4EE0-8E50-7EA6DEA93B61}" presName="ParentText" presStyleLbl="revTx" presStyleIdx="0" presStyleCnt="7">
        <dgm:presLayoutVars>
          <dgm:chMax val="0"/>
          <dgm:chPref val="0"/>
          <dgm:bulletEnabled val="1"/>
        </dgm:presLayoutVars>
      </dgm:prSet>
      <dgm:spPr/>
    </dgm:pt>
    <dgm:pt modelId="{738954C8-DA40-4E4E-BFF3-5C5FD449451E}" type="pres">
      <dgm:prSet presAssocID="{F8B5D7C4-EE79-4EE0-8E50-7EA6DEA93B61}" presName="Triangle" presStyleLbl="alignNode1" presStyleIdx="1" presStyleCnt="13"/>
      <dgm:spPr/>
    </dgm:pt>
    <dgm:pt modelId="{286FD2D8-EAB8-4A1D-9447-E398CE0C14E7}" type="pres">
      <dgm:prSet presAssocID="{57744C1C-C66D-4531-99EE-882F84B7A67E}" presName="sibTrans" presStyleCnt="0"/>
      <dgm:spPr/>
    </dgm:pt>
    <dgm:pt modelId="{B7C30594-0757-4126-9CFA-1293FA19FC09}" type="pres">
      <dgm:prSet presAssocID="{57744C1C-C66D-4531-99EE-882F84B7A67E}" presName="space" presStyleCnt="0"/>
      <dgm:spPr/>
    </dgm:pt>
    <dgm:pt modelId="{3F0FB995-E47A-4221-ACAD-BB55873B4DC4}" type="pres">
      <dgm:prSet presAssocID="{954C3F71-6F58-463D-A2D0-99CC8DCE4C80}" presName="composite" presStyleCnt="0"/>
      <dgm:spPr/>
    </dgm:pt>
    <dgm:pt modelId="{1E62DE69-AAF6-46E4-B7F3-03F63188E32C}" type="pres">
      <dgm:prSet presAssocID="{954C3F71-6F58-463D-A2D0-99CC8DCE4C80}" presName="LShape" presStyleLbl="alignNode1" presStyleIdx="2" presStyleCnt="13"/>
      <dgm:spPr/>
    </dgm:pt>
    <dgm:pt modelId="{3590F82D-90CA-4042-B91A-4AFAECC5139A}" type="pres">
      <dgm:prSet presAssocID="{954C3F71-6F58-463D-A2D0-99CC8DCE4C80}" presName="ParentText" presStyleLbl="revTx" presStyleIdx="1" presStyleCnt="7">
        <dgm:presLayoutVars>
          <dgm:chMax val="0"/>
          <dgm:chPref val="0"/>
          <dgm:bulletEnabled val="1"/>
        </dgm:presLayoutVars>
      </dgm:prSet>
      <dgm:spPr/>
    </dgm:pt>
    <dgm:pt modelId="{24F45C55-F6F5-4603-9C0A-AEA5B45F62B1}" type="pres">
      <dgm:prSet presAssocID="{954C3F71-6F58-463D-A2D0-99CC8DCE4C80}" presName="Triangle" presStyleLbl="alignNode1" presStyleIdx="3" presStyleCnt="13"/>
      <dgm:spPr/>
    </dgm:pt>
    <dgm:pt modelId="{74FBAD45-928A-49D0-A6ED-A0528EBA15B5}" type="pres">
      <dgm:prSet presAssocID="{34EC34EF-9F90-4068-9F42-3F2A817786D4}" presName="sibTrans" presStyleCnt="0"/>
      <dgm:spPr/>
    </dgm:pt>
    <dgm:pt modelId="{F419B06A-4FFE-41ED-9E67-193659E88FC9}" type="pres">
      <dgm:prSet presAssocID="{34EC34EF-9F90-4068-9F42-3F2A817786D4}" presName="space" presStyleCnt="0"/>
      <dgm:spPr/>
    </dgm:pt>
    <dgm:pt modelId="{790A82DF-C479-41AA-B72B-C758F111B55E}" type="pres">
      <dgm:prSet presAssocID="{4E4B37E5-2F5B-4710-AD3B-F5A746FD4F89}" presName="composite" presStyleCnt="0"/>
      <dgm:spPr/>
    </dgm:pt>
    <dgm:pt modelId="{8C3021F4-145E-4D74-80EE-781A6241D4B6}" type="pres">
      <dgm:prSet presAssocID="{4E4B37E5-2F5B-4710-AD3B-F5A746FD4F89}" presName="LShape" presStyleLbl="alignNode1" presStyleIdx="4" presStyleCnt="13"/>
      <dgm:spPr/>
    </dgm:pt>
    <dgm:pt modelId="{DE7B5127-1121-4CF0-B38D-2D01A4798468}" type="pres">
      <dgm:prSet presAssocID="{4E4B37E5-2F5B-4710-AD3B-F5A746FD4F89}" presName="ParentText" presStyleLbl="revTx" presStyleIdx="2" presStyleCnt="7">
        <dgm:presLayoutVars>
          <dgm:chMax val="0"/>
          <dgm:chPref val="0"/>
          <dgm:bulletEnabled val="1"/>
        </dgm:presLayoutVars>
      </dgm:prSet>
      <dgm:spPr/>
    </dgm:pt>
    <dgm:pt modelId="{6FED1910-2245-4D3F-92D5-94595DF028AC}" type="pres">
      <dgm:prSet presAssocID="{4E4B37E5-2F5B-4710-AD3B-F5A746FD4F89}" presName="Triangle" presStyleLbl="alignNode1" presStyleIdx="5" presStyleCnt="13"/>
      <dgm:spPr/>
    </dgm:pt>
    <dgm:pt modelId="{7EE52B3D-7B8C-406D-979B-412E04CA778F}" type="pres">
      <dgm:prSet presAssocID="{0EE28FD6-FAF5-4348-9D48-F35DA5B91E8F}" presName="sibTrans" presStyleCnt="0"/>
      <dgm:spPr/>
    </dgm:pt>
    <dgm:pt modelId="{9A9CCE66-07FB-4D0A-ACAA-4EF4620EF61B}" type="pres">
      <dgm:prSet presAssocID="{0EE28FD6-FAF5-4348-9D48-F35DA5B91E8F}" presName="space" presStyleCnt="0"/>
      <dgm:spPr/>
    </dgm:pt>
    <dgm:pt modelId="{F011DF7B-BA1B-4E76-B1D1-E81CB90D66B2}" type="pres">
      <dgm:prSet presAssocID="{22655350-DD47-4963-BD93-04B92BF06DEA}" presName="composite" presStyleCnt="0"/>
      <dgm:spPr/>
    </dgm:pt>
    <dgm:pt modelId="{7F58BB08-01E0-4681-9358-1AB5B8A28088}" type="pres">
      <dgm:prSet presAssocID="{22655350-DD47-4963-BD93-04B92BF06DEA}" presName="LShape" presStyleLbl="alignNode1" presStyleIdx="6" presStyleCnt="13"/>
      <dgm:spPr/>
    </dgm:pt>
    <dgm:pt modelId="{5A5C8F5C-9A99-4C43-81C7-9EF2355A17F4}" type="pres">
      <dgm:prSet presAssocID="{22655350-DD47-4963-BD93-04B92BF06DEA}" presName="ParentText" presStyleLbl="revTx" presStyleIdx="3" presStyleCnt="7">
        <dgm:presLayoutVars>
          <dgm:chMax val="0"/>
          <dgm:chPref val="0"/>
          <dgm:bulletEnabled val="1"/>
        </dgm:presLayoutVars>
      </dgm:prSet>
      <dgm:spPr/>
    </dgm:pt>
    <dgm:pt modelId="{2676E0F1-836F-4A2A-B957-473E4B341334}" type="pres">
      <dgm:prSet presAssocID="{22655350-DD47-4963-BD93-04B92BF06DEA}" presName="Triangle" presStyleLbl="alignNode1" presStyleIdx="7" presStyleCnt="13"/>
      <dgm:spPr/>
    </dgm:pt>
    <dgm:pt modelId="{1AC150BD-8EDA-45AA-8CAD-1E6675763B6B}" type="pres">
      <dgm:prSet presAssocID="{AC283C1C-9760-4B35-9E02-F148915F2984}" presName="sibTrans" presStyleCnt="0"/>
      <dgm:spPr/>
    </dgm:pt>
    <dgm:pt modelId="{CAA427CB-8262-40CF-AC0D-8AE8D3BF59E1}" type="pres">
      <dgm:prSet presAssocID="{AC283C1C-9760-4B35-9E02-F148915F2984}" presName="space" presStyleCnt="0"/>
      <dgm:spPr/>
    </dgm:pt>
    <dgm:pt modelId="{40FD7A72-9007-4615-AB38-0C2418D3E76C}" type="pres">
      <dgm:prSet presAssocID="{8879BC84-4A02-4368-A35F-A238DF6A2267}" presName="composite" presStyleCnt="0"/>
      <dgm:spPr/>
    </dgm:pt>
    <dgm:pt modelId="{52D83F56-B9BC-4E7E-8C62-C33C825078FE}" type="pres">
      <dgm:prSet presAssocID="{8879BC84-4A02-4368-A35F-A238DF6A2267}" presName="LShape" presStyleLbl="alignNode1" presStyleIdx="8" presStyleCnt="13"/>
      <dgm:spPr/>
    </dgm:pt>
    <dgm:pt modelId="{EC051F1F-2190-4DAD-A4C8-C9F4F5119B2B}" type="pres">
      <dgm:prSet presAssocID="{8879BC84-4A02-4368-A35F-A238DF6A2267}" presName="ParentText" presStyleLbl="revTx" presStyleIdx="4" presStyleCnt="7">
        <dgm:presLayoutVars>
          <dgm:chMax val="0"/>
          <dgm:chPref val="0"/>
          <dgm:bulletEnabled val="1"/>
        </dgm:presLayoutVars>
      </dgm:prSet>
      <dgm:spPr/>
    </dgm:pt>
    <dgm:pt modelId="{34CC849A-30F2-4D80-8D9B-43F21139BD26}" type="pres">
      <dgm:prSet presAssocID="{8879BC84-4A02-4368-A35F-A238DF6A2267}" presName="Triangle" presStyleLbl="alignNode1" presStyleIdx="9" presStyleCnt="13"/>
      <dgm:spPr/>
    </dgm:pt>
    <dgm:pt modelId="{818677F2-371F-4F62-9004-A70711AC55B0}" type="pres">
      <dgm:prSet presAssocID="{18BCB5C4-9F89-49AF-A466-01BFEED9AEF3}" presName="sibTrans" presStyleCnt="0"/>
      <dgm:spPr/>
    </dgm:pt>
    <dgm:pt modelId="{6D12C0C3-0FDB-40DA-992C-A2D8243C5CC7}" type="pres">
      <dgm:prSet presAssocID="{18BCB5C4-9F89-49AF-A466-01BFEED9AEF3}" presName="space" presStyleCnt="0"/>
      <dgm:spPr/>
    </dgm:pt>
    <dgm:pt modelId="{5FDD2101-2DD6-4627-99B0-2F28C7489EE3}" type="pres">
      <dgm:prSet presAssocID="{0C1CA3C3-74E6-40E4-99D2-CD7B97DCF09F}" presName="composite" presStyleCnt="0"/>
      <dgm:spPr/>
    </dgm:pt>
    <dgm:pt modelId="{5ADF6ED4-9239-4264-9DC4-17A76571A011}" type="pres">
      <dgm:prSet presAssocID="{0C1CA3C3-74E6-40E4-99D2-CD7B97DCF09F}" presName="LShape" presStyleLbl="alignNode1" presStyleIdx="10" presStyleCnt="13"/>
      <dgm:spPr/>
    </dgm:pt>
    <dgm:pt modelId="{C02B6B06-D4F2-4A75-959D-138E21639F69}" type="pres">
      <dgm:prSet presAssocID="{0C1CA3C3-74E6-40E4-99D2-CD7B97DCF09F}" presName="ParentText" presStyleLbl="revTx" presStyleIdx="5" presStyleCnt="7">
        <dgm:presLayoutVars>
          <dgm:chMax val="0"/>
          <dgm:chPref val="0"/>
          <dgm:bulletEnabled val="1"/>
        </dgm:presLayoutVars>
      </dgm:prSet>
      <dgm:spPr/>
    </dgm:pt>
    <dgm:pt modelId="{72D7EBF8-43FD-4412-A1A0-198EFFEC063C}" type="pres">
      <dgm:prSet presAssocID="{0C1CA3C3-74E6-40E4-99D2-CD7B97DCF09F}" presName="Triangle" presStyleLbl="alignNode1" presStyleIdx="11" presStyleCnt="13"/>
      <dgm:spPr/>
    </dgm:pt>
    <dgm:pt modelId="{F343A7B7-C509-4340-849C-6142ACA1FD50}" type="pres">
      <dgm:prSet presAssocID="{66DADE37-BF2E-4DF1-BD05-C2E47C82A184}" presName="sibTrans" presStyleCnt="0"/>
      <dgm:spPr/>
    </dgm:pt>
    <dgm:pt modelId="{99F2BD25-2B36-4144-A38E-41A6DDC1451F}" type="pres">
      <dgm:prSet presAssocID="{66DADE37-BF2E-4DF1-BD05-C2E47C82A184}" presName="space" presStyleCnt="0"/>
      <dgm:spPr/>
    </dgm:pt>
    <dgm:pt modelId="{67CE8E98-64A2-4990-9B73-FA87DE31F822}" type="pres">
      <dgm:prSet presAssocID="{39DDDA57-4608-4314-877A-FDF753323051}" presName="composite" presStyleCnt="0"/>
      <dgm:spPr/>
    </dgm:pt>
    <dgm:pt modelId="{A440E06C-AA06-425B-B53B-D9B722B2602D}" type="pres">
      <dgm:prSet presAssocID="{39DDDA57-4608-4314-877A-FDF753323051}" presName="LShape" presStyleLbl="alignNode1" presStyleIdx="12" presStyleCnt="13"/>
      <dgm:spPr/>
    </dgm:pt>
    <dgm:pt modelId="{B018B8F4-C1D3-43D0-BA74-7E7B8B3F2E76}" type="pres">
      <dgm:prSet presAssocID="{39DDDA57-4608-4314-877A-FDF753323051}" presName="ParentText" presStyleLbl="revTx" presStyleIdx="6" presStyleCnt="7">
        <dgm:presLayoutVars>
          <dgm:chMax val="0"/>
          <dgm:chPref val="0"/>
          <dgm:bulletEnabled val="1"/>
        </dgm:presLayoutVars>
      </dgm:prSet>
      <dgm:spPr/>
    </dgm:pt>
  </dgm:ptLst>
  <dgm:cxnLst>
    <dgm:cxn modelId="{AB400906-9A2B-4707-B2B7-8A5FF94A05AC}" srcId="{0D527ED3-80EB-4E4E-A8C8-D0C793D0BA6D}" destId="{22655350-DD47-4963-BD93-04B92BF06DEA}" srcOrd="3" destOrd="0" parTransId="{4D385705-E708-4A64-A401-6EA6CAEAE22E}" sibTransId="{AC283C1C-9760-4B35-9E02-F148915F2984}"/>
    <dgm:cxn modelId="{66DD8826-C63E-4076-9B50-88A3EFA3DE4F}" type="presOf" srcId="{8879BC84-4A02-4368-A35F-A238DF6A2267}" destId="{EC051F1F-2190-4DAD-A4C8-C9F4F5119B2B}" srcOrd="0" destOrd="0" presId="urn:microsoft.com/office/officeart/2009/3/layout/StepUpProcess"/>
    <dgm:cxn modelId="{68413266-07FB-4F86-A78F-5B5DD21356A6}" srcId="{0D527ED3-80EB-4E4E-A8C8-D0C793D0BA6D}" destId="{4E4B37E5-2F5B-4710-AD3B-F5A746FD4F89}" srcOrd="2" destOrd="0" parTransId="{3EC42283-A928-4FAC-9B22-5AB1BDFF6DDB}" sibTransId="{0EE28FD6-FAF5-4348-9D48-F35DA5B91E8F}"/>
    <dgm:cxn modelId="{AD950768-66F5-45E1-8158-6D731B6A07ED}" srcId="{0D527ED3-80EB-4E4E-A8C8-D0C793D0BA6D}" destId="{0C1CA3C3-74E6-40E4-99D2-CD7B97DCF09F}" srcOrd="5" destOrd="0" parTransId="{D145483E-01A0-410E-A6B7-BA366F268C18}" sibTransId="{66DADE37-BF2E-4DF1-BD05-C2E47C82A184}"/>
    <dgm:cxn modelId="{DC493375-2C83-419A-8C94-A7A6DF457F69}" type="presOf" srcId="{22655350-DD47-4963-BD93-04B92BF06DEA}" destId="{5A5C8F5C-9A99-4C43-81C7-9EF2355A17F4}" srcOrd="0" destOrd="0" presId="urn:microsoft.com/office/officeart/2009/3/layout/StepUpProcess"/>
    <dgm:cxn modelId="{48A4457E-5B06-4D4B-8D51-920AB9CEC1AB}" type="presOf" srcId="{0D527ED3-80EB-4E4E-A8C8-D0C793D0BA6D}" destId="{A0F1EE76-0379-43C9-9104-09A860FC9709}" srcOrd="0" destOrd="0" presId="urn:microsoft.com/office/officeart/2009/3/layout/StepUpProcess"/>
    <dgm:cxn modelId="{EC96CD91-C3F4-4AC7-960A-D3EEE5D9DA99}" type="presOf" srcId="{39DDDA57-4608-4314-877A-FDF753323051}" destId="{B018B8F4-C1D3-43D0-BA74-7E7B8B3F2E76}" srcOrd="0" destOrd="0" presId="urn:microsoft.com/office/officeart/2009/3/layout/StepUpProcess"/>
    <dgm:cxn modelId="{98C23698-6053-487F-8048-612A682A76FE}" type="presOf" srcId="{F8B5D7C4-EE79-4EE0-8E50-7EA6DEA93B61}" destId="{160BE452-D577-4206-B068-4717D31C8749}" srcOrd="0" destOrd="0" presId="urn:microsoft.com/office/officeart/2009/3/layout/StepUpProcess"/>
    <dgm:cxn modelId="{AF62259C-E5FA-4B88-AB6A-F048BA4198C6}" type="presOf" srcId="{0C1CA3C3-74E6-40E4-99D2-CD7B97DCF09F}" destId="{C02B6B06-D4F2-4A75-959D-138E21639F69}" srcOrd="0" destOrd="0" presId="urn:microsoft.com/office/officeart/2009/3/layout/StepUpProcess"/>
    <dgm:cxn modelId="{0355F1A2-7E2E-433A-B5DF-202B24B3D778}" type="presOf" srcId="{954C3F71-6F58-463D-A2D0-99CC8DCE4C80}" destId="{3590F82D-90CA-4042-B91A-4AFAECC5139A}" srcOrd="0" destOrd="0" presId="urn:microsoft.com/office/officeart/2009/3/layout/StepUpProcess"/>
    <dgm:cxn modelId="{28D769A4-AABB-4E2F-8E91-406DA9CE0AC3}" srcId="{0D527ED3-80EB-4E4E-A8C8-D0C793D0BA6D}" destId="{8879BC84-4A02-4368-A35F-A238DF6A2267}" srcOrd="4" destOrd="0" parTransId="{88B3F0FC-52DD-404F-A368-8330AA6731EB}" sibTransId="{18BCB5C4-9F89-49AF-A466-01BFEED9AEF3}"/>
    <dgm:cxn modelId="{FFB3FDC0-8EA3-4592-B5EB-09E0D3EEBD89}" srcId="{0D527ED3-80EB-4E4E-A8C8-D0C793D0BA6D}" destId="{39DDDA57-4608-4314-877A-FDF753323051}" srcOrd="6" destOrd="0" parTransId="{BD408A3D-AEF1-419B-A407-A3371B61B4B7}" sibTransId="{E058CD2B-FB97-4816-B5E1-4D8F601CA0A3}"/>
    <dgm:cxn modelId="{B31060D1-B9D7-4B18-A6F0-344256DADFC6}" srcId="{0D527ED3-80EB-4E4E-A8C8-D0C793D0BA6D}" destId="{F8B5D7C4-EE79-4EE0-8E50-7EA6DEA93B61}" srcOrd="0" destOrd="0" parTransId="{92C5D462-DF47-4F1A-A929-E05C97C2A59F}" sibTransId="{57744C1C-C66D-4531-99EE-882F84B7A67E}"/>
    <dgm:cxn modelId="{B5B491E0-44A0-4F11-9B2D-407F924B51A7}" srcId="{0D527ED3-80EB-4E4E-A8C8-D0C793D0BA6D}" destId="{954C3F71-6F58-463D-A2D0-99CC8DCE4C80}" srcOrd="1" destOrd="0" parTransId="{41657AC1-AFE8-42E3-B52E-25F30C1F88DC}" sibTransId="{34EC34EF-9F90-4068-9F42-3F2A817786D4}"/>
    <dgm:cxn modelId="{5F06EEE6-0CBF-4195-9BFB-65CCCB64A200}" type="presOf" srcId="{4E4B37E5-2F5B-4710-AD3B-F5A746FD4F89}" destId="{DE7B5127-1121-4CF0-B38D-2D01A4798468}" srcOrd="0" destOrd="0" presId="urn:microsoft.com/office/officeart/2009/3/layout/StepUpProcess"/>
    <dgm:cxn modelId="{88B7908D-26FE-43F0-A8EA-9E60AEBA06CA}" type="presParOf" srcId="{A0F1EE76-0379-43C9-9104-09A860FC9709}" destId="{538BAEEF-0BAA-4AED-8A8B-C6A9B2C25E43}" srcOrd="0" destOrd="0" presId="urn:microsoft.com/office/officeart/2009/3/layout/StepUpProcess"/>
    <dgm:cxn modelId="{B8E522C6-791C-4C35-928C-324735F1D2D5}" type="presParOf" srcId="{538BAEEF-0BAA-4AED-8A8B-C6A9B2C25E43}" destId="{C78E199E-95D3-400F-BECF-D37685ABCA8E}" srcOrd="0" destOrd="0" presId="urn:microsoft.com/office/officeart/2009/3/layout/StepUpProcess"/>
    <dgm:cxn modelId="{1B4FC49C-0395-4FAA-9D4D-B98A3C604906}" type="presParOf" srcId="{538BAEEF-0BAA-4AED-8A8B-C6A9B2C25E43}" destId="{160BE452-D577-4206-B068-4717D31C8749}" srcOrd="1" destOrd="0" presId="urn:microsoft.com/office/officeart/2009/3/layout/StepUpProcess"/>
    <dgm:cxn modelId="{8108251D-8B0B-4918-81E1-44F67C43386D}" type="presParOf" srcId="{538BAEEF-0BAA-4AED-8A8B-C6A9B2C25E43}" destId="{738954C8-DA40-4E4E-BFF3-5C5FD449451E}" srcOrd="2" destOrd="0" presId="urn:microsoft.com/office/officeart/2009/3/layout/StepUpProcess"/>
    <dgm:cxn modelId="{AC38CB52-BC4F-476F-AD2B-96B72E68BDBD}" type="presParOf" srcId="{A0F1EE76-0379-43C9-9104-09A860FC9709}" destId="{286FD2D8-EAB8-4A1D-9447-E398CE0C14E7}" srcOrd="1" destOrd="0" presId="urn:microsoft.com/office/officeart/2009/3/layout/StepUpProcess"/>
    <dgm:cxn modelId="{53F97133-094B-4A78-AA8F-877518430F17}" type="presParOf" srcId="{286FD2D8-EAB8-4A1D-9447-E398CE0C14E7}" destId="{B7C30594-0757-4126-9CFA-1293FA19FC09}" srcOrd="0" destOrd="0" presId="urn:microsoft.com/office/officeart/2009/3/layout/StepUpProcess"/>
    <dgm:cxn modelId="{56024B13-28EC-4236-90C3-F0462ADA00A9}" type="presParOf" srcId="{A0F1EE76-0379-43C9-9104-09A860FC9709}" destId="{3F0FB995-E47A-4221-ACAD-BB55873B4DC4}" srcOrd="2" destOrd="0" presId="urn:microsoft.com/office/officeart/2009/3/layout/StepUpProcess"/>
    <dgm:cxn modelId="{F977C8D4-4F8B-472B-BFC0-F74169AA6B17}" type="presParOf" srcId="{3F0FB995-E47A-4221-ACAD-BB55873B4DC4}" destId="{1E62DE69-AAF6-46E4-B7F3-03F63188E32C}" srcOrd="0" destOrd="0" presId="urn:microsoft.com/office/officeart/2009/3/layout/StepUpProcess"/>
    <dgm:cxn modelId="{84789032-9F18-461F-8B8B-BDDEE4595AD5}" type="presParOf" srcId="{3F0FB995-E47A-4221-ACAD-BB55873B4DC4}" destId="{3590F82D-90CA-4042-B91A-4AFAECC5139A}" srcOrd="1" destOrd="0" presId="urn:microsoft.com/office/officeart/2009/3/layout/StepUpProcess"/>
    <dgm:cxn modelId="{C202BC8A-AB01-4FA1-8988-3E0319516DC9}" type="presParOf" srcId="{3F0FB995-E47A-4221-ACAD-BB55873B4DC4}" destId="{24F45C55-F6F5-4603-9C0A-AEA5B45F62B1}" srcOrd="2" destOrd="0" presId="urn:microsoft.com/office/officeart/2009/3/layout/StepUpProcess"/>
    <dgm:cxn modelId="{F944B689-4666-42CF-86CF-54412C47F3B0}" type="presParOf" srcId="{A0F1EE76-0379-43C9-9104-09A860FC9709}" destId="{74FBAD45-928A-49D0-A6ED-A0528EBA15B5}" srcOrd="3" destOrd="0" presId="urn:microsoft.com/office/officeart/2009/3/layout/StepUpProcess"/>
    <dgm:cxn modelId="{F5E660C5-20F3-4327-87F2-100D55059191}" type="presParOf" srcId="{74FBAD45-928A-49D0-A6ED-A0528EBA15B5}" destId="{F419B06A-4FFE-41ED-9E67-193659E88FC9}" srcOrd="0" destOrd="0" presId="urn:microsoft.com/office/officeart/2009/3/layout/StepUpProcess"/>
    <dgm:cxn modelId="{5D6D9607-C4D4-40CD-B59D-1E86FD5D613B}" type="presParOf" srcId="{A0F1EE76-0379-43C9-9104-09A860FC9709}" destId="{790A82DF-C479-41AA-B72B-C758F111B55E}" srcOrd="4" destOrd="0" presId="urn:microsoft.com/office/officeart/2009/3/layout/StepUpProcess"/>
    <dgm:cxn modelId="{4AFE8C74-2F41-4A80-996E-202BAEDDFDD7}" type="presParOf" srcId="{790A82DF-C479-41AA-B72B-C758F111B55E}" destId="{8C3021F4-145E-4D74-80EE-781A6241D4B6}" srcOrd="0" destOrd="0" presId="urn:microsoft.com/office/officeart/2009/3/layout/StepUpProcess"/>
    <dgm:cxn modelId="{8E8C58A5-9D45-44C0-8183-6849754410E5}" type="presParOf" srcId="{790A82DF-C479-41AA-B72B-C758F111B55E}" destId="{DE7B5127-1121-4CF0-B38D-2D01A4798468}" srcOrd="1" destOrd="0" presId="urn:microsoft.com/office/officeart/2009/3/layout/StepUpProcess"/>
    <dgm:cxn modelId="{E2F96320-A61D-4B29-88E6-1DECB8CF5B4D}" type="presParOf" srcId="{790A82DF-C479-41AA-B72B-C758F111B55E}" destId="{6FED1910-2245-4D3F-92D5-94595DF028AC}" srcOrd="2" destOrd="0" presId="urn:microsoft.com/office/officeart/2009/3/layout/StepUpProcess"/>
    <dgm:cxn modelId="{357B627F-186F-4100-8DDC-48380D46E952}" type="presParOf" srcId="{A0F1EE76-0379-43C9-9104-09A860FC9709}" destId="{7EE52B3D-7B8C-406D-979B-412E04CA778F}" srcOrd="5" destOrd="0" presId="urn:microsoft.com/office/officeart/2009/3/layout/StepUpProcess"/>
    <dgm:cxn modelId="{54AF6C25-8036-4634-ADD9-099403D3F5DA}" type="presParOf" srcId="{7EE52B3D-7B8C-406D-979B-412E04CA778F}" destId="{9A9CCE66-07FB-4D0A-ACAA-4EF4620EF61B}" srcOrd="0" destOrd="0" presId="urn:microsoft.com/office/officeart/2009/3/layout/StepUpProcess"/>
    <dgm:cxn modelId="{5AD1CFD4-4992-4454-AC26-0DEDA0323B5E}" type="presParOf" srcId="{A0F1EE76-0379-43C9-9104-09A860FC9709}" destId="{F011DF7B-BA1B-4E76-B1D1-E81CB90D66B2}" srcOrd="6" destOrd="0" presId="urn:microsoft.com/office/officeart/2009/3/layout/StepUpProcess"/>
    <dgm:cxn modelId="{7E2A2ED7-5A34-4342-B8D7-62F5EE6A05B1}" type="presParOf" srcId="{F011DF7B-BA1B-4E76-B1D1-E81CB90D66B2}" destId="{7F58BB08-01E0-4681-9358-1AB5B8A28088}" srcOrd="0" destOrd="0" presId="urn:microsoft.com/office/officeart/2009/3/layout/StepUpProcess"/>
    <dgm:cxn modelId="{8402BD41-E7C9-48D0-BB41-FB0999BED467}" type="presParOf" srcId="{F011DF7B-BA1B-4E76-B1D1-E81CB90D66B2}" destId="{5A5C8F5C-9A99-4C43-81C7-9EF2355A17F4}" srcOrd="1" destOrd="0" presId="urn:microsoft.com/office/officeart/2009/3/layout/StepUpProcess"/>
    <dgm:cxn modelId="{4528302C-FE6D-46FD-BE02-31304C490943}" type="presParOf" srcId="{F011DF7B-BA1B-4E76-B1D1-E81CB90D66B2}" destId="{2676E0F1-836F-4A2A-B957-473E4B341334}" srcOrd="2" destOrd="0" presId="urn:microsoft.com/office/officeart/2009/3/layout/StepUpProcess"/>
    <dgm:cxn modelId="{D48AFE21-4603-4554-A707-3E1D169BCA60}" type="presParOf" srcId="{A0F1EE76-0379-43C9-9104-09A860FC9709}" destId="{1AC150BD-8EDA-45AA-8CAD-1E6675763B6B}" srcOrd="7" destOrd="0" presId="urn:microsoft.com/office/officeart/2009/3/layout/StepUpProcess"/>
    <dgm:cxn modelId="{A244AAB0-29A3-45F2-BECD-2DAD3A1DD0DD}" type="presParOf" srcId="{1AC150BD-8EDA-45AA-8CAD-1E6675763B6B}" destId="{CAA427CB-8262-40CF-AC0D-8AE8D3BF59E1}" srcOrd="0" destOrd="0" presId="urn:microsoft.com/office/officeart/2009/3/layout/StepUpProcess"/>
    <dgm:cxn modelId="{4F64080C-2101-4642-9F8C-FD95C4049364}" type="presParOf" srcId="{A0F1EE76-0379-43C9-9104-09A860FC9709}" destId="{40FD7A72-9007-4615-AB38-0C2418D3E76C}" srcOrd="8" destOrd="0" presId="urn:microsoft.com/office/officeart/2009/3/layout/StepUpProcess"/>
    <dgm:cxn modelId="{C0AA76E9-11A6-4641-8AE4-D04825B13A07}" type="presParOf" srcId="{40FD7A72-9007-4615-AB38-0C2418D3E76C}" destId="{52D83F56-B9BC-4E7E-8C62-C33C825078FE}" srcOrd="0" destOrd="0" presId="urn:microsoft.com/office/officeart/2009/3/layout/StepUpProcess"/>
    <dgm:cxn modelId="{B8FFEA35-581E-478E-9235-041A9D61EE56}" type="presParOf" srcId="{40FD7A72-9007-4615-AB38-0C2418D3E76C}" destId="{EC051F1F-2190-4DAD-A4C8-C9F4F5119B2B}" srcOrd="1" destOrd="0" presId="urn:microsoft.com/office/officeart/2009/3/layout/StepUpProcess"/>
    <dgm:cxn modelId="{4921BEC7-2B90-46F9-A8CD-E079B8829640}" type="presParOf" srcId="{40FD7A72-9007-4615-AB38-0C2418D3E76C}" destId="{34CC849A-30F2-4D80-8D9B-43F21139BD26}" srcOrd="2" destOrd="0" presId="urn:microsoft.com/office/officeart/2009/3/layout/StepUpProcess"/>
    <dgm:cxn modelId="{A22A2936-E615-45AC-B422-78B9DEC9EE31}" type="presParOf" srcId="{A0F1EE76-0379-43C9-9104-09A860FC9709}" destId="{818677F2-371F-4F62-9004-A70711AC55B0}" srcOrd="9" destOrd="0" presId="urn:microsoft.com/office/officeart/2009/3/layout/StepUpProcess"/>
    <dgm:cxn modelId="{57431128-6589-41ED-8A60-09DA9550644D}" type="presParOf" srcId="{818677F2-371F-4F62-9004-A70711AC55B0}" destId="{6D12C0C3-0FDB-40DA-992C-A2D8243C5CC7}" srcOrd="0" destOrd="0" presId="urn:microsoft.com/office/officeart/2009/3/layout/StepUpProcess"/>
    <dgm:cxn modelId="{2FACBA95-F404-4418-8FCC-CF2C4FAD0C08}" type="presParOf" srcId="{A0F1EE76-0379-43C9-9104-09A860FC9709}" destId="{5FDD2101-2DD6-4627-99B0-2F28C7489EE3}" srcOrd="10" destOrd="0" presId="urn:microsoft.com/office/officeart/2009/3/layout/StepUpProcess"/>
    <dgm:cxn modelId="{9DBF7417-BABC-48A6-BBFD-0B4D638C60DD}" type="presParOf" srcId="{5FDD2101-2DD6-4627-99B0-2F28C7489EE3}" destId="{5ADF6ED4-9239-4264-9DC4-17A76571A011}" srcOrd="0" destOrd="0" presId="urn:microsoft.com/office/officeart/2009/3/layout/StepUpProcess"/>
    <dgm:cxn modelId="{8A723A4A-2608-4530-95DA-A7EBAD95F4BB}" type="presParOf" srcId="{5FDD2101-2DD6-4627-99B0-2F28C7489EE3}" destId="{C02B6B06-D4F2-4A75-959D-138E21639F69}" srcOrd="1" destOrd="0" presId="urn:microsoft.com/office/officeart/2009/3/layout/StepUpProcess"/>
    <dgm:cxn modelId="{1038CF48-A2EA-4D57-8B96-ACB3ED04590A}" type="presParOf" srcId="{5FDD2101-2DD6-4627-99B0-2F28C7489EE3}" destId="{72D7EBF8-43FD-4412-A1A0-198EFFEC063C}" srcOrd="2" destOrd="0" presId="urn:microsoft.com/office/officeart/2009/3/layout/StepUpProcess"/>
    <dgm:cxn modelId="{F5E6E06E-AB81-456E-93FA-E093FDD9523F}" type="presParOf" srcId="{A0F1EE76-0379-43C9-9104-09A860FC9709}" destId="{F343A7B7-C509-4340-849C-6142ACA1FD50}" srcOrd="11" destOrd="0" presId="urn:microsoft.com/office/officeart/2009/3/layout/StepUpProcess"/>
    <dgm:cxn modelId="{674826EA-5CC0-4897-876B-8EB81786BA41}" type="presParOf" srcId="{F343A7B7-C509-4340-849C-6142ACA1FD50}" destId="{99F2BD25-2B36-4144-A38E-41A6DDC1451F}" srcOrd="0" destOrd="0" presId="urn:microsoft.com/office/officeart/2009/3/layout/StepUpProcess"/>
    <dgm:cxn modelId="{7F1B8622-D0B6-4AB9-8BB3-6F27C09F2208}" type="presParOf" srcId="{A0F1EE76-0379-43C9-9104-09A860FC9709}" destId="{67CE8E98-64A2-4990-9B73-FA87DE31F822}" srcOrd="12" destOrd="0" presId="urn:microsoft.com/office/officeart/2009/3/layout/StepUpProcess"/>
    <dgm:cxn modelId="{F743D1DB-B769-4B29-8D5E-67FFE70C9ACA}" type="presParOf" srcId="{67CE8E98-64A2-4990-9B73-FA87DE31F822}" destId="{A440E06C-AA06-425B-B53B-D9B722B2602D}" srcOrd="0" destOrd="0" presId="urn:microsoft.com/office/officeart/2009/3/layout/StepUpProcess"/>
    <dgm:cxn modelId="{254CECB6-23AF-468A-949B-046A54B5B9DC}" type="presParOf" srcId="{67CE8E98-64A2-4990-9B73-FA87DE31F822}" destId="{B018B8F4-C1D3-43D0-BA74-7E7B8B3F2E76}" srcOrd="1" destOrd="0" presId="urn:microsoft.com/office/officeart/2009/3/layout/StepUp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527ED3-80EB-4E4E-A8C8-D0C793D0BA6D}"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F8B5D7C4-EE79-4EE0-8E50-7EA6DEA93B61}">
      <dgm:prSet phldrT="[Text]" custT="1"/>
      <dgm:spPr/>
      <dgm:t>
        <a:bodyPr/>
        <a:lstStyle/>
        <a:p>
          <a:r>
            <a:rPr lang="en-US" sz="2400" dirty="0"/>
            <a:t>New medical student</a:t>
          </a:r>
        </a:p>
      </dgm:t>
    </dgm:pt>
    <dgm:pt modelId="{92C5D462-DF47-4F1A-A929-E05C97C2A59F}" type="parTrans" cxnId="{B31060D1-B9D7-4B18-A6F0-344256DADFC6}">
      <dgm:prSet/>
      <dgm:spPr/>
      <dgm:t>
        <a:bodyPr/>
        <a:lstStyle/>
        <a:p>
          <a:endParaRPr lang="en-US" sz="1050"/>
        </a:p>
      </dgm:t>
    </dgm:pt>
    <dgm:pt modelId="{57744C1C-C66D-4531-99EE-882F84B7A67E}" type="sibTrans" cxnId="{B31060D1-B9D7-4B18-A6F0-344256DADFC6}">
      <dgm:prSet/>
      <dgm:spPr/>
      <dgm:t>
        <a:bodyPr/>
        <a:lstStyle/>
        <a:p>
          <a:endParaRPr lang="en-US" sz="1050"/>
        </a:p>
      </dgm:t>
    </dgm:pt>
    <dgm:pt modelId="{954C3F71-6F58-463D-A2D0-99CC8DCE4C80}">
      <dgm:prSet phldrT="[Text]" custT="1"/>
      <dgm:spPr/>
      <dgm:t>
        <a:bodyPr/>
        <a:lstStyle/>
        <a:p>
          <a:r>
            <a:rPr lang="en-US" sz="2400" dirty="0"/>
            <a:t>“Leader”</a:t>
          </a:r>
          <a:br>
            <a:rPr lang="en-US" sz="2400" dirty="0"/>
          </a:br>
          <a:br>
            <a:rPr lang="en-US" sz="2400" dirty="0"/>
          </a:br>
          <a:r>
            <a:rPr lang="en-US" sz="2400" dirty="0"/>
            <a:t>“Change agent”</a:t>
          </a:r>
          <a:br>
            <a:rPr lang="en-US" sz="2400" dirty="0"/>
          </a:br>
          <a:endParaRPr lang="en-US" sz="2400" dirty="0"/>
        </a:p>
      </dgm:t>
    </dgm:pt>
    <dgm:pt modelId="{41657AC1-AFE8-42E3-B52E-25F30C1F88DC}" type="parTrans" cxnId="{B5B491E0-44A0-4F11-9B2D-407F924B51A7}">
      <dgm:prSet/>
      <dgm:spPr/>
      <dgm:t>
        <a:bodyPr/>
        <a:lstStyle/>
        <a:p>
          <a:endParaRPr lang="en-US" sz="1050"/>
        </a:p>
      </dgm:t>
    </dgm:pt>
    <dgm:pt modelId="{34EC34EF-9F90-4068-9F42-3F2A817786D4}" type="sibTrans" cxnId="{B5B491E0-44A0-4F11-9B2D-407F924B51A7}">
      <dgm:prSet/>
      <dgm:spPr/>
      <dgm:t>
        <a:bodyPr/>
        <a:lstStyle/>
        <a:p>
          <a:endParaRPr lang="en-US" sz="1050"/>
        </a:p>
      </dgm:t>
    </dgm:pt>
    <dgm:pt modelId="{A0F1EE76-0379-43C9-9104-09A860FC9709}" type="pres">
      <dgm:prSet presAssocID="{0D527ED3-80EB-4E4E-A8C8-D0C793D0BA6D}" presName="rootnode" presStyleCnt="0">
        <dgm:presLayoutVars>
          <dgm:chMax/>
          <dgm:chPref/>
          <dgm:dir/>
          <dgm:animLvl val="lvl"/>
        </dgm:presLayoutVars>
      </dgm:prSet>
      <dgm:spPr/>
    </dgm:pt>
    <dgm:pt modelId="{538BAEEF-0BAA-4AED-8A8B-C6A9B2C25E43}" type="pres">
      <dgm:prSet presAssocID="{F8B5D7C4-EE79-4EE0-8E50-7EA6DEA93B61}" presName="composite" presStyleCnt="0"/>
      <dgm:spPr/>
    </dgm:pt>
    <dgm:pt modelId="{C78E199E-95D3-400F-BECF-D37685ABCA8E}" type="pres">
      <dgm:prSet presAssocID="{F8B5D7C4-EE79-4EE0-8E50-7EA6DEA93B61}" presName="LShape" presStyleLbl="alignNode1" presStyleIdx="0" presStyleCnt="3"/>
      <dgm:spPr/>
    </dgm:pt>
    <dgm:pt modelId="{160BE452-D577-4206-B068-4717D31C8749}" type="pres">
      <dgm:prSet presAssocID="{F8B5D7C4-EE79-4EE0-8E50-7EA6DEA93B61}" presName="ParentText" presStyleLbl="revTx" presStyleIdx="0" presStyleCnt="2">
        <dgm:presLayoutVars>
          <dgm:chMax val="0"/>
          <dgm:chPref val="0"/>
          <dgm:bulletEnabled val="1"/>
        </dgm:presLayoutVars>
      </dgm:prSet>
      <dgm:spPr/>
    </dgm:pt>
    <dgm:pt modelId="{738954C8-DA40-4E4E-BFF3-5C5FD449451E}" type="pres">
      <dgm:prSet presAssocID="{F8B5D7C4-EE79-4EE0-8E50-7EA6DEA93B61}" presName="Triangle" presStyleLbl="alignNode1" presStyleIdx="1" presStyleCnt="3"/>
      <dgm:spPr/>
    </dgm:pt>
    <dgm:pt modelId="{286FD2D8-EAB8-4A1D-9447-E398CE0C14E7}" type="pres">
      <dgm:prSet presAssocID="{57744C1C-C66D-4531-99EE-882F84B7A67E}" presName="sibTrans" presStyleCnt="0"/>
      <dgm:spPr/>
    </dgm:pt>
    <dgm:pt modelId="{B7C30594-0757-4126-9CFA-1293FA19FC09}" type="pres">
      <dgm:prSet presAssocID="{57744C1C-C66D-4531-99EE-882F84B7A67E}" presName="space" presStyleCnt="0"/>
      <dgm:spPr/>
    </dgm:pt>
    <dgm:pt modelId="{3F0FB995-E47A-4221-ACAD-BB55873B4DC4}" type="pres">
      <dgm:prSet presAssocID="{954C3F71-6F58-463D-A2D0-99CC8DCE4C80}" presName="composite" presStyleCnt="0"/>
      <dgm:spPr/>
    </dgm:pt>
    <dgm:pt modelId="{1E62DE69-AAF6-46E4-B7F3-03F63188E32C}" type="pres">
      <dgm:prSet presAssocID="{954C3F71-6F58-463D-A2D0-99CC8DCE4C80}" presName="LShape" presStyleLbl="alignNode1" presStyleIdx="2" presStyleCnt="3"/>
      <dgm:spPr/>
    </dgm:pt>
    <dgm:pt modelId="{3590F82D-90CA-4042-B91A-4AFAECC5139A}" type="pres">
      <dgm:prSet presAssocID="{954C3F71-6F58-463D-A2D0-99CC8DCE4C80}" presName="ParentText" presStyleLbl="revTx" presStyleIdx="1" presStyleCnt="2">
        <dgm:presLayoutVars>
          <dgm:chMax val="0"/>
          <dgm:chPref val="0"/>
          <dgm:bulletEnabled val="1"/>
        </dgm:presLayoutVars>
      </dgm:prSet>
      <dgm:spPr/>
    </dgm:pt>
  </dgm:ptLst>
  <dgm:cxnLst>
    <dgm:cxn modelId="{48A4457E-5B06-4D4B-8D51-920AB9CEC1AB}" type="presOf" srcId="{0D527ED3-80EB-4E4E-A8C8-D0C793D0BA6D}" destId="{A0F1EE76-0379-43C9-9104-09A860FC9709}" srcOrd="0" destOrd="0" presId="urn:microsoft.com/office/officeart/2009/3/layout/StepUpProcess"/>
    <dgm:cxn modelId="{98C23698-6053-487F-8048-612A682A76FE}" type="presOf" srcId="{F8B5D7C4-EE79-4EE0-8E50-7EA6DEA93B61}" destId="{160BE452-D577-4206-B068-4717D31C8749}" srcOrd="0" destOrd="0" presId="urn:microsoft.com/office/officeart/2009/3/layout/StepUpProcess"/>
    <dgm:cxn modelId="{0355F1A2-7E2E-433A-B5DF-202B24B3D778}" type="presOf" srcId="{954C3F71-6F58-463D-A2D0-99CC8DCE4C80}" destId="{3590F82D-90CA-4042-B91A-4AFAECC5139A}" srcOrd="0" destOrd="0" presId="urn:microsoft.com/office/officeart/2009/3/layout/StepUpProcess"/>
    <dgm:cxn modelId="{B31060D1-B9D7-4B18-A6F0-344256DADFC6}" srcId="{0D527ED3-80EB-4E4E-A8C8-D0C793D0BA6D}" destId="{F8B5D7C4-EE79-4EE0-8E50-7EA6DEA93B61}" srcOrd="0" destOrd="0" parTransId="{92C5D462-DF47-4F1A-A929-E05C97C2A59F}" sibTransId="{57744C1C-C66D-4531-99EE-882F84B7A67E}"/>
    <dgm:cxn modelId="{B5B491E0-44A0-4F11-9B2D-407F924B51A7}" srcId="{0D527ED3-80EB-4E4E-A8C8-D0C793D0BA6D}" destId="{954C3F71-6F58-463D-A2D0-99CC8DCE4C80}" srcOrd="1" destOrd="0" parTransId="{41657AC1-AFE8-42E3-B52E-25F30C1F88DC}" sibTransId="{34EC34EF-9F90-4068-9F42-3F2A817786D4}"/>
    <dgm:cxn modelId="{88B7908D-26FE-43F0-A8EA-9E60AEBA06CA}" type="presParOf" srcId="{A0F1EE76-0379-43C9-9104-09A860FC9709}" destId="{538BAEEF-0BAA-4AED-8A8B-C6A9B2C25E43}" srcOrd="0" destOrd="0" presId="urn:microsoft.com/office/officeart/2009/3/layout/StepUpProcess"/>
    <dgm:cxn modelId="{B8E522C6-791C-4C35-928C-324735F1D2D5}" type="presParOf" srcId="{538BAEEF-0BAA-4AED-8A8B-C6A9B2C25E43}" destId="{C78E199E-95D3-400F-BECF-D37685ABCA8E}" srcOrd="0" destOrd="0" presId="urn:microsoft.com/office/officeart/2009/3/layout/StepUpProcess"/>
    <dgm:cxn modelId="{1B4FC49C-0395-4FAA-9D4D-B98A3C604906}" type="presParOf" srcId="{538BAEEF-0BAA-4AED-8A8B-C6A9B2C25E43}" destId="{160BE452-D577-4206-B068-4717D31C8749}" srcOrd="1" destOrd="0" presId="urn:microsoft.com/office/officeart/2009/3/layout/StepUpProcess"/>
    <dgm:cxn modelId="{8108251D-8B0B-4918-81E1-44F67C43386D}" type="presParOf" srcId="{538BAEEF-0BAA-4AED-8A8B-C6A9B2C25E43}" destId="{738954C8-DA40-4E4E-BFF3-5C5FD449451E}" srcOrd="2" destOrd="0" presId="urn:microsoft.com/office/officeart/2009/3/layout/StepUpProcess"/>
    <dgm:cxn modelId="{AC38CB52-BC4F-476F-AD2B-96B72E68BDBD}" type="presParOf" srcId="{A0F1EE76-0379-43C9-9104-09A860FC9709}" destId="{286FD2D8-EAB8-4A1D-9447-E398CE0C14E7}" srcOrd="1" destOrd="0" presId="urn:microsoft.com/office/officeart/2009/3/layout/StepUpProcess"/>
    <dgm:cxn modelId="{53F97133-094B-4A78-AA8F-877518430F17}" type="presParOf" srcId="{286FD2D8-EAB8-4A1D-9447-E398CE0C14E7}" destId="{B7C30594-0757-4126-9CFA-1293FA19FC09}" srcOrd="0" destOrd="0" presId="urn:microsoft.com/office/officeart/2009/3/layout/StepUpProcess"/>
    <dgm:cxn modelId="{56024B13-28EC-4236-90C3-F0462ADA00A9}" type="presParOf" srcId="{A0F1EE76-0379-43C9-9104-09A860FC9709}" destId="{3F0FB995-E47A-4221-ACAD-BB55873B4DC4}" srcOrd="2" destOrd="0" presId="urn:microsoft.com/office/officeart/2009/3/layout/StepUpProcess"/>
    <dgm:cxn modelId="{F977C8D4-4F8B-472B-BFC0-F74169AA6B17}" type="presParOf" srcId="{3F0FB995-E47A-4221-ACAD-BB55873B4DC4}" destId="{1E62DE69-AAF6-46E4-B7F3-03F63188E32C}" srcOrd="0" destOrd="0" presId="urn:microsoft.com/office/officeart/2009/3/layout/StepUpProcess"/>
    <dgm:cxn modelId="{84789032-9F18-461F-8B8B-BDDEE4595AD5}" type="presParOf" srcId="{3F0FB995-E47A-4221-ACAD-BB55873B4DC4}" destId="{3590F82D-90CA-4042-B91A-4AFAECC5139A}" srcOrd="1" destOrd="0" presId="urn:microsoft.com/office/officeart/2009/3/layout/StepUp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E199E-95D3-400F-BECF-D37685ABCA8E}">
      <dsp:nvSpPr>
        <dsp:cNvPr id="0" name=""/>
        <dsp:cNvSpPr/>
      </dsp:nvSpPr>
      <dsp:spPr>
        <a:xfrm rot="5400000">
          <a:off x="232017" y="3164164"/>
          <a:ext cx="686011" cy="114150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0BE452-D577-4206-B068-4717D31C8749}">
      <dsp:nvSpPr>
        <dsp:cNvPr id="0" name=""/>
        <dsp:cNvSpPr/>
      </dsp:nvSpPr>
      <dsp:spPr>
        <a:xfrm>
          <a:off x="117505" y="3505228"/>
          <a:ext cx="1030559" cy="90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Preclinical</a:t>
          </a:r>
        </a:p>
      </dsp:txBody>
      <dsp:txXfrm>
        <a:off x="117505" y="3505228"/>
        <a:ext cx="1030559" cy="903345"/>
      </dsp:txXfrm>
    </dsp:sp>
    <dsp:sp modelId="{738954C8-DA40-4E4E-BFF3-5C5FD449451E}">
      <dsp:nvSpPr>
        <dsp:cNvPr id="0" name=""/>
        <dsp:cNvSpPr/>
      </dsp:nvSpPr>
      <dsp:spPr>
        <a:xfrm>
          <a:off x="953619" y="3080125"/>
          <a:ext cx="194445" cy="194445"/>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62DE69-AAF6-46E4-B7F3-03F63188E32C}">
      <dsp:nvSpPr>
        <dsp:cNvPr id="0" name=""/>
        <dsp:cNvSpPr/>
      </dsp:nvSpPr>
      <dsp:spPr>
        <a:xfrm rot="5400000">
          <a:off x="1493623" y="2851978"/>
          <a:ext cx="686011" cy="114150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90F82D-90CA-4042-B91A-4AFAECC5139A}">
      <dsp:nvSpPr>
        <dsp:cNvPr id="0" name=""/>
        <dsp:cNvSpPr/>
      </dsp:nvSpPr>
      <dsp:spPr>
        <a:xfrm>
          <a:off x="1379111" y="3193043"/>
          <a:ext cx="1030559" cy="90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Core clerkships</a:t>
          </a:r>
        </a:p>
      </dsp:txBody>
      <dsp:txXfrm>
        <a:off x="1379111" y="3193043"/>
        <a:ext cx="1030559" cy="903345"/>
      </dsp:txXfrm>
    </dsp:sp>
    <dsp:sp modelId="{24F45C55-F6F5-4603-9C0A-AEA5B45F62B1}">
      <dsp:nvSpPr>
        <dsp:cNvPr id="0" name=""/>
        <dsp:cNvSpPr/>
      </dsp:nvSpPr>
      <dsp:spPr>
        <a:xfrm>
          <a:off x="2215225" y="2767939"/>
          <a:ext cx="194445" cy="194445"/>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3021F4-145E-4D74-80EE-781A6241D4B6}">
      <dsp:nvSpPr>
        <dsp:cNvPr id="0" name=""/>
        <dsp:cNvSpPr/>
      </dsp:nvSpPr>
      <dsp:spPr>
        <a:xfrm rot="5400000">
          <a:off x="2755229" y="2539792"/>
          <a:ext cx="686011" cy="114150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7B5127-1121-4CF0-B38D-2D01A4798468}">
      <dsp:nvSpPr>
        <dsp:cNvPr id="0" name=""/>
        <dsp:cNvSpPr/>
      </dsp:nvSpPr>
      <dsp:spPr>
        <a:xfrm>
          <a:off x="2640717" y="2880857"/>
          <a:ext cx="1030559" cy="90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Sub-Is</a:t>
          </a:r>
        </a:p>
      </dsp:txBody>
      <dsp:txXfrm>
        <a:off x="2640717" y="2880857"/>
        <a:ext cx="1030559" cy="903345"/>
      </dsp:txXfrm>
    </dsp:sp>
    <dsp:sp modelId="{6FED1910-2245-4D3F-92D5-94595DF028AC}">
      <dsp:nvSpPr>
        <dsp:cNvPr id="0" name=""/>
        <dsp:cNvSpPr/>
      </dsp:nvSpPr>
      <dsp:spPr>
        <a:xfrm>
          <a:off x="3476831" y="2455753"/>
          <a:ext cx="194445" cy="194445"/>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58BB08-01E0-4681-9358-1AB5B8A28088}">
      <dsp:nvSpPr>
        <dsp:cNvPr id="0" name=""/>
        <dsp:cNvSpPr/>
      </dsp:nvSpPr>
      <dsp:spPr>
        <a:xfrm rot="5400000">
          <a:off x="4016835" y="2227607"/>
          <a:ext cx="686011" cy="114150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5C8F5C-9A99-4C43-81C7-9EF2355A17F4}">
      <dsp:nvSpPr>
        <dsp:cNvPr id="0" name=""/>
        <dsp:cNvSpPr/>
      </dsp:nvSpPr>
      <dsp:spPr>
        <a:xfrm>
          <a:off x="3902322" y="2568672"/>
          <a:ext cx="1030559" cy="90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Intern</a:t>
          </a:r>
        </a:p>
      </dsp:txBody>
      <dsp:txXfrm>
        <a:off x="3902322" y="2568672"/>
        <a:ext cx="1030559" cy="903345"/>
      </dsp:txXfrm>
    </dsp:sp>
    <dsp:sp modelId="{2676E0F1-836F-4A2A-B957-473E4B341334}">
      <dsp:nvSpPr>
        <dsp:cNvPr id="0" name=""/>
        <dsp:cNvSpPr/>
      </dsp:nvSpPr>
      <dsp:spPr>
        <a:xfrm>
          <a:off x="4738436" y="2143568"/>
          <a:ext cx="194445" cy="194445"/>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D83F56-B9BC-4E7E-8C62-C33C825078FE}">
      <dsp:nvSpPr>
        <dsp:cNvPr id="0" name=""/>
        <dsp:cNvSpPr/>
      </dsp:nvSpPr>
      <dsp:spPr>
        <a:xfrm rot="5400000">
          <a:off x="5278440" y="1915421"/>
          <a:ext cx="686011" cy="114150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051F1F-2190-4DAD-A4C8-C9F4F5119B2B}">
      <dsp:nvSpPr>
        <dsp:cNvPr id="0" name=""/>
        <dsp:cNvSpPr/>
      </dsp:nvSpPr>
      <dsp:spPr>
        <a:xfrm>
          <a:off x="5163928" y="2256486"/>
          <a:ext cx="1030559" cy="90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Senior resident</a:t>
          </a:r>
        </a:p>
      </dsp:txBody>
      <dsp:txXfrm>
        <a:off x="5163928" y="2256486"/>
        <a:ext cx="1030559" cy="903345"/>
      </dsp:txXfrm>
    </dsp:sp>
    <dsp:sp modelId="{34CC849A-30F2-4D80-8D9B-43F21139BD26}">
      <dsp:nvSpPr>
        <dsp:cNvPr id="0" name=""/>
        <dsp:cNvSpPr/>
      </dsp:nvSpPr>
      <dsp:spPr>
        <a:xfrm>
          <a:off x="6000042" y="1831382"/>
          <a:ext cx="194445" cy="194445"/>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DF6ED4-9239-4264-9DC4-17A76571A011}">
      <dsp:nvSpPr>
        <dsp:cNvPr id="0" name=""/>
        <dsp:cNvSpPr/>
      </dsp:nvSpPr>
      <dsp:spPr>
        <a:xfrm rot="5400000">
          <a:off x="6540046" y="1603236"/>
          <a:ext cx="686011" cy="114150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2B6B06-D4F2-4A75-959D-138E21639F69}">
      <dsp:nvSpPr>
        <dsp:cNvPr id="0" name=""/>
        <dsp:cNvSpPr/>
      </dsp:nvSpPr>
      <dsp:spPr>
        <a:xfrm>
          <a:off x="6425534" y="1944300"/>
          <a:ext cx="1030559" cy="90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Fellow</a:t>
          </a:r>
        </a:p>
      </dsp:txBody>
      <dsp:txXfrm>
        <a:off x="6425534" y="1944300"/>
        <a:ext cx="1030559" cy="903345"/>
      </dsp:txXfrm>
    </dsp:sp>
    <dsp:sp modelId="{72D7EBF8-43FD-4412-A1A0-198EFFEC063C}">
      <dsp:nvSpPr>
        <dsp:cNvPr id="0" name=""/>
        <dsp:cNvSpPr/>
      </dsp:nvSpPr>
      <dsp:spPr>
        <a:xfrm>
          <a:off x="7261648" y="1519197"/>
          <a:ext cx="194445" cy="194445"/>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40E06C-AA06-425B-B53B-D9B722B2602D}">
      <dsp:nvSpPr>
        <dsp:cNvPr id="0" name=""/>
        <dsp:cNvSpPr/>
      </dsp:nvSpPr>
      <dsp:spPr>
        <a:xfrm rot="5400000">
          <a:off x="7801652" y="1291050"/>
          <a:ext cx="686011" cy="114150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18B8F4-C1D3-43D0-BA74-7E7B8B3F2E76}">
      <dsp:nvSpPr>
        <dsp:cNvPr id="0" name=""/>
        <dsp:cNvSpPr/>
      </dsp:nvSpPr>
      <dsp:spPr>
        <a:xfrm>
          <a:off x="7687139" y="1632115"/>
          <a:ext cx="1030559" cy="90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Attending</a:t>
          </a:r>
        </a:p>
      </dsp:txBody>
      <dsp:txXfrm>
        <a:off x="7687139" y="1632115"/>
        <a:ext cx="1030559" cy="9033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E199E-95D3-400F-BECF-D37685ABCA8E}">
      <dsp:nvSpPr>
        <dsp:cNvPr id="0" name=""/>
        <dsp:cNvSpPr/>
      </dsp:nvSpPr>
      <dsp:spPr>
        <a:xfrm rot="5400000">
          <a:off x="643969" y="911584"/>
          <a:ext cx="1934362" cy="321873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0BE452-D577-4206-B068-4717D31C8749}">
      <dsp:nvSpPr>
        <dsp:cNvPr id="0" name=""/>
        <dsp:cNvSpPr/>
      </dsp:nvSpPr>
      <dsp:spPr>
        <a:xfrm>
          <a:off x="321076" y="1873293"/>
          <a:ext cx="2905892" cy="2547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New medical student</a:t>
          </a:r>
        </a:p>
      </dsp:txBody>
      <dsp:txXfrm>
        <a:off x="321076" y="1873293"/>
        <a:ext cx="2905892" cy="2547185"/>
      </dsp:txXfrm>
    </dsp:sp>
    <dsp:sp modelId="{738954C8-DA40-4E4E-BFF3-5C5FD449451E}">
      <dsp:nvSpPr>
        <dsp:cNvPr id="0" name=""/>
        <dsp:cNvSpPr/>
      </dsp:nvSpPr>
      <dsp:spPr>
        <a:xfrm>
          <a:off x="2678687" y="674617"/>
          <a:ext cx="548281" cy="548281"/>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62DE69-AAF6-46E4-B7F3-03F63188E32C}">
      <dsp:nvSpPr>
        <dsp:cNvPr id="0" name=""/>
        <dsp:cNvSpPr/>
      </dsp:nvSpPr>
      <dsp:spPr>
        <a:xfrm rot="5400000">
          <a:off x="4201350" y="31307"/>
          <a:ext cx="1934362" cy="321873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90F82D-90CA-4042-B91A-4AFAECC5139A}">
      <dsp:nvSpPr>
        <dsp:cNvPr id="0" name=""/>
        <dsp:cNvSpPr/>
      </dsp:nvSpPr>
      <dsp:spPr>
        <a:xfrm>
          <a:off x="3878457" y="993016"/>
          <a:ext cx="2905892" cy="2547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“Leader”</a:t>
          </a:r>
          <a:br>
            <a:rPr lang="en-US" sz="2400" kern="1200" dirty="0"/>
          </a:br>
          <a:br>
            <a:rPr lang="en-US" sz="2400" kern="1200" dirty="0"/>
          </a:br>
          <a:r>
            <a:rPr lang="en-US" sz="2400" kern="1200" dirty="0"/>
            <a:t>“Change agent”</a:t>
          </a:r>
          <a:br>
            <a:rPr lang="en-US" sz="2400" kern="1200" dirty="0"/>
          </a:br>
          <a:endParaRPr lang="en-US" sz="2400" kern="1200" dirty="0"/>
        </a:p>
      </dsp:txBody>
      <dsp:txXfrm>
        <a:off x="3878457" y="993016"/>
        <a:ext cx="2905892" cy="254718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75A6CE-42F9-4E01-AD14-17456ACECB09}" type="datetimeFigureOut">
              <a:rPr lang="en-US" smtClean="0"/>
              <a:pPr/>
              <a:t>8/4/19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1C575A-FA3C-4170-BDE2-E20A38399392}" type="slidenum">
              <a:rPr lang="en-US" smtClean="0"/>
              <a:pPr/>
              <a:t>‹#›</a:t>
            </a:fld>
            <a:endParaRPr lang="en-US" dirty="0"/>
          </a:p>
        </p:txBody>
      </p:sp>
    </p:spTree>
    <p:extLst>
      <p:ext uri="{BB962C8B-B14F-4D97-AF65-F5344CB8AC3E}">
        <p14:creationId xmlns:p14="http://schemas.microsoft.com/office/powerpoint/2010/main" val="161221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that we never learn how to:</a:t>
            </a:r>
          </a:p>
          <a:p>
            <a:r>
              <a:rPr lang="en-US" sz="1200" dirty="0"/>
              <a:t>Lead teams</a:t>
            </a:r>
          </a:p>
          <a:p>
            <a:r>
              <a:rPr lang="en-US" sz="1200" dirty="0"/>
              <a:t>Identify and address system problems</a:t>
            </a:r>
          </a:p>
          <a:p>
            <a:r>
              <a:rPr lang="en-US" sz="1200" dirty="0"/>
              <a:t>Control rising costs and improve quality</a:t>
            </a:r>
          </a:p>
          <a:p>
            <a:r>
              <a:rPr lang="en-US" sz="1200" dirty="0"/>
              <a:t>Support organizational change</a:t>
            </a:r>
          </a:p>
          <a:p>
            <a:endParaRPr lang="en-US" sz="1200" dirty="0"/>
          </a:p>
          <a:p>
            <a:endParaRPr lang="en-US" dirty="0"/>
          </a:p>
        </p:txBody>
      </p:sp>
      <p:sp>
        <p:nvSpPr>
          <p:cNvPr id="4" name="Slide Number Placeholder 3"/>
          <p:cNvSpPr>
            <a:spLocks noGrp="1"/>
          </p:cNvSpPr>
          <p:nvPr>
            <p:ph type="sldNum" sz="quarter" idx="5"/>
          </p:nvPr>
        </p:nvSpPr>
        <p:spPr/>
        <p:txBody>
          <a:bodyPr/>
          <a:lstStyle/>
          <a:p>
            <a:fld id="{0B1C575A-FA3C-4170-BDE2-E20A38399392}" type="slidenum">
              <a:rPr lang="en-US" smtClean="0"/>
              <a:pPr/>
              <a:t>2</a:t>
            </a:fld>
            <a:endParaRPr lang="en-US" dirty="0"/>
          </a:p>
        </p:txBody>
      </p:sp>
    </p:spTree>
    <p:extLst>
      <p:ext uri="{BB962C8B-B14F-4D97-AF65-F5344CB8AC3E}">
        <p14:creationId xmlns:p14="http://schemas.microsoft.com/office/powerpoint/2010/main" val="1066595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0CBBC3B-0708-4181-8B63-0863BE863E3F}"/>
              </a:ext>
            </a:extLst>
          </p:cNvPr>
          <p:cNvGraphicFramePr>
            <a:graphicFrameLocks noChangeAspect="1"/>
          </p:cNvGraphicFramePr>
          <p:nvPr userDrawn="1">
            <p:custDataLst>
              <p:tags r:id="rId2"/>
            </p:custDataLst>
            <p:extLst>
              <p:ext uri="{D42A27DB-BD31-4B8C-83A1-F6EECF244321}">
                <p14:modId xmlns:p14="http://schemas.microsoft.com/office/powerpoint/2010/main" val="34137900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572" name="think-cell Slide" r:id="rId4" imgW="470" imgH="469" progId="TCLayout.ActiveDocument.1">
                  <p:embed/>
                </p:oleObj>
              </mc:Choice>
              <mc:Fallback>
                <p:oleObj name="think-cell Slide" r:id="rId4" imgW="470" imgH="46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C3DCEACF-C753-4269-89C1-E7EF68933B4A}"/>
              </a:ext>
            </a:extLst>
          </p:cNvPr>
          <p:cNvSpPr/>
          <p:nvPr userDrawn="1"/>
        </p:nvSpPr>
        <p:spPr>
          <a:xfrm>
            <a:off x="0" y="0"/>
            <a:ext cx="3056526" cy="3429000"/>
          </a:xfrm>
          <a:prstGeom prst="rect">
            <a:avLst/>
          </a:prstGeom>
          <a:solidFill>
            <a:srgbClr val="FBCB32"/>
          </a:solidFill>
          <a:ln w="9525">
            <a:solidFill>
              <a:srgbClr val="FBCB3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8" name="Rectangle 7">
            <a:extLst>
              <a:ext uri="{FF2B5EF4-FFF2-40B4-BE49-F238E27FC236}">
                <a16:creationId xmlns:a16="http://schemas.microsoft.com/office/drawing/2014/main" id="{66286D8B-CC8A-4AF0-BF4C-B1766BF31689}"/>
              </a:ext>
            </a:extLst>
          </p:cNvPr>
          <p:cNvSpPr/>
          <p:nvPr userDrawn="1"/>
        </p:nvSpPr>
        <p:spPr>
          <a:xfrm>
            <a:off x="0" y="3429000"/>
            <a:ext cx="3056526" cy="3429000"/>
          </a:xfrm>
          <a:prstGeom prst="rect">
            <a:avLst/>
          </a:prstGeom>
          <a:solidFill>
            <a:srgbClr val="03274B"/>
          </a:solidFill>
          <a:ln w="9525">
            <a:solidFill>
              <a:srgbClr val="03274B"/>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en-US" sz="1400" dirty="0">
              <a:solidFill>
                <a:schemeClr val="tx1"/>
              </a:solidFill>
            </a:endParaRPr>
          </a:p>
        </p:txBody>
      </p:sp>
      <p:pic>
        <p:nvPicPr>
          <p:cNvPr id="9" name="Picture 8">
            <a:extLst>
              <a:ext uri="{FF2B5EF4-FFF2-40B4-BE49-F238E27FC236}">
                <a16:creationId xmlns:a16="http://schemas.microsoft.com/office/drawing/2014/main" id="{5834C873-31B4-4E42-ADFC-6AFE5F12999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056527" y="680192"/>
            <a:ext cx="6087474" cy="2057498"/>
          </a:xfrm>
          <a:prstGeom prst="rect">
            <a:avLst/>
          </a:prstGeom>
        </p:spPr>
      </p:pic>
      <p:sp>
        <p:nvSpPr>
          <p:cNvPr id="18" name="Text Placeholder 17">
            <a:extLst>
              <a:ext uri="{FF2B5EF4-FFF2-40B4-BE49-F238E27FC236}">
                <a16:creationId xmlns:a16="http://schemas.microsoft.com/office/drawing/2014/main" id="{CABD82E5-609E-468E-8927-FEB4CB3752AC}"/>
              </a:ext>
            </a:extLst>
          </p:cNvPr>
          <p:cNvSpPr>
            <a:spLocks noGrp="1"/>
          </p:cNvSpPr>
          <p:nvPr>
            <p:ph type="body" sz="quarter" idx="10" hasCustomPrompt="1"/>
          </p:nvPr>
        </p:nvSpPr>
        <p:spPr>
          <a:xfrm>
            <a:off x="3593668" y="2964728"/>
            <a:ext cx="4843462" cy="436562"/>
          </a:xfrm>
        </p:spPr>
        <p:txBody>
          <a:bodyPr/>
          <a:lstStyle>
            <a:lvl1pPr>
              <a:defRPr sz="2800">
                <a:solidFill>
                  <a:srgbClr val="03274B"/>
                </a:solidFill>
              </a:defRPr>
            </a:lvl1pPr>
          </a:lstStyle>
          <a:p>
            <a:pPr lvl="0"/>
            <a:r>
              <a:rPr lang="en-US" dirty="0"/>
              <a:t>Title</a:t>
            </a:r>
          </a:p>
        </p:txBody>
      </p:sp>
      <p:sp>
        <p:nvSpPr>
          <p:cNvPr id="19" name="Text Placeholder 17">
            <a:extLst>
              <a:ext uri="{FF2B5EF4-FFF2-40B4-BE49-F238E27FC236}">
                <a16:creationId xmlns:a16="http://schemas.microsoft.com/office/drawing/2014/main" id="{8180FD50-01A9-4E43-B4D8-8DE573459AE8}"/>
              </a:ext>
            </a:extLst>
          </p:cNvPr>
          <p:cNvSpPr>
            <a:spLocks noGrp="1"/>
          </p:cNvSpPr>
          <p:nvPr>
            <p:ph type="body" sz="quarter" idx="11" hasCustomPrompt="1"/>
          </p:nvPr>
        </p:nvSpPr>
        <p:spPr>
          <a:xfrm>
            <a:off x="3593668" y="3975730"/>
            <a:ext cx="4843462" cy="305325"/>
          </a:xfrm>
        </p:spPr>
        <p:txBody>
          <a:bodyPr/>
          <a:lstStyle>
            <a:lvl1pPr>
              <a:defRPr sz="2000" b="0">
                <a:solidFill>
                  <a:schemeClr val="tx1"/>
                </a:solidFill>
              </a:defRPr>
            </a:lvl1pPr>
          </a:lstStyle>
          <a:p>
            <a:pPr lvl="0"/>
            <a:r>
              <a:rPr lang="en-US" dirty="0"/>
              <a:t>Subtitle</a:t>
            </a:r>
          </a:p>
        </p:txBody>
      </p:sp>
      <p:sp>
        <p:nvSpPr>
          <p:cNvPr id="20" name="Text Placeholder 17">
            <a:extLst>
              <a:ext uri="{FF2B5EF4-FFF2-40B4-BE49-F238E27FC236}">
                <a16:creationId xmlns:a16="http://schemas.microsoft.com/office/drawing/2014/main" id="{3848D0FF-698E-4D29-A5A1-3D8EC17F1046}"/>
              </a:ext>
            </a:extLst>
          </p:cNvPr>
          <p:cNvSpPr>
            <a:spLocks noGrp="1"/>
          </p:cNvSpPr>
          <p:nvPr>
            <p:ph type="body" sz="quarter" idx="12" hasCustomPrompt="1"/>
          </p:nvPr>
        </p:nvSpPr>
        <p:spPr>
          <a:xfrm>
            <a:off x="3593668" y="4997728"/>
            <a:ext cx="4843462" cy="305325"/>
          </a:xfrm>
        </p:spPr>
        <p:txBody>
          <a:bodyPr/>
          <a:lstStyle>
            <a:lvl1pPr>
              <a:defRPr sz="2000" b="0">
                <a:solidFill>
                  <a:schemeClr val="tx1"/>
                </a:solidFill>
              </a:defRPr>
            </a:lvl1pPr>
          </a:lstStyle>
          <a:p>
            <a:pPr lvl="0"/>
            <a:r>
              <a:rPr lang="en-US" dirty="0"/>
              <a:t>[Client logo]</a:t>
            </a:r>
          </a:p>
        </p:txBody>
      </p:sp>
      <p:sp>
        <p:nvSpPr>
          <p:cNvPr id="21" name="Text Placeholder 17">
            <a:extLst>
              <a:ext uri="{FF2B5EF4-FFF2-40B4-BE49-F238E27FC236}">
                <a16:creationId xmlns:a16="http://schemas.microsoft.com/office/drawing/2014/main" id="{DC5111A1-25A6-4A96-A10A-1B17212D3FA3}"/>
              </a:ext>
            </a:extLst>
          </p:cNvPr>
          <p:cNvSpPr>
            <a:spLocks noGrp="1"/>
          </p:cNvSpPr>
          <p:nvPr>
            <p:ph type="body" sz="quarter" idx="13" hasCustomPrompt="1"/>
          </p:nvPr>
        </p:nvSpPr>
        <p:spPr>
          <a:xfrm>
            <a:off x="3593668" y="6033581"/>
            <a:ext cx="4843462" cy="305325"/>
          </a:xfrm>
        </p:spPr>
        <p:txBody>
          <a:bodyPr/>
          <a:lstStyle>
            <a:lvl1pPr>
              <a:defRPr sz="2000" b="0">
                <a:solidFill>
                  <a:schemeClr val="tx1"/>
                </a:solidFill>
              </a:defRPr>
            </a:lvl1pPr>
          </a:lstStyle>
          <a:p>
            <a:pPr lvl="0"/>
            <a:r>
              <a:rPr lang="en-US" dirty="0"/>
              <a:t>Date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rgbClr val="051C3B"/>
              </a:buClr>
              <a:defRPr/>
            </a:lvl2pPr>
            <a:lvl3pPr>
              <a:buClr>
                <a:srgbClr val="051C3B"/>
              </a:buClr>
              <a:defRPr/>
            </a:lvl3pPr>
            <a:lvl4pPr>
              <a:buClr>
                <a:srgbClr val="051C3B"/>
              </a:buClr>
              <a:defRPr/>
            </a:lvl4pPr>
            <a:lvl5pPr>
              <a:buClr>
                <a:srgbClr val="051C3B"/>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heme" Target="../theme/theme1.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vmlDrawing" Target="../drawings/vmlDrawing1.v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5"/>
            </p:custDataLst>
            <p:extLst>
              <p:ext uri="{D42A27DB-BD31-4B8C-83A1-F6EECF244321}">
                <p14:modId xmlns:p14="http://schemas.microsoft.com/office/powerpoint/2010/main" val="235029487"/>
              </p:ext>
            </p:extLst>
          </p:nvPr>
        </p:nvGraphicFramePr>
        <p:xfrm>
          <a:off x="1465" y="1591"/>
          <a:ext cx="1465" cy="1587"/>
        </p:xfrm>
        <a:graphic>
          <a:graphicData uri="http://schemas.openxmlformats.org/presentationml/2006/ole">
            <mc:AlternateContent xmlns:mc="http://schemas.openxmlformats.org/markup-compatibility/2006">
              <mc:Choice xmlns:v="urn:schemas-microsoft-com:vml" Requires="v">
                <p:oleObj spid="_x0000_s16793" name="think-cell Slide" r:id="rId7" imgW="270" imgH="270" progId="TCLayout.ActiveDocument.1">
                  <p:embed/>
                </p:oleObj>
              </mc:Choice>
              <mc:Fallback>
                <p:oleObj name="think-cell Slide" r:id="rId7" imgW="270" imgH="270" progId="TCLayout.ActiveDocument.1">
                  <p:embed/>
                  <p:pic>
                    <p:nvPicPr>
                      <p:cNvPr id="0" name="Picture 1"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5" y="1591"/>
                        <a:ext cx="1465"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 name="Rectangle 3" hidden="1">
            <a:extLst>
              <a:ext uri="{FF2B5EF4-FFF2-40B4-BE49-F238E27FC236}">
                <a16:creationId xmlns:a16="http://schemas.microsoft.com/office/drawing/2014/main" id="{2D9D4441-C1F8-44F0-A3E3-677AAB6D9CB7}"/>
              </a:ext>
            </a:extLst>
          </p:cNvPr>
          <p:cNvSpPr/>
          <p:nvPr userDrawn="1">
            <p:custDataLst>
              <p:tags r:id="rId6"/>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4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422031" y="162000"/>
            <a:ext cx="8301046" cy="831600"/>
          </a:xfrm>
          <a:prstGeom prst="rect">
            <a:avLst/>
          </a:prstGeom>
        </p:spPr>
        <p:txBody>
          <a:bodyPr vert="horz" lIns="0" tIns="45720" rIns="0" bIns="45720" rtlCol="0" anchor="b"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22031" y="1508400"/>
            <a:ext cx="8301046" cy="459000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Box 9"/>
          <p:cNvSpPr txBox="1"/>
          <p:nvPr/>
        </p:nvSpPr>
        <p:spPr>
          <a:xfrm>
            <a:off x="8888404" y="6674400"/>
            <a:ext cx="175846" cy="127000"/>
          </a:xfrm>
          <a:prstGeom prst="rect">
            <a:avLst/>
          </a:prstGeom>
          <a:noFill/>
          <a:ln/>
          <a:effectLst/>
        </p:spPr>
        <p:txBody>
          <a:bodyPr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3E389-1311-4796-9190-1F74A8EADEA2}" type="slidenum">
              <a:rPr kumimoji="0" lang="en-US" sz="9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mn-cs"/>
            </a:endParaRPr>
          </a:p>
          <a:p>
            <a:endParaRPr lang="en-US" sz="900" dirty="0">
              <a:solidFill>
                <a:schemeClr val="tx1"/>
              </a:solidFill>
              <a:latin typeface="Arial"/>
            </a:endParaRPr>
          </a:p>
        </p:txBody>
      </p:sp>
      <p:cxnSp>
        <p:nvCxnSpPr>
          <p:cNvPr id="5" name="Straight Connector 4">
            <a:extLst>
              <a:ext uri="{FF2B5EF4-FFF2-40B4-BE49-F238E27FC236}">
                <a16:creationId xmlns:a16="http://schemas.microsoft.com/office/drawing/2014/main" id="{F76A327E-1780-4EF7-8EB7-ADCF5A18B35E}"/>
              </a:ext>
            </a:extLst>
          </p:cNvPr>
          <p:cNvCxnSpPr>
            <a:cxnSpLocks/>
          </p:cNvCxnSpPr>
          <p:nvPr userDrawn="1"/>
        </p:nvCxnSpPr>
        <p:spPr>
          <a:xfrm>
            <a:off x="2930" y="6289966"/>
            <a:ext cx="9141070" cy="0"/>
          </a:xfrm>
          <a:prstGeom prst="line">
            <a:avLst/>
          </a:prstGeom>
          <a:ln w="12700">
            <a:solidFill>
              <a:srgbClr val="03274B"/>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F4E17CB8-C094-49E1-8966-D348566B31E1}"/>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4516" t="5504" b="28749"/>
          <a:stretch/>
        </p:blipFill>
        <p:spPr>
          <a:xfrm>
            <a:off x="0" y="6289966"/>
            <a:ext cx="4100950" cy="568034"/>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57" r:id="rId2"/>
  </p:sldLayoutIdLst>
  <p:hf hdr="0" ftr="0" dt="0"/>
  <p:txStyles>
    <p:titleStyle>
      <a:lvl1pPr algn="l" defTabSz="914400" rtl="0" eaLnBrk="1" latinLnBrk="0" hangingPunct="1">
        <a:spcBef>
          <a:spcPct val="0"/>
        </a:spcBef>
        <a:buNone/>
        <a:defRPr sz="2400" b="1" kern="1200">
          <a:solidFill>
            <a:srgbClr val="051C3B"/>
          </a:solidFill>
          <a:latin typeface="+mj-lt"/>
          <a:ea typeface="+mj-ea"/>
          <a:cs typeface="+mj-cs"/>
        </a:defRPr>
      </a:lvl1pPr>
    </p:titleStyle>
    <p:body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6.png"/><Relationship Id="rId3" Type="http://schemas.openxmlformats.org/officeDocument/2006/relationships/tags" Target="../tags/tag6.xml"/><Relationship Id="rId7" Type="http://schemas.openxmlformats.org/officeDocument/2006/relationships/image" Target="../media/image5.png"/><Relationship Id="rId12" Type="http://schemas.microsoft.com/office/2007/relationships/diagramDrawing" Target="../diagrams/drawing1.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3.emf"/><Relationship Id="rId11" Type="http://schemas.openxmlformats.org/officeDocument/2006/relationships/diagramColors" Target="../diagrams/colors1.xml"/><Relationship Id="rId5" Type="http://schemas.openxmlformats.org/officeDocument/2006/relationships/oleObject" Target="../embeddings/oleObject3.bin"/><Relationship Id="rId10" Type="http://schemas.openxmlformats.org/officeDocument/2006/relationships/diagramQuickStyle" Target="../diagrams/quickStyle1.xml"/><Relationship Id="rId4" Type="http://schemas.openxmlformats.org/officeDocument/2006/relationships/slideLayout" Target="../slideLayouts/slideLayout2.xml"/><Relationship Id="rId9" Type="http://schemas.openxmlformats.org/officeDocument/2006/relationships/diagramLayout" Target="../diagrams/layout1.xml"/><Relationship Id="rId1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diagramDrawing" Target="../diagrams/drawing2.xml"/><Relationship Id="rId3" Type="http://schemas.openxmlformats.org/officeDocument/2006/relationships/tags" Target="../tags/tag8.xml"/><Relationship Id="rId7" Type="http://schemas.openxmlformats.org/officeDocument/2006/relationships/image" Target="../media/image3.emf"/><Relationship Id="rId12" Type="http://schemas.openxmlformats.org/officeDocument/2006/relationships/diagramColors" Target="../diagrams/colors2.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oleObject" Target="../embeddings/oleObject4.bin"/><Relationship Id="rId11" Type="http://schemas.openxmlformats.org/officeDocument/2006/relationships/diagramQuickStyle" Target="../diagrams/quickStyle2.xml"/><Relationship Id="rId5" Type="http://schemas.openxmlformats.org/officeDocument/2006/relationships/notesSlide" Target="../notesSlides/notesSlide1.xml"/><Relationship Id="rId15" Type="http://schemas.openxmlformats.org/officeDocument/2006/relationships/comments" Target="../comments/comment1.xml"/><Relationship Id="rId10" Type="http://schemas.openxmlformats.org/officeDocument/2006/relationships/diagramLayout" Target="../diagrams/layout2.xml"/><Relationship Id="rId4" Type="http://schemas.openxmlformats.org/officeDocument/2006/relationships/slideLayout" Target="../slideLayouts/slideLayout2.xml"/><Relationship Id="rId9" Type="http://schemas.openxmlformats.org/officeDocument/2006/relationships/diagramData" Target="../diagrams/data2.xml"/><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comments" Target="../comments/comment2.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3.xml"/><Relationship Id="rId7" Type="http://schemas.openxmlformats.org/officeDocument/2006/relationships/image" Target="../media/image9.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slideLayout" Target="../slideLayouts/slideLayout2.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comments" Target="../comments/comment5.xml"/><Relationship Id="rId3" Type="http://schemas.openxmlformats.org/officeDocument/2006/relationships/tags" Target="../tags/tag15.xml"/><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3.emf"/><Relationship Id="rId11" Type="http://schemas.openxmlformats.org/officeDocument/2006/relationships/image" Target="../media/image16.jpeg"/><Relationship Id="rId5" Type="http://schemas.openxmlformats.org/officeDocument/2006/relationships/oleObject" Target="../embeddings/oleObject7.bin"/><Relationship Id="rId10" Type="http://schemas.openxmlformats.org/officeDocument/2006/relationships/image" Target="../media/image15.png"/><Relationship Id="rId4" Type="http://schemas.openxmlformats.org/officeDocument/2006/relationships/slideLayout" Target="../slideLayouts/slideLayout2.xml"/><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image" Target="../media/image18.pn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image" Target="../media/image3.emf"/><Relationship Id="rId17" Type="http://schemas.openxmlformats.org/officeDocument/2006/relationships/image" Target="../media/image21.png"/><Relationship Id="rId2" Type="http://schemas.openxmlformats.org/officeDocument/2006/relationships/tags" Target="../tags/tag16.xml"/><Relationship Id="rId16" Type="http://schemas.openxmlformats.org/officeDocument/2006/relationships/image" Target="../media/image20.tiff"/><Relationship Id="rId1" Type="http://schemas.openxmlformats.org/officeDocument/2006/relationships/vmlDrawing" Target="../drawings/vmlDrawing8.vml"/><Relationship Id="rId6" Type="http://schemas.openxmlformats.org/officeDocument/2006/relationships/tags" Target="../tags/tag20.xml"/><Relationship Id="rId11" Type="http://schemas.openxmlformats.org/officeDocument/2006/relationships/oleObject" Target="../embeddings/oleObject7.bin"/><Relationship Id="rId5" Type="http://schemas.openxmlformats.org/officeDocument/2006/relationships/tags" Target="../tags/tag19.xml"/><Relationship Id="rId15" Type="http://schemas.openxmlformats.org/officeDocument/2006/relationships/image" Target="../media/image11.png"/><Relationship Id="rId10" Type="http://schemas.openxmlformats.org/officeDocument/2006/relationships/slideLayout" Target="../slideLayouts/slideLayout2.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tiff"/><Relationship Id="rId3" Type="http://schemas.openxmlformats.org/officeDocument/2006/relationships/tags" Target="../tags/tag28.xml"/><Relationship Id="rId7" Type="http://schemas.openxmlformats.org/officeDocument/2006/relationships/image" Target="../media/image23.jpeg"/><Relationship Id="rId2" Type="http://schemas.openxmlformats.org/officeDocument/2006/relationships/tags" Target="../tags/tag27.xml"/><Relationship Id="rId1" Type="http://schemas.openxmlformats.org/officeDocument/2006/relationships/vmlDrawing" Target="../drawings/vmlDrawing9.vml"/><Relationship Id="rId6" Type="http://schemas.openxmlformats.org/officeDocument/2006/relationships/image" Target="../media/image3.emf"/><Relationship Id="rId5" Type="http://schemas.openxmlformats.org/officeDocument/2006/relationships/oleObject" Target="../embeddings/oleObject8.bin"/><Relationship Id="rId10" Type="http://schemas.openxmlformats.org/officeDocument/2006/relationships/image" Target="../media/image26.jpg"/><Relationship Id="rId4" Type="http://schemas.openxmlformats.org/officeDocument/2006/relationships/slideLayout" Target="../slideLayouts/slideLayout2.xml"/><Relationship Id="rId9" Type="http://schemas.openxmlformats.org/officeDocument/2006/relationships/image" Target="../media/image25.tiff"/></Relationships>
</file>

<file path=ppt/slides/_rels/slide18.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vmlDrawing" Target="../drawings/vmlDrawing10.vml"/><Relationship Id="rId6" Type="http://schemas.openxmlformats.org/officeDocument/2006/relationships/image" Target="../media/image3.emf"/><Relationship Id="rId5" Type="http://schemas.openxmlformats.org/officeDocument/2006/relationships/oleObject" Target="../embeddings/oleObject9.bin"/><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D16190-6586-47B9-914B-05043CF2293E}"/>
              </a:ext>
            </a:extLst>
          </p:cNvPr>
          <p:cNvSpPr>
            <a:spLocks noGrp="1"/>
          </p:cNvSpPr>
          <p:nvPr>
            <p:ph type="body" sz="quarter" idx="10"/>
          </p:nvPr>
        </p:nvSpPr>
        <p:spPr>
          <a:xfrm>
            <a:off x="3593668" y="2529395"/>
            <a:ext cx="4843462" cy="1321970"/>
          </a:xfrm>
        </p:spPr>
        <p:txBody>
          <a:bodyPr/>
          <a:lstStyle/>
          <a:p>
            <a:r>
              <a:rPr lang="en-US" sz="2600" dirty="0"/>
              <a:t>Medical Student Consulting: Providing Students Leadership and Business Opportunities While Positively Impacting the Community </a:t>
            </a:r>
          </a:p>
        </p:txBody>
      </p:sp>
      <p:sp>
        <p:nvSpPr>
          <p:cNvPr id="5" name="Text Placeholder 4">
            <a:extLst>
              <a:ext uri="{FF2B5EF4-FFF2-40B4-BE49-F238E27FC236}">
                <a16:creationId xmlns:a16="http://schemas.microsoft.com/office/drawing/2014/main" id="{229C8D34-4EC6-4DF2-968A-9FBD3DAFA171}"/>
              </a:ext>
            </a:extLst>
          </p:cNvPr>
          <p:cNvSpPr>
            <a:spLocks noGrp="1"/>
          </p:cNvSpPr>
          <p:nvPr>
            <p:ph type="body" sz="quarter" idx="13"/>
          </p:nvPr>
        </p:nvSpPr>
        <p:spPr>
          <a:xfrm>
            <a:off x="3593668" y="6213402"/>
            <a:ext cx="4843462" cy="305325"/>
          </a:xfrm>
        </p:spPr>
        <p:txBody>
          <a:bodyPr/>
          <a:lstStyle/>
          <a:p>
            <a:r>
              <a:rPr lang="en-US" dirty="0"/>
              <a:t>September 21, 2019</a:t>
            </a:r>
          </a:p>
        </p:txBody>
      </p:sp>
      <p:sp>
        <p:nvSpPr>
          <p:cNvPr id="6" name="Text Placeholder 3">
            <a:extLst>
              <a:ext uri="{FF2B5EF4-FFF2-40B4-BE49-F238E27FC236}">
                <a16:creationId xmlns:a16="http://schemas.microsoft.com/office/drawing/2014/main" id="{0FCD9227-2BC1-41A5-BB8A-3AB3A8470001}"/>
              </a:ext>
            </a:extLst>
          </p:cNvPr>
          <p:cNvSpPr txBox="1">
            <a:spLocks/>
          </p:cNvSpPr>
          <p:nvPr/>
        </p:nvSpPr>
        <p:spPr>
          <a:xfrm>
            <a:off x="3593667" y="4769462"/>
            <a:ext cx="3241085" cy="1789043"/>
          </a:xfrm>
          <a:prstGeom prst="rect">
            <a:avLst/>
          </a:prstGeom>
        </p:spPr>
        <p:txBody>
          <a:bodyPr vert="horz" lIns="0" tIns="0" rIns="0" bIns="0" rtlCol="0">
            <a:noAutofit/>
          </a:bodyPr>
          <a:lstStyle>
            <a:lvl1pPr marL="0" indent="0" algn="l" defTabSz="914400" rtl="0" eaLnBrk="1" latinLnBrk="0" hangingPunct="1">
              <a:spcBef>
                <a:spcPct val="20000"/>
              </a:spcBef>
              <a:buFontTx/>
              <a:buNone/>
              <a:defRPr sz="2000" b="0"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b="1" dirty="0"/>
              <a:t>Paige </a:t>
            </a:r>
            <a:r>
              <a:rPr lang="en-US" sz="1600" b="1" dirty="0" err="1"/>
              <a:t>VonAchen</a:t>
            </a:r>
            <a:r>
              <a:rPr lang="en-US" sz="1600" b="1" dirty="0"/>
              <a:t> (presenter)</a:t>
            </a:r>
          </a:p>
          <a:p>
            <a:r>
              <a:rPr lang="en-US" sz="1600" b="1" dirty="0"/>
              <a:t>David </a:t>
            </a:r>
            <a:r>
              <a:rPr lang="en-US" sz="1600" b="1" dirty="0" err="1"/>
              <a:t>Portney</a:t>
            </a:r>
            <a:r>
              <a:rPr lang="en-US" sz="1600" b="1" dirty="0"/>
              <a:t> (presenter)</a:t>
            </a:r>
          </a:p>
          <a:p>
            <a:r>
              <a:rPr lang="en-US" sz="1600" b="1" dirty="0"/>
              <a:t>Matthew Carey</a:t>
            </a:r>
          </a:p>
          <a:p>
            <a:r>
              <a:rPr lang="en-US" sz="1600" b="1" dirty="0"/>
              <a:t>Taylor </a:t>
            </a:r>
            <a:r>
              <a:rPr lang="en-US" sz="1600" b="1" dirty="0" err="1"/>
              <a:t>Standiford</a:t>
            </a:r>
            <a:endParaRPr lang="en-US" sz="1600" b="1" dirty="0"/>
          </a:p>
        </p:txBody>
      </p:sp>
      <p:sp>
        <p:nvSpPr>
          <p:cNvPr id="10" name="Text Placeholder 3">
            <a:extLst>
              <a:ext uri="{FF2B5EF4-FFF2-40B4-BE49-F238E27FC236}">
                <a16:creationId xmlns:a16="http://schemas.microsoft.com/office/drawing/2014/main" id="{B7924012-102E-C446-A869-5BF81F9E9119}"/>
              </a:ext>
            </a:extLst>
          </p:cNvPr>
          <p:cNvSpPr txBox="1">
            <a:spLocks/>
          </p:cNvSpPr>
          <p:nvPr/>
        </p:nvSpPr>
        <p:spPr>
          <a:xfrm>
            <a:off x="6452906" y="4769462"/>
            <a:ext cx="3241085" cy="1789043"/>
          </a:xfrm>
          <a:prstGeom prst="rect">
            <a:avLst/>
          </a:prstGeom>
        </p:spPr>
        <p:txBody>
          <a:bodyPr vert="horz" lIns="0" tIns="0" rIns="0" bIns="0" rtlCol="0">
            <a:noAutofit/>
          </a:bodyPr>
          <a:lstStyle>
            <a:lvl1pPr marL="0" indent="0" algn="l" defTabSz="914400" rtl="0" eaLnBrk="1" latinLnBrk="0" hangingPunct="1">
              <a:spcBef>
                <a:spcPct val="20000"/>
              </a:spcBef>
              <a:buFontTx/>
              <a:buNone/>
              <a:defRPr sz="2000" b="0" kern="1200">
                <a:solidFill>
                  <a:schemeClr val="tx1"/>
                </a:solidFill>
                <a:latin typeface="+mn-lt"/>
                <a:ea typeface="+mn-ea"/>
                <a:cs typeface="+mn-cs"/>
              </a:defRPr>
            </a:lvl1pPr>
            <a:lvl2pPr marL="457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b="1" dirty="0"/>
              <a:t>Dr. Michael </a:t>
            </a:r>
            <a:r>
              <a:rPr lang="en-US" sz="1600" b="1" dirty="0" err="1"/>
              <a:t>Englesbe</a:t>
            </a:r>
            <a:endParaRPr lang="en-US" sz="1600" b="1" dirty="0"/>
          </a:p>
          <a:p>
            <a:r>
              <a:rPr lang="en-US" sz="1600" b="1" dirty="0"/>
              <a:t>Dr. Brian Zink</a:t>
            </a:r>
          </a:p>
          <a:p>
            <a:r>
              <a:rPr lang="en-US" sz="1600" b="1" dirty="0"/>
              <a:t>Dr. Nell Kirst</a:t>
            </a:r>
          </a:p>
          <a:p>
            <a:r>
              <a:rPr lang="en-US" sz="1600" b="1" dirty="0"/>
              <a:t>Dean Rajesh </a:t>
            </a:r>
            <a:r>
              <a:rPr lang="en-US" sz="1600" b="1" dirty="0" err="1"/>
              <a:t>Mangrulkar</a:t>
            </a:r>
            <a:endParaRPr lang="en-US" sz="1600" dirty="0"/>
          </a:p>
        </p:txBody>
      </p:sp>
    </p:spTree>
    <p:extLst>
      <p:ext uri="{BB962C8B-B14F-4D97-AF65-F5344CB8AC3E}">
        <p14:creationId xmlns:p14="http://schemas.microsoft.com/office/powerpoint/2010/main" val="2353636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F6F2AF2-86D4-43B5-868A-2BD6094B367F}"/>
              </a:ext>
            </a:extLst>
          </p:cNvPr>
          <p:cNvGraphicFramePr>
            <a:graphicFrameLocks noChangeAspect="1"/>
          </p:cNvGraphicFramePr>
          <p:nvPr>
            <p:custDataLst>
              <p:tags r:id="rId2"/>
            </p:custDataLst>
            <p:extLst>
              <p:ext uri="{D42A27DB-BD31-4B8C-83A1-F6EECF244321}">
                <p14:modId xmlns:p14="http://schemas.microsoft.com/office/powerpoint/2010/main" val="3063885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913" name="think-cell Slide" r:id="rId5" imgW="470" imgH="469" progId="TCLayout.ActiveDocument.1">
                  <p:embed/>
                </p:oleObj>
              </mc:Choice>
              <mc:Fallback>
                <p:oleObj name="think-cell Slide" r:id="rId5" imgW="470" imgH="46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44A8340-1290-464B-BBBE-CDB5E20C8250}"/>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13CDA7A4-C390-464F-A8AC-E921A368C93A}"/>
              </a:ext>
            </a:extLst>
          </p:cNvPr>
          <p:cNvSpPr>
            <a:spLocks noGrp="1"/>
          </p:cNvSpPr>
          <p:nvPr>
            <p:ph type="title"/>
          </p:nvPr>
        </p:nvSpPr>
        <p:spPr/>
        <p:txBody>
          <a:bodyPr/>
          <a:lstStyle/>
          <a:p>
            <a:r>
              <a:rPr lang="en-US" dirty="0"/>
              <a:t>A disconnect – The making of a clinician</a:t>
            </a:r>
          </a:p>
        </p:txBody>
      </p:sp>
      <p:pic>
        <p:nvPicPr>
          <p:cNvPr id="7" name="Picture 6">
            <a:extLst>
              <a:ext uri="{FF2B5EF4-FFF2-40B4-BE49-F238E27FC236}">
                <a16:creationId xmlns:a16="http://schemas.microsoft.com/office/drawing/2014/main" id="{6F238F20-8E7B-4CC1-86F3-B344350895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266" y="1566454"/>
            <a:ext cx="1671016" cy="2142328"/>
          </a:xfrm>
          <a:prstGeom prst="rect">
            <a:avLst/>
          </a:prstGeom>
        </p:spPr>
      </p:pic>
      <p:graphicFrame>
        <p:nvGraphicFramePr>
          <p:cNvPr id="8" name="Diagram 7">
            <a:extLst>
              <a:ext uri="{FF2B5EF4-FFF2-40B4-BE49-F238E27FC236}">
                <a16:creationId xmlns:a16="http://schemas.microsoft.com/office/drawing/2014/main" id="{9172A5F7-3C6C-4204-84D4-DD8CCBF55D45}"/>
              </a:ext>
            </a:extLst>
          </p:cNvPr>
          <p:cNvGraphicFramePr/>
          <p:nvPr>
            <p:extLst>
              <p:ext uri="{D42A27DB-BD31-4B8C-83A1-F6EECF244321}">
                <p14:modId xmlns:p14="http://schemas.microsoft.com/office/powerpoint/2010/main" val="113730931"/>
              </p:ext>
            </p:extLst>
          </p:nvPr>
        </p:nvGraphicFramePr>
        <p:xfrm>
          <a:off x="211015" y="929139"/>
          <a:ext cx="8721969" cy="592737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2" name="Group 11">
            <a:extLst>
              <a:ext uri="{FF2B5EF4-FFF2-40B4-BE49-F238E27FC236}">
                <a16:creationId xmlns:a16="http://schemas.microsoft.com/office/drawing/2014/main" id="{F6436DEF-C347-4A2A-B5FE-F6CE1BD37C36}"/>
              </a:ext>
            </a:extLst>
          </p:cNvPr>
          <p:cNvGrpSpPr/>
          <p:nvPr/>
        </p:nvGrpSpPr>
        <p:grpSpPr>
          <a:xfrm>
            <a:off x="6832725" y="3708782"/>
            <a:ext cx="1982009" cy="2213941"/>
            <a:chOff x="6832725" y="3708782"/>
            <a:chExt cx="1982009" cy="2213941"/>
          </a:xfrm>
        </p:grpSpPr>
        <p:pic>
          <p:nvPicPr>
            <p:cNvPr id="9" name="Picture 8">
              <a:extLst>
                <a:ext uri="{FF2B5EF4-FFF2-40B4-BE49-F238E27FC236}">
                  <a16:creationId xmlns:a16="http://schemas.microsoft.com/office/drawing/2014/main" id="{30B7A04C-11F0-4AD7-B08F-EF81347E3C4C}"/>
                </a:ext>
              </a:extLst>
            </p:cNvPr>
            <p:cNvPicPr>
              <a:picLocks noChangeAspect="1"/>
            </p:cNvPicPr>
            <p:nvPr/>
          </p:nvPicPr>
          <p:blipFill>
            <a:blip r:embed="rId13">
              <a:clrChange>
                <a:clrFrom>
                  <a:srgbClr val="FCFEFC"/>
                </a:clrFrom>
                <a:clrTo>
                  <a:srgbClr val="FCFEFC">
                    <a:alpha val="0"/>
                  </a:srgbClr>
                </a:clrTo>
              </a:clrChange>
            </a:blip>
            <a:stretch>
              <a:fillRect/>
            </a:stretch>
          </p:blipFill>
          <p:spPr>
            <a:xfrm>
              <a:off x="7711529" y="3708782"/>
              <a:ext cx="1103205" cy="2213941"/>
            </a:xfrm>
            <a:prstGeom prst="rect">
              <a:avLst/>
            </a:prstGeom>
          </p:spPr>
        </p:pic>
        <p:pic>
          <p:nvPicPr>
            <p:cNvPr id="11" name="Picture 10">
              <a:extLst>
                <a:ext uri="{FF2B5EF4-FFF2-40B4-BE49-F238E27FC236}">
                  <a16:creationId xmlns:a16="http://schemas.microsoft.com/office/drawing/2014/main" id="{E10D584A-5F19-4FAD-BD54-6EFC2A15D8D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6832725" y="3708782"/>
              <a:ext cx="760554" cy="2213941"/>
            </a:xfrm>
            <a:prstGeom prst="rect">
              <a:avLst/>
            </a:prstGeom>
          </p:spPr>
        </p:pic>
      </p:grpSp>
    </p:spTree>
    <p:extLst>
      <p:ext uri="{BB962C8B-B14F-4D97-AF65-F5344CB8AC3E}">
        <p14:creationId xmlns:p14="http://schemas.microsoft.com/office/powerpoint/2010/main" val="188666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dgm id="{738954C8-DA40-4E4E-BFF3-5C5FD449451E}"/>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graphicEl>
                                              <a:dgm id="{C78E199E-95D3-400F-BECF-D37685ABCA8E}"/>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graphicEl>
                                              <a:dgm id="{160BE452-D577-4206-B068-4717D31C8749}"/>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graphicEl>
                                              <a:dgm id="{1E62DE69-AAF6-46E4-B7F3-03F63188E32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graphicEl>
                                              <a:dgm id="{24F45C55-F6F5-4603-9C0A-AEA5B45F62B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3590F82D-90CA-4042-B91A-4AFAECC5139A}"/>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graphicEl>
                                              <a:dgm id="{8C3021F4-145E-4D74-80EE-781A6241D4B6}"/>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graphicEl>
                                              <a:dgm id="{6FED1910-2245-4D3F-92D5-94595DF028AC}"/>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graphicEl>
                                              <a:dgm id="{DE7B5127-1121-4CF0-B38D-2D01A4798468}"/>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graphicEl>
                                              <a:dgm id="{7F58BB08-01E0-4681-9358-1AB5B8A28088}"/>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graphicEl>
                                              <a:dgm id="{2676E0F1-836F-4A2A-B957-473E4B341334}"/>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graphicEl>
                                              <a:dgm id="{5A5C8F5C-9A99-4C43-81C7-9EF2355A17F4}"/>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graphicEl>
                                              <a:dgm id="{34CC849A-30F2-4D80-8D9B-43F21139BD26}"/>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graphicEl>
                                              <a:dgm id="{52D83F56-B9BC-4E7E-8C62-C33C825078FE}"/>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graphicEl>
                                              <a:dgm id="{EC051F1F-2190-4DAD-A4C8-C9F4F5119B2B}"/>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
                                            <p:graphicEl>
                                              <a:dgm id="{72D7EBF8-43FD-4412-A1A0-198EFFEC063C}"/>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graphicEl>
                                              <a:dgm id="{5ADF6ED4-9239-4264-9DC4-17A76571A011}"/>
                                            </p:graphic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
                                            <p:graphicEl>
                                              <a:dgm id="{C02B6B06-D4F2-4A75-959D-138E21639F69}"/>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8">
                                            <p:graphicEl>
                                              <a:dgm id="{A440E06C-AA06-425B-B53B-D9B722B2602D}"/>
                                            </p:graphic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
                                            <p:graphicEl>
                                              <a:dgm id="{B018B8F4-C1D3-43D0-BA74-7E7B8B3F2E76}"/>
                                            </p:graphic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lvl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75CAA61-5003-4FA8-8560-D782061D405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29" name="think-cell Slide" r:id="rId6" imgW="470" imgH="469" progId="TCLayout.ActiveDocument.1">
                  <p:embed/>
                </p:oleObj>
              </mc:Choice>
              <mc:Fallback>
                <p:oleObj name="think-cell Slide" r:id="rId6" imgW="470" imgH="469" progId="TCLayout.ActiveDocument.1">
                  <p:embed/>
                  <p:pic>
                    <p:nvPicPr>
                      <p:cNvPr id="5" name="Object 4" hidden="1">
                        <a:extLst>
                          <a:ext uri="{FF2B5EF4-FFF2-40B4-BE49-F238E27FC236}">
                            <a16:creationId xmlns:a16="http://schemas.microsoft.com/office/drawing/2014/main" id="{975CAA61-5003-4FA8-8560-D782061D405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B9EDC4A-338B-4258-81B5-2515F952CE53}"/>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4D6B4200-8D56-4F61-BDD8-EF97434ABED3}"/>
              </a:ext>
            </a:extLst>
          </p:cNvPr>
          <p:cNvSpPr>
            <a:spLocks noGrp="1"/>
          </p:cNvSpPr>
          <p:nvPr>
            <p:ph type="title"/>
          </p:nvPr>
        </p:nvSpPr>
        <p:spPr/>
        <p:txBody>
          <a:bodyPr/>
          <a:lstStyle/>
          <a:p>
            <a:r>
              <a:rPr lang="en-US" dirty="0"/>
              <a:t>A disconnect – The making of a leader in health care</a:t>
            </a:r>
          </a:p>
        </p:txBody>
      </p:sp>
      <p:pic>
        <p:nvPicPr>
          <p:cNvPr id="6" name="Picture 5">
            <a:extLst>
              <a:ext uri="{FF2B5EF4-FFF2-40B4-BE49-F238E27FC236}">
                <a16:creationId xmlns:a16="http://schemas.microsoft.com/office/drawing/2014/main" id="{1E4352CB-63BE-4695-8DA3-1BE3BD9913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9266" y="1566454"/>
            <a:ext cx="1671016" cy="2142328"/>
          </a:xfrm>
          <a:prstGeom prst="rect">
            <a:avLst/>
          </a:prstGeom>
        </p:spPr>
      </p:pic>
      <p:graphicFrame>
        <p:nvGraphicFramePr>
          <p:cNvPr id="7" name="Diagram 6">
            <a:extLst>
              <a:ext uri="{FF2B5EF4-FFF2-40B4-BE49-F238E27FC236}">
                <a16:creationId xmlns:a16="http://schemas.microsoft.com/office/drawing/2014/main" id="{4E313712-F226-47B7-9BB2-8079FF6EA9C5}"/>
              </a:ext>
            </a:extLst>
          </p:cNvPr>
          <p:cNvGraphicFramePr/>
          <p:nvPr>
            <p:extLst>
              <p:ext uri="{D42A27DB-BD31-4B8C-83A1-F6EECF244321}">
                <p14:modId xmlns:p14="http://schemas.microsoft.com/office/powerpoint/2010/main" val="3793398539"/>
              </p:ext>
            </p:extLst>
          </p:nvPr>
        </p:nvGraphicFramePr>
        <p:xfrm>
          <a:off x="2178367" y="471783"/>
          <a:ext cx="6786133" cy="509397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0" name="Picture 9">
            <a:extLst>
              <a:ext uri="{FF2B5EF4-FFF2-40B4-BE49-F238E27FC236}">
                <a16:creationId xmlns:a16="http://schemas.microsoft.com/office/drawing/2014/main" id="{7E64A867-82B3-409E-B929-F9FE606A68EE}"/>
              </a:ext>
            </a:extLst>
          </p:cNvPr>
          <p:cNvPicPr>
            <a:picLocks noChangeAspect="1"/>
          </p:cNvPicPr>
          <p:nvPr/>
        </p:nvPicPr>
        <p:blipFill>
          <a:blip r:embed="rId14"/>
          <a:stretch>
            <a:fillRect/>
          </a:stretch>
        </p:blipFill>
        <p:spPr>
          <a:xfrm>
            <a:off x="4392502" y="3429000"/>
            <a:ext cx="4571998" cy="2743199"/>
          </a:xfrm>
          <a:prstGeom prst="rect">
            <a:avLst/>
          </a:prstGeom>
        </p:spPr>
      </p:pic>
    </p:spTree>
    <p:extLst>
      <p:ext uri="{BB962C8B-B14F-4D97-AF65-F5344CB8AC3E}">
        <p14:creationId xmlns:p14="http://schemas.microsoft.com/office/powerpoint/2010/main" val="233793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dgm id="{738954C8-DA40-4E4E-BFF3-5C5FD449451E}"/>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graphicEl>
                                              <a:dgm id="{C78E199E-95D3-400F-BECF-D37685ABCA8E}"/>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160BE452-D577-4206-B068-4717D31C8749}"/>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1E62DE69-AAF6-46E4-B7F3-03F63188E32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3590F82D-90CA-4042-B91A-4AFAECC5139A}"/>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lvl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4B67BBE-6ADC-4E52-8C00-89A5F0FABCFD}"/>
              </a:ext>
            </a:extLst>
          </p:cNvPr>
          <p:cNvGraphicFramePr>
            <a:graphicFrameLocks noChangeAspect="1"/>
          </p:cNvGraphicFramePr>
          <p:nvPr>
            <p:custDataLst>
              <p:tags r:id="rId2"/>
            </p:custDataLst>
            <p:extLst>
              <p:ext uri="{D42A27DB-BD31-4B8C-83A1-F6EECF244321}">
                <p14:modId xmlns:p14="http://schemas.microsoft.com/office/powerpoint/2010/main" val="3519958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72" name="think-cell Slide" r:id="rId5" imgW="470" imgH="469" progId="TCLayout.ActiveDocument.1">
                  <p:embed/>
                </p:oleObj>
              </mc:Choice>
              <mc:Fallback>
                <p:oleObj name="think-cell Slide" r:id="rId5" imgW="470" imgH="46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9DF2B35-2AA7-4F63-9C1D-028C52025636}"/>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DE5F1D70-1879-45E3-AFFB-FF18D3369212}"/>
              </a:ext>
            </a:extLst>
          </p:cNvPr>
          <p:cNvSpPr>
            <a:spLocks noGrp="1"/>
          </p:cNvSpPr>
          <p:nvPr>
            <p:ph type="title"/>
          </p:nvPr>
        </p:nvSpPr>
        <p:spPr/>
        <p:txBody>
          <a:bodyPr/>
          <a:lstStyle/>
          <a:p>
            <a:r>
              <a:rPr lang="en-US" dirty="0"/>
              <a:t>The purpose of Med ECG</a:t>
            </a:r>
          </a:p>
        </p:txBody>
      </p:sp>
      <p:sp>
        <p:nvSpPr>
          <p:cNvPr id="6" name="Content Placeholder 2">
            <a:extLst>
              <a:ext uri="{FF2B5EF4-FFF2-40B4-BE49-F238E27FC236}">
                <a16:creationId xmlns:a16="http://schemas.microsoft.com/office/drawing/2014/main" id="{BEDD68C3-DD64-4618-B769-031B66D784BA}"/>
              </a:ext>
            </a:extLst>
          </p:cNvPr>
          <p:cNvSpPr>
            <a:spLocks noGrp="1"/>
          </p:cNvSpPr>
          <p:nvPr>
            <p:ph idx="1"/>
          </p:nvPr>
        </p:nvSpPr>
        <p:spPr>
          <a:xfrm>
            <a:off x="1119810" y="1625537"/>
            <a:ext cx="6904381" cy="1677458"/>
          </a:xfrm>
          <a:solidFill>
            <a:schemeClr val="tx2"/>
          </a:solidFill>
          <a:ln>
            <a:solidFill>
              <a:schemeClr val="tx2"/>
            </a:solidFill>
          </a:ln>
        </p:spPr>
        <p:txBody>
          <a:bodyPr lIns="91440" tIns="91440" rIns="91440" bIns="91440"/>
          <a:lstStyle/>
          <a:p>
            <a:pPr>
              <a:spcAft>
                <a:spcPts val="1800"/>
              </a:spcAft>
            </a:pPr>
            <a:r>
              <a:rPr lang="en-US" sz="3200" b="0" dirty="0">
                <a:solidFill>
                  <a:schemeClr val="accent1"/>
                </a:solidFill>
              </a:rPr>
              <a:t>Give medical students the </a:t>
            </a:r>
            <a:r>
              <a:rPr lang="en-US" sz="3200" dirty="0">
                <a:solidFill>
                  <a:schemeClr val="accent1"/>
                </a:solidFill>
              </a:rPr>
              <a:t>tools</a:t>
            </a:r>
            <a:r>
              <a:rPr lang="en-US" sz="3200" b="0" dirty="0">
                <a:solidFill>
                  <a:schemeClr val="accent1"/>
                </a:solidFill>
              </a:rPr>
              <a:t> and </a:t>
            </a:r>
            <a:r>
              <a:rPr lang="en-US" sz="3200" dirty="0">
                <a:solidFill>
                  <a:schemeClr val="accent1"/>
                </a:solidFill>
              </a:rPr>
              <a:t>experiences</a:t>
            </a:r>
            <a:r>
              <a:rPr lang="en-US" sz="3200" b="0" dirty="0">
                <a:solidFill>
                  <a:schemeClr val="accent1"/>
                </a:solidFill>
              </a:rPr>
              <a:t> needed to be </a:t>
            </a:r>
            <a:r>
              <a:rPr lang="en-US" sz="3200" dirty="0">
                <a:solidFill>
                  <a:schemeClr val="accent1"/>
                </a:solidFill>
              </a:rPr>
              <a:t>leaders in healthcare</a:t>
            </a:r>
          </a:p>
        </p:txBody>
      </p:sp>
      <p:sp>
        <p:nvSpPr>
          <p:cNvPr id="7" name="Content Placeholder 2">
            <a:extLst>
              <a:ext uri="{FF2B5EF4-FFF2-40B4-BE49-F238E27FC236}">
                <a16:creationId xmlns:a16="http://schemas.microsoft.com/office/drawing/2014/main" id="{A4CED609-4DED-4BF4-ACA2-F96432483D34}"/>
              </a:ext>
            </a:extLst>
          </p:cNvPr>
          <p:cNvSpPr txBox="1">
            <a:spLocks/>
          </p:cNvSpPr>
          <p:nvPr/>
        </p:nvSpPr>
        <p:spPr>
          <a:xfrm>
            <a:off x="1119810" y="3927249"/>
            <a:ext cx="6904380" cy="1677457"/>
          </a:xfrm>
          <a:prstGeom prst="rect">
            <a:avLst/>
          </a:prstGeom>
          <a:solidFill>
            <a:schemeClr val="tx2"/>
          </a:solidFill>
          <a:ln>
            <a:solidFill>
              <a:schemeClr val="tx2"/>
            </a:solidFill>
          </a:ln>
        </p:spPr>
        <p:txBody>
          <a:bodyPr vert="horz" lIns="91440" tIns="91440" rIns="91440" bIns="91440" rtlCol="0">
            <a:noAutofit/>
          </a:bodyPr>
          <a:lst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800"/>
              </a:spcAft>
            </a:pPr>
            <a:r>
              <a:rPr lang="en-US" sz="3200" dirty="0">
                <a:solidFill>
                  <a:schemeClr val="accent1"/>
                </a:solidFill>
              </a:rPr>
              <a:t>Improve the community </a:t>
            </a:r>
            <a:r>
              <a:rPr lang="en-US" sz="3200" b="0" dirty="0">
                <a:solidFill>
                  <a:schemeClr val="accent1"/>
                </a:solidFill>
              </a:rPr>
              <a:t>through active engagement with local non-profits</a:t>
            </a:r>
          </a:p>
        </p:txBody>
      </p:sp>
    </p:spTree>
    <p:extLst>
      <p:ext uri="{BB962C8B-B14F-4D97-AF65-F5344CB8AC3E}">
        <p14:creationId xmlns:p14="http://schemas.microsoft.com/office/powerpoint/2010/main" val="1934266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EC39-3A23-4024-B5C5-7DEB752B3965}"/>
              </a:ext>
            </a:extLst>
          </p:cNvPr>
          <p:cNvSpPr>
            <a:spLocks noGrp="1"/>
          </p:cNvSpPr>
          <p:nvPr>
            <p:ph type="title"/>
          </p:nvPr>
        </p:nvSpPr>
        <p:spPr/>
        <p:txBody>
          <a:bodyPr/>
          <a:lstStyle/>
          <a:p>
            <a:r>
              <a:rPr lang="en-US" dirty="0"/>
              <a:t>The purpose of Med ECG</a:t>
            </a:r>
          </a:p>
        </p:txBody>
      </p:sp>
      <p:sp>
        <p:nvSpPr>
          <p:cNvPr id="3" name="Content Placeholder 2">
            <a:extLst>
              <a:ext uri="{FF2B5EF4-FFF2-40B4-BE49-F238E27FC236}">
                <a16:creationId xmlns:a16="http://schemas.microsoft.com/office/drawing/2014/main" id="{973B3829-0BF8-45E7-B1EF-F069212ED45A}"/>
              </a:ext>
            </a:extLst>
          </p:cNvPr>
          <p:cNvSpPr>
            <a:spLocks noGrp="1"/>
          </p:cNvSpPr>
          <p:nvPr>
            <p:ph idx="1"/>
          </p:nvPr>
        </p:nvSpPr>
        <p:spPr>
          <a:xfrm>
            <a:off x="422031" y="1432200"/>
            <a:ext cx="8301046" cy="4590000"/>
          </a:xfrm>
        </p:spPr>
        <p:txBody>
          <a:bodyPr/>
          <a:lstStyle/>
          <a:p>
            <a:pPr marL="342900" indent="-342900">
              <a:buFont typeface="+mj-lt"/>
              <a:buAutoNum type="arabicPeriod"/>
            </a:pPr>
            <a:r>
              <a:rPr lang="en-US" dirty="0"/>
              <a:t>Provide medical students with new experiences outside of the explicit medical student curriculum enabling them to become future leaders in the industry</a:t>
            </a:r>
          </a:p>
          <a:p>
            <a:pPr marL="800100" lvl="1" indent="-342900">
              <a:buFont typeface="Arial"/>
              <a:buChar char="•"/>
            </a:pPr>
            <a:r>
              <a:rPr lang="en-US" dirty="0"/>
              <a:t>Students will gain exposure to clinical and non-clinical factors affecting modern health care </a:t>
            </a:r>
          </a:p>
          <a:p>
            <a:pPr marL="800100" lvl="1" indent="-342900">
              <a:buFont typeface="Arial"/>
              <a:buChar char="•"/>
            </a:pPr>
            <a:r>
              <a:rPr lang="en-US" dirty="0"/>
              <a:t>Members will develop teamwork, communication, and professional skills through collaboration with others outside of the physician space</a:t>
            </a:r>
          </a:p>
          <a:p>
            <a:pPr marL="800100" lvl="1" indent="-342900">
              <a:buFont typeface="Arial"/>
              <a:buChar char="•"/>
            </a:pPr>
            <a:r>
              <a:rPr lang="en-US" dirty="0"/>
              <a:t>Active and practical problem solving strengthen critical thinking abilities and improve students’ growth into future physicians, researchers, and leaders</a:t>
            </a:r>
          </a:p>
          <a:p>
            <a:pPr marL="800100" lvl="1" indent="-342900">
              <a:buFont typeface="Arial"/>
              <a:buChar char="•"/>
            </a:pPr>
            <a:endParaRPr lang="en-US" dirty="0"/>
          </a:p>
          <a:p>
            <a:pPr marL="342900" indent="-342900">
              <a:buAutoNum type="arabicPeriod"/>
            </a:pPr>
            <a:r>
              <a:rPr lang="en-US" dirty="0"/>
              <a:t>Improve the community through active engagement and problem solving with mission-minded health care organizations</a:t>
            </a:r>
          </a:p>
          <a:p>
            <a:pPr marL="800100" lvl="1" indent="-342900">
              <a:buFont typeface="Arial"/>
              <a:buChar char="•"/>
            </a:pPr>
            <a:r>
              <a:rPr lang="en-US" dirty="0"/>
              <a:t>Local not-for-profit health care organizations greatly benefit from partnership with curious, eager, and motivated medical students for specific projects</a:t>
            </a:r>
          </a:p>
          <a:p>
            <a:pPr marL="800100" lvl="1" indent="-342900">
              <a:buFont typeface="Arial"/>
              <a:buChar char="•"/>
            </a:pPr>
            <a:r>
              <a:rPr lang="en-US" dirty="0"/>
              <a:t>Well managed and scoped pro-bono work will provide new insights and tangible solutions for organizations with limited resources to improve our community</a:t>
            </a:r>
          </a:p>
        </p:txBody>
      </p:sp>
    </p:spTree>
    <p:extLst>
      <p:ext uri="{BB962C8B-B14F-4D97-AF65-F5344CB8AC3E}">
        <p14:creationId xmlns:p14="http://schemas.microsoft.com/office/powerpoint/2010/main" val="3454784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1E566-15EA-496F-AE6A-85D5924DC59A}"/>
              </a:ext>
            </a:extLst>
          </p:cNvPr>
          <p:cNvSpPr>
            <a:spLocks noGrp="1"/>
          </p:cNvSpPr>
          <p:nvPr>
            <p:ph type="title"/>
          </p:nvPr>
        </p:nvSpPr>
        <p:spPr/>
        <p:txBody>
          <a:bodyPr/>
          <a:lstStyle/>
          <a:p>
            <a:r>
              <a:rPr lang="en-US" sz="2000" dirty="0"/>
              <a:t>Med ECG executes on its vision by partnering with organizations to develop sustainable and creative operational and strategic solutions</a:t>
            </a:r>
          </a:p>
        </p:txBody>
      </p:sp>
      <p:sp>
        <p:nvSpPr>
          <p:cNvPr id="3" name="Content Placeholder 2">
            <a:extLst>
              <a:ext uri="{FF2B5EF4-FFF2-40B4-BE49-F238E27FC236}">
                <a16:creationId xmlns:a16="http://schemas.microsoft.com/office/drawing/2014/main" id="{79B50113-618C-410D-9CEB-ED9EB1222278}"/>
              </a:ext>
            </a:extLst>
          </p:cNvPr>
          <p:cNvSpPr>
            <a:spLocks noGrp="1"/>
          </p:cNvSpPr>
          <p:nvPr>
            <p:ph idx="1"/>
          </p:nvPr>
        </p:nvSpPr>
        <p:spPr>
          <a:xfrm>
            <a:off x="422031" y="1330600"/>
            <a:ext cx="8301046" cy="4590000"/>
          </a:xfrm>
        </p:spPr>
        <p:txBody>
          <a:bodyPr/>
          <a:lstStyle/>
          <a:p>
            <a:r>
              <a:rPr lang="en-US" dirty="0"/>
              <a:t>Med ECG is a team of intellectually curious medical students at the University of Michigan Medical School. Our goal is to combine our clinical skills, analytical abilities, and unique perspective to develop sustainable business solutions for community-oriented health care organizations. Together, we can create a better future in health care.</a:t>
            </a:r>
          </a:p>
          <a:p>
            <a:endParaRPr lang="en-US" dirty="0"/>
          </a:p>
        </p:txBody>
      </p:sp>
      <p:sp>
        <p:nvSpPr>
          <p:cNvPr id="4" name="AutoShape 11">
            <a:extLst>
              <a:ext uri="{FF2B5EF4-FFF2-40B4-BE49-F238E27FC236}">
                <a16:creationId xmlns:a16="http://schemas.microsoft.com/office/drawing/2014/main" id="{2A9CDC71-C054-40DB-B1DD-A1AB2785311E}"/>
              </a:ext>
            </a:extLst>
          </p:cNvPr>
          <p:cNvSpPr>
            <a:spLocks noChangeArrowheads="1"/>
          </p:cNvSpPr>
          <p:nvPr>
            <p:custDataLst>
              <p:tags r:id="rId1"/>
            </p:custDataLst>
          </p:nvPr>
        </p:nvSpPr>
        <p:spPr bwMode="auto">
          <a:xfrm>
            <a:off x="221469" y="2630714"/>
            <a:ext cx="8701064" cy="1165370"/>
          </a:xfrm>
          <a:prstGeom prst="triangle">
            <a:avLst>
              <a:gd name="adj" fmla="val 50000"/>
            </a:avLst>
          </a:prstGeom>
          <a:noFill/>
          <a:ln w="57150" cmpd="sng" algn="ctr">
            <a:solidFill>
              <a:srgbClr val="051C3B"/>
            </a:solidFill>
            <a:miter lim="800000"/>
            <a:headEnd type="none" w="lg" len="lg"/>
            <a:tailEnd type="none" w="lg" len="lg"/>
          </a:ln>
          <a:effectLst/>
        </p:spPr>
        <p:txBody>
          <a:bodyPr wrap="none" tIns="91440" bIns="91440" anchor="ctr"/>
          <a:lstStyle/>
          <a:p>
            <a:pPr algn="ctr" eaLnBrk="1" hangingPunct="1"/>
            <a:endParaRPr lang="de-DE" sz="1600">
              <a:cs typeface="Arial" pitchFamily="34" charset="0"/>
            </a:endParaRPr>
          </a:p>
        </p:txBody>
      </p:sp>
      <p:sp>
        <p:nvSpPr>
          <p:cNvPr id="5" name="Rectangle 20">
            <a:extLst>
              <a:ext uri="{FF2B5EF4-FFF2-40B4-BE49-F238E27FC236}">
                <a16:creationId xmlns:a16="http://schemas.microsoft.com/office/drawing/2014/main" id="{1BF151C2-E70B-4864-9D50-C2EB8A44BD2A}"/>
              </a:ext>
            </a:extLst>
          </p:cNvPr>
          <p:cNvSpPr>
            <a:spLocks noChangeArrowheads="1"/>
          </p:cNvSpPr>
          <p:nvPr/>
        </p:nvSpPr>
        <p:spPr bwMode="auto">
          <a:xfrm>
            <a:off x="182162" y="3892845"/>
            <a:ext cx="2595717" cy="61913"/>
          </a:xfrm>
          <a:prstGeom prst="rect">
            <a:avLst/>
          </a:prstGeom>
          <a:solidFill>
            <a:srgbClr val="051C3B"/>
          </a:solidFill>
          <a:ln w="9525" algn="ctr">
            <a:noFill/>
            <a:miter lim="800000"/>
            <a:headEnd type="none" w="lg" len="lg"/>
            <a:tailEnd type="none" w="lg" len="lg"/>
          </a:ln>
          <a:effectLst/>
        </p:spPr>
        <p:txBody>
          <a:bodyPr wrap="none" tIns="91440" bIns="91440" anchor="ctr"/>
          <a:lstStyle/>
          <a:p>
            <a:pPr algn="ctr" eaLnBrk="1" hangingPunct="1"/>
            <a:endParaRPr lang="de-DE" sz="1400">
              <a:cs typeface="Arial" pitchFamily="34" charset="0"/>
            </a:endParaRPr>
          </a:p>
        </p:txBody>
      </p:sp>
      <p:sp>
        <p:nvSpPr>
          <p:cNvPr id="6" name="Rectangle 21">
            <a:extLst>
              <a:ext uri="{FF2B5EF4-FFF2-40B4-BE49-F238E27FC236}">
                <a16:creationId xmlns:a16="http://schemas.microsoft.com/office/drawing/2014/main" id="{91EAEFAD-E232-43FC-9BAF-5BB4E719EB2C}"/>
              </a:ext>
            </a:extLst>
          </p:cNvPr>
          <p:cNvSpPr>
            <a:spLocks noChangeArrowheads="1"/>
          </p:cNvSpPr>
          <p:nvPr/>
        </p:nvSpPr>
        <p:spPr bwMode="auto">
          <a:xfrm>
            <a:off x="182162" y="6131984"/>
            <a:ext cx="2595717" cy="60325"/>
          </a:xfrm>
          <a:prstGeom prst="rect">
            <a:avLst/>
          </a:prstGeom>
          <a:solidFill>
            <a:srgbClr val="051C3B"/>
          </a:solidFill>
          <a:ln w="9525" algn="ctr">
            <a:noFill/>
            <a:miter lim="800000"/>
            <a:headEnd type="none" w="lg" len="lg"/>
            <a:tailEnd type="none" w="lg" len="lg"/>
          </a:ln>
          <a:effectLst/>
        </p:spPr>
        <p:txBody>
          <a:bodyPr wrap="none" tIns="91440" bIns="91440" anchor="ctr"/>
          <a:lstStyle/>
          <a:p>
            <a:pPr algn="ctr" eaLnBrk="1" hangingPunct="1"/>
            <a:endParaRPr lang="de-DE" sz="1400">
              <a:cs typeface="Arial" pitchFamily="34" charset="0"/>
            </a:endParaRPr>
          </a:p>
        </p:txBody>
      </p:sp>
      <p:sp>
        <p:nvSpPr>
          <p:cNvPr id="7" name="Rectangle 22">
            <a:extLst>
              <a:ext uri="{FF2B5EF4-FFF2-40B4-BE49-F238E27FC236}">
                <a16:creationId xmlns:a16="http://schemas.microsoft.com/office/drawing/2014/main" id="{078EC3CA-B153-4D5D-AEF0-FE97B93E26BF}"/>
              </a:ext>
            </a:extLst>
          </p:cNvPr>
          <p:cNvSpPr>
            <a:spLocks noChangeArrowheads="1"/>
          </p:cNvSpPr>
          <p:nvPr/>
        </p:nvSpPr>
        <p:spPr bwMode="auto">
          <a:xfrm>
            <a:off x="6474664" y="3892845"/>
            <a:ext cx="2598155" cy="61913"/>
          </a:xfrm>
          <a:prstGeom prst="rect">
            <a:avLst/>
          </a:prstGeom>
          <a:solidFill>
            <a:srgbClr val="051C3B"/>
          </a:solidFill>
          <a:ln w="9525" algn="ctr">
            <a:noFill/>
            <a:miter lim="800000"/>
            <a:headEnd type="none" w="lg" len="lg"/>
            <a:tailEnd type="none" w="lg" len="lg"/>
          </a:ln>
          <a:effectLst/>
        </p:spPr>
        <p:txBody>
          <a:bodyPr wrap="none" tIns="91440" bIns="91440" anchor="ctr"/>
          <a:lstStyle/>
          <a:p>
            <a:pPr algn="ctr" eaLnBrk="1" hangingPunct="1"/>
            <a:endParaRPr lang="de-DE" sz="1400">
              <a:cs typeface="Arial" pitchFamily="34" charset="0"/>
            </a:endParaRPr>
          </a:p>
        </p:txBody>
      </p:sp>
      <p:sp>
        <p:nvSpPr>
          <p:cNvPr id="8" name="Rectangle 23">
            <a:extLst>
              <a:ext uri="{FF2B5EF4-FFF2-40B4-BE49-F238E27FC236}">
                <a16:creationId xmlns:a16="http://schemas.microsoft.com/office/drawing/2014/main" id="{FE0FE29D-7441-4F76-A3C9-B8B6E1EB88CA}"/>
              </a:ext>
            </a:extLst>
          </p:cNvPr>
          <p:cNvSpPr>
            <a:spLocks noChangeArrowheads="1"/>
          </p:cNvSpPr>
          <p:nvPr/>
        </p:nvSpPr>
        <p:spPr bwMode="auto">
          <a:xfrm>
            <a:off x="6474664" y="6131984"/>
            <a:ext cx="2598155" cy="60325"/>
          </a:xfrm>
          <a:prstGeom prst="rect">
            <a:avLst/>
          </a:prstGeom>
          <a:solidFill>
            <a:srgbClr val="051C3B"/>
          </a:solidFill>
          <a:ln w="9525" algn="ctr">
            <a:noFill/>
            <a:miter lim="800000"/>
            <a:headEnd type="none" w="lg" len="lg"/>
            <a:tailEnd type="none" w="lg" len="lg"/>
          </a:ln>
          <a:effectLst/>
        </p:spPr>
        <p:txBody>
          <a:bodyPr wrap="none" tIns="91440" bIns="91440" anchor="ctr"/>
          <a:lstStyle/>
          <a:p>
            <a:pPr algn="ctr" eaLnBrk="1" hangingPunct="1"/>
            <a:endParaRPr lang="de-DE" sz="1400">
              <a:cs typeface="Arial" pitchFamily="34" charset="0"/>
            </a:endParaRPr>
          </a:p>
        </p:txBody>
      </p:sp>
      <p:sp>
        <p:nvSpPr>
          <p:cNvPr id="9" name="Rectangle 24">
            <a:extLst>
              <a:ext uri="{FF2B5EF4-FFF2-40B4-BE49-F238E27FC236}">
                <a16:creationId xmlns:a16="http://schemas.microsoft.com/office/drawing/2014/main" id="{2706680F-5D87-4119-8B51-056CE9B3779C}"/>
              </a:ext>
            </a:extLst>
          </p:cNvPr>
          <p:cNvSpPr>
            <a:spLocks noChangeArrowheads="1"/>
          </p:cNvSpPr>
          <p:nvPr/>
        </p:nvSpPr>
        <p:spPr bwMode="auto">
          <a:xfrm>
            <a:off x="3328411" y="3892845"/>
            <a:ext cx="2595718" cy="61913"/>
          </a:xfrm>
          <a:prstGeom prst="rect">
            <a:avLst/>
          </a:prstGeom>
          <a:solidFill>
            <a:srgbClr val="051C3B"/>
          </a:solidFill>
          <a:ln w="9525" algn="ctr">
            <a:noFill/>
            <a:miter lim="800000"/>
            <a:headEnd type="none" w="lg" len="lg"/>
            <a:tailEnd type="none" w="lg" len="lg"/>
          </a:ln>
          <a:effectLst/>
        </p:spPr>
        <p:txBody>
          <a:bodyPr wrap="none" tIns="91440" bIns="91440" anchor="ctr"/>
          <a:lstStyle/>
          <a:p>
            <a:pPr algn="ctr" eaLnBrk="1" hangingPunct="1"/>
            <a:endParaRPr lang="de-DE" sz="1400">
              <a:cs typeface="Arial" pitchFamily="34" charset="0"/>
            </a:endParaRPr>
          </a:p>
        </p:txBody>
      </p:sp>
      <p:sp>
        <p:nvSpPr>
          <p:cNvPr id="10" name="Rectangle 25">
            <a:extLst>
              <a:ext uri="{FF2B5EF4-FFF2-40B4-BE49-F238E27FC236}">
                <a16:creationId xmlns:a16="http://schemas.microsoft.com/office/drawing/2014/main" id="{E357EEC0-474D-442C-AA5D-18A0D79F53FD}"/>
              </a:ext>
            </a:extLst>
          </p:cNvPr>
          <p:cNvSpPr>
            <a:spLocks noChangeArrowheads="1"/>
          </p:cNvSpPr>
          <p:nvPr/>
        </p:nvSpPr>
        <p:spPr bwMode="auto">
          <a:xfrm>
            <a:off x="3328411" y="6131984"/>
            <a:ext cx="2595718" cy="60325"/>
          </a:xfrm>
          <a:prstGeom prst="rect">
            <a:avLst/>
          </a:prstGeom>
          <a:solidFill>
            <a:srgbClr val="051C3B"/>
          </a:solidFill>
          <a:ln w="9525" algn="ctr">
            <a:noFill/>
            <a:miter lim="800000"/>
            <a:headEnd type="none" w="lg" len="lg"/>
            <a:tailEnd type="none" w="lg" len="lg"/>
          </a:ln>
          <a:effectLst/>
        </p:spPr>
        <p:txBody>
          <a:bodyPr wrap="none" tIns="91440" bIns="91440" anchor="ctr"/>
          <a:lstStyle/>
          <a:p>
            <a:pPr algn="ctr" eaLnBrk="1" hangingPunct="1"/>
            <a:endParaRPr lang="de-DE" sz="1400">
              <a:cs typeface="Arial" pitchFamily="34" charset="0"/>
            </a:endParaRPr>
          </a:p>
        </p:txBody>
      </p:sp>
      <p:sp>
        <p:nvSpPr>
          <p:cNvPr id="11" name="Rectangle 29">
            <a:extLst>
              <a:ext uri="{FF2B5EF4-FFF2-40B4-BE49-F238E27FC236}">
                <a16:creationId xmlns:a16="http://schemas.microsoft.com/office/drawing/2014/main" id="{90E90F54-7E42-45F0-85C6-651076B1AFCE}"/>
              </a:ext>
            </a:extLst>
          </p:cNvPr>
          <p:cNvSpPr>
            <a:spLocks noChangeArrowheads="1"/>
          </p:cNvSpPr>
          <p:nvPr/>
        </p:nvSpPr>
        <p:spPr bwMode="auto">
          <a:xfrm>
            <a:off x="2975787" y="2966665"/>
            <a:ext cx="3192426" cy="754053"/>
          </a:xfrm>
          <a:prstGeom prst="rect">
            <a:avLst/>
          </a:prstGeom>
          <a:noFill/>
          <a:ln w="9525" algn="ctr">
            <a:noFill/>
            <a:miter lim="800000"/>
            <a:headEnd type="none" w="lg" len="lg"/>
            <a:tailEnd type="none" w="lg" len="lg"/>
          </a:ln>
          <a:effectLst/>
        </p:spPr>
        <p:txBody>
          <a:bodyPr wrap="none" tIns="91440">
            <a:spAutoFit/>
          </a:bodyPr>
          <a:lstStyle/>
          <a:p>
            <a:pPr algn="ctr" eaLnBrk="1" hangingPunct="1"/>
            <a:r>
              <a:rPr lang="en-US" sz="2000" b="1" dirty="0">
                <a:solidFill>
                  <a:srgbClr val="03274B"/>
                </a:solidFill>
                <a:cs typeface="Arial" pitchFamily="34" charset="0"/>
              </a:rPr>
              <a:t>Sustainable and creative</a:t>
            </a:r>
          </a:p>
          <a:p>
            <a:pPr algn="ctr" eaLnBrk="1" hangingPunct="1"/>
            <a:r>
              <a:rPr lang="en-US" sz="2000" b="1" dirty="0">
                <a:solidFill>
                  <a:srgbClr val="03274B"/>
                </a:solidFill>
                <a:cs typeface="Arial" pitchFamily="34" charset="0"/>
              </a:rPr>
              <a:t>partner-led solutions</a:t>
            </a:r>
          </a:p>
        </p:txBody>
      </p:sp>
      <p:grpSp>
        <p:nvGrpSpPr>
          <p:cNvPr id="12" name="Group 11">
            <a:extLst>
              <a:ext uri="{FF2B5EF4-FFF2-40B4-BE49-F238E27FC236}">
                <a16:creationId xmlns:a16="http://schemas.microsoft.com/office/drawing/2014/main" id="{5666A7D6-AF38-4571-90DA-0F00426C4179}"/>
              </a:ext>
            </a:extLst>
          </p:cNvPr>
          <p:cNvGrpSpPr/>
          <p:nvPr/>
        </p:nvGrpSpPr>
        <p:grpSpPr>
          <a:xfrm>
            <a:off x="221468" y="4026573"/>
            <a:ext cx="2510328" cy="2014999"/>
            <a:chOff x="602468" y="3899572"/>
            <a:chExt cx="2510328" cy="2014999"/>
          </a:xfrm>
        </p:grpSpPr>
        <p:sp>
          <p:nvSpPr>
            <p:cNvPr id="13" name="Rectangle 30">
              <a:extLst>
                <a:ext uri="{FF2B5EF4-FFF2-40B4-BE49-F238E27FC236}">
                  <a16:creationId xmlns:a16="http://schemas.microsoft.com/office/drawing/2014/main" id="{D08BEEDE-A25B-447B-A3FA-321D143B6755}"/>
                </a:ext>
              </a:extLst>
            </p:cNvPr>
            <p:cNvSpPr>
              <a:spLocks noChangeArrowheads="1"/>
            </p:cNvSpPr>
            <p:nvPr/>
          </p:nvSpPr>
          <p:spPr bwMode="gray">
            <a:xfrm>
              <a:off x="602468" y="3899572"/>
              <a:ext cx="2510328" cy="2014999"/>
            </a:xfrm>
            <a:prstGeom prst="rect">
              <a:avLst/>
            </a:prstGeom>
            <a:noFill/>
            <a:ln w="9525" algn="ctr">
              <a:solidFill>
                <a:srgbClr val="051C3B"/>
              </a:solidFill>
              <a:miter lim="800000"/>
              <a:headEnd type="none" w="lg" len="lg"/>
              <a:tailEnd type="none" w="lg" len="lg"/>
            </a:ln>
            <a:effectLst/>
          </p:spPr>
          <p:txBody>
            <a:bodyPr lIns="54000" tIns="91440" rIns="3600" bIns="91440"/>
            <a:lstStyle/>
            <a:p>
              <a:pPr eaLnBrk="1" hangingPunct="1">
                <a:lnSpc>
                  <a:spcPct val="95000"/>
                </a:lnSpc>
                <a:spcBef>
                  <a:spcPct val="15000"/>
                </a:spcBef>
              </a:pPr>
              <a:endParaRPr lang="en-US" sz="1600" dirty="0">
                <a:cs typeface="Arial" pitchFamily="34" charset="0"/>
              </a:endParaRPr>
            </a:p>
            <a:p>
              <a:pPr eaLnBrk="1" hangingPunct="1">
                <a:lnSpc>
                  <a:spcPct val="95000"/>
                </a:lnSpc>
                <a:spcBef>
                  <a:spcPct val="15000"/>
                </a:spcBef>
              </a:pPr>
              <a:endParaRPr lang="en-US" sz="1600" dirty="0">
                <a:cs typeface="Arial" pitchFamily="34" charset="0"/>
              </a:endParaRPr>
            </a:p>
            <a:p>
              <a:pPr eaLnBrk="1" hangingPunct="1">
                <a:lnSpc>
                  <a:spcPct val="95000"/>
                </a:lnSpc>
                <a:spcBef>
                  <a:spcPct val="15000"/>
                </a:spcBef>
              </a:pPr>
              <a:endParaRPr lang="en-US" sz="1400" dirty="0">
                <a:cs typeface="Arial" pitchFamily="34" charset="0"/>
              </a:endParaRPr>
            </a:p>
            <a:p>
              <a:pPr marL="288925" lvl="1" indent="-174625">
                <a:lnSpc>
                  <a:spcPct val="95000"/>
                </a:lnSpc>
                <a:spcBef>
                  <a:spcPct val="15000"/>
                </a:spcBef>
                <a:buFontTx/>
                <a:buChar char="•"/>
              </a:pPr>
              <a:r>
                <a:rPr lang="en-US" sz="1400" dirty="0">
                  <a:cs typeface="Arial" pitchFamily="34" charset="0"/>
                </a:rPr>
                <a:t>Trained with medical and clinical skills</a:t>
              </a:r>
            </a:p>
            <a:p>
              <a:pPr marL="288925" lvl="1" indent="-174625">
                <a:lnSpc>
                  <a:spcPct val="95000"/>
                </a:lnSpc>
                <a:spcBef>
                  <a:spcPct val="15000"/>
                </a:spcBef>
                <a:buFontTx/>
                <a:buChar char="•"/>
              </a:pPr>
              <a:r>
                <a:rPr lang="en-US" sz="1400" dirty="0">
                  <a:cs typeface="Arial" pitchFamily="34" charset="0"/>
                </a:rPr>
                <a:t>Active in hospital and outpatient facilities</a:t>
              </a:r>
            </a:p>
            <a:p>
              <a:pPr marL="288925" lvl="1" indent="-174625">
                <a:lnSpc>
                  <a:spcPct val="95000"/>
                </a:lnSpc>
                <a:spcBef>
                  <a:spcPct val="15000"/>
                </a:spcBef>
                <a:buFontTx/>
                <a:buChar char="•"/>
              </a:pPr>
              <a:r>
                <a:rPr lang="en-US" sz="1400" dirty="0">
                  <a:cs typeface="Arial" pitchFamily="34" charset="0"/>
                </a:rPr>
                <a:t>Interdisciplinary research</a:t>
              </a:r>
            </a:p>
          </p:txBody>
        </p:sp>
        <p:sp>
          <p:nvSpPr>
            <p:cNvPr id="14" name="Rectangle 33">
              <a:extLst>
                <a:ext uri="{FF2B5EF4-FFF2-40B4-BE49-F238E27FC236}">
                  <a16:creationId xmlns:a16="http://schemas.microsoft.com/office/drawing/2014/main" id="{0021FAE4-96F1-4C82-9E16-333F17FF290A}"/>
                </a:ext>
              </a:extLst>
            </p:cNvPr>
            <p:cNvSpPr>
              <a:spLocks noChangeArrowheads="1"/>
            </p:cNvSpPr>
            <p:nvPr/>
          </p:nvSpPr>
          <p:spPr bwMode="auto">
            <a:xfrm>
              <a:off x="602468" y="3899572"/>
              <a:ext cx="2510328" cy="788987"/>
            </a:xfrm>
            <a:prstGeom prst="rect">
              <a:avLst/>
            </a:prstGeom>
            <a:solidFill>
              <a:srgbClr val="051C3B"/>
            </a:solidFill>
            <a:ln w="9525" algn="ctr">
              <a:solidFill>
                <a:srgbClr val="051C3B"/>
              </a:solidFill>
              <a:miter lim="800000"/>
              <a:headEnd type="none" w="lg" len="lg"/>
              <a:tailEnd type="none" w="lg" len="lg"/>
            </a:ln>
            <a:effectLst/>
          </p:spPr>
          <p:txBody>
            <a:bodyPr tIns="91440" anchor="ctr"/>
            <a:lstStyle/>
            <a:p>
              <a:pPr algn="ctr" eaLnBrk="1" hangingPunct="1"/>
              <a:r>
                <a:rPr lang="en-US" sz="1400" b="1" dirty="0">
                  <a:solidFill>
                    <a:srgbClr val="FBCB32"/>
                  </a:solidFill>
                  <a:cs typeface="Arial" pitchFamily="34" charset="0"/>
                </a:rPr>
                <a:t>Medical and clinical expertise</a:t>
              </a:r>
            </a:p>
          </p:txBody>
        </p:sp>
      </p:grpSp>
      <p:grpSp>
        <p:nvGrpSpPr>
          <p:cNvPr id="15" name="Group 14">
            <a:extLst>
              <a:ext uri="{FF2B5EF4-FFF2-40B4-BE49-F238E27FC236}">
                <a16:creationId xmlns:a16="http://schemas.microsoft.com/office/drawing/2014/main" id="{926CD07C-5723-419C-BE33-9E411A93DDD6}"/>
              </a:ext>
            </a:extLst>
          </p:cNvPr>
          <p:cNvGrpSpPr/>
          <p:nvPr/>
        </p:nvGrpSpPr>
        <p:grpSpPr>
          <a:xfrm>
            <a:off x="3369544" y="4026573"/>
            <a:ext cx="2510328" cy="2014999"/>
            <a:chOff x="3755009" y="3899572"/>
            <a:chExt cx="2510328" cy="2014999"/>
          </a:xfrm>
        </p:grpSpPr>
        <p:sp>
          <p:nvSpPr>
            <p:cNvPr id="16" name="Rectangle 30">
              <a:extLst>
                <a:ext uri="{FF2B5EF4-FFF2-40B4-BE49-F238E27FC236}">
                  <a16:creationId xmlns:a16="http://schemas.microsoft.com/office/drawing/2014/main" id="{5AA1176F-80CE-4862-8BD1-8A3365B0E59A}"/>
                </a:ext>
              </a:extLst>
            </p:cNvPr>
            <p:cNvSpPr>
              <a:spLocks noChangeArrowheads="1"/>
            </p:cNvSpPr>
            <p:nvPr/>
          </p:nvSpPr>
          <p:spPr bwMode="gray">
            <a:xfrm>
              <a:off x="3755009" y="3899572"/>
              <a:ext cx="2510328" cy="2014999"/>
            </a:xfrm>
            <a:prstGeom prst="rect">
              <a:avLst/>
            </a:prstGeom>
            <a:noFill/>
            <a:ln w="9525" algn="ctr">
              <a:solidFill>
                <a:srgbClr val="051C3B"/>
              </a:solidFill>
              <a:miter lim="800000"/>
              <a:headEnd type="none" w="lg" len="lg"/>
              <a:tailEnd type="none" w="lg" len="lg"/>
            </a:ln>
            <a:effectLst/>
          </p:spPr>
          <p:txBody>
            <a:bodyPr lIns="54000" tIns="91440" rIns="3600" bIns="91440"/>
            <a:lstStyle/>
            <a:p>
              <a:pPr eaLnBrk="1" hangingPunct="1">
                <a:lnSpc>
                  <a:spcPct val="95000"/>
                </a:lnSpc>
                <a:spcBef>
                  <a:spcPct val="15000"/>
                </a:spcBef>
              </a:pPr>
              <a:endParaRPr lang="en-US" sz="1600" dirty="0">
                <a:cs typeface="Arial" pitchFamily="34" charset="0"/>
              </a:endParaRPr>
            </a:p>
            <a:p>
              <a:pPr eaLnBrk="1" hangingPunct="1">
                <a:lnSpc>
                  <a:spcPct val="95000"/>
                </a:lnSpc>
                <a:spcBef>
                  <a:spcPct val="15000"/>
                </a:spcBef>
              </a:pPr>
              <a:endParaRPr lang="en-US" sz="1600" dirty="0">
                <a:cs typeface="Arial" pitchFamily="34" charset="0"/>
              </a:endParaRPr>
            </a:p>
            <a:p>
              <a:pPr eaLnBrk="1" hangingPunct="1">
                <a:lnSpc>
                  <a:spcPct val="95000"/>
                </a:lnSpc>
                <a:spcBef>
                  <a:spcPct val="15000"/>
                </a:spcBef>
              </a:pPr>
              <a:endParaRPr lang="en-US" sz="1400" dirty="0">
                <a:cs typeface="Arial" pitchFamily="34" charset="0"/>
              </a:endParaRPr>
            </a:p>
            <a:p>
              <a:pPr marL="288925" lvl="1" indent="-174625">
                <a:lnSpc>
                  <a:spcPct val="95000"/>
                </a:lnSpc>
                <a:spcBef>
                  <a:spcPct val="15000"/>
                </a:spcBef>
                <a:buFontTx/>
                <a:buChar char="•"/>
              </a:pPr>
              <a:r>
                <a:rPr lang="en-US" sz="1400" dirty="0">
                  <a:cs typeface="Arial" pitchFamily="34" charset="0"/>
                </a:rPr>
                <a:t>Focused and precise analytical skills based in scientific roots</a:t>
              </a:r>
            </a:p>
            <a:p>
              <a:pPr marL="288925" lvl="1" indent="-174625">
                <a:lnSpc>
                  <a:spcPct val="95000"/>
                </a:lnSpc>
                <a:spcBef>
                  <a:spcPct val="15000"/>
                </a:spcBef>
                <a:buFontTx/>
                <a:buChar char="•"/>
              </a:pPr>
              <a:r>
                <a:rPr lang="en-US" sz="1400" dirty="0">
                  <a:cs typeface="Arial" pitchFamily="34" charset="0"/>
                </a:rPr>
                <a:t>Strong fluid problem solving skills</a:t>
              </a:r>
            </a:p>
          </p:txBody>
        </p:sp>
        <p:sp>
          <p:nvSpPr>
            <p:cNvPr id="17" name="Rectangle 34">
              <a:extLst>
                <a:ext uri="{FF2B5EF4-FFF2-40B4-BE49-F238E27FC236}">
                  <a16:creationId xmlns:a16="http://schemas.microsoft.com/office/drawing/2014/main" id="{771F06AE-D68E-401C-A3E7-82C625B2E061}"/>
                </a:ext>
              </a:extLst>
            </p:cNvPr>
            <p:cNvSpPr>
              <a:spLocks noChangeArrowheads="1"/>
            </p:cNvSpPr>
            <p:nvPr/>
          </p:nvSpPr>
          <p:spPr bwMode="auto">
            <a:xfrm>
              <a:off x="3755009" y="3899572"/>
              <a:ext cx="2510328" cy="788987"/>
            </a:xfrm>
            <a:prstGeom prst="rect">
              <a:avLst/>
            </a:prstGeom>
            <a:solidFill>
              <a:srgbClr val="051C3B"/>
            </a:solidFill>
            <a:ln w="9525" algn="ctr">
              <a:solidFill>
                <a:srgbClr val="051C3B"/>
              </a:solidFill>
              <a:miter lim="800000"/>
              <a:headEnd type="none" w="lg" len="lg"/>
              <a:tailEnd type="none" w="lg" len="lg"/>
            </a:ln>
            <a:effectLst/>
          </p:spPr>
          <p:txBody>
            <a:bodyPr tIns="91440" anchor="ctr"/>
            <a:lstStyle/>
            <a:p>
              <a:pPr algn="ctr"/>
              <a:r>
                <a:rPr lang="en-US" sz="1400" b="1" dirty="0">
                  <a:solidFill>
                    <a:srgbClr val="FBCB32"/>
                  </a:solidFill>
                  <a:cs typeface="Arial" pitchFamily="34" charset="0"/>
                </a:rPr>
                <a:t>Detail-oriented analysis</a:t>
              </a:r>
            </a:p>
          </p:txBody>
        </p:sp>
      </p:grpSp>
      <p:grpSp>
        <p:nvGrpSpPr>
          <p:cNvPr id="18" name="Group 17">
            <a:extLst>
              <a:ext uri="{FF2B5EF4-FFF2-40B4-BE49-F238E27FC236}">
                <a16:creationId xmlns:a16="http://schemas.microsoft.com/office/drawing/2014/main" id="{845EA970-AB48-4565-BA72-274D53C78404}"/>
              </a:ext>
            </a:extLst>
          </p:cNvPr>
          <p:cNvGrpSpPr/>
          <p:nvPr/>
        </p:nvGrpSpPr>
        <p:grpSpPr>
          <a:xfrm>
            <a:off x="6517621" y="4026573"/>
            <a:ext cx="2510328" cy="2014999"/>
            <a:chOff x="6898621" y="3899572"/>
            <a:chExt cx="2510328" cy="2014999"/>
          </a:xfrm>
        </p:grpSpPr>
        <p:sp>
          <p:nvSpPr>
            <p:cNvPr id="19" name="Rectangle 30">
              <a:extLst>
                <a:ext uri="{FF2B5EF4-FFF2-40B4-BE49-F238E27FC236}">
                  <a16:creationId xmlns:a16="http://schemas.microsoft.com/office/drawing/2014/main" id="{5F5A7D8E-9F70-45AB-A436-BCFD24D2C553}"/>
                </a:ext>
              </a:extLst>
            </p:cNvPr>
            <p:cNvSpPr>
              <a:spLocks noChangeArrowheads="1"/>
            </p:cNvSpPr>
            <p:nvPr/>
          </p:nvSpPr>
          <p:spPr bwMode="gray">
            <a:xfrm>
              <a:off x="6898621" y="3899572"/>
              <a:ext cx="2510328" cy="2014999"/>
            </a:xfrm>
            <a:prstGeom prst="rect">
              <a:avLst/>
            </a:prstGeom>
            <a:noFill/>
            <a:ln w="9525" algn="ctr">
              <a:solidFill>
                <a:srgbClr val="051C3B"/>
              </a:solidFill>
              <a:miter lim="800000"/>
              <a:headEnd type="none" w="lg" len="lg"/>
              <a:tailEnd type="none" w="lg" len="lg"/>
            </a:ln>
            <a:effectLst/>
          </p:spPr>
          <p:txBody>
            <a:bodyPr lIns="54000" tIns="91440" rIns="3600" bIns="91440"/>
            <a:lstStyle/>
            <a:p>
              <a:pPr eaLnBrk="1" hangingPunct="1">
                <a:lnSpc>
                  <a:spcPct val="95000"/>
                </a:lnSpc>
                <a:spcBef>
                  <a:spcPct val="15000"/>
                </a:spcBef>
              </a:pPr>
              <a:endParaRPr lang="en-US" sz="1600" dirty="0">
                <a:cs typeface="Arial" pitchFamily="34" charset="0"/>
              </a:endParaRPr>
            </a:p>
            <a:p>
              <a:pPr eaLnBrk="1" hangingPunct="1">
                <a:lnSpc>
                  <a:spcPct val="95000"/>
                </a:lnSpc>
                <a:spcBef>
                  <a:spcPct val="15000"/>
                </a:spcBef>
              </a:pPr>
              <a:endParaRPr lang="en-US" sz="1600" dirty="0">
                <a:cs typeface="Arial" pitchFamily="34" charset="0"/>
              </a:endParaRPr>
            </a:p>
            <a:p>
              <a:pPr eaLnBrk="1" hangingPunct="1">
                <a:lnSpc>
                  <a:spcPct val="95000"/>
                </a:lnSpc>
                <a:spcBef>
                  <a:spcPct val="15000"/>
                </a:spcBef>
              </a:pPr>
              <a:endParaRPr lang="en-US" sz="1400" dirty="0">
                <a:cs typeface="Arial" pitchFamily="34" charset="0"/>
              </a:endParaRPr>
            </a:p>
            <a:p>
              <a:pPr marL="288925" lvl="1" indent="-174625">
                <a:lnSpc>
                  <a:spcPct val="95000"/>
                </a:lnSpc>
                <a:spcBef>
                  <a:spcPct val="15000"/>
                </a:spcBef>
                <a:buFontTx/>
                <a:buChar char="•"/>
              </a:pPr>
              <a:r>
                <a:rPr lang="en-US" sz="1400" dirty="0">
                  <a:cs typeface="Arial" pitchFamily="34" charset="0"/>
                </a:rPr>
                <a:t>Out-of-the-box business solutions coming from medical background</a:t>
              </a:r>
            </a:p>
            <a:p>
              <a:pPr marL="288925" lvl="1" indent="-174625">
                <a:lnSpc>
                  <a:spcPct val="95000"/>
                </a:lnSpc>
                <a:spcBef>
                  <a:spcPct val="15000"/>
                </a:spcBef>
                <a:buFontTx/>
                <a:buChar char="•"/>
              </a:pPr>
              <a:r>
                <a:rPr lang="en-US" sz="1400" dirty="0">
                  <a:cs typeface="Arial" pitchFamily="34" charset="0"/>
                </a:rPr>
                <a:t>Clinician and patient perspectives</a:t>
              </a:r>
            </a:p>
          </p:txBody>
        </p:sp>
        <p:sp>
          <p:nvSpPr>
            <p:cNvPr id="20" name="Rectangle 19">
              <a:extLst>
                <a:ext uri="{FF2B5EF4-FFF2-40B4-BE49-F238E27FC236}">
                  <a16:creationId xmlns:a16="http://schemas.microsoft.com/office/drawing/2014/main" id="{AE580A3F-79DE-4A84-9817-838AA0F9453A}"/>
                </a:ext>
              </a:extLst>
            </p:cNvPr>
            <p:cNvSpPr>
              <a:spLocks noChangeArrowheads="1"/>
            </p:cNvSpPr>
            <p:nvPr/>
          </p:nvSpPr>
          <p:spPr bwMode="auto">
            <a:xfrm>
              <a:off x="6898621" y="3899572"/>
              <a:ext cx="2510328" cy="788987"/>
            </a:xfrm>
            <a:prstGeom prst="rect">
              <a:avLst/>
            </a:prstGeom>
            <a:solidFill>
              <a:srgbClr val="051C3B"/>
            </a:solidFill>
            <a:ln w="9525" algn="ctr">
              <a:solidFill>
                <a:srgbClr val="051C3B"/>
              </a:solidFill>
              <a:miter lim="800000"/>
              <a:headEnd type="none" w="lg" len="lg"/>
              <a:tailEnd type="none" w="lg" len="lg"/>
            </a:ln>
            <a:effectLst/>
          </p:spPr>
          <p:txBody>
            <a:bodyPr tIns="91440" anchor="ctr"/>
            <a:lstStyle/>
            <a:p>
              <a:pPr algn="ctr" eaLnBrk="1" hangingPunct="1"/>
              <a:r>
                <a:rPr lang="en-US" sz="1400" b="1" dirty="0">
                  <a:solidFill>
                    <a:srgbClr val="FBCB32"/>
                  </a:solidFill>
                  <a:cs typeface="Arial" pitchFamily="34" charset="0"/>
                </a:rPr>
                <a:t>Unique perspective and creativity</a:t>
              </a:r>
            </a:p>
          </p:txBody>
        </p:sp>
      </p:grpSp>
    </p:spTree>
    <p:extLst>
      <p:ext uri="{BB962C8B-B14F-4D97-AF65-F5344CB8AC3E}">
        <p14:creationId xmlns:p14="http://schemas.microsoft.com/office/powerpoint/2010/main" val="18642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hidden="1">
            <a:extLst>
              <a:ext uri="{FF2B5EF4-FFF2-40B4-BE49-F238E27FC236}">
                <a16:creationId xmlns:a16="http://schemas.microsoft.com/office/drawing/2014/main" id="{B0F4ED74-4423-4D1C-9D62-3429345F484C}"/>
              </a:ext>
            </a:extLst>
          </p:cNvPr>
          <p:cNvGraphicFramePr>
            <a:graphicFrameLocks noChangeAspect="1"/>
          </p:cNvGraphicFramePr>
          <p:nvPr>
            <p:custDataLst>
              <p:tags r:id="rId2"/>
            </p:custDataLst>
            <p:extLst>
              <p:ext uri="{D42A27DB-BD31-4B8C-83A1-F6EECF244321}">
                <p14:modId xmlns:p14="http://schemas.microsoft.com/office/powerpoint/2010/main" val="23827930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93" name="think-cell Slide" r:id="rId5" imgW="470" imgH="469" progId="TCLayout.ActiveDocument.1">
                  <p:embed/>
                </p:oleObj>
              </mc:Choice>
              <mc:Fallback>
                <p:oleObj name="think-cell Slide" r:id="rId5" imgW="470" imgH="46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229D8BD8-BD17-4B22-9022-13D36D8B1E2F}"/>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E8E1E009-D555-420C-8D17-EF2F0B6595C3}"/>
              </a:ext>
            </a:extLst>
          </p:cNvPr>
          <p:cNvSpPr>
            <a:spLocks noGrp="1"/>
          </p:cNvSpPr>
          <p:nvPr>
            <p:ph type="title"/>
          </p:nvPr>
        </p:nvSpPr>
        <p:spPr/>
        <p:txBody>
          <a:bodyPr anchor="t"/>
          <a:lstStyle/>
          <a:p>
            <a:r>
              <a:rPr lang="en-US" dirty="0"/>
              <a:t>Our model includes three key components</a:t>
            </a:r>
          </a:p>
        </p:txBody>
      </p:sp>
      <p:sp>
        <p:nvSpPr>
          <p:cNvPr id="7" name="Rectangle 6">
            <a:extLst>
              <a:ext uri="{FF2B5EF4-FFF2-40B4-BE49-F238E27FC236}">
                <a16:creationId xmlns:a16="http://schemas.microsoft.com/office/drawing/2014/main" id="{11097878-F5FD-41F2-9FA2-15454F5D5ECF}"/>
              </a:ext>
            </a:extLst>
          </p:cNvPr>
          <p:cNvSpPr/>
          <p:nvPr/>
        </p:nvSpPr>
        <p:spPr>
          <a:xfrm>
            <a:off x="5350498" y="1191353"/>
            <a:ext cx="3660981" cy="89879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285750" indent="-285750">
              <a:buFont typeface="Wingdings" panose="05000000000000000000" pitchFamily="2" charset="2"/>
              <a:buChar char="§"/>
            </a:pPr>
            <a:r>
              <a:rPr lang="en-US" dirty="0">
                <a:solidFill>
                  <a:schemeClr val="tx1"/>
                </a:solidFill>
              </a:rPr>
              <a:t>Intro to business basics</a:t>
            </a:r>
          </a:p>
          <a:p>
            <a:pPr marL="285750" indent="-285750">
              <a:buFont typeface="Wingdings" panose="05000000000000000000" pitchFamily="2" charset="2"/>
              <a:buChar char="§"/>
            </a:pPr>
            <a:r>
              <a:rPr lang="en-US" dirty="0">
                <a:solidFill>
                  <a:schemeClr val="tx1"/>
                </a:solidFill>
              </a:rPr>
              <a:t>Problem scoping and framing</a:t>
            </a:r>
          </a:p>
          <a:p>
            <a:pPr marL="285750" indent="-285750">
              <a:buFont typeface="Wingdings" panose="05000000000000000000" pitchFamily="2" charset="2"/>
              <a:buChar char="§"/>
            </a:pPr>
            <a:r>
              <a:rPr lang="en-US" dirty="0">
                <a:solidFill>
                  <a:schemeClr val="tx1"/>
                </a:solidFill>
              </a:rPr>
              <a:t>Analytics, presenting findings</a:t>
            </a:r>
          </a:p>
          <a:p>
            <a:pPr marL="285750" indent="-285750">
              <a:buFont typeface="Wingdings" panose="05000000000000000000" pitchFamily="2" charset="2"/>
              <a:buChar char="§"/>
            </a:pPr>
            <a:r>
              <a:rPr lang="en-US" dirty="0">
                <a:solidFill>
                  <a:schemeClr val="tx1"/>
                </a:solidFill>
              </a:rPr>
              <a:t>Simulated case</a:t>
            </a:r>
          </a:p>
        </p:txBody>
      </p:sp>
      <p:sp>
        <p:nvSpPr>
          <p:cNvPr id="8" name="Rectangle 7">
            <a:extLst>
              <a:ext uri="{FF2B5EF4-FFF2-40B4-BE49-F238E27FC236}">
                <a16:creationId xmlns:a16="http://schemas.microsoft.com/office/drawing/2014/main" id="{B0E7FC54-E056-4E4D-98FA-4CC501082F0A}"/>
              </a:ext>
            </a:extLst>
          </p:cNvPr>
          <p:cNvSpPr/>
          <p:nvPr/>
        </p:nvSpPr>
        <p:spPr>
          <a:xfrm>
            <a:off x="5350499" y="2360375"/>
            <a:ext cx="3585982" cy="18487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285750" indent="-285750">
              <a:buFont typeface="Wingdings" panose="05000000000000000000" pitchFamily="2" charset="2"/>
              <a:buChar char="§"/>
            </a:pPr>
            <a:r>
              <a:rPr lang="en-US" dirty="0">
                <a:solidFill>
                  <a:schemeClr val="tx1"/>
                </a:solidFill>
              </a:rPr>
              <a:t>Issue identification with client</a:t>
            </a:r>
          </a:p>
          <a:p>
            <a:pPr marL="285750" indent="-285750">
              <a:buFont typeface="Wingdings" panose="05000000000000000000" pitchFamily="2" charset="2"/>
              <a:buChar char="§"/>
            </a:pPr>
            <a:r>
              <a:rPr lang="en-US" dirty="0">
                <a:solidFill>
                  <a:schemeClr val="tx1"/>
                </a:solidFill>
              </a:rPr>
              <a:t>Assembling core team members</a:t>
            </a:r>
          </a:p>
          <a:p>
            <a:pPr marL="285750" indent="-285750">
              <a:buFont typeface="Wingdings" panose="05000000000000000000" pitchFamily="2" charset="2"/>
              <a:buChar char="§"/>
            </a:pPr>
            <a:r>
              <a:rPr lang="en-US" dirty="0">
                <a:solidFill>
                  <a:schemeClr val="tx1"/>
                </a:solidFill>
              </a:rPr>
              <a:t>Project scoping</a:t>
            </a:r>
          </a:p>
          <a:p>
            <a:pPr marL="285750" indent="-285750">
              <a:buFont typeface="Wingdings" panose="05000000000000000000" pitchFamily="2" charset="2"/>
              <a:buChar char="§"/>
            </a:pPr>
            <a:r>
              <a:rPr lang="en-US" dirty="0">
                <a:solidFill>
                  <a:schemeClr val="tx1"/>
                </a:solidFill>
              </a:rPr>
              <a:t>Data collection and analysis</a:t>
            </a:r>
          </a:p>
          <a:p>
            <a:pPr marL="285750" indent="-285750">
              <a:buFont typeface="Wingdings" panose="05000000000000000000" pitchFamily="2" charset="2"/>
              <a:buChar char="§"/>
            </a:pPr>
            <a:r>
              <a:rPr lang="en-US" dirty="0">
                <a:solidFill>
                  <a:schemeClr val="tx1"/>
                </a:solidFill>
              </a:rPr>
              <a:t>Alignment on next steps w/ clients</a:t>
            </a:r>
          </a:p>
        </p:txBody>
      </p:sp>
      <p:sp>
        <p:nvSpPr>
          <p:cNvPr id="9" name="Rectangle 8">
            <a:extLst>
              <a:ext uri="{FF2B5EF4-FFF2-40B4-BE49-F238E27FC236}">
                <a16:creationId xmlns:a16="http://schemas.microsoft.com/office/drawing/2014/main" id="{E4514BB8-86CC-4680-9363-592E1492B0E1}"/>
              </a:ext>
            </a:extLst>
          </p:cNvPr>
          <p:cNvSpPr/>
          <p:nvPr/>
        </p:nvSpPr>
        <p:spPr>
          <a:xfrm>
            <a:off x="5350499" y="4540487"/>
            <a:ext cx="3585982" cy="89879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285750" indent="-285750">
              <a:buFont typeface="Wingdings" panose="05000000000000000000" pitchFamily="2" charset="2"/>
              <a:buChar char="§"/>
            </a:pPr>
            <a:r>
              <a:rPr lang="en-US" dirty="0">
                <a:solidFill>
                  <a:schemeClr val="tx1"/>
                </a:solidFill>
              </a:rPr>
              <a:t>Seek feedback from clients and team members throughout</a:t>
            </a:r>
          </a:p>
        </p:txBody>
      </p:sp>
      <p:grpSp>
        <p:nvGrpSpPr>
          <p:cNvPr id="3" name="Group 2">
            <a:extLst>
              <a:ext uri="{FF2B5EF4-FFF2-40B4-BE49-F238E27FC236}">
                <a16:creationId xmlns:a16="http://schemas.microsoft.com/office/drawing/2014/main" id="{B7749F23-5554-4335-887C-B29267881C02}"/>
              </a:ext>
            </a:extLst>
          </p:cNvPr>
          <p:cNvGrpSpPr/>
          <p:nvPr/>
        </p:nvGrpSpPr>
        <p:grpSpPr>
          <a:xfrm>
            <a:off x="202544" y="954863"/>
            <a:ext cx="5254132" cy="1434823"/>
            <a:chOff x="202544" y="954863"/>
            <a:chExt cx="5254132" cy="1434823"/>
          </a:xfrm>
        </p:grpSpPr>
        <p:sp>
          <p:nvSpPr>
            <p:cNvPr id="4" name="Chevron 3">
              <a:extLst>
                <a:ext uri="{FF2B5EF4-FFF2-40B4-BE49-F238E27FC236}">
                  <a16:creationId xmlns:a16="http://schemas.microsoft.com/office/drawing/2014/main" id="{DAE7EC33-7163-4B8F-AFED-692D1F9E09C0}"/>
                </a:ext>
              </a:extLst>
            </p:cNvPr>
            <p:cNvSpPr/>
            <p:nvPr/>
          </p:nvSpPr>
          <p:spPr>
            <a:xfrm rot="5400000">
              <a:off x="528114" y="722170"/>
              <a:ext cx="1341946" cy="1993085"/>
            </a:xfrm>
            <a:prstGeom prst="chevron">
              <a:avLst>
                <a:gd name="adj" fmla="val 26032"/>
              </a:avLst>
            </a:prstGeom>
            <a:solidFill>
              <a:srgbClr val="051C3B"/>
            </a:solidFill>
            <a:ln w="9525">
              <a:solidFill>
                <a:srgbClr val="051C3B"/>
              </a:solid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nchorCtr="0"/>
            <a:lstStyle/>
            <a:p>
              <a:pPr algn="ctr"/>
              <a:r>
                <a:rPr lang="en-US" sz="2800" b="1" dirty="0">
                  <a:solidFill>
                    <a:schemeClr val="accent1"/>
                  </a:solidFill>
                </a:rPr>
                <a:t>Training</a:t>
              </a:r>
            </a:p>
          </p:txBody>
        </p:sp>
        <p:pic>
          <p:nvPicPr>
            <p:cNvPr id="12" name="Picture 11" descr="noun_848416_cc.png">
              <a:extLst>
                <a:ext uri="{FF2B5EF4-FFF2-40B4-BE49-F238E27FC236}">
                  <a16:creationId xmlns:a16="http://schemas.microsoft.com/office/drawing/2014/main" id="{419D7B2D-558D-454A-A301-5751B208810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15441"/>
            <a:stretch/>
          </p:blipFill>
          <p:spPr>
            <a:xfrm>
              <a:off x="2505026" y="954863"/>
              <a:ext cx="1320269" cy="1116405"/>
            </a:xfrm>
            <a:prstGeom prst="rect">
              <a:avLst/>
            </a:prstGeom>
          </p:spPr>
        </p:pic>
        <p:sp>
          <p:nvSpPr>
            <p:cNvPr id="13" name="TextBox 12">
              <a:extLst>
                <a:ext uri="{FF2B5EF4-FFF2-40B4-BE49-F238E27FC236}">
                  <a16:creationId xmlns:a16="http://schemas.microsoft.com/office/drawing/2014/main" id="{0A700086-04AB-4A17-921A-38D6A37A2047}"/>
                </a:ext>
              </a:extLst>
            </p:cNvPr>
            <p:cNvSpPr txBox="1"/>
            <p:nvPr/>
          </p:nvSpPr>
          <p:spPr>
            <a:xfrm>
              <a:off x="3952533" y="1378143"/>
              <a:ext cx="1504143" cy="489534"/>
            </a:xfrm>
            <a:prstGeom prst="rect">
              <a:avLst/>
            </a:prstGeom>
            <a:noFill/>
          </p:spPr>
          <p:txBody>
            <a:bodyPr wrap="square" tIns="90000" bIns="90000" rtlCol="0" anchor="t">
              <a:spAutoFit/>
            </a:bodyPr>
            <a:lstStyle/>
            <a:p>
              <a:pPr algn="ctr"/>
              <a:r>
                <a:rPr lang="en-US" sz="2000" b="1" dirty="0"/>
                <a:t>4 weeks</a:t>
              </a:r>
            </a:p>
          </p:txBody>
        </p:sp>
      </p:grpSp>
      <p:grpSp>
        <p:nvGrpSpPr>
          <p:cNvPr id="20" name="Group 19">
            <a:extLst>
              <a:ext uri="{FF2B5EF4-FFF2-40B4-BE49-F238E27FC236}">
                <a16:creationId xmlns:a16="http://schemas.microsoft.com/office/drawing/2014/main" id="{01556947-E1D9-4B05-AA32-A09F97C5F58B}"/>
              </a:ext>
            </a:extLst>
          </p:cNvPr>
          <p:cNvGrpSpPr/>
          <p:nvPr/>
        </p:nvGrpSpPr>
        <p:grpSpPr>
          <a:xfrm>
            <a:off x="202544" y="2248726"/>
            <a:ext cx="8733937" cy="2307819"/>
            <a:chOff x="202544" y="2248726"/>
            <a:chExt cx="8733937" cy="2307819"/>
          </a:xfrm>
        </p:grpSpPr>
        <p:sp>
          <p:nvSpPr>
            <p:cNvPr id="5" name="Chevron 5">
              <a:extLst>
                <a:ext uri="{FF2B5EF4-FFF2-40B4-BE49-F238E27FC236}">
                  <a16:creationId xmlns:a16="http://schemas.microsoft.com/office/drawing/2014/main" id="{CFDC0F42-4FF8-4B52-AABC-498F0F88E667}"/>
                </a:ext>
              </a:extLst>
            </p:cNvPr>
            <p:cNvSpPr/>
            <p:nvPr/>
          </p:nvSpPr>
          <p:spPr>
            <a:xfrm rot="5400000">
              <a:off x="101002" y="2461918"/>
              <a:ext cx="2196169" cy="1993085"/>
            </a:xfrm>
            <a:prstGeom prst="chevron">
              <a:avLst>
                <a:gd name="adj" fmla="val 17616"/>
              </a:avLst>
            </a:prstGeom>
            <a:solidFill>
              <a:srgbClr val="051C3B"/>
            </a:solidFill>
            <a:ln w="9525">
              <a:solidFill>
                <a:srgbClr val="051C3B"/>
              </a:solid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nchorCtr="0"/>
            <a:lstStyle/>
            <a:p>
              <a:pPr algn="ctr"/>
              <a:r>
                <a:rPr lang="en-US" sz="2800" b="1" dirty="0">
                  <a:solidFill>
                    <a:schemeClr val="accent1"/>
                  </a:solidFill>
                </a:rPr>
                <a:t>Project</a:t>
              </a:r>
            </a:p>
          </p:txBody>
        </p:sp>
        <p:pic>
          <p:nvPicPr>
            <p:cNvPr id="11" name="Picture 10" descr="noun_740213_cc.png">
              <a:extLst>
                <a:ext uri="{FF2B5EF4-FFF2-40B4-BE49-F238E27FC236}">
                  <a16:creationId xmlns:a16="http://schemas.microsoft.com/office/drawing/2014/main" id="{7F07EEC5-6513-4009-B875-45377ECA1A1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3156"/>
            <a:stretch/>
          </p:blipFill>
          <p:spPr>
            <a:xfrm>
              <a:off x="2391040" y="2599656"/>
              <a:ext cx="1548240" cy="1344553"/>
            </a:xfrm>
            <a:prstGeom prst="rect">
              <a:avLst/>
            </a:prstGeom>
          </p:spPr>
        </p:pic>
        <p:sp>
          <p:nvSpPr>
            <p:cNvPr id="14" name="TextBox 13">
              <a:extLst>
                <a:ext uri="{FF2B5EF4-FFF2-40B4-BE49-F238E27FC236}">
                  <a16:creationId xmlns:a16="http://schemas.microsoft.com/office/drawing/2014/main" id="{46814D45-0479-4315-99CE-6ED015E0F22F}"/>
                </a:ext>
              </a:extLst>
            </p:cNvPr>
            <p:cNvSpPr txBox="1"/>
            <p:nvPr/>
          </p:nvSpPr>
          <p:spPr>
            <a:xfrm>
              <a:off x="3952532" y="2852163"/>
              <a:ext cx="1504143" cy="797311"/>
            </a:xfrm>
            <a:prstGeom prst="rect">
              <a:avLst/>
            </a:prstGeom>
            <a:noFill/>
          </p:spPr>
          <p:txBody>
            <a:bodyPr wrap="square" tIns="90000" bIns="90000" rtlCol="0" anchor="t">
              <a:spAutoFit/>
            </a:bodyPr>
            <a:lstStyle/>
            <a:p>
              <a:pPr algn="ctr"/>
              <a:r>
                <a:rPr lang="en-US" sz="2000" b="1" dirty="0"/>
                <a:t>2-5 months</a:t>
              </a:r>
            </a:p>
          </p:txBody>
        </p:sp>
        <p:cxnSp>
          <p:nvCxnSpPr>
            <p:cNvPr id="16" name="Straight Connector 15">
              <a:extLst>
                <a:ext uri="{FF2B5EF4-FFF2-40B4-BE49-F238E27FC236}">
                  <a16:creationId xmlns:a16="http://schemas.microsoft.com/office/drawing/2014/main" id="{1C893735-0696-4B41-A370-5FF5459CF430}"/>
                </a:ext>
              </a:extLst>
            </p:cNvPr>
            <p:cNvCxnSpPr>
              <a:cxnSpLocks/>
            </p:cNvCxnSpPr>
            <p:nvPr/>
          </p:nvCxnSpPr>
          <p:spPr>
            <a:xfrm>
              <a:off x="2424170" y="2248726"/>
              <a:ext cx="6512311"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75AB318C-F54A-4CEB-A9F3-3C259E455A2D}"/>
              </a:ext>
            </a:extLst>
          </p:cNvPr>
          <p:cNvGrpSpPr/>
          <p:nvPr/>
        </p:nvGrpSpPr>
        <p:grpSpPr>
          <a:xfrm>
            <a:off x="202545" y="4376280"/>
            <a:ext cx="8733934" cy="1362539"/>
            <a:chOff x="202545" y="4376280"/>
            <a:chExt cx="8733934" cy="1362539"/>
          </a:xfrm>
        </p:grpSpPr>
        <p:sp>
          <p:nvSpPr>
            <p:cNvPr id="6" name="Chevron 6">
              <a:extLst>
                <a:ext uri="{FF2B5EF4-FFF2-40B4-BE49-F238E27FC236}">
                  <a16:creationId xmlns:a16="http://schemas.microsoft.com/office/drawing/2014/main" id="{3D5C1EC3-AE0D-42A9-A8E7-2DC78F71B0F2}"/>
                </a:ext>
              </a:extLst>
            </p:cNvPr>
            <p:cNvSpPr/>
            <p:nvPr/>
          </p:nvSpPr>
          <p:spPr>
            <a:xfrm rot="5400000">
              <a:off x="599922" y="4143111"/>
              <a:ext cx="1198331" cy="1993085"/>
            </a:xfrm>
            <a:prstGeom prst="chevron">
              <a:avLst>
                <a:gd name="adj" fmla="val 26032"/>
              </a:avLst>
            </a:prstGeom>
            <a:solidFill>
              <a:srgbClr val="051C3B"/>
            </a:solidFill>
            <a:ln w="9525">
              <a:solidFill>
                <a:srgbClr val="051C3B"/>
              </a:solid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nchorCtr="0"/>
            <a:lstStyle/>
            <a:p>
              <a:pPr algn="ctr"/>
              <a:r>
                <a:rPr lang="en-US" sz="2800" b="1" dirty="0">
                  <a:solidFill>
                    <a:schemeClr val="accent1"/>
                  </a:solidFill>
                </a:rPr>
                <a:t>Feedback</a:t>
              </a:r>
            </a:p>
          </p:txBody>
        </p:sp>
        <p:pic>
          <p:nvPicPr>
            <p:cNvPr id="10" name="Picture 9" descr="noun_685087_cc.png">
              <a:extLst>
                <a:ext uri="{FF2B5EF4-FFF2-40B4-BE49-F238E27FC236}">
                  <a16:creationId xmlns:a16="http://schemas.microsoft.com/office/drawing/2014/main" id="{A2F6671F-02AC-4C2C-91E9-308A5816AD6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20198"/>
            <a:stretch/>
          </p:blipFill>
          <p:spPr>
            <a:xfrm>
              <a:off x="2424170" y="4510825"/>
              <a:ext cx="1481981" cy="1182659"/>
            </a:xfrm>
            <a:prstGeom prst="rect">
              <a:avLst/>
            </a:prstGeom>
          </p:spPr>
        </p:pic>
        <p:sp>
          <p:nvSpPr>
            <p:cNvPr id="15" name="TextBox 14">
              <a:extLst>
                <a:ext uri="{FF2B5EF4-FFF2-40B4-BE49-F238E27FC236}">
                  <a16:creationId xmlns:a16="http://schemas.microsoft.com/office/drawing/2014/main" id="{EA3796A6-6128-4527-B388-98CA7B7E7EBA}"/>
                </a:ext>
              </a:extLst>
            </p:cNvPr>
            <p:cNvSpPr txBox="1"/>
            <p:nvPr/>
          </p:nvSpPr>
          <p:spPr>
            <a:xfrm>
              <a:off x="3952533" y="4793265"/>
              <a:ext cx="1504143" cy="489534"/>
            </a:xfrm>
            <a:prstGeom prst="rect">
              <a:avLst/>
            </a:prstGeom>
            <a:noFill/>
          </p:spPr>
          <p:txBody>
            <a:bodyPr wrap="square" tIns="90000" bIns="90000" rtlCol="0" anchor="t">
              <a:spAutoFit/>
            </a:bodyPr>
            <a:lstStyle/>
            <a:p>
              <a:pPr algn="ctr"/>
              <a:r>
                <a:rPr lang="en-US" sz="2000" b="1" dirty="0"/>
                <a:t>Ongoing</a:t>
              </a:r>
            </a:p>
          </p:txBody>
        </p:sp>
        <p:cxnSp>
          <p:nvCxnSpPr>
            <p:cNvPr id="17" name="Straight Connector 16">
              <a:extLst>
                <a:ext uri="{FF2B5EF4-FFF2-40B4-BE49-F238E27FC236}">
                  <a16:creationId xmlns:a16="http://schemas.microsoft.com/office/drawing/2014/main" id="{E8B2AFD3-80D2-4198-922A-25BFE377A6D6}"/>
                </a:ext>
              </a:extLst>
            </p:cNvPr>
            <p:cNvCxnSpPr>
              <a:cxnSpLocks/>
            </p:cNvCxnSpPr>
            <p:nvPr/>
          </p:nvCxnSpPr>
          <p:spPr>
            <a:xfrm>
              <a:off x="2505026" y="4376280"/>
              <a:ext cx="6431453"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7459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4CE67-C897-3842-BFF4-31EC533F64D0}"/>
              </a:ext>
            </a:extLst>
          </p:cNvPr>
          <p:cNvSpPr>
            <a:spLocks noGrp="1"/>
          </p:cNvSpPr>
          <p:nvPr>
            <p:ph type="title"/>
          </p:nvPr>
        </p:nvSpPr>
        <p:spPr/>
        <p:txBody>
          <a:bodyPr/>
          <a:lstStyle/>
          <a:p>
            <a:r>
              <a:rPr lang="en-US" dirty="0"/>
              <a:t>Our training consists of four sessions centered around a simulated mock consulting case</a:t>
            </a:r>
          </a:p>
        </p:txBody>
      </p:sp>
      <p:sp>
        <p:nvSpPr>
          <p:cNvPr id="4" name="Chevron 3">
            <a:extLst>
              <a:ext uri="{FF2B5EF4-FFF2-40B4-BE49-F238E27FC236}">
                <a16:creationId xmlns:a16="http://schemas.microsoft.com/office/drawing/2014/main" id="{DBBD0B17-A753-4F4B-8E0D-09227FA3B2FE}"/>
              </a:ext>
            </a:extLst>
          </p:cNvPr>
          <p:cNvSpPr/>
          <p:nvPr/>
        </p:nvSpPr>
        <p:spPr>
          <a:xfrm>
            <a:off x="2270571" y="1451674"/>
            <a:ext cx="2468880" cy="859536"/>
          </a:xfrm>
          <a:prstGeom prst="chevron">
            <a:avLst/>
          </a:prstGeom>
          <a:solidFill>
            <a:srgbClr val="03274B"/>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b="1" dirty="0">
                <a:solidFill>
                  <a:srgbClr val="FBCB32"/>
                </a:solidFill>
              </a:rPr>
              <a:t>Consulting &amp;</a:t>
            </a:r>
          </a:p>
          <a:p>
            <a:pPr algn="ctr"/>
            <a:r>
              <a:rPr lang="en-US" b="1" dirty="0">
                <a:solidFill>
                  <a:srgbClr val="FBCB32"/>
                </a:solidFill>
              </a:rPr>
              <a:t>problem-solving</a:t>
            </a:r>
          </a:p>
        </p:txBody>
      </p:sp>
      <p:sp>
        <p:nvSpPr>
          <p:cNvPr id="5" name="Chevron 4">
            <a:extLst>
              <a:ext uri="{FF2B5EF4-FFF2-40B4-BE49-F238E27FC236}">
                <a16:creationId xmlns:a16="http://schemas.microsoft.com/office/drawing/2014/main" id="{1D27DF54-CB3B-D147-9A20-4116E3D9C809}"/>
              </a:ext>
            </a:extLst>
          </p:cNvPr>
          <p:cNvSpPr/>
          <p:nvPr/>
        </p:nvSpPr>
        <p:spPr>
          <a:xfrm>
            <a:off x="4438131" y="1460337"/>
            <a:ext cx="2468880" cy="859536"/>
          </a:xfrm>
          <a:prstGeom prst="chevron">
            <a:avLst/>
          </a:prstGeom>
          <a:solidFill>
            <a:srgbClr val="03274B"/>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b="1" dirty="0">
                <a:solidFill>
                  <a:srgbClr val="FBCB32"/>
                </a:solidFill>
              </a:rPr>
              <a:t>Analyzing &amp; sharing data</a:t>
            </a:r>
          </a:p>
        </p:txBody>
      </p:sp>
      <p:sp>
        <p:nvSpPr>
          <p:cNvPr id="6" name="Chevron 5">
            <a:extLst>
              <a:ext uri="{FF2B5EF4-FFF2-40B4-BE49-F238E27FC236}">
                <a16:creationId xmlns:a16="http://schemas.microsoft.com/office/drawing/2014/main" id="{59D85492-FFF1-0041-9528-4F5C3A151A11}"/>
              </a:ext>
            </a:extLst>
          </p:cNvPr>
          <p:cNvSpPr/>
          <p:nvPr/>
        </p:nvSpPr>
        <p:spPr>
          <a:xfrm>
            <a:off x="6605690" y="1460338"/>
            <a:ext cx="2468880" cy="859536"/>
          </a:xfrm>
          <a:prstGeom prst="chevron">
            <a:avLst/>
          </a:prstGeom>
          <a:solidFill>
            <a:srgbClr val="03274B"/>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b="1" dirty="0">
                <a:solidFill>
                  <a:srgbClr val="FBCB32"/>
                </a:solidFill>
              </a:rPr>
              <a:t>Teamwork &amp; presentation</a:t>
            </a:r>
          </a:p>
        </p:txBody>
      </p:sp>
      <p:sp>
        <p:nvSpPr>
          <p:cNvPr id="7" name="Content Placeholder 2">
            <a:extLst>
              <a:ext uri="{FF2B5EF4-FFF2-40B4-BE49-F238E27FC236}">
                <a16:creationId xmlns:a16="http://schemas.microsoft.com/office/drawing/2014/main" id="{0D8BD45E-A4A0-D24C-82D0-C0966C2402AE}"/>
              </a:ext>
            </a:extLst>
          </p:cNvPr>
          <p:cNvSpPr>
            <a:spLocks noGrp="1"/>
          </p:cNvSpPr>
          <p:nvPr>
            <p:ph idx="1"/>
          </p:nvPr>
        </p:nvSpPr>
        <p:spPr>
          <a:xfrm>
            <a:off x="2385565" y="2568937"/>
            <a:ext cx="2203183" cy="2914717"/>
          </a:xfrm>
        </p:spPr>
        <p:txBody>
          <a:bodyPr/>
          <a:lstStyle/>
          <a:p>
            <a:r>
              <a:rPr lang="en-US" dirty="0"/>
              <a:t>How to frame a problem</a:t>
            </a:r>
          </a:p>
          <a:p>
            <a:pPr marL="285750" indent="-285750">
              <a:buFont typeface="Arial" charset="0"/>
              <a:buChar char="•"/>
            </a:pPr>
            <a:r>
              <a:rPr lang="en-US" dirty="0"/>
              <a:t>Setting it up</a:t>
            </a:r>
          </a:p>
          <a:p>
            <a:pPr marL="285750" indent="-285750">
              <a:buFont typeface="Arial" charset="0"/>
              <a:buChar char="•"/>
            </a:pPr>
            <a:r>
              <a:rPr lang="en-US" dirty="0"/>
              <a:t>Hypothesizing</a:t>
            </a:r>
          </a:p>
          <a:p>
            <a:pPr marL="285750" indent="-285750">
              <a:buFont typeface="Arial" charset="0"/>
              <a:buChar char="•"/>
            </a:pPr>
            <a:endParaRPr lang="en-US" dirty="0"/>
          </a:p>
          <a:p>
            <a:r>
              <a:rPr lang="en-US" dirty="0"/>
              <a:t>Intro to Excel</a:t>
            </a:r>
          </a:p>
          <a:p>
            <a:endParaRPr lang="en-US" dirty="0"/>
          </a:p>
          <a:p>
            <a:r>
              <a:rPr lang="en-US" dirty="0"/>
              <a:t>Homework: Excel exercise</a:t>
            </a:r>
          </a:p>
        </p:txBody>
      </p:sp>
      <p:sp>
        <p:nvSpPr>
          <p:cNvPr id="8" name="Content Placeholder 2">
            <a:extLst>
              <a:ext uri="{FF2B5EF4-FFF2-40B4-BE49-F238E27FC236}">
                <a16:creationId xmlns:a16="http://schemas.microsoft.com/office/drawing/2014/main" id="{DCD77087-77C4-884B-AC92-48DB9545EDC3}"/>
              </a:ext>
            </a:extLst>
          </p:cNvPr>
          <p:cNvSpPr txBox="1">
            <a:spLocks/>
          </p:cNvSpPr>
          <p:nvPr/>
        </p:nvSpPr>
        <p:spPr>
          <a:xfrm>
            <a:off x="4521106" y="2568936"/>
            <a:ext cx="2122681" cy="2914717"/>
          </a:xfrm>
          <a:prstGeom prst="rect">
            <a:avLst/>
          </a:prstGeom>
        </p:spPr>
        <p:txBody>
          <a:bodyPr vert="horz" lIns="0" tIns="0" rIns="0" bIns="0" rtlCol="0">
            <a:noAutofit/>
          </a:bodyPr>
          <a:lst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Review Excel homework</a:t>
            </a:r>
          </a:p>
          <a:p>
            <a:endParaRPr lang="en-US" dirty="0"/>
          </a:p>
          <a:p>
            <a:r>
              <a:rPr lang="en-US" dirty="0"/>
              <a:t>Intro to sharing data</a:t>
            </a:r>
          </a:p>
          <a:p>
            <a:pPr marL="285750" indent="-285750">
              <a:buFont typeface="Arial" charset="0"/>
              <a:buChar char="•"/>
            </a:pPr>
            <a:r>
              <a:rPr lang="en-US" dirty="0"/>
              <a:t>Slide decks</a:t>
            </a:r>
          </a:p>
          <a:p>
            <a:pPr marL="285750" indent="-285750">
              <a:buFont typeface="Arial" charset="0"/>
              <a:buChar char="•"/>
            </a:pPr>
            <a:r>
              <a:rPr lang="en-US" dirty="0"/>
              <a:t>Making a slide</a:t>
            </a:r>
            <a:endParaRPr lang="en-US" sz="800" dirty="0"/>
          </a:p>
          <a:p>
            <a:endParaRPr lang="en-US" dirty="0"/>
          </a:p>
          <a:p>
            <a:r>
              <a:rPr lang="en-US" dirty="0"/>
              <a:t>How to communicate with clients</a:t>
            </a:r>
          </a:p>
          <a:p>
            <a:endParaRPr lang="en-US" dirty="0"/>
          </a:p>
          <a:p>
            <a:r>
              <a:rPr lang="en-US" dirty="0"/>
              <a:t>Homework: final presentation for mock case</a:t>
            </a:r>
          </a:p>
        </p:txBody>
      </p:sp>
      <p:sp>
        <p:nvSpPr>
          <p:cNvPr id="9" name="Content Placeholder 2">
            <a:extLst>
              <a:ext uri="{FF2B5EF4-FFF2-40B4-BE49-F238E27FC236}">
                <a16:creationId xmlns:a16="http://schemas.microsoft.com/office/drawing/2014/main" id="{B34CC241-5F74-044A-83F8-DF59A4D56A55}"/>
              </a:ext>
            </a:extLst>
          </p:cNvPr>
          <p:cNvSpPr txBox="1">
            <a:spLocks/>
          </p:cNvSpPr>
          <p:nvPr/>
        </p:nvSpPr>
        <p:spPr>
          <a:xfrm>
            <a:off x="6839137" y="2568936"/>
            <a:ext cx="2001986" cy="2914717"/>
          </a:xfrm>
          <a:prstGeom prst="rect">
            <a:avLst/>
          </a:prstGeom>
        </p:spPr>
        <p:txBody>
          <a:bodyPr vert="horz" lIns="0" tIns="0" rIns="0" bIns="0" rtlCol="0">
            <a:noAutofit/>
          </a:bodyPr>
          <a:lst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Final presentations</a:t>
            </a:r>
          </a:p>
        </p:txBody>
      </p:sp>
      <p:sp>
        <p:nvSpPr>
          <p:cNvPr id="10" name="Chevron 9">
            <a:extLst>
              <a:ext uri="{FF2B5EF4-FFF2-40B4-BE49-F238E27FC236}">
                <a16:creationId xmlns:a16="http://schemas.microsoft.com/office/drawing/2014/main" id="{3EF38C37-3155-6348-B4FB-86BB366B0853}"/>
              </a:ext>
            </a:extLst>
          </p:cNvPr>
          <p:cNvSpPr/>
          <p:nvPr/>
        </p:nvSpPr>
        <p:spPr>
          <a:xfrm>
            <a:off x="103011" y="1443011"/>
            <a:ext cx="2468880" cy="859536"/>
          </a:xfrm>
          <a:prstGeom prst="chevron">
            <a:avLst/>
          </a:prstGeom>
          <a:solidFill>
            <a:srgbClr val="03274B"/>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b="1" dirty="0">
                <a:solidFill>
                  <a:srgbClr val="FBCB32"/>
                </a:solidFill>
              </a:rPr>
              <a:t>Intro to Med ECG</a:t>
            </a:r>
          </a:p>
        </p:txBody>
      </p:sp>
      <p:sp>
        <p:nvSpPr>
          <p:cNvPr id="11" name="Content Placeholder 2">
            <a:extLst>
              <a:ext uri="{FF2B5EF4-FFF2-40B4-BE49-F238E27FC236}">
                <a16:creationId xmlns:a16="http://schemas.microsoft.com/office/drawing/2014/main" id="{FF157125-B1BE-A64F-8B33-427814BAEAD0}"/>
              </a:ext>
            </a:extLst>
          </p:cNvPr>
          <p:cNvSpPr txBox="1">
            <a:spLocks/>
          </p:cNvSpPr>
          <p:nvPr/>
        </p:nvSpPr>
        <p:spPr>
          <a:xfrm>
            <a:off x="181507" y="2568936"/>
            <a:ext cx="2053102" cy="2914717"/>
          </a:xfrm>
          <a:prstGeom prst="rect">
            <a:avLst/>
          </a:prstGeom>
        </p:spPr>
        <p:txBody>
          <a:bodyPr vert="horz" lIns="0" tIns="0" rIns="0" bIns="0" rtlCol="0">
            <a:noAutofit/>
          </a:bodyPr>
          <a:lstStyle>
            <a:lvl1pPr marL="0" indent="0" algn="l" defTabSz="914400" rtl="0" eaLnBrk="1" latinLnBrk="0" hangingPunct="1">
              <a:spcBef>
                <a:spcPct val="20000"/>
              </a:spcBef>
              <a:buFontTx/>
              <a:buNone/>
              <a:defRPr sz="1600" b="1" kern="1200">
                <a:solidFill>
                  <a:schemeClr val="tx1"/>
                </a:solidFill>
                <a:latin typeface="+mn-lt"/>
                <a:ea typeface="+mn-ea"/>
                <a:cs typeface="+mn-cs"/>
              </a:defRPr>
            </a:lvl1pPr>
            <a:lvl2pPr marL="4572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ct val="20000"/>
              </a:spcBef>
              <a:buClr>
                <a:srgbClr val="051C3B"/>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Intro to organization &amp; clients</a:t>
            </a:r>
          </a:p>
          <a:p>
            <a:endParaRPr lang="en-US" dirty="0"/>
          </a:p>
          <a:p>
            <a:r>
              <a:rPr lang="en-US" dirty="0"/>
              <a:t>How to get info about clients</a:t>
            </a:r>
          </a:p>
          <a:p>
            <a:endParaRPr lang="en-US" dirty="0"/>
          </a:p>
          <a:p>
            <a:r>
              <a:rPr lang="en-US" dirty="0"/>
              <a:t>Other data resources</a:t>
            </a:r>
          </a:p>
          <a:p>
            <a:endParaRPr lang="en-US" dirty="0"/>
          </a:p>
          <a:p>
            <a:r>
              <a:rPr lang="en-US" dirty="0"/>
              <a:t>Intro to accounting</a:t>
            </a:r>
          </a:p>
          <a:p>
            <a:endParaRPr lang="en-US" dirty="0"/>
          </a:p>
        </p:txBody>
      </p:sp>
      <p:cxnSp>
        <p:nvCxnSpPr>
          <p:cNvPr id="13" name="Straight Connector 12">
            <a:extLst>
              <a:ext uri="{FF2B5EF4-FFF2-40B4-BE49-F238E27FC236}">
                <a16:creationId xmlns:a16="http://schemas.microsoft.com/office/drawing/2014/main" id="{4B82ED58-7149-2547-94AB-82B7AF14F875}"/>
              </a:ext>
            </a:extLst>
          </p:cNvPr>
          <p:cNvCxnSpPr>
            <a:cxnSpLocks/>
          </p:cNvCxnSpPr>
          <p:nvPr/>
        </p:nvCxnSpPr>
        <p:spPr>
          <a:xfrm>
            <a:off x="2270571" y="2439239"/>
            <a:ext cx="0" cy="374566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976BCF-B94F-0C4D-923C-70A3A18B2000}"/>
              </a:ext>
            </a:extLst>
          </p:cNvPr>
          <p:cNvCxnSpPr>
            <a:cxnSpLocks/>
          </p:cNvCxnSpPr>
          <p:nvPr/>
        </p:nvCxnSpPr>
        <p:spPr>
          <a:xfrm>
            <a:off x="4438131" y="2439239"/>
            <a:ext cx="0" cy="374566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739D0C0-D96D-C146-B1EE-34555B64B19F}"/>
              </a:ext>
            </a:extLst>
          </p:cNvPr>
          <p:cNvCxnSpPr>
            <a:cxnSpLocks/>
          </p:cNvCxnSpPr>
          <p:nvPr/>
        </p:nvCxnSpPr>
        <p:spPr>
          <a:xfrm>
            <a:off x="6605690" y="2439239"/>
            <a:ext cx="0" cy="374566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4200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8745DDA-58B4-438F-A37C-E4CD1611A8E4}"/>
              </a:ext>
            </a:extLst>
          </p:cNvPr>
          <p:cNvGraphicFramePr>
            <a:graphicFrameLocks noChangeAspect="1"/>
          </p:cNvGraphicFramePr>
          <p:nvPr>
            <p:custDataLst>
              <p:tags r:id="rId2"/>
            </p:custDataLst>
            <p:extLst>
              <p:ext uri="{D42A27DB-BD31-4B8C-83A1-F6EECF244321}">
                <p14:modId xmlns:p14="http://schemas.microsoft.com/office/powerpoint/2010/main" val="352811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728" name="think-cell Slide" r:id="rId5" imgW="470" imgH="469" progId="TCLayout.ActiveDocument.1">
                  <p:embed/>
                </p:oleObj>
              </mc:Choice>
              <mc:Fallback>
                <p:oleObj name="think-cell Slide" r:id="rId5" imgW="470" imgH="46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0B7661A-EDEC-4B6E-BA71-49EA6AF542F4}"/>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1AEE0522-E34C-4DFA-AF5C-110299A26D0F}"/>
              </a:ext>
            </a:extLst>
          </p:cNvPr>
          <p:cNvSpPr>
            <a:spLocks noGrp="1"/>
          </p:cNvSpPr>
          <p:nvPr>
            <p:ph type="title"/>
          </p:nvPr>
        </p:nvSpPr>
        <p:spPr/>
        <p:txBody>
          <a:bodyPr anchor="t"/>
          <a:lstStyle/>
          <a:p>
            <a:r>
              <a:rPr lang="en-US" dirty="0"/>
              <a:t>Our client base includes a combination of FQHCs, non-profit providers, government entities, and quality consortiums</a:t>
            </a:r>
          </a:p>
        </p:txBody>
      </p:sp>
      <p:grpSp>
        <p:nvGrpSpPr>
          <p:cNvPr id="3" name="Group 2">
            <a:extLst>
              <a:ext uri="{FF2B5EF4-FFF2-40B4-BE49-F238E27FC236}">
                <a16:creationId xmlns:a16="http://schemas.microsoft.com/office/drawing/2014/main" id="{319D173D-61D0-4B9C-9BAD-8B63E7B92DD4}"/>
              </a:ext>
            </a:extLst>
          </p:cNvPr>
          <p:cNvGrpSpPr/>
          <p:nvPr/>
        </p:nvGrpSpPr>
        <p:grpSpPr>
          <a:xfrm>
            <a:off x="308010" y="1439119"/>
            <a:ext cx="8775128" cy="4665201"/>
            <a:chOff x="308010" y="804119"/>
            <a:chExt cx="8775128" cy="4665201"/>
          </a:xfrm>
        </p:grpSpPr>
        <p:pic>
          <p:nvPicPr>
            <p:cNvPr id="24582" name="Picture 6" descr="Related image">
              <a:extLst>
                <a:ext uri="{FF2B5EF4-FFF2-40B4-BE49-F238E27FC236}">
                  <a16:creationId xmlns:a16="http://schemas.microsoft.com/office/drawing/2014/main" id="{A2EB0C7D-3F0D-491D-98F9-89A4A4D423C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8010" y="804119"/>
              <a:ext cx="2126940" cy="1674043"/>
            </a:xfrm>
            <a:prstGeom prst="rect">
              <a:avLst/>
            </a:prstGeom>
            <a:noFill/>
            <a:extLst>
              <a:ext uri="{909E8E84-426E-40DD-AFC4-6F175D3DCCD1}">
                <a14:hiddenFill xmlns:a14="http://schemas.microsoft.com/office/drawing/2010/main">
                  <a:solidFill>
                    <a:srgbClr val="FFFFFF"/>
                  </a:solidFill>
                </a14:hiddenFill>
              </a:ext>
            </a:extLst>
          </p:spPr>
        </p:pic>
        <p:pic>
          <p:nvPicPr>
            <p:cNvPr id="24584" name="Picture 8" descr="Image result for greater detroit area health council logo">
              <a:extLst>
                <a:ext uri="{FF2B5EF4-FFF2-40B4-BE49-F238E27FC236}">
                  <a16:creationId xmlns:a16="http://schemas.microsoft.com/office/drawing/2014/main" id="{5B93FAF6-D00C-474A-B271-CCB539A73B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35053" y="3795277"/>
              <a:ext cx="3348085" cy="16740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2C83FEB7-E851-4C6A-9EA6-69317E9055F3}"/>
              </a:ext>
            </a:extLst>
          </p:cNvPr>
          <p:cNvGrpSpPr/>
          <p:nvPr/>
        </p:nvGrpSpPr>
        <p:grpSpPr>
          <a:xfrm>
            <a:off x="422031" y="1439119"/>
            <a:ext cx="8441593" cy="4406224"/>
            <a:chOff x="422031" y="804119"/>
            <a:chExt cx="8441593" cy="4406224"/>
          </a:xfrm>
        </p:grpSpPr>
        <p:pic>
          <p:nvPicPr>
            <p:cNvPr id="24586" name="Picture 10" descr="Image result for washtenaw county health department logo">
              <a:extLst>
                <a:ext uri="{FF2B5EF4-FFF2-40B4-BE49-F238E27FC236}">
                  <a16:creationId xmlns:a16="http://schemas.microsoft.com/office/drawing/2014/main" id="{4E8A7FAD-E5DE-4B09-81EA-ABEF03E1FC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58624" y="80411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3BEC1E24-AE14-49EE-92E5-071B65537DB8}"/>
                </a:ext>
              </a:extLst>
            </p:cNvPr>
            <p:cNvPicPr>
              <a:picLocks noChangeAspect="1"/>
            </p:cNvPicPr>
            <p:nvPr/>
          </p:nvPicPr>
          <p:blipFill>
            <a:blip r:embed="rId10"/>
            <a:stretch>
              <a:fillRect/>
            </a:stretch>
          </p:blipFill>
          <p:spPr>
            <a:xfrm>
              <a:off x="3212277" y="804119"/>
              <a:ext cx="3389041" cy="1198444"/>
            </a:xfrm>
            <a:prstGeom prst="rect">
              <a:avLst/>
            </a:prstGeom>
          </p:spPr>
        </p:pic>
        <p:pic>
          <p:nvPicPr>
            <p:cNvPr id="24590" name="Picture 14" descr="Image result for hamilton community health network logo">
              <a:extLst>
                <a:ext uri="{FF2B5EF4-FFF2-40B4-BE49-F238E27FC236}">
                  <a16:creationId xmlns:a16="http://schemas.microsoft.com/office/drawing/2014/main" id="{30B649CB-714F-4CA2-BEA3-AD4CB0A601A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2031" y="3809148"/>
              <a:ext cx="3362869" cy="1401195"/>
            </a:xfrm>
            <a:prstGeom prst="rect">
              <a:avLst/>
            </a:prstGeom>
            <a:noFill/>
            <a:extLst>
              <a:ext uri="{909E8E84-426E-40DD-AFC4-6F175D3DCCD1}">
                <a14:hiddenFill xmlns:a14="http://schemas.microsoft.com/office/drawing/2010/main">
                  <a:solidFill>
                    <a:srgbClr val="FFFFFF"/>
                  </a:solidFill>
                </a14:hiddenFill>
              </a:ext>
            </a:extLst>
          </p:spPr>
        </p:pic>
      </p:grpSp>
      <p:pic>
        <p:nvPicPr>
          <p:cNvPr id="24580" name="Picture 4" descr="Image result for packard health logo">
            <a:extLst>
              <a:ext uri="{FF2B5EF4-FFF2-40B4-BE49-F238E27FC236}">
                <a16:creationId xmlns:a16="http://schemas.microsoft.com/office/drawing/2014/main" id="{CCF1AF17-54D4-409D-A54A-BC1E1FF1DDB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71792" y="2747554"/>
            <a:ext cx="3892508" cy="1862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3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8745DDA-58B4-438F-A37C-E4CD1611A8E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64" name="think-cell Slide" r:id="rId11" imgW="470" imgH="469" progId="TCLayout.ActiveDocument.1">
                  <p:embed/>
                </p:oleObj>
              </mc:Choice>
              <mc:Fallback>
                <p:oleObj name="think-cell Slide" r:id="rId11" imgW="470" imgH="469" progId="TCLayout.ActiveDocument.1">
                  <p:embed/>
                  <p:pic>
                    <p:nvPicPr>
                      <p:cNvPr id="5" name="Object 4" hidden="1">
                        <a:extLst>
                          <a:ext uri="{FF2B5EF4-FFF2-40B4-BE49-F238E27FC236}">
                            <a16:creationId xmlns:a16="http://schemas.microsoft.com/office/drawing/2014/main" id="{68745DDA-58B4-438F-A37C-E4CD1611A8E4}"/>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0B7661A-EDEC-4B6E-BA71-49EA6AF542F4}"/>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1AEE0522-E34C-4DFA-AF5C-110299A26D0F}"/>
              </a:ext>
            </a:extLst>
          </p:cNvPr>
          <p:cNvSpPr>
            <a:spLocks noGrp="1"/>
          </p:cNvSpPr>
          <p:nvPr>
            <p:ph type="title"/>
          </p:nvPr>
        </p:nvSpPr>
        <p:spPr/>
        <p:txBody>
          <a:bodyPr anchor="t"/>
          <a:lstStyle/>
          <a:p>
            <a:r>
              <a:rPr lang="en-US" dirty="0"/>
              <a:t>Med ECG has engaged a variety of clients to address a range of organizational challenges</a:t>
            </a:r>
          </a:p>
        </p:txBody>
      </p:sp>
      <p:grpSp>
        <p:nvGrpSpPr>
          <p:cNvPr id="8" name="Group 7">
            <a:extLst>
              <a:ext uri="{FF2B5EF4-FFF2-40B4-BE49-F238E27FC236}">
                <a16:creationId xmlns:a16="http://schemas.microsoft.com/office/drawing/2014/main" id="{2D8718CD-5551-4749-BE80-EF119C51B5D0}"/>
              </a:ext>
            </a:extLst>
          </p:cNvPr>
          <p:cNvGrpSpPr/>
          <p:nvPr/>
        </p:nvGrpSpPr>
        <p:grpSpPr>
          <a:xfrm>
            <a:off x="414334" y="1388184"/>
            <a:ext cx="2310965" cy="2270428"/>
            <a:chOff x="427034" y="1388184"/>
            <a:chExt cx="2310965" cy="2270428"/>
          </a:xfrm>
        </p:grpSpPr>
        <p:sp>
          <p:nvSpPr>
            <p:cNvPr id="13" name="Rectangle 12">
              <a:extLst>
                <a:ext uri="{FF2B5EF4-FFF2-40B4-BE49-F238E27FC236}">
                  <a16:creationId xmlns:a16="http://schemas.microsoft.com/office/drawing/2014/main" id="{AFD45064-E0A8-1741-8C06-7B9D366DDC9F}"/>
                </a:ext>
              </a:extLst>
            </p:cNvPr>
            <p:cNvSpPr/>
            <p:nvPr/>
          </p:nvSpPr>
          <p:spPr>
            <a:xfrm>
              <a:off x="427034" y="2357936"/>
              <a:ext cx="2310965" cy="13006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1400" b="1" dirty="0">
                  <a:solidFill>
                    <a:schemeClr val="tx1"/>
                  </a:solidFill>
                </a:rPr>
                <a:t>Evaluated the strategic fit of new value-based contracting model for a FQHC</a:t>
              </a:r>
              <a:endParaRPr lang="en-US" sz="1100" b="1" i="1" dirty="0">
                <a:solidFill>
                  <a:schemeClr val="tx1"/>
                </a:solidFill>
              </a:endParaRPr>
            </a:p>
          </p:txBody>
        </p:sp>
        <p:pic>
          <p:nvPicPr>
            <p:cNvPr id="14" name="Picture 13" descr="noun_791005_cc.png">
              <a:extLst>
                <a:ext uri="{FF2B5EF4-FFF2-40B4-BE49-F238E27FC236}">
                  <a16:creationId xmlns:a16="http://schemas.microsoft.com/office/drawing/2014/main" id="{7470C257-69D9-F447-A5B7-FECB22899E81}"/>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6388"/>
            <a:stretch/>
          </p:blipFill>
          <p:spPr>
            <a:xfrm>
              <a:off x="1068370" y="1560952"/>
              <a:ext cx="1028293" cy="859779"/>
            </a:xfrm>
            <a:prstGeom prst="rect">
              <a:avLst/>
            </a:prstGeom>
          </p:spPr>
        </p:pic>
        <p:sp>
          <p:nvSpPr>
            <p:cNvPr id="15" name="Rounded Rectangle 4">
              <a:extLst>
                <a:ext uri="{FF2B5EF4-FFF2-40B4-BE49-F238E27FC236}">
                  <a16:creationId xmlns:a16="http://schemas.microsoft.com/office/drawing/2014/main" id="{562974CD-2C00-BD49-BF85-A34EAD850ED7}"/>
                </a:ext>
              </a:extLst>
            </p:cNvPr>
            <p:cNvSpPr/>
            <p:nvPr/>
          </p:nvSpPr>
          <p:spPr>
            <a:xfrm>
              <a:off x="471690" y="1440262"/>
              <a:ext cx="2221652" cy="2218350"/>
            </a:xfrm>
            <a:prstGeom prst="roundRect">
              <a:avLst/>
            </a:prstGeom>
            <a:noFill/>
            <a:ln w="9525">
              <a:solidFill>
                <a:srgbClr val="03274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1"/>
                </a:solidFill>
              </a:endParaRPr>
            </a:p>
          </p:txBody>
        </p:sp>
        <p:sp>
          <p:nvSpPr>
            <p:cNvPr id="16" name="Oval 14">
              <a:extLst>
                <a:ext uri="{FF2B5EF4-FFF2-40B4-BE49-F238E27FC236}">
                  <a16:creationId xmlns:a16="http://schemas.microsoft.com/office/drawing/2014/main" id="{E644D8A9-3738-504E-97A7-915DF84A570C}"/>
                </a:ext>
              </a:extLst>
            </p:cNvPr>
            <p:cNvSpPr>
              <a:spLocks noChangeArrowheads="1"/>
            </p:cNvSpPr>
            <p:nvPr>
              <p:custDataLst>
                <p:tags r:id="rId9"/>
              </p:custDataLst>
            </p:nvPr>
          </p:nvSpPr>
          <p:spPr bwMode="gray">
            <a:xfrm>
              <a:off x="477393" y="1388184"/>
              <a:ext cx="286545" cy="286545"/>
            </a:xfrm>
            <a:prstGeom prst="ellipse">
              <a:avLst/>
            </a:prstGeom>
            <a:solidFill>
              <a:srgbClr val="03274B"/>
            </a:solidFill>
            <a:ln w="9525" algn="ctr">
              <a:solidFill>
                <a:schemeClr val="tx1"/>
              </a:solidFill>
              <a:round/>
              <a:headEnd/>
              <a:tailEnd/>
            </a:ln>
          </p:spPr>
          <p:txBody>
            <a:bodyPr wrap="none" lIns="0" tIns="0" rIns="0" bIns="0" anchor="ctr"/>
            <a:lstStyle/>
            <a:p>
              <a:pPr algn="ctr"/>
              <a:r>
                <a:rPr lang="en-US" sz="1400" dirty="0">
                  <a:solidFill>
                    <a:schemeClr val="bg1">
                      <a:lumMod val="95000"/>
                    </a:schemeClr>
                  </a:solidFill>
                </a:rPr>
                <a:t>1</a:t>
              </a:r>
            </a:p>
          </p:txBody>
        </p:sp>
      </p:grpSp>
      <p:grpSp>
        <p:nvGrpSpPr>
          <p:cNvPr id="9" name="Group 8">
            <a:extLst>
              <a:ext uri="{FF2B5EF4-FFF2-40B4-BE49-F238E27FC236}">
                <a16:creationId xmlns:a16="http://schemas.microsoft.com/office/drawing/2014/main" id="{121291CC-1755-D14E-B9CB-88145015CD85}"/>
              </a:ext>
            </a:extLst>
          </p:cNvPr>
          <p:cNvGrpSpPr/>
          <p:nvPr/>
        </p:nvGrpSpPr>
        <p:grpSpPr>
          <a:xfrm>
            <a:off x="3262161" y="1376130"/>
            <a:ext cx="2310965" cy="2295182"/>
            <a:chOff x="3274861" y="1376130"/>
            <a:chExt cx="2310965" cy="2295182"/>
          </a:xfrm>
        </p:grpSpPr>
        <p:sp>
          <p:nvSpPr>
            <p:cNvPr id="18" name="Rectangle 17">
              <a:extLst>
                <a:ext uri="{FF2B5EF4-FFF2-40B4-BE49-F238E27FC236}">
                  <a16:creationId xmlns:a16="http://schemas.microsoft.com/office/drawing/2014/main" id="{6C546966-27B5-8843-8BE5-A9E3EBFE0032}"/>
                </a:ext>
              </a:extLst>
            </p:cNvPr>
            <p:cNvSpPr/>
            <p:nvPr/>
          </p:nvSpPr>
          <p:spPr>
            <a:xfrm>
              <a:off x="3274861" y="2370636"/>
              <a:ext cx="2310965" cy="13006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1400" b="1" dirty="0">
                  <a:solidFill>
                    <a:schemeClr val="tx1"/>
                  </a:solidFill>
                </a:rPr>
                <a:t>Assessed reasons for behavioral health no-shows at a local social services agency</a:t>
              </a:r>
              <a:endParaRPr lang="en-US" sz="1100" b="1" i="1" dirty="0">
                <a:solidFill>
                  <a:schemeClr val="tx1"/>
                </a:solidFill>
              </a:endParaRPr>
            </a:p>
          </p:txBody>
        </p:sp>
        <p:pic>
          <p:nvPicPr>
            <p:cNvPr id="19" name="Picture 18">
              <a:extLst>
                <a:ext uri="{FF2B5EF4-FFF2-40B4-BE49-F238E27FC236}">
                  <a16:creationId xmlns:a16="http://schemas.microsoft.com/office/drawing/2014/main" id="{21067021-4F26-6B43-B82D-A3E8B0794F1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b="13360"/>
            <a:stretch/>
          </p:blipFill>
          <p:spPr>
            <a:xfrm>
              <a:off x="3934169" y="1548253"/>
              <a:ext cx="992349" cy="859778"/>
            </a:xfrm>
            <a:prstGeom prst="rect">
              <a:avLst/>
            </a:prstGeom>
          </p:spPr>
        </p:pic>
        <p:sp>
          <p:nvSpPr>
            <p:cNvPr id="20" name="Rounded Rectangle 28">
              <a:extLst>
                <a:ext uri="{FF2B5EF4-FFF2-40B4-BE49-F238E27FC236}">
                  <a16:creationId xmlns:a16="http://schemas.microsoft.com/office/drawing/2014/main" id="{EFB058E2-13A8-C047-9BC8-D8254744B246}"/>
                </a:ext>
              </a:extLst>
            </p:cNvPr>
            <p:cNvSpPr/>
            <p:nvPr/>
          </p:nvSpPr>
          <p:spPr>
            <a:xfrm>
              <a:off x="3325221" y="1440262"/>
              <a:ext cx="2221652" cy="2218350"/>
            </a:xfrm>
            <a:prstGeom prst="roundRect">
              <a:avLst/>
            </a:prstGeom>
            <a:noFill/>
            <a:ln w="9525">
              <a:solidFill>
                <a:srgbClr val="03274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1"/>
                </a:solidFill>
              </a:endParaRPr>
            </a:p>
          </p:txBody>
        </p:sp>
        <p:sp>
          <p:nvSpPr>
            <p:cNvPr id="21" name="Oval 16">
              <a:extLst>
                <a:ext uri="{FF2B5EF4-FFF2-40B4-BE49-F238E27FC236}">
                  <a16:creationId xmlns:a16="http://schemas.microsoft.com/office/drawing/2014/main" id="{5AA7A366-E068-A149-8DEA-2C22409013E1}"/>
                </a:ext>
              </a:extLst>
            </p:cNvPr>
            <p:cNvSpPr>
              <a:spLocks noChangeArrowheads="1"/>
            </p:cNvSpPr>
            <p:nvPr>
              <p:custDataLst>
                <p:tags r:id="rId8"/>
              </p:custDataLst>
            </p:nvPr>
          </p:nvSpPr>
          <p:spPr bwMode="gray">
            <a:xfrm>
              <a:off x="3325220" y="1376130"/>
              <a:ext cx="286545" cy="286545"/>
            </a:xfrm>
            <a:prstGeom prst="ellipse">
              <a:avLst/>
            </a:prstGeom>
            <a:solidFill>
              <a:srgbClr val="03274B"/>
            </a:solidFill>
            <a:ln w="9525" algn="ctr">
              <a:solidFill>
                <a:schemeClr val="tx1"/>
              </a:solidFill>
              <a:round/>
              <a:headEnd/>
              <a:tailEnd/>
            </a:ln>
          </p:spPr>
          <p:txBody>
            <a:bodyPr wrap="none" lIns="0" tIns="0" rIns="0" bIns="0" anchor="ctr"/>
            <a:lstStyle/>
            <a:p>
              <a:pPr algn="ctr"/>
              <a:r>
                <a:rPr lang="en-US" sz="1400" dirty="0">
                  <a:solidFill>
                    <a:schemeClr val="bg1">
                      <a:lumMod val="95000"/>
                    </a:schemeClr>
                  </a:solidFill>
                </a:rPr>
                <a:t>2</a:t>
              </a:r>
            </a:p>
          </p:txBody>
        </p:sp>
      </p:grpSp>
      <p:grpSp>
        <p:nvGrpSpPr>
          <p:cNvPr id="10" name="Group 9">
            <a:extLst>
              <a:ext uri="{FF2B5EF4-FFF2-40B4-BE49-F238E27FC236}">
                <a16:creationId xmlns:a16="http://schemas.microsoft.com/office/drawing/2014/main" id="{151A6BE4-A8BE-E948-B9A5-0827F60E74D7}"/>
              </a:ext>
            </a:extLst>
          </p:cNvPr>
          <p:cNvGrpSpPr/>
          <p:nvPr/>
        </p:nvGrpSpPr>
        <p:grpSpPr>
          <a:xfrm>
            <a:off x="6148090" y="1376130"/>
            <a:ext cx="2272012" cy="2282482"/>
            <a:chOff x="6160790" y="1376130"/>
            <a:chExt cx="2272012" cy="2282482"/>
          </a:xfrm>
        </p:grpSpPr>
        <p:sp>
          <p:nvSpPr>
            <p:cNvPr id="23" name="Rectangle 22">
              <a:extLst>
                <a:ext uri="{FF2B5EF4-FFF2-40B4-BE49-F238E27FC236}">
                  <a16:creationId xmlns:a16="http://schemas.microsoft.com/office/drawing/2014/main" id="{520E490D-2E77-5A41-9E1E-09F00908CBAA}"/>
                </a:ext>
              </a:extLst>
            </p:cNvPr>
            <p:cNvSpPr/>
            <p:nvPr/>
          </p:nvSpPr>
          <p:spPr>
            <a:xfrm>
              <a:off x="6160790" y="2319836"/>
              <a:ext cx="2272012" cy="13006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1400" b="1" dirty="0">
                  <a:solidFill>
                    <a:schemeClr val="tx1"/>
                  </a:solidFill>
                </a:rPr>
                <a:t>Developed reporting tool for the evaluation of a diabetes management partnership for a local health consortium</a:t>
              </a:r>
              <a:endParaRPr lang="en-US" sz="1100" b="1" i="1" dirty="0">
                <a:solidFill>
                  <a:schemeClr val="tx1"/>
                </a:solidFill>
              </a:endParaRPr>
            </a:p>
          </p:txBody>
        </p:sp>
        <p:sp>
          <p:nvSpPr>
            <p:cNvPr id="24" name="Rounded Rectangle 29">
              <a:extLst>
                <a:ext uri="{FF2B5EF4-FFF2-40B4-BE49-F238E27FC236}">
                  <a16:creationId xmlns:a16="http://schemas.microsoft.com/office/drawing/2014/main" id="{6D76EA8B-5E5C-6649-BF85-337C8F71A099}"/>
                </a:ext>
              </a:extLst>
            </p:cNvPr>
            <p:cNvSpPr/>
            <p:nvPr/>
          </p:nvSpPr>
          <p:spPr>
            <a:xfrm>
              <a:off x="6173049" y="1440262"/>
              <a:ext cx="2221652" cy="2218350"/>
            </a:xfrm>
            <a:prstGeom prst="roundRect">
              <a:avLst/>
            </a:prstGeom>
            <a:noFill/>
            <a:ln w="9525">
              <a:solidFill>
                <a:srgbClr val="03274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1"/>
                </a:solidFill>
              </a:endParaRPr>
            </a:p>
          </p:txBody>
        </p:sp>
        <p:sp>
          <p:nvSpPr>
            <p:cNvPr id="25" name="Oval 15">
              <a:extLst>
                <a:ext uri="{FF2B5EF4-FFF2-40B4-BE49-F238E27FC236}">
                  <a16:creationId xmlns:a16="http://schemas.microsoft.com/office/drawing/2014/main" id="{59747EA7-9392-EE4A-AE5B-D2891FF07705}"/>
                </a:ext>
              </a:extLst>
            </p:cNvPr>
            <p:cNvSpPr>
              <a:spLocks noChangeArrowheads="1"/>
            </p:cNvSpPr>
            <p:nvPr>
              <p:custDataLst>
                <p:tags r:id="rId7"/>
              </p:custDataLst>
            </p:nvPr>
          </p:nvSpPr>
          <p:spPr bwMode="gray">
            <a:xfrm>
              <a:off x="6173048" y="1376130"/>
              <a:ext cx="286545" cy="286545"/>
            </a:xfrm>
            <a:prstGeom prst="ellipse">
              <a:avLst/>
            </a:prstGeom>
            <a:solidFill>
              <a:srgbClr val="03274B"/>
            </a:solidFill>
            <a:ln w="9525" algn="ctr">
              <a:solidFill>
                <a:schemeClr val="tx1"/>
              </a:solidFill>
              <a:round/>
              <a:headEnd/>
              <a:tailEnd/>
            </a:ln>
          </p:spPr>
          <p:txBody>
            <a:bodyPr wrap="none" lIns="0" tIns="0" rIns="0" bIns="0" anchor="ctr"/>
            <a:lstStyle/>
            <a:p>
              <a:pPr algn="ctr"/>
              <a:r>
                <a:rPr lang="en-US" sz="1400">
                  <a:solidFill>
                    <a:schemeClr val="bg1">
                      <a:lumMod val="95000"/>
                    </a:schemeClr>
                  </a:solidFill>
                </a:rPr>
                <a:t>3</a:t>
              </a:r>
            </a:p>
          </p:txBody>
        </p:sp>
        <p:pic>
          <p:nvPicPr>
            <p:cNvPr id="27" name="Picture 26" descr="noun_685087_cc.png">
              <a:extLst>
                <a:ext uri="{FF2B5EF4-FFF2-40B4-BE49-F238E27FC236}">
                  <a16:creationId xmlns:a16="http://schemas.microsoft.com/office/drawing/2014/main" id="{F38D2B0C-7A8F-AD4F-B37C-CDEBFE515A53}"/>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b="20198"/>
            <a:stretch/>
          </p:blipFill>
          <p:spPr>
            <a:xfrm>
              <a:off x="6653092" y="1463068"/>
              <a:ext cx="1211208" cy="966574"/>
            </a:xfrm>
            <a:prstGeom prst="rect">
              <a:avLst/>
            </a:prstGeom>
          </p:spPr>
        </p:pic>
      </p:grpSp>
      <p:grpSp>
        <p:nvGrpSpPr>
          <p:cNvPr id="38" name="Group 37">
            <a:extLst>
              <a:ext uri="{FF2B5EF4-FFF2-40B4-BE49-F238E27FC236}">
                <a16:creationId xmlns:a16="http://schemas.microsoft.com/office/drawing/2014/main" id="{45233AE5-69F8-254E-9E98-58069A53018E}"/>
              </a:ext>
            </a:extLst>
          </p:cNvPr>
          <p:cNvGrpSpPr/>
          <p:nvPr/>
        </p:nvGrpSpPr>
        <p:grpSpPr>
          <a:xfrm>
            <a:off x="414334" y="3813884"/>
            <a:ext cx="2310965" cy="2270428"/>
            <a:chOff x="427034" y="1388184"/>
            <a:chExt cx="2310965" cy="2270428"/>
          </a:xfrm>
        </p:grpSpPr>
        <p:sp>
          <p:nvSpPr>
            <p:cNvPr id="39" name="Rectangle 38">
              <a:extLst>
                <a:ext uri="{FF2B5EF4-FFF2-40B4-BE49-F238E27FC236}">
                  <a16:creationId xmlns:a16="http://schemas.microsoft.com/office/drawing/2014/main" id="{D2F5DE57-6121-F04A-B11F-8E55C2F89915}"/>
                </a:ext>
              </a:extLst>
            </p:cNvPr>
            <p:cNvSpPr/>
            <p:nvPr/>
          </p:nvSpPr>
          <p:spPr>
            <a:xfrm>
              <a:off x="427034" y="2357936"/>
              <a:ext cx="2310965" cy="13006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1400" b="1" dirty="0">
                  <a:solidFill>
                    <a:schemeClr val="tx1"/>
                  </a:solidFill>
                </a:rPr>
                <a:t>Provided needs assessment for strategic expansion at a FQHC</a:t>
              </a:r>
              <a:endParaRPr lang="en-US" sz="1100" b="1" i="1" dirty="0">
                <a:solidFill>
                  <a:schemeClr val="tx1"/>
                </a:solidFill>
              </a:endParaRPr>
            </a:p>
          </p:txBody>
        </p:sp>
        <p:pic>
          <p:nvPicPr>
            <p:cNvPr id="40" name="Picture 39" descr="noun_791005_cc.png">
              <a:extLst>
                <a:ext uri="{FF2B5EF4-FFF2-40B4-BE49-F238E27FC236}">
                  <a16:creationId xmlns:a16="http://schemas.microsoft.com/office/drawing/2014/main" id="{D4A391AE-896A-4D4E-AA98-66D521AF95F1}"/>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6388"/>
            <a:stretch/>
          </p:blipFill>
          <p:spPr>
            <a:xfrm>
              <a:off x="1068370" y="1649852"/>
              <a:ext cx="1028293" cy="859779"/>
            </a:xfrm>
            <a:prstGeom prst="rect">
              <a:avLst/>
            </a:prstGeom>
          </p:spPr>
        </p:pic>
        <p:sp>
          <p:nvSpPr>
            <p:cNvPr id="41" name="Rounded Rectangle 4">
              <a:extLst>
                <a:ext uri="{FF2B5EF4-FFF2-40B4-BE49-F238E27FC236}">
                  <a16:creationId xmlns:a16="http://schemas.microsoft.com/office/drawing/2014/main" id="{FCC3E0CC-2F40-BF4D-B1DD-FA769AE2F409}"/>
                </a:ext>
              </a:extLst>
            </p:cNvPr>
            <p:cNvSpPr/>
            <p:nvPr/>
          </p:nvSpPr>
          <p:spPr>
            <a:xfrm>
              <a:off x="471690" y="1440262"/>
              <a:ext cx="2221652" cy="2218350"/>
            </a:xfrm>
            <a:prstGeom prst="roundRect">
              <a:avLst/>
            </a:prstGeom>
            <a:noFill/>
            <a:ln w="9525">
              <a:solidFill>
                <a:srgbClr val="03274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1"/>
                </a:solidFill>
              </a:endParaRPr>
            </a:p>
          </p:txBody>
        </p:sp>
        <p:sp>
          <p:nvSpPr>
            <p:cNvPr id="42" name="Oval 14">
              <a:extLst>
                <a:ext uri="{FF2B5EF4-FFF2-40B4-BE49-F238E27FC236}">
                  <a16:creationId xmlns:a16="http://schemas.microsoft.com/office/drawing/2014/main" id="{7FDB3A3C-C5DE-774F-BE44-4B4DD4758078}"/>
                </a:ext>
              </a:extLst>
            </p:cNvPr>
            <p:cNvSpPr>
              <a:spLocks noChangeArrowheads="1"/>
            </p:cNvSpPr>
            <p:nvPr>
              <p:custDataLst>
                <p:tags r:id="rId6"/>
              </p:custDataLst>
            </p:nvPr>
          </p:nvSpPr>
          <p:spPr bwMode="gray">
            <a:xfrm>
              <a:off x="477393" y="1388184"/>
              <a:ext cx="286545" cy="286545"/>
            </a:xfrm>
            <a:prstGeom prst="ellipse">
              <a:avLst/>
            </a:prstGeom>
            <a:solidFill>
              <a:srgbClr val="03274B"/>
            </a:solidFill>
            <a:ln w="9525" algn="ctr">
              <a:solidFill>
                <a:schemeClr val="tx1"/>
              </a:solidFill>
              <a:round/>
              <a:headEnd/>
              <a:tailEnd/>
            </a:ln>
          </p:spPr>
          <p:txBody>
            <a:bodyPr wrap="none" lIns="0" tIns="0" rIns="0" bIns="0" anchor="ctr"/>
            <a:lstStyle/>
            <a:p>
              <a:pPr algn="ctr"/>
              <a:r>
                <a:rPr lang="en-US" sz="1400" dirty="0">
                  <a:solidFill>
                    <a:schemeClr val="bg1">
                      <a:lumMod val="95000"/>
                    </a:schemeClr>
                  </a:solidFill>
                </a:rPr>
                <a:t>4</a:t>
              </a:r>
            </a:p>
          </p:txBody>
        </p:sp>
      </p:grpSp>
      <p:grpSp>
        <p:nvGrpSpPr>
          <p:cNvPr id="43" name="Group 42">
            <a:extLst>
              <a:ext uri="{FF2B5EF4-FFF2-40B4-BE49-F238E27FC236}">
                <a16:creationId xmlns:a16="http://schemas.microsoft.com/office/drawing/2014/main" id="{82A3A94B-BD43-0645-A6B9-00142D07D073}"/>
              </a:ext>
            </a:extLst>
          </p:cNvPr>
          <p:cNvGrpSpPr/>
          <p:nvPr/>
        </p:nvGrpSpPr>
        <p:grpSpPr>
          <a:xfrm>
            <a:off x="3262161" y="3801830"/>
            <a:ext cx="2310965" cy="2282482"/>
            <a:chOff x="3274861" y="1376130"/>
            <a:chExt cx="2310965" cy="2282482"/>
          </a:xfrm>
        </p:grpSpPr>
        <p:sp>
          <p:nvSpPr>
            <p:cNvPr id="44" name="Rectangle 43">
              <a:extLst>
                <a:ext uri="{FF2B5EF4-FFF2-40B4-BE49-F238E27FC236}">
                  <a16:creationId xmlns:a16="http://schemas.microsoft.com/office/drawing/2014/main" id="{1A30BC80-A69C-0D43-823F-14D59AA7D511}"/>
                </a:ext>
              </a:extLst>
            </p:cNvPr>
            <p:cNvSpPr/>
            <p:nvPr/>
          </p:nvSpPr>
          <p:spPr>
            <a:xfrm>
              <a:off x="3274861" y="2319836"/>
              <a:ext cx="2310965" cy="13006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1400" b="1" dirty="0">
                  <a:solidFill>
                    <a:schemeClr val="tx1"/>
                  </a:solidFill>
                </a:rPr>
                <a:t>Performed survey and benchmarking analysis to improve engagement in home-vising program at health department</a:t>
              </a:r>
              <a:endParaRPr lang="en-US" sz="1100" b="1" i="1" dirty="0">
                <a:solidFill>
                  <a:schemeClr val="tx1"/>
                </a:solidFill>
              </a:endParaRPr>
            </a:p>
          </p:txBody>
        </p:sp>
        <p:sp>
          <p:nvSpPr>
            <p:cNvPr id="46" name="Rounded Rectangle 28">
              <a:extLst>
                <a:ext uri="{FF2B5EF4-FFF2-40B4-BE49-F238E27FC236}">
                  <a16:creationId xmlns:a16="http://schemas.microsoft.com/office/drawing/2014/main" id="{6897D5CB-6480-AC4B-89E4-7B3F3989467A}"/>
                </a:ext>
              </a:extLst>
            </p:cNvPr>
            <p:cNvSpPr/>
            <p:nvPr/>
          </p:nvSpPr>
          <p:spPr>
            <a:xfrm>
              <a:off x="3325221" y="1440262"/>
              <a:ext cx="2221652" cy="2218350"/>
            </a:xfrm>
            <a:prstGeom prst="roundRect">
              <a:avLst/>
            </a:prstGeom>
            <a:noFill/>
            <a:ln w="9525">
              <a:solidFill>
                <a:srgbClr val="03274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1"/>
                </a:solidFill>
              </a:endParaRPr>
            </a:p>
          </p:txBody>
        </p:sp>
        <p:sp>
          <p:nvSpPr>
            <p:cNvPr id="47" name="Oval 16">
              <a:extLst>
                <a:ext uri="{FF2B5EF4-FFF2-40B4-BE49-F238E27FC236}">
                  <a16:creationId xmlns:a16="http://schemas.microsoft.com/office/drawing/2014/main" id="{9D54B336-192D-CA4D-A604-30E401318045}"/>
                </a:ext>
              </a:extLst>
            </p:cNvPr>
            <p:cNvSpPr>
              <a:spLocks noChangeArrowheads="1"/>
            </p:cNvSpPr>
            <p:nvPr>
              <p:custDataLst>
                <p:tags r:id="rId5"/>
              </p:custDataLst>
            </p:nvPr>
          </p:nvSpPr>
          <p:spPr bwMode="gray">
            <a:xfrm>
              <a:off x="3325220" y="1376130"/>
              <a:ext cx="286545" cy="286545"/>
            </a:xfrm>
            <a:prstGeom prst="ellipse">
              <a:avLst/>
            </a:prstGeom>
            <a:solidFill>
              <a:srgbClr val="03274B"/>
            </a:solidFill>
            <a:ln w="9525" algn="ctr">
              <a:solidFill>
                <a:schemeClr val="tx1"/>
              </a:solidFill>
              <a:round/>
              <a:headEnd/>
              <a:tailEnd/>
            </a:ln>
          </p:spPr>
          <p:txBody>
            <a:bodyPr wrap="none" lIns="0" tIns="0" rIns="0" bIns="0" anchor="ctr"/>
            <a:lstStyle/>
            <a:p>
              <a:pPr algn="ctr"/>
              <a:r>
                <a:rPr lang="en-US" sz="1400" dirty="0">
                  <a:solidFill>
                    <a:schemeClr val="bg1">
                      <a:lumMod val="95000"/>
                    </a:schemeClr>
                  </a:solidFill>
                </a:rPr>
                <a:t>5</a:t>
              </a:r>
            </a:p>
          </p:txBody>
        </p:sp>
      </p:grpSp>
      <p:grpSp>
        <p:nvGrpSpPr>
          <p:cNvPr id="48" name="Group 47">
            <a:extLst>
              <a:ext uri="{FF2B5EF4-FFF2-40B4-BE49-F238E27FC236}">
                <a16:creationId xmlns:a16="http://schemas.microsoft.com/office/drawing/2014/main" id="{861CA657-D0C6-2644-8266-3DEE891CEDE6}"/>
              </a:ext>
            </a:extLst>
          </p:cNvPr>
          <p:cNvGrpSpPr/>
          <p:nvPr/>
        </p:nvGrpSpPr>
        <p:grpSpPr>
          <a:xfrm>
            <a:off x="6135390" y="3801830"/>
            <a:ext cx="2272012" cy="2282482"/>
            <a:chOff x="6148090" y="1376130"/>
            <a:chExt cx="2272012" cy="2282482"/>
          </a:xfrm>
        </p:grpSpPr>
        <p:sp>
          <p:nvSpPr>
            <p:cNvPr id="49" name="Rectangle 48">
              <a:extLst>
                <a:ext uri="{FF2B5EF4-FFF2-40B4-BE49-F238E27FC236}">
                  <a16:creationId xmlns:a16="http://schemas.microsoft.com/office/drawing/2014/main" id="{EF286741-6981-1F4C-A575-7B85E048ABDD}"/>
                </a:ext>
              </a:extLst>
            </p:cNvPr>
            <p:cNvSpPr/>
            <p:nvPr/>
          </p:nvSpPr>
          <p:spPr>
            <a:xfrm>
              <a:off x="6148090" y="2345236"/>
              <a:ext cx="2272012" cy="130067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1400" b="1" dirty="0">
                  <a:solidFill>
                    <a:schemeClr val="tx1"/>
                  </a:solidFill>
                </a:rPr>
                <a:t>Optimized operations to improve provider continuity for GME clinic within a FQHC</a:t>
              </a:r>
              <a:endParaRPr lang="en-US" sz="1100" b="1" i="1" dirty="0">
                <a:solidFill>
                  <a:schemeClr val="tx1"/>
                </a:solidFill>
              </a:endParaRPr>
            </a:p>
          </p:txBody>
        </p:sp>
        <p:sp>
          <p:nvSpPr>
            <p:cNvPr id="50" name="Rounded Rectangle 29">
              <a:extLst>
                <a:ext uri="{FF2B5EF4-FFF2-40B4-BE49-F238E27FC236}">
                  <a16:creationId xmlns:a16="http://schemas.microsoft.com/office/drawing/2014/main" id="{3515AE1A-50E9-D24C-B04B-F87862E4ABB7}"/>
                </a:ext>
              </a:extLst>
            </p:cNvPr>
            <p:cNvSpPr/>
            <p:nvPr/>
          </p:nvSpPr>
          <p:spPr>
            <a:xfrm>
              <a:off x="6173049" y="1440262"/>
              <a:ext cx="2221652" cy="2218350"/>
            </a:xfrm>
            <a:prstGeom prst="roundRect">
              <a:avLst/>
            </a:prstGeom>
            <a:noFill/>
            <a:ln w="9525">
              <a:solidFill>
                <a:srgbClr val="03274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1"/>
                </a:solidFill>
              </a:endParaRPr>
            </a:p>
          </p:txBody>
        </p:sp>
        <p:sp>
          <p:nvSpPr>
            <p:cNvPr id="51" name="Oval 15">
              <a:extLst>
                <a:ext uri="{FF2B5EF4-FFF2-40B4-BE49-F238E27FC236}">
                  <a16:creationId xmlns:a16="http://schemas.microsoft.com/office/drawing/2014/main" id="{EEE434D1-4FE7-114F-9CCE-38563B128603}"/>
                </a:ext>
              </a:extLst>
            </p:cNvPr>
            <p:cNvSpPr>
              <a:spLocks noChangeArrowheads="1"/>
            </p:cNvSpPr>
            <p:nvPr>
              <p:custDataLst>
                <p:tags r:id="rId4"/>
              </p:custDataLst>
            </p:nvPr>
          </p:nvSpPr>
          <p:spPr bwMode="gray">
            <a:xfrm>
              <a:off x="6173048" y="1376130"/>
              <a:ext cx="286545" cy="286545"/>
            </a:xfrm>
            <a:prstGeom prst="ellipse">
              <a:avLst/>
            </a:prstGeom>
            <a:solidFill>
              <a:srgbClr val="03274B"/>
            </a:solidFill>
            <a:ln w="9525" algn="ctr">
              <a:solidFill>
                <a:schemeClr val="tx1"/>
              </a:solidFill>
              <a:round/>
              <a:headEnd/>
              <a:tailEnd/>
            </a:ln>
          </p:spPr>
          <p:txBody>
            <a:bodyPr wrap="none" lIns="0" tIns="0" rIns="0" bIns="0" anchor="ctr"/>
            <a:lstStyle/>
            <a:p>
              <a:pPr algn="ctr"/>
              <a:r>
                <a:rPr lang="en-US" sz="1400" dirty="0">
                  <a:solidFill>
                    <a:schemeClr val="bg1">
                      <a:lumMod val="95000"/>
                    </a:schemeClr>
                  </a:solidFill>
                </a:rPr>
                <a:t>6</a:t>
              </a:r>
            </a:p>
          </p:txBody>
        </p:sp>
      </p:grpSp>
      <p:pic>
        <p:nvPicPr>
          <p:cNvPr id="53" name="Picture 52">
            <a:extLst>
              <a:ext uri="{FF2B5EF4-FFF2-40B4-BE49-F238E27FC236}">
                <a16:creationId xmlns:a16="http://schemas.microsoft.com/office/drawing/2014/main" id="{7BCBB5E2-1645-FF44-B248-C81A03FFD802}"/>
              </a:ext>
            </a:extLst>
          </p:cNvPr>
          <p:cNvPicPr>
            <a:picLocks noChangeAspect="1"/>
          </p:cNvPicPr>
          <p:nvPr/>
        </p:nvPicPr>
        <p:blipFill>
          <a:blip r:embed="rId16"/>
          <a:stretch>
            <a:fillRect/>
          </a:stretch>
        </p:blipFill>
        <p:spPr>
          <a:xfrm>
            <a:off x="3921469" y="3897752"/>
            <a:ext cx="992349" cy="935947"/>
          </a:xfrm>
          <a:prstGeom prst="rect">
            <a:avLst/>
          </a:prstGeom>
        </p:spPr>
      </p:pic>
      <p:pic>
        <p:nvPicPr>
          <p:cNvPr id="54" name="Picture 53">
            <a:extLst>
              <a:ext uri="{FF2B5EF4-FFF2-40B4-BE49-F238E27FC236}">
                <a16:creationId xmlns:a16="http://schemas.microsoft.com/office/drawing/2014/main" id="{B7BB9E1B-757A-C449-A331-E4C1697A2E80}"/>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3744"/>
          <a:stretch/>
        </p:blipFill>
        <p:spPr>
          <a:xfrm>
            <a:off x="6713213" y="3965248"/>
            <a:ext cx="1065566" cy="919114"/>
          </a:xfrm>
          <a:prstGeom prst="rect">
            <a:avLst/>
          </a:prstGeom>
        </p:spPr>
      </p:pic>
    </p:spTree>
    <p:extLst>
      <p:ext uri="{BB962C8B-B14F-4D97-AF65-F5344CB8AC3E}">
        <p14:creationId xmlns:p14="http://schemas.microsoft.com/office/powerpoint/2010/main" val="20036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2FB42-E91E-484C-B0F2-D67C02E3057C}"/>
              </a:ext>
            </a:extLst>
          </p:cNvPr>
          <p:cNvSpPr>
            <a:spLocks noGrp="1"/>
          </p:cNvSpPr>
          <p:nvPr>
            <p:ph type="title"/>
          </p:nvPr>
        </p:nvSpPr>
        <p:spPr/>
        <p:txBody>
          <a:bodyPr/>
          <a:lstStyle/>
          <a:p>
            <a:r>
              <a:rPr lang="en-US" dirty="0"/>
              <a:t>Client feedback has been positive and encouraging</a:t>
            </a:r>
          </a:p>
        </p:txBody>
      </p:sp>
      <p:sp>
        <p:nvSpPr>
          <p:cNvPr id="4" name="Rectangle 3">
            <a:extLst>
              <a:ext uri="{FF2B5EF4-FFF2-40B4-BE49-F238E27FC236}">
                <a16:creationId xmlns:a16="http://schemas.microsoft.com/office/drawing/2014/main" id="{F37E00ED-2B59-644A-8A00-59E5F1327D33}"/>
              </a:ext>
            </a:extLst>
          </p:cNvPr>
          <p:cNvSpPr/>
          <p:nvPr/>
        </p:nvSpPr>
        <p:spPr>
          <a:xfrm>
            <a:off x="663331" y="1547109"/>
            <a:ext cx="2684581" cy="2308324"/>
          </a:xfrm>
          <a:prstGeom prst="rect">
            <a:avLst/>
          </a:prstGeom>
          <a:ln>
            <a:solidFill>
              <a:srgbClr val="002060"/>
            </a:solidFill>
          </a:ln>
        </p:spPr>
        <p:txBody>
          <a:bodyPr wrap="square">
            <a:spAutoFit/>
          </a:bodyPr>
          <a:lstStyle/>
          <a:p>
            <a:pPr fontAlgn="base"/>
            <a:r>
              <a:rPr lang="en-US" sz="1600" dirty="0">
                <a:latin typeface="+mj-lt"/>
              </a:rPr>
              <a:t>“Very organized, great follow-up, project helped get approval for a key strategic partnership. Thank you for your help and really nice job!”</a:t>
            </a:r>
          </a:p>
          <a:p>
            <a:pPr fontAlgn="base"/>
            <a:endParaRPr lang="en-US" sz="1600" dirty="0">
              <a:latin typeface="+mj-lt"/>
            </a:endParaRPr>
          </a:p>
          <a:p>
            <a:pPr fontAlgn="base"/>
            <a:r>
              <a:rPr lang="en-US" sz="1600" b="1" dirty="0">
                <a:latin typeface="+mj-lt"/>
              </a:rPr>
              <a:t>- Executive Director of local FQHC</a:t>
            </a:r>
          </a:p>
        </p:txBody>
      </p:sp>
      <p:sp>
        <p:nvSpPr>
          <p:cNvPr id="5" name="Rectangle 4">
            <a:extLst>
              <a:ext uri="{FF2B5EF4-FFF2-40B4-BE49-F238E27FC236}">
                <a16:creationId xmlns:a16="http://schemas.microsoft.com/office/drawing/2014/main" id="{4D894E50-99DF-8B4F-AE40-A05E84D45D42}"/>
              </a:ext>
            </a:extLst>
          </p:cNvPr>
          <p:cNvSpPr/>
          <p:nvPr/>
        </p:nvSpPr>
        <p:spPr>
          <a:xfrm>
            <a:off x="3492500" y="1166376"/>
            <a:ext cx="5312633" cy="2062103"/>
          </a:xfrm>
          <a:prstGeom prst="rect">
            <a:avLst/>
          </a:prstGeom>
          <a:ln>
            <a:solidFill>
              <a:srgbClr val="002060"/>
            </a:solidFill>
          </a:ln>
        </p:spPr>
        <p:txBody>
          <a:bodyPr wrap="square">
            <a:spAutoFit/>
          </a:bodyPr>
          <a:lstStyle/>
          <a:p>
            <a:pPr fontAlgn="base"/>
            <a:r>
              <a:rPr lang="en-US" sz="1600" dirty="0"/>
              <a:t>“I was very impressed with all the aspects of Med ECG's work. It exceeded my expectations, given that the team members are students. In fact, I think the value of Med ECG's work for us exceeded some of the products we have received in the past from professional consultants!”</a:t>
            </a:r>
          </a:p>
          <a:p>
            <a:pPr fontAlgn="base"/>
            <a:endParaRPr lang="en-US" sz="1600" dirty="0"/>
          </a:p>
          <a:p>
            <a:pPr fontAlgn="base"/>
            <a:r>
              <a:rPr lang="en-US" sz="1600" b="1" dirty="0"/>
              <a:t>- Vice President of Partnerships at local health consortium</a:t>
            </a:r>
          </a:p>
        </p:txBody>
      </p:sp>
      <p:sp>
        <p:nvSpPr>
          <p:cNvPr id="7" name="Rectangle 6">
            <a:extLst>
              <a:ext uri="{FF2B5EF4-FFF2-40B4-BE49-F238E27FC236}">
                <a16:creationId xmlns:a16="http://schemas.microsoft.com/office/drawing/2014/main" id="{A3F40EE4-213D-E649-B75B-0F119F4F2885}"/>
              </a:ext>
            </a:extLst>
          </p:cNvPr>
          <p:cNvSpPr/>
          <p:nvPr/>
        </p:nvSpPr>
        <p:spPr>
          <a:xfrm>
            <a:off x="135667" y="4000500"/>
            <a:ext cx="5084033" cy="2062103"/>
          </a:xfrm>
          <a:prstGeom prst="rect">
            <a:avLst/>
          </a:prstGeom>
          <a:ln>
            <a:solidFill>
              <a:srgbClr val="002060"/>
            </a:solidFill>
          </a:ln>
        </p:spPr>
        <p:txBody>
          <a:bodyPr wrap="square">
            <a:spAutoFit/>
          </a:bodyPr>
          <a:lstStyle/>
          <a:p>
            <a:pPr fontAlgn="base"/>
            <a:r>
              <a:rPr lang="en-US" sz="1600" dirty="0"/>
              <a:t>“Everything was positive. It seemed very much that we were working together to find answers and possible opportunities to improve. Excellent interpersonal communication skills, enthusiasm, planning and knowledge!!” Looking forward to working with Med ECG in the near future!</a:t>
            </a:r>
          </a:p>
          <a:p>
            <a:pPr fontAlgn="base"/>
            <a:endParaRPr lang="en-US" sz="1600" b="1" dirty="0"/>
          </a:p>
          <a:p>
            <a:pPr fontAlgn="base"/>
            <a:r>
              <a:rPr lang="en-US" sz="1600" b="1" dirty="0"/>
              <a:t>- CMO of local FQHC</a:t>
            </a:r>
          </a:p>
        </p:txBody>
      </p:sp>
      <p:sp>
        <p:nvSpPr>
          <p:cNvPr id="8" name="Rectangle 7">
            <a:extLst>
              <a:ext uri="{FF2B5EF4-FFF2-40B4-BE49-F238E27FC236}">
                <a16:creationId xmlns:a16="http://schemas.microsoft.com/office/drawing/2014/main" id="{9B692C8F-A8A9-8641-BC4D-2331C6E39E78}"/>
              </a:ext>
            </a:extLst>
          </p:cNvPr>
          <p:cNvSpPr/>
          <p:nvPr/>
        </p:nvSpPr>
        <p:spPr>
          <a:xfrm>
            <a:off x="5359400" y="3367792"/>
            <a:ext cx="3530600" cy="2062103"/>
          </a:xfrm>
          <a:prstGeom prst="rect">
            <a:avLst/>
          </a:prstGeom>
          <a:ln>
            <a:solidFill>
              <a:srgbClr val="002060"/>
            </a:solidFill>
          </a:ln>
        </p:spPr>
        <p:txBody>
          <a:bodyPr wrap="square">
            <a:spAutoFit/>
          </a:bodyPr>
          <a:lstStyle/>
          <a:p>
            <a:pPr fontAlgn="base"/>
            <a:r>
              <a:rPr lang="en-US" sz="1600" dirty="0"/>
              <a:t>“Med ECG has provided clarity to an issue that we knew was present but lacked the data analysis to back it up. We anticipate that this will help us move in the right direction to find a permanent solution to the issue</a:t>
            </a:r>
          </a:p>
          <a:p>
            <a:pPr fontAlgn="base"/>
            <a:endParaRPr lang="en-US" sz="1600" dirty="0"/>
          </a:p>
          <a:p>
            <a:pPr fontAlgn="base"/>
            <a:r>
              <a:rPr lang="en-US" sz="1600" b="1" dirty="0"/>
              <a:t>- CFO of local FQHC</a:t>
            </a:r>
          </a:p>
        </p:txBody>
      </p:sp>
    </p:spTree>
    <p:extLst>
      <p:ext uri="{BB962C8B-B14F-4D97-AF65-F5344CB8AC3E}">
        <p14:creationId xmlns:p14="http://schemas.microsoft.com/office/powerpoint/2010/main" val="1720587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7AFA-9D57-844F-98CD-34A8AAB547CB}"/>
              </a:ext>
            </a:extLst>
          </p:cNvPr>
          <p:cNvSpPr>
            <a:spLocks noGrp="1"/>
          </p:cNvSpPr>
          <p:nvPr>
            <p:ph type="title"/>
          </p:nvPr>
        </p:nvSpPr>
        <p:spPr/>
        <p:txBody>
          <a:bodyPr/>
          <a:lstStyle/>
          <a:p>
            <a:r>
              <a:rPr lang="en-US" dirty="0"/>
              <a:t>Student also find the work to be engaging and valuable  </a:t>
            </a:r>
          </a:p>
        </p:txBody>
      </p:sp>
      <p:pic>
        <p:nvPicPr>
          <p:cNvPr id="12" name="Picture 11">
            <a:extLst>
              <a:ext uri="{FF2B5EF4-FFF2-40B4-BE49-F238E27FC236}">
                <a16:creationId xmlns:a16="http://schemas.microsoft.com/office/drawing/2014/main" id="{1D400A25-F314-DF45-B091-C80D87467153}"/>
              </a:ext>
            </a:extLst>
          </p:cNvPr>
          <p:cNvPicPr>
            <a:picLocks noChangeAspect="1"/>
          </p:cNvPicPr>
          <p:nvPr/>
        </p:nvPicPr>
        <p:blipFill>
          <a:blip r:embed="rId2"/>
          <a:stretch>
            <a:fillRect/>
          </a:stretch>
        </p:blipFill>
        <p:spPr>
          <a:xfrm>
            <a:off x="286023" y="1332750"/>
            <a:ext cx="845524" cy="573942"/>
          </a:xfrm>
          <a:prstGeom prst="rect">
            <a:avLst/>
          </a:prstGeom>
        </p:spPr>
      </p:pic>
      <p:sp>
        <p:nvSpPr>
          <p:cNvPr id="9" name="Rectangle 8">
            <a:extLst>
              <a:ext uri="{FF2B5EF4-FFF2-40B4-BE49-F238E27FC236}">
                <a16:creationId xmlns:a16="http://schemas.microsoft.com/office/drawing/2014/main" id="{5DA83350-77B1-E44D-9F9D-35A488D81962}"/>
              </a:ext>
            </a:extLst>
          </p:cNvPr>
          <p:cNvSpPr/>
          <p:nvPr/>
        </p:nvSpPr>
        <p:spPr>
          <a:xfrm>
            <a:off x="1220447" y="1243850"/>
            <a:ext cx="8226530" cy="4478149"/>
          </a:xfrm>
          <a:prstGeom prst="rect">
            <a:avLst/>
          </a:prstGeom>
        </p:spPr>
        <p:txBody>
          <a:bodyPr wrap="square">
            <a:spAutoFit/>
          </a:bodyPr>
          <a:lstStyle/>
          <a:p>
            <a:pPr fontAlgn="base"/>
            <a:r>
              <a:rPr lang="en-US" sz="1900" dirty="0"/>
              <a:t>“Being a project leader of a very nebulous case was an incredible opportunity for me to figure out how to drive the direction of a team, delegate tasks, etc.”</a:t>
            </a:r>
          </a:p>
          <a:p>
            <a:pPr fontAlgn="base"/>
            <a:endParaRPr lang="en-US" sz="1900" dirty="0"/>
          </a:p>
          <a:p>
            <a:pPr fontAlgn="base"/>
            <a:r>
              <a:rPr lang="en-US" sz="1900" dirty="0"/>
              <a:t>“This was a great way to gain real-world experience working on actual healthcare problems. It was also a great opportunity to work in a professional setting where a client has expectations as to what will be done and the team has to deliver on that commitment”</a:t>
            </a:r>
          </a:p>
          <a:p>
            <a:pPr fontAlgn="base"/>
            <a:endParaRPr lang="en-US" sz="1900" dirty="0"/>
          </a:p>
          <a:p>
            <a:pPr fontAlgn="base"/>
            <a:r>
              <a:rPr lang="en-US" sz="1900" dirty="0"/>
              <a:t>“This was an outstanding introduction to the consulting world. Projects were well scoped and team leaders set an excellent example.”</a:t>
            </a:r>
          </a:p>
          <a:p>
            <a:pPr fontAlgn="base"/>
            <a:endParaRPr lang="en-US" sz="1900" dirty="0"/>
          </a:p>
          <a:p>
            <a:pPr fontAlgn="base"/>
            <a:r>
              <a:rPr lang="en-US" sz="1900" dirty="0"/>
              <a:t>“It was a cool micro—chasm of typical consulting work in that the engagement forces you to become an expert in a subject you’re not necessarily familiar with”</a:t>
            </a:r>
          </a:p>
        </p:txBody>
      </p:sp>
      <p:pic>
        <p:nvPicPr>
          <p:cNvPr id="10" name="Picture 9">
            <a:extLst>
              <a:ext uri="{FF2B5EF4-FFF2-40B4-BE49-F238E27FC236}">
                <a16:creationId xmlns:a16="http://schemas.microsoft.com/office/drawing/2014/main" id="{DE208117-CAFD-2344-B03E-29201F7D4F2D}"/>
              </a:ext>
            </a:extLst>
          </p:cNvPr>
          <p:cNvPicPr>
            <a:picLocks noChangeAspect="1"/>
          </p:cNvPicPr>
          <p:nvPr/>
        </p:nvPicPr>
        <p:blipFill>
          <a:blip r:embed="rId2"/>
          <a:stretch>
            <a:fillRect/>
          </a:stretch>
        </p:blipFill>
        <p:spPr>
          <a:xfrm>
            <a:off x="286023" y="2486758"/>
            <a:ext cx="845524" cy="573942"/>
          </a:xfrm>
          <a:prstGeom prst="rect">
            <a:avLst/>
          </a:prstGeom>
        </p:spPr>
      </p:pic>
      <p:pic>
        <p:nvPicPr>
          <p:cNvPr id="13" name="Picture 12">
            <a:extLst>
              <a:ext uri="{FF2B5EF4-FFF2-40B4-BE49-F238E27FC236}">
                <a16:creationId xmlns:a16="http://schemas.microsoft.com/office/drawing/2014/main" id="{52743189-71D2-BB4C-94CB-370962DEDFDD}"/>
              </a:ext>
            </a:extLst>
          </p:cNvPr>
          <p:cNvPicPr>
            <a:picLocks noChangeAspect="1"/>
          </p:cNvPicPr>
          <p:nvPr/>
        </p:nvPicPr>
        <p:blipFill>
          <a:blip r:embed="rId2"/>
          <a:stretch>
            <a:fillRect/>
          </a:stretch>
        </p:blipFill>
        <p:spPr>
          <a:xfrm>
            <a:off x="286023" y="3899895"/>
            <a:ext cx="845524" cy="573942"/>
          </a:xfrm>
          <a:prstGeom prst="rect">
            <a:avLst/>
          </a:prstGeom>
        </p:spPr>
      </p:pic>
      <p:pic>
        <p:nvPicPr>
          <p:cNvPr id="14" name="Picture 13">
            <a:extLst>
              <a:ext uri="{FF2B5EF4-FFF2-40B4-BE49-F238E27FC236}">
                <a16:creationId xmlns:a16="http://schemas.microsoft.com/office/drawing/2014/main" id="{24DB873E-DDFB-7043-BA56-80F249E21DB8}"/>
              </a:ext>
            </a:extLst>
          </p:cNvPr>
          <p:cNvPicPr>
            <a:picLocks noChangeAspect="1"/>
          </p:cNvPicPr>
          <p:nvPr/>
        </p:nvPicPr>
        <p:blipFill>
          <a:blip r:embed="rId2"/>
          <a:stretch>
            <a:fillRect/>
          </a:stretch>
        </p:blipFill>
        <p:spPr>
          <a:xfrm>
            <a:off x="286023" y="4774450"/>
            <a:ext cx="845524" cy="573942"/>
          </a:xfrm>
          <a:prstGeom prst="rect">
            <a:avLst/>
          </a:prstGeom>
        </p:spPr>
      </p:pic>
    </p:spTree>
    <p:extLst>
      <p:ext uri="{BB962C8B-B14F-4D97-AF65-F5344CB8AC3E}">
        <p14:creationId xmlns:p14="http://schemas.microsoft.com/office/powerpoint/2010/main" val="240152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23CFF-6A84-5346-AB25-A4D61C6F5D51}"/>
              </a:ext>
            </a:extLst>
          </p:cNvPr>
          <p:cNvSpPr>
            <a:spLocks noGrp="1"/>
          </p:cNvSpPr>
          <p:nvPr>
            <p:ph type="title"/>
          </p:nvPr>
        </p:nvSpPr>
        <p:spPr>
          <a:xfrm>
            <a:off x="422031" y="428700"/>
            <a:ext cx="8301046" cy="831600"/>
          </a:xfrm>
        </p:spPr>
        <p:txBody>
          <a:bodyPr/>
          <a:lstStyle/>
          <a:p>
            <a:r>
              <a:rPr lang="en-US" dirty="0"/>
              <a:t>Results from student surveys have revealed a positive correlation between the amount of exposure to learning leadership skills and students improvement in the skills</a:t>
            </a:r>
          </a:p>
        </p:txBody>
      </p:sp>
      <p:graphicFrame>
        <p:nvGraphicFramePr>
          <p:cNvPr id="4" name="Chart 3">
            <a:extLst>
              <a:ext uri="{FF2B5EF4-FFF2-40B4-BE49-F238E27FC236}">
                <a16:creationId xmlns:a16="http://schemas.microsoft.com/office/drawing/2014/main" id="{0055608E-5719-F642-8FED-A34C3160EDC3}"/>
              </a:ext>
            </a:extLst>
          </p:cNvPr>
          <p:cNvGraphicFramePr>
            <a:graphicFrameLocks/>
          </p:cNvGraphicFramePr>
          <p:nvPr>
            <p:extLst>
              <p:ext uri="{D42A27DB-BD31-4B8C-83A1-F6EECF244321}">
                <p14:modId xmlns:p14="http://schemas.microsoft.com/office/powerpoint/2010/main" val="3952780593"/>
              </p:ext>
            </p:extLst>
          </p:nvPr>
        </p:nvGraphicFramePr>
        <p:xfrm>
          <a:off x="293988" y="1358900"/>
          <a:ext cx="8556023" cy="47525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033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AF7C-CA7A-8947-9601-30CA6BAFF378}"/>
              </a:ext>
            </a:extLst>
          </p:cNvPr>
          <p:cNvSpPr>
            <a:spLocks noGrp="1"/>
          </p:cNvSpPr>
          <p:nvPr>
            <p:ph type="title"/>
          </p:nvPr>
        </p:nvSpPr>
        <p:spPr/>
        <p:txBody>
          <a:bodyPr/>
          <a:lstStyle/>
          <a:p>
            <a:r>
              <a:rPr lang="en-US" dirty="0"/>
              <a:t>However, establishing the organization has not been without its challenges:</a:t>
            </a:r>
          </a:p>
        </p:txBody>
      </p:sp>
      <p:sp>
        <p:nvSpPr>
          <p:cNvPr id="4" name="Rectangle 3">
            <a:extLst>
              <a:ext uri="{FF2B5EF4-FFF2-40B4-BE49-F238E27FC236}">
                <a16:creationId xmlns:a16="http://schemas.microsoft.com/office/drawing/2014/main" id="{BED08484-6463-FE4D-8564-9402387FBBB2}"/>
              </a:ext>
            </a:extLst>
          </p:cNvPr>
          <p:cNvSpPr/>
          <p:nvPr/>
        </p:nvSpPr>
        <p:spPr>
          <a:xfrm>
            <a:off x="509657" y="1245708"/>
            <a:ext cx="2512943" cy="1232453"/>
          </a:xfrm>
          <a:prstGeom prst="rect">
            <a:avLst/>
          </a:prstGeom>
          <a:solidFill>
            <a:srgbClr val="03274B"/>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2400" dirty="0">
                <a:solidFill>
                  <a:srgbClr val="FBCB32"/>
                </a:solidFill>
              </a:rPr>
              <a:t>Sustainability</a:t>
            </a:r>
          </a:p>
        </p:txBody>
      </p:sp>
      <p:sp>
        <p:nvSpPr>
          <p:cNvPr id="5" name="Rectangle 4">
            <a:extLst>
              <a:ext uri="{FF2B5EF4-FFF2-40B4-BE49-F238E27FC236}">
                <a16:creationId xmlns:a16="http://schemas.microsoft.com/office/drawing/2014/main" id="{D7C502AC-99CB-F84F-BFE4-EB45948BC341}"/>
              </a:ext>
            </a:extLst>
          </p:cNvPr>
          <p:cNvSpPr/>
          <p:nvPr/>
        </p:nvSpPr>
        <p:spPr>
          <a:xfrm>
            <a:off x="4254500" y="1245708"/>
            <a:ext cx="4087744" cy="1232453"/>
          </a:xfrm>
          <a:prstGeom prst="rect">
            <a:avLst/>
          </a:prstGeom>
          <a:solidFill>
            <a:srgbClr val="03274B"/>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342900" indent="-342900">
              <a:buFont typeface="Arial" panose="020B0604020202020204" pitchFamily="34" charset="0"/>
              <a:buChar char="•"/>
            </a:pPr>
            <a:r>
              <a:rPr lang="en-US" sz="2000" dirty="0">
                <a:solidFill>
                  <a:srgbClr val="FBCB32"/>
                </a:solidFill>
              </a:rPr>
              <a:t>AOA Leadership Grant</a:t>
            </a:r>
          </a:p>
          <a:p>
            <a:pPr marL="342900" indent="-342900">
              <a:buFont typeface="Arial" panose="020B0604020202020204" pitchFamily="34" charset="0"/>
              <a:buChar char="•"/>
            </a:pPr>
            <a:r>
              <a:rPr lang="en-US" sz="2000" dirty="0">
                <a:solidFill>
                  <a:srgbClr val="FBCB32"/>
                </a:solidFill>
              </a:rPr>
              <a:t>Buy-in from administration</a:t>
            </a:r>
          </a:p>
          <a:p>
            <a:pPr marL="342900" indent="-342900">
              <a:buFont typeface="Arial" panose="020B0604020202020204" pitchFamily="34" charset="0"/>
              <a:buChar char="•"/>
            </a:pPr>
            <a:r>
              <a:rPr lang="en-US" sz="2000" dirty="0">
                <a:solidFill>
                  <a:srgbClr val="FBCB32"/>
                </a:solidFill>
              </a:rPr>
              <a:t>Med ECG M3/M4 elective</a:t>
            </a:r>
          </a:p>
        </p:txBody>
      </p:sp>
      <p:sp>
        <p:nvSpPr>
          <p:cNvPr id="6" name="Rectangle 5">
            <a:extLst>
              <a:ext uri="{FF2B5EF4-FFF2-40B4-BE49-F238E27FC236}">
                <a16:creationId xmlns:a16="http://schemas.microsoft.com/office/drawing/2014/main" id="{765A0952-F1BC-094C-8273-E81DAE4946A6}"/>
              </a:ext>
            </a:extLst>
          </p:cNvPr>
          <p:cNvSpPr/>
          <p:nvPr/>
        </p:nvSpPr>
        <p:spPr>
          <a:xfrm>
            <a:off x="509657" y="2963521"/>
            <a:ext cx="2512943" cy="1232453"/>
          </a:xfrm>
          <a:prstGeom prst="rect">
            <a:avLst/>
          </a:prstGeom>
          <a:solidFill>
            <a:srgbClr val="03274B"/>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2400" dirty="0">
                <a:solidFill>
                  <a:srgbClr val="FBCB32"/>
                </a:solidFill>
              </a:rPr>
              <a:t>Recruiting</a:t>
            </a:r>
          </a:p>
        </p:txBody>
      </p:sp>
      <p:sp>
        <p:nvSpPr>
          <p:cNvPr id="7" name="Rectangle 6">
            <a:extLst>
              <a:ext uri="{FF2B5EF4-FFF2-40B4-BE49-F238E27FC236}">
                <a16:creationId xmlns:a16="http://schemas.microsoft.com/office/drawing/2014/main" id="{2ECB18A0-1073-C348-9056-9E088CD0BA0C}"/>
              </a:ext>
            </a:extLst>
          </p:cNvPr>
          <p:cNvSpPr/>
          <p:nvPr/>
        </p:nvSpPr>
        <p:spPr>
          <a:xfrm>
            <a:off x="4254500" y="2963521"/>
            <a:ext cx="4087744" cy="1232453"/>
          </a:xfrm>
          <a:prstGeom prst="rect">
            <a:avLst/>
          </a:prstGeom>
          <a:solidFill>
            <a:srgbClr val="03274B"/>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342900" indent="-342900">
              <a:buFont typeface="Arial" panose="020B0604020202020204" pitchFamily="34" charset="0"/>
              <a:buChar char="•"/>
            </a:pPr>
            <a:r>
              <a:rPr lang="en-US" sz="2000" dirty="0">
                <a:solidFill>
                  <a:srgbClr val="FBCB32"/>
                </a:solidFill>
              </a:rPr>
              <a:t>Adapting timeline to new curriculum</a:t>
            </a:r>
          </a:p>
          <a:p>
            <a:pPr marL="342900" indent="-342900">
              <a:buFont typeface="Arial" panose="020B0604020202020204" pitchFamily="34" charset="0"/>
              <a:buChar char="•"/>
            </a:pPr>
            <a:r>
              <a:rPr lang="en-US" sz="2000" dirty="0">
                <a:solidFill>
                  <a:srgbClr val="FBCB32"/>
                </a:solidFill>
              </a:rPr>
              <a:t>Med ECG M3/M4 elective</a:t>
            </a:r>
          </a:p>
        </p:txBody>
      </p:sp>
      <p:sp>
        <p:nvSpPr>
          <p:cNvPr id="8" name="Rectangle 7">
            <a:extLst>
              <a:ext uri="{FF2B5EF4-FFF2-40B4-BE49-F238E27FC236}">
                <a16:creationId xmlns:a16="http://schemas.microsoft.com/office/drawing/2014/main" id="{091A1493-E34F-3747-9B40-418084D03030}"/>
              </a:ext>
            </a:extLst>
          </p:cNvPr>
          <p:cNvSpPr/>
          <p:nvPr/>
        </p:nvSpPr>
        <p:spPr>
          <a:xfrm>
            <a:off x="509657" y="4681334"/>
            <a:ext cx="2512943" cy="1232453"/>
          </a:xfrm>
          <a:prstGeom prst="rect">
            <a:avLst/>
          </a:prstGeom>
          <a:solidFill>
            <a:srgbClr val="03274B"/>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2400" dirty="0">
                <a:solidFill>
                  <a:srgbClr val="FBCB32"/>
                </a:solidFill>
              </a:rPr>
              <a:t>Client engagement</a:t>
            </a:r>
          </a:p>
        </p:txBody>
      </p:sp>
      <p:sp>
        <p:nvSpPr>
          <p:cNvPr id="9" name="Rectangle 8">
            <a:extLst>
              <a:ext uri="{FF2B5EF4-FFF2-40B4-BE49-F238E27FC236}">
                <a16:creationId xmlns:a16="http://schemas.microsoft.com/office/drawing/2014/main" id="{B2E01873-58A0-A04D-9E9B-7761F79968BB}"/>
              </a:ext>
            </a:extLst>
          </p:cNvPr>
          <p:cNvSpPr/>
          <p:nvPr/>
        </p:nvSpPr>
        <p:spPr>
          <a:xfrm>
            <a:off x="4254500" y="4681334"/>
            <a:ext cx="4087744" cy="1232453"/>
          </a:xfrm>
          <a:prstGeom prst="rect">
            <a:avLst/>
          </a:prstGeom>
          <a:solidFill>
            <a:srgbClr val="03274B"/>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342900" indent="-342900">
              <a:buFont typeface="Arial" panose="020B0604020202020204" pitchFamily="34" charset="0"/>
              <a:buChar char="•"/>
            </a:pPr>
            <a:r>
              <a:rPr lang="en-US" sz="2000" dirty="0">
                <a:solidFill>
                  <a:srgbClr val="FBCB32"/>
                </a:solidFill>
              </a:rPr>
              <a:t>Upfront expectations</a:t>
            </a:r>
          </a:p>
          <a:p>
            <a:pPr marL="342900" indent="-342900">
              <a:buFont typeface="Arial" panose="020B0604020202020204" pitchFamily="34" charset="0"/>
              <a:buChar char="•"/>
            </a:pPr>
            <a:r>
              <a:rPr lang="en-US" sz="2000" dirty="0">
                <a:solidFill>
                  <a:srgbClr val="FBCB32"/>
                </a:solidFill>
              </a:rPr>
              <a:t>Longitudinal client relationships</a:t>
            </a:r>
          </a:p>
        </p:txBody>
      </p:sp>
      <p:sp>
        <p:nvSpPr>
          <p:cNvPr id="10" name="AutoShape 2">
            <a:extLst>
              <a:ext uri="{FF2B5EF4-FFF2-40B4-BE49-F238E27FC236}">
                <a16:creationId xmlns:a16="http://schemas.microsoft.com/office/drawing/2014/main" id="{2A336C49-09F0-C346-B4EA-82317773F288}"/>
              </a:ext>
            </a:extLst>
          </p:cNvPr>
          <p:cNvSpPr>
            <a:spLocks noChangeArrowheads="1"/>
          </p:cNvSpPr>
          <p:nvPr>
            <p:custDataLst>
              <p:tags r:id="rId1"/>
            </p:custDataLst>
          </p:nvPr>
        </p:nvSpPr>
        <p:spPr bwMode="gray">
          <a:xfrm rot="5400000">
            <a:off x="3092174" y="1567476"/>
            <a:ext cx="1232453" cy="588917"/>
          </a:xfrm>
          <a:prstGeom prst="triangle">
            <a:avLst>
              <a:gd name="adj" fmla="val 50000"/>
            </a:avLst>
          </a:prstGeom>
          <a:solidFill>
            <a:srgbClr val="B2B2B2"/>
          </a:solidFill>
          <a:ln w="9525" algn="ctr">
            <a:solidFill>
              <a:srgbClr val="B2B2B2"/>
            </a:solidFill>
            <a:miter lim="800000"/>
            <a:headEnd/>
            <a:tailEnd/>
          </a:ln>
        </p:spPr>
        <p:txBody>
          <a:bodyPr wrap="none" anchor="ctr"/>
          <a:lstStyle/>
          <a:p>
            <a:pPr algn="ctr" fontAlgn="base">
              <a:spcBef>
                <a:spcPct val="0"/>
              </a:spcBef>
              <a:spcAft>
                <a:spcPct val="0"/>
              </a:spcAft>
            </a:pPr>
            <a:endParaRPr lang="en-US" sz="1400" b="1">
              <a:solidFill>
                <a:srgbClr val="000000"/>
              </a:solidFill>
            </a:endParaRPr>
          </a:p>
        </p:txBody>
      </p:sp>
      <p:sp>
        <p:nvSpPr>
          <p:cNvPr id="11" name="AutoShape 2">
            <a:extLst>
              <a:ext uri="{FF2B5EF4-FFF2-40B4-BE49-F238E27FC236}">
                <a16:creationId xmlns:a16="http://schemas.microsoft.com/office/drawing/2014/main" id="{098F8AF5-8797-E747-A460-BD6C64EE5AC5}"/>
              </a:ext>
            </a:extLst>
          </p:cNvPr>
          <p:cNvSpPr>
            <a:spLocks noChangeArrowheads="1"/>
          </p:cNvSpPr>
          <p:nvPr>
            <p:custDataLst>
              <p:tags r:id="rId2"/>
            </p:custDataLst>
          </p:nvPr>
        </p:nvSpPr>
        <p:spPr bwMode="gray">
          <a:xfrm rot="5400000">
            <a:off x="3092174" y="3285289"/>
            <a:ext cx="1232453" cy="588917"/>
          </a:xfrm>
          <a:prstGeom prst="triangle">
            <a:avLst>
              <a:gd name="adj" fmla="val 50000"/>
            </a:avLst>
          </a:prstGeom>
          <a:solidFill>
            <a:srgbClr val="B2B2B2"/>
          </a:solidFill>
          <a:ln w="9525" algn="ctr">
            <a:solidFill>
              <a:srgbClr val="B2B2B2"/>
            </a:solidFill>
            <a:miter lim="800000"/>
            <a:headEnd/>
            <a:tailEnd/>
          </a:ln>
        </p:spPr>
        <p:txBody>
          <a:bodyPr wrap="none" anchor="ctr"/>
          <a:lstStyle/>
          <a:p>
            <a:pPr algn="ctr" fontAlgn="base">
              <a:spcBef>
                <a:spcPct val="0"/>
              </a:spcBef>
              <a:spcAft>
                <a:spcPct val="0"/>
              </a:spcAft>
            </a:pPr>
            <a:endParaRPr lang="en-US" sz="1400" b="1">
              <a:solidFill>
                <a:srgbClr val="000000"/>
              </a:solidFill>
            </a:endParaRPr>
          </a:p>
        </p:txBody>
      </p:sp>
      <p:sp>
        <p:nvSpPr>
          <p:cNvPr id="12" name="AutoShape 2">
            <a:extLst>
              <a:ext uri="{FF2B5EF4-FFF2-40B4-BE49-F238E27FC236}">
                <a16:creationId xmlns:a16="http://schemas.microsoft.com/office/drawing/2014/main" id="{A1A713EB-7D69-6B40-8D92-4C540A609CEB}"/>
              </a:ext>
            </a:extLst>
          </p:cNvPr>
          <p:cNvSpPr>
            <a:spLocks noChangeArrowheads="1"/>
          </p:cNvSpPr>
          <p:nvPr>
            <p:custDataLst>
              <p:tags r:id="rId3"/>
            </p:custDataLst>
          </p:nvPr>
        </p:nvSpPr>
        <p:spPr bwMode="gray">
          <a:xfrm rot="5400000">
            <a:off x="3092174" y="5003101"/>
            <a:ext cx="1232453" cy="588917"/>
          </a:xfrm>
          <a:prstGeom prst="triangle">
            <a:avLst>
              <a:gd name="adj" fmla="val 50000"/>
            </a:avLst>
          </a:prstGeom>
          <a:solidFill>
            <a:srgbClr val="B2B2B2"/>
          </a:solidFill>
          <a:ln w="9525" algn="ctr">
            <a:solidFill>
              <a:srgbClr val="B2B2B2"/>
            </a:solidFill>
            <a:miter lim="800000"/>
            <a:headEnd/>
            <a:tailEnd/>
          </a:ln>
        </p:spPr>
        <p:txBody>
          <a:bodyPr wrap="none" anchor="ctr"/>
          <a:lstStyle/>
          <a:p>
            <a:pPr algn="ctr" fontAlgn="base">
              <a:spcBef>
                <a:spcPct val="0"/>
              </a:spcBef>
              <a:spcAft>
                <a:spcPct val="0"/>
              </a:spcAft>
            </a:pPr>
            <a:endParaRPr lang="en-US" sz="1400" b="1">
              <a:solidFill>
                <a:srgbClr val="000000"/>
              </a:solidFill>
            </a:endParaRPr>
          </a:p>
        </p:txBody>
      </p:sp>
    </p:spTree>
    <p:extLst>
      <p:ext uri="{BB962C8B-B14F-4D97-AF65-F5344CB8AC3E}">
        <p14:creationId xmlns:p14="http://schemas.microsoft.com/office/powerpoint/2010/main" val="201259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AF7C-CA7A-8947-9601-30CA6BAFF378}"/>
              </a:ext>
            </a:extLst>
          </p:cNvPr>
          <p:cNvSpPr>
            <a:spLocks noGrp="1"/>
          </p:cNvSpPr>
          <p:nvPr>
            <p:ph type="title"/>
          </p:nvPr>
        </p:nvSpPr>
        <p:spPr/>
        <p:txBody>
          <a:bodyPr/>
          <a:lstStyle/>
          <a:p>
            <a:r>
              <a:rPr lang="en-US" dirty="0"/>
              <a:t>Next steps</a:t>
            </a:r>
          </a:p>
        </p:txBody>
      </p:sp>
      <p:sp>
        <p:nvSpPr>
          <p:cNvPr id="13" name="Rectangle 12">
            <a:extLst>
              <a:ext uri="{FF2B5EF4-FFF2-40B4-BE49-F238E27FC236}">
                <a16:creationId xmlns:a16="http://schemas.microsoft.com/office/drawing/2014/main" id="{39EC3877-AF6A-0743-A744-38637FF6FA22}"/>
              </a:ext>
            </a:extLst>
          </p:cNvPr>
          <p:cNvSpPr/>
          <p:nvPr/>
        </p:nvSpPr>
        <p:spPr>
          <a:xfrm>
            <a:off x="422031" y="1362725"/>
            <a:ext cx="8226530" cy="1631216"/>
          </a:xfrm>
          <a:prstGeom prst="rect">
            <a:avLst/>
          </a:prstGeom>
        </p:spPr>
        <p:txBody>
          <a:bodyPr wrap="square">
            <a:spAutoFit/>
          </a:bodyPr>
          <a:lstStyle/>
          <a:p>
            <a:pPr marL="285750" indent="-285750" fontAlgn="base">
              <a:spcAft>
                <a:spcPts val="1200"/>
              </a:spcAft>
              <a:buFont typeface="Wingdings" panose="05000000000000000000" pitchFamily="2" charset="2"/>
              <a:buChar char="§"/>
            </a:pPr>
            <a:r>
              <a:rPr lang="en-US" sz="2000" dirty="0"/>
              <a:t>Development of “Strategic Management for Physicians” M3/M4 elective course</a:t>
            </a:r>
          </a:p>
          <a:p>
            <a:pPr marL="285750" indent="-285750" fontAlgn="base">
              <a:spcAft>
                <a:spcPts val="1200"/>
              </a:spcAft>
              <a:buFont typeface="Wingdings" panose="05000000000000000000" pitchFamily="2" charset="2"/>
              <a:buChar char="§"/>
            </a:pPr>
            <a:r>
              <a:rPr lang="en-US" sz="2000" dirty="0"/>
              <a:t>Continued client expansion</a:t>
            </a:r>
          </a:p>
          <a:p>
            <a:pPr marL="285750" indent="-285750" fontAlgn="base">
              <a:spcAft>
                <a:spcPts val="1200"/>
              </a:spcAft>
              <a:buFont typeface="Wingdings" panose="05000000000000000000" pitchFamily="2" charset="2"/>
              <a:buChar char="§"/>
            </a:pPr>
            <a:r>
              <a:rPr lang="en-US" sz="2000" dirty="0"/>
              <a:t>Longitudinal client relationships</a:t>
            </a:r>
          </a:p>
        </p:txBody>
      </p:sp>
    </p:spTree>
    <p:extLst>
      <p:ext uri="{BB962C8B-B14F-4D97-AF65-F5344CB8AC3E}">
        <p14:creationId xmlns:p14="http://schemas.microsoft.com/office/powerpoint/2010/main" val="323045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genda_divider">
            <a:extLst>
              <a:ext uri="{FF2B5EF4-FFF2-40B4-BE49-F238E27FC236}">
                <a16:creationId xmlns:a16="http://schemas.microsoft.com/office/drawing/2014/main" id="{B2A7A1EB-91E2-4B43-8ACE-C203B3153EE0}"/>
              </a:ext>
            </a:extLst>
          </p:cNvPr>
          <p:cNvSpPr>
            <a:spLocks noChangeArrowheads="1"/>
          </p:cNvSpPr>
          <p:nvPr/>
        </p:nvSpPr>
        <p:spPr bwMode="gray">
          <a:xfrm>
            <a:off x="0" y="3142841"/>
            <a:ext cx="9144000" cy="577081"/>
          </a:xfrm>
          <a:prstGeom prst="rect">
            <a:avLst/>
          </a:prstGeom>
          <a:solidFill>
            <a:srgbClr val="002060"/>
          </a:solidFill>
          <a:ln w="12700" algn="ctr">
            <a:solidFill>
              <a:schemeClr val="tx2"/>
            </a:solidFill>
            <a:miter lim="800000"/>
            <a:headEnd type="none" w="lg" len="lg"/>
            <a:tailEnd type="none" w="lg" len="lg"/>
          </a:ln>
        </p:spPr>
        <p:txBody>
          <a:bodyPr wrap="square" lIns="342900" tIns="171450" bIns="171450" anchor="ctr">
            <a:spAutoFit/>
          </a:bodyPr>
          <a:lstStyle/>
          <a:p>
            <a:pPr algn="ctr">
              <a:spcBef>
                <a:spcPct val="20000"/>
              </a:spcBef>
            </a:pPr>
            <a:r>
              <a:rPr lang="en-US" sz="1500" b="1" dirty="0">
                <a:solidFill>
                  <a:srgbClr val="FFFFFF"/>
                </a:solidFill>
                <a:latin typeface="Arial" pitchFamily="34" charset="0"/>
                <a:cs typeface="Arial" pitchFamily="34" charset="0"/>
              </a:rPr>
              <a:t>Appendix</a:t>
            </a:r>
          </a:p>
        </p:txBody>
      </p:sp>
      <p:sp>
        <p:nvSpPr>
          <p:cNvPr id="2" name="Slide Number Placeholder 1">
            <a:extLst>
              <a:ext uri="{FF2B5EF4-FFF2-40B4-BE49-F238E27FC236}">
                <a16:creationId xmlns:a16="http://schemas.microsoft.com/office/drawing/2014/main" id="{5E578A79-83D7-2441-B8E9-7E4BABDE677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19BB8E-F155-477B-B962-D15F1D97C74F}" type="slidenum">
              <a:rPr lang="en-US" smtClean="0"/>
              <a:pPr/>
              <a:t>‹#›</a:t>
            </a:fld>
            <a:endParaRPr lang="en-US"/>
          </a:p>
        </p:txBody>
      </p:sp>
    </p:spTree>
    <p:extLst>
      <p:ext uri="{BB962C8B-B14F-4D97-AF65-F5344CB8AC3E}">
        <p14:creationId xmlns:p14="http://schemas.microsoft.com/office/powerpoint/2010/main" val="3151323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hidden="1">
            <a:extLst>
              <a:ext uri="{FF2B5EF4-FFF2-40B4-BE49-F238E27FC236}">
                <a16:creationId xmlns:a16="http://schemas.microsoft.com/office/drawing/2014/main" id="{F3A78D8E-188C-4F7B-A662-F6CF677DADE3}"/>
              </a:ext>
            </a:extLst>
          </p:cNvPr>
          <p:cNvGraphicFramePr>
            <a:graphicFrameLocks noChangeAspect="1"/>
          </p:cNvGraphicFramePr>
          <p:nvPr>
            <p:custDataLst>
              <p:tags r:id="rId2"/>
            </p:custDataLst>
            <p:extLst>
              <p:ext uri="{D42A27DB-BD31-4B8C-83A1-F6EECF244321}">
                <p14:modId xmlns:p14="http://schemas.microsoft.com/office/powerpoint/2010/main" val="6018583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27" name="think-cell Slide" r:id="rId5" imgW="470" imgH="469" progId="TCLayout.ActiveDocument.1">
                  <p:embed/>
                </p:oleObj>
              </mc:Choice>
              <mc:Fallback>
                <p:oleObj name="think-cell Slide" r:id="rId5" imgW="470" imgH="46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0" name="Rectangle 19" hidden="1">
            <a:extLst>
              <a:ext uri="{FF2B5EF4-FFF2-40B4-BE49-F238E27FC236}">
                <a16:creationId xmlns:a16="http://schemas.microsoft.com/office/drawing/2014/main" id="{11DE4831-5E93-498B-8B32-2BCDEBF07FF8}"/>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AF5F95A1-7A09-45C0-8C56-85F0DDDCFE8D}"/>
              </a:ext>
            </a:extLst>
          </p:cNvPr>
          <p:cNvSpPr>
            <a:spLocks noGrp="1"/>
          </p:cNvSpPr>
          <p:nvPr>
            <p:ph type="title"/>
          </p:nvPr>
        </p:nvSpPr>
        <p:spPr/>
        <p:txBody>
          <a:bodyPr anchor="t"/>
          <a:lstStyle/>
          <a:p>
            <a:r>
              <a:rPr lang="en-US" dirty="0"/>
              <a:t>Med ECG was founded in Fall 2017 by 4 med students</a:t>
            </a:r>
          </a:p>
        </p:txBody>
      </p:sp>
      <p:grpSp>
        <p:nvGrpSpPr>
          <p:cNvPr id="26" name="Group 25">
            <a:extLst>
              <a:ext uri="{FF2B5EF4-FFF2-40B4-BE49-F238E27FC236}">
                <a16:creationId xmlns:a16="http://schemas.microsoft.com/office/drawing/2014/main" id="{F5DC37BA-567B-4787-80D5-218879BEE68F}"/>
              </a:ext>
            </a:extLst>
          </p:cNvPr>
          <p:cNvGrpSpPr/>
          <p:nvPr/>
        </p:nvGrpSpPr>
        <p:grpSpPr>
          <a:xfrm>
            <a:off x="105742" y="1220988"/>
            <a:ext cx="1815824" cy="4967777"/>
            <a:chOff x="105742" y="1220988"/>
            <a:chExt cx="1815824" cy="4967777"/>
          </a:xfrm>
        </p:grpSpPr>
        <p:sp>
          <p:nvSpPr>
            <p:cNvPr id="22" name="Rectangle 21">
              <a:extLst>
                <a:ext uri="{FF2B5EF4-FFF2-40B4-BE49-F238E27FC236}">
                  <a16:creationId xmlns:a16="http://schemas.microsoft.com/office/drawing/2014/main" id="{003213F7-6E27-4E54-9954-6EA15B7AE879}"/>
                </a:ext>
              </a:extLst>
            </p:cNvPr>
            <p:cNvSpPr/>
            <p:nvPr/>
          </p:nvSpPr>
          <p:spPr>
            <a:xfrm>
              <a:off x="105742" y="1220988"/>
              <a:ext cx="1815824" cy="496777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2"/>
                </a:solidFill>
              </a:endParaRPr>
            </a:p>
          </p:txBody>
        </p:sp>
        <p:grpSp>
          <p:nvGrpSpPr>
            <p:cNvPr id="4" name="Group 3">
              <a:extLst>
                <a:ext uri="{FF2B5EF4-FFF2-40B4-BE49-F238E27FC236}">
                  <a16:creationId xmlns:a16="http://schemas.microsoft.com/office/drawing/2014/main" id="{AD452242-6E2A-4EE5-B3AC-88B4E0FDE310}"/>
                </a:ext>
              </a:extLst>
            </p:cNvPr>
            <p:cNvGrpSpPr/>
            <p:nvPr/>
          </p:nvGrpSpPr>
          <p:grpSpPr>
            <a:xfrm>
              <a:off x="225116" y="1238591"/>
              <a:ext cx="1577076" cy="4652587"/>
              <a:chOff x="240622" y="1106070"/>
              <a:chExt cx="1577076" cy="4652587"/>
            </a:xfrm>
          </p:grpSpPr>
          <p:pic>
            <p:nvPicPr>
              <p:cNvPr id="5" name="Picture 4" descr="Portrait (2015).jpg">
                <a:extLst>
                  <a:ext uri="{FF2B5EF4-FFF2-40B4-BE49-F238E27FC236}">
                    <a16:creationId xmlns:a16="http://schemas.microsoft.com/office/drawing/2014/main" id="{4E6D7AC7-7268-4670-8437-BA2C0719914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7056"/>
              <a:stretch/>
            </p:blipFill>
            <p:spPr>
              <a:xfrm>
                <a:off x="240622" y="2075457"/>
                <a:ext cx="1577075" cy="1954389"/>
              </a:xfrm>
              <a:prstGeom prst="rect">
                <a:avLst/>
              </a:prstGeom>
              <a:ln>
                <a:noFill/>
              </a:ln>
            </p:spPr>
          </p:pic>
          <p:sp>
            <p:nvSpPr>
              <p:cNvPr id="6" name="Rectangle 6">
                <a:extLst>
                  <a:ext uri="{FF2B5EF4-FFF2-40B4-BE49-F238E27FC236}">
                    <a16:creationId xmlns:a16="http://schemas.microsoft.com/office/drawing/2014/main" id="{63E66DB9-3913-49AB-9EDE-ECA2747E089B}"/>
                  </a:ext>
                </a:extLst>
              </p:cNvPr>
              <p:cNvSpPr>
                <a:spLocks noChangeArrowheads="1"/>
              </p:cNvSpPr>
              <p:nvPr/>
            </p:nvSpPr>
            <p:spPr bwMode="auto">
              <a:xfrm>
                <a:off x="240622" y="4074606"/>
                <a:ext cx="1577075" cy="1684051"/>
              </a:xfrm>
              <a:prstGeom prst="rect">
                <a:avLst/>
              </a:prstGeom>
              <a:no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1200" b="1" dirty="0">
                    <a:solidFill>
                      <a:schemeClr val="tx2"/>
                    </a:solidFill>
                  </a:rPr>
                  <a:t>Current M2</a:t>
                </a:r>
              </a:p>
              <a:p>
                <a:pPr algn="ctr" fontAlgn="base">
                  <a:lnSpc>
                    <a:spcPct val="114000"/>
                  </a:lnSpc>
                  <a:buClr>
                    <a:srgbClr val="177B57"/>
                  </a:buClr>
                </a:pPr>
                <a:r>
                  <a:rPr lang="en-US" sz="1200" i="1" dirty="0">
                    <a:solidFill>
                      <a:schemeClr val="tx2"/>
                    </a:solidFill>
                  </a:rPr>
                  <a:t>Former BCG Associate, </a:t>
                </a:r>
                <a:r>
                  <a:rPr lang="en-US" sz="1200" dirty="0">
                    <a:solidFill>
                      <a:schemeClr val="tx2"/>
                    </a:solidFill>
                  </a:rPr>
                  <a:t>who has worked with payers, providers, and biopharmaceutical companies in a consulting role</a:t>
                </a:r>
              </a:p>
            </p:txBody>
          </p:sp>
          <p:sp>
            <p:nvSpPr>
              <p:cNvPr id="7" name="Rectangle 6">
                <a:extLst>
                  <a:ext uri="{FF2B5EF4-FFF2-40B4-BE49-F238E27FC236}">
                    <a16:creationId xmlns:a16="http://schemas.microsoft.com/office/drawing/2014/main" id="{387DF15D-BCCA-46B9-A7BD-E55FEC55A942}"/>
                  </a:ext>
                </a:extLst>
              </p:cNvPr>
              <p:cNvSpPr>
                <a:spLocks noChangeArrowheads="1"/>
              </p:cNvSpPr>
              <p:nvPr/>
            </p:nvSpPr>
            <p:spPr bwMode="auto">
              <a:xfrm>
                <a:off x="240622" y="1106070"/>
                <a:ext cx="1577076" cy="806824"/>
              </a:xfrm>
              <a:prstGeom prst="rect">
                <a:avLst/>
              </a:prstGeom>
              <a:no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2400" b="1" dirty="0">
                    <a:solidFill>
                      <a:schemeClr val="tx2"/>
                    </a:solidFill>
                  </a:rPr>
                  <a:t>David Portney</a:t>
                </a:r>
                <a:endParaRPr lang="en-US" sz="2400" dirty="0">
                  <a:solidFill>
                    <a:schemeClr val="tx2"/>
                  </a:solidFill>
                </a:endParaRPr>
              </a:p>
            </p:txBody>
          </p:sp>
        </p:grpSp>
      </p:grpSp>
      <p:grpSp>
        <p:nvGrpSpPr>
          <p:cNvPr id="29" name="Group 28">
            <a:extLst>
              <a:ext uri="{FF2B5EF4-FFF2-40B4-BE49-F238E27FC236}">
                <a16:creationId xmlns:a16="http://schemas.microsoft.com/office/drawing/2014/main" id="{27D89CA1-156F-489C-999D-52F611BBE6E8}"/>
              </a:ext>
            </a:extLst>
          </p:cNvPr>
          <p:cNvGrpSpPr/>
          <p:nvPr/>
        </p:nvGrpSpPr>
        <p:grpSpPr>
          <a:xfrm>
            <a:off x="7247057" y="1220988"/>
            <a:ext cx="1815824" cy="4967777"/>
            <a:chOff x="7247057" y="1220988"/>
            <a:chExt cx="1815824" cy="4967777"/>
          </a:xfrm>
          <a:noFill/>
        </p:grpSpPr>
        <p:sp>
          <p:nvSpPr>
            <p:cNvPr id="25" name="Rectangle 24">
              <a:extLst>
                <a:ext uri="{FF2B5EF4-FFF2-40B4-BE49-F238E27FC236}">
                  <a16:creationId xmlns:a16="http://schemas.microsoft.com/office/drawing/2014/main" id="{EDCBC0B2-B7E4-490B-8771-F97017CD21E5}"/>
                </a:ext>
              </a:extLst>
            </p:cNvPr>
            <p:cNvSpPr/>
            <p:nvPr/>
          </p:nvSpPr>
          <p:spPr>
            <a:xfrm>
              <a:off x="7247057" y="1220988"/>
              <a:ext cx="1815824" cy="4967777"/>
            </a:xfrm>
            <a:prstGeom prst="rect">
              <a:avLst/>
            </a:prstGeom>
            <a:gr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2"/>
                </a:solidFill>
              </a:endParaRPr>
            </a:p>
          </p:txBody>
        </p:sp>
        <p:grpSp>
          <p:nvGrpSpPr>
            <p:cNvPr id="8" name="Group 7">
              <a:extLst>
                <a:ext uri="{FF2B5EF4-FFF2-40B4-BE49-F238E27FC236}">
                  <a16:creationId xmlns:a16="http://schemas.microsoft.com/office/drawing/2014/main" id="{FA795A89-7A4F-4967-879A-13AAA6D33700}"/>
                </a:ext>
              </a:extLst>
            </p:cNvPr>
            <p:cNvGrpSpPr/>
            <p:nvPr/>
          </p:nvGrpSpPr>
          <p:grpSpPr>
            <a:xfrm>
              <a:off x="7366994" y="1238590"/>
              <a:ext cx="1575951" cy="4845588"/>
              <a:chOff x="7839433" y="1106070"/>
              <a:chExt cx="1575951" cy="4845588"/>
            </a:xfrm>
            <a:grpFill/>
          </p:grpSpPr>
          <p:pic>
            <p:nvPicPr>
              <p:cNvPr id="9" name="Picture 8">
                <a:extLst>
                  <a:ext uri="{FF2B5EF4-FFF2-40B4-BE49-F238E27FC236}">
                    <a16:creationId xmlns:a16="http://schemas.microsoft.com/office/drawing/2014/main" id="{D338A096-F7A0-4D39-BB9D-511F351E001F}"/>
                  </a:ext>
                </a:extLst>
              </p:cNvPr>
              <p:cNvPicPr>
                <a:picLocks noChangeAspect="1"/>
              </p:cNvPicPr>
              <p:nvPr/>
            </p:nvPicPr>
            <p:blipFill rotWithShape="1">
              <a:blip r:embed="rId8"/>
              <a:srcRect l="11957" r="7374"/>
              <a:stretch/>
            </p:blipFill>
            <p:spPr>
              <a:xfrm>
                <a:off x="7839436" y="2075457"/>
                <a:ext cx="1575947" cy="1953618"/>
              </a:xfrm>
              <a:prstGeom prst="rect">
                <a:avLst/>
              </a:prstGeom>
              <a:grpFill/>
              <a:ln>
                <a:noFill/>
              </a:ln>
            </p:spPr>
          </p:pic>
          <p:sp>
            <p:nvSpPr>
              <p:cNvPr id="10" name="Rectangle 6">
                <a:extLst>
                  <a:ext uri="{FF2B5EF4-FFF2-40B4-BE49-F238E27FC236}">
                    <a16:creationId xmlns:a16="http://schemas.microsoft.com/office/drawing/2014/main" id="{7703BAF5-6796-4888-B363-80078DCEE9C2}"/>
                  </a:ext>
                </a:extLst>
              </p:cNvPr>
              <p:cNvSpPr>
                <a:spLocks noChangeArrowheads="1"/>
              </p:cNvSpPr>
              <p:nvPr/>
            </p:nvSpPr>
            <p:spPr bwMode="auto">
              <a:xfrm>
                <a:off x="7839433" y="1106070"/>
                <a:ext cx="1575950" cy="806824"/>
              </a:xfrm>
              <a:prstGeom prst="rect">
                <a:avLst/>
              </a:prstGeom>
              <a:grp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2400" b="1" dirty="0">
                    <a:solidFill>
                      <a:schemeClr val="tx2"/>
                    </a:solidFill>
                  </a:rPr>
                  <a:t>Matt</a:t>
                </a:r>
              </a:p>
              <a:p>
                <a:pPr algn="ctr" fontAlgn="base">
                  <a:lnSpc>
                    <a:spcPct val="114000"/>
                  </a:lnSpc>
                  <a:buClr>
                    <a:srgbClr val="177B57"/>
                  </a:buClr>
                </a:pPr>
                <a:r>
                  <a:rPr lang="en-US" sz="2400" b="1" dirty="0">
                    <a:solidFill>
                      <a:schemeClr val="tx2"/>
                    </a:solidFill>
                  </a:rPr>
                  <a:t>Carey</a:t>
                </a:r>
                <a:endParaRPr lang="en-US" sz="2400" dirty="0">
                  <a:solidFill>
                    <a:schemeClr val="tx2"/>
                  </a:solidFill>
                </a:endParaRPr>
              </a:p>
            </p:txBody>
          </p:sp>
          <p:sp>
            <p:nvSpPr>
              <p:cNvPr id="11" name="Rectangle 6">
                <a:extLst>
                  <a:ext uri="{FF2B5EF4-FFF2-40B4-BE49-F238E27FC236}">
                    <a16:creationId xmlns:a16="http://schemas.microsoft.com/office/drawing/2014/main" id="{15129E1A-20C0-4278-B55A-1483459970F1}"/>
                  </a:ext>
                </a:extLst>
              </p:cNvPr>
              <p:cNvSpPr>
                <a:spLocks noChangeArrowheads="1"/>
              </p:cNvSpPr>
              <p:nvPr/>
            </p:nvSpPr>
            <p:spPr bwMode="auto">
              <a:xfrm>
                <a:off x="7842072" y="4074606"/>
                <a:ext cx="1573312" cy="1877052"/>
              </a:xfrm>
              <a:prstGeom prst="rect">
                <a:avLst/>
              </a:prstGeom>
              <a:grp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1200" b="1" dirty="0">
                    <a:solidFill>
                      <a:schemeClr val="tx2"/>
                    </a:solidFill>
                  </a:rPr>
                  <a:t>Current M3, MBA</a:t>
                </a:r>
              </a:p>
              <a:p>
                <a:pPr algn="ctr" fontAlgn="base">
                  <a:lnSpc>
                    <a:spcPct val="114000"/>
                  </a:lnSpc>
                  <a:buClr>
                    <a:srgbClr val="177B57"/>
                  </a:buClr>
                </a:pPr>
                <a:r>
                  <a:rPr lang="en-US" sz="1200" i="1" dirty="0">
                    <a:solidFill>
                      <a:schemeClr val="tx2"/>
                    </a:solidFill>
                  </a:rPr>
                  <a:t>Former McKinsey Business Analyst, </a:t>
                </a:r>
                <a:r>
                  <a:rPr lang="en-US" sz="1200" dirty="0">
                    <a:solidFill>
                      <a:schemeClr val="tx2"/>
                    </a:solidFill>
                  </a:rPr>
                  <a:t>who served healthcare clients, working with both payer and provider clients in the United States and overseas</a:t>
                </a:r>
                <a:endParaRPr lang="en-US" sz="1200" i="1" dirty="0">
                  <a:solidFill>
                    <a:schemeClr val="tx2"/>
                  </a:solidFill>
                </a:endParaRPr>
              </a:p>
            </p:txBody>
          </p:sp>
        </p:grpSp>
      </p:grpSp>
      <p:grpSp>
        <p:nvGrpSpPr>
          <p:cNvPr id="27" name="Group 26">
            <a:extLst>
              <a:ext uri="{FF2B5EF4-FFF2-40B4-BE49-F238E27FC236}">
                <a16:creationId xmlns:a16="http://schemas.microsoft.com/office/drawing/2014/main" id="{C55EBEC7-685C-44AF-8B6F-41838EEDB3F5}"/>
              </a:ext>
            </a:extLst>
          </p:cNvPr>
          <p:cNvGrpSpPr/>
          <p:nvPr/>
        </p:nvGrpSpPr>
        <p:grpSpPr>
          <a:xfrm>
            <a:off x="2486180" y="1220988"/>
            <a:ext cx="1815824" cy="4967777"/>
            <a:chOff x="2471306" y="1220988"/>
            <a:chExt cx="1815824" cy="4967777"/>
          </a:xfrm>
        </p:grpSpPr>
        <p:sp>
          <p:nvSpPr>
            <p:cNvPr id="23" name="Rectangle 22">
              <a:extLst>
                <a:ext uri="{FF2B5EF4-FFF2-40B4-BE49-F238E27FC236}">
                  <a16:creationId xmlns:a16="http://schemas.microsoft.com/office/drawing/2014/main" id="{29FB9AAD-243A-45BA-A7B7-D0646397E908}"/>
                </a:ext>
              </a:extLst>
            </p:cNvPr>
            <p:cNvSpPr/>
            <p:nvPr/>
          </p:nvSpPr>
          <p:spPr>
            <a:xfrm>
              <a:off x="2471306" y="1220988"/>
              <a:ext cx="1815824" cy="496777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2"/>
                </a:solidFill>
              </a:endParaRPr>
            </a:p>
          </p:txBody>
        </p:sp>
        <p:grpSp>
          <p:nvGrpSpPr>
            <p:cNvPr id="12" name="Group 11">
              <a:extLst>
                <a:ext uri="{FF2B5EF4-FFF2-40B4-BE49-F238E27FC236}">
                  <a16:creationId xmlns:a16="http://schemas.microsoft.com/office/drawing/2014/main" id="{DDCB1B2C-EECB-4D82-AC6A-DF6F2BA7F04B}"/>
                </a:ext>
              </a:extLst>
            </p:cNvPr>
            <p:cNvGrpSpPr/>
            <p:nvPr/>
          </p:nvGrpSpPr>
          <p:grpSpPr>
            <a:xfrm>
              <a:off x="2590681" y="1220989"/>
              <a:ext cx="1577075" cy="4459682"/>
              <a:chOff x="2140325" y="1088469"/>
              <a:chExt cx="1577075" cy="4459682"/>
            </a:xfrm>
          </p:grpSpPr>
          <p:sp>
            <p:nvSpPr>
              <p:cNvPr id="13" name="Rectangle 6">
                <a:extLst>
                  <a:ext uri="{FF2B5EF4-FFF2-40B4-BE49-F238E27FC236}">
                    <a16:creationId xmlns:a16="http://schemas.microsoft.com/office/drawing/2014/main" id="{9D837D59-4897-4F56-A054-EEBB15429C06}"/>
                  </a:ext>
                </a:extLst>
              </p:cNvPr>
              <p:cNvSpPr>
                <a:spLocks noChangeArrowheads="1"/>
              </p:cNvSpPr>
              <p:nvPr/>
            </p:nvSpPr>
            <p:spPr bwMode="auto">
              <a:xfrm>
                <a:off x="2140325" y="1088469"/>
                <a:ext cx="1577075" cy="806824"/>
              </a:xfrm>
              <a:prstGeom prst="rect">
                <a:avLst/>
              </a:prstGeom>
              <a:no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2400" b="1" dirty="0">
                    <a:solidFill>
                      <a:schemeClr val="tx2"/>
                    </a:solidFill>
                  </a:rPr>
                  <a:t>Paige</a:t>
                </a:r>
              </a:p>
              <a:p>
                <a:pPr algn="ctr" fontAlgn="base">
                  <a:lnSpc>
                    <a:spcPct val="114000"/>
                  </a:lnSpc>
                  <a:buClr>
                    <a:srgbClr val="177B57"/>
                  </a:buClr>
                </a:pPr>
                <a:r>
                  <a:rPr lang="en-US" sz="2400" b="1" dirty="0">
                    <a:solidFill>
                      <a:schemeClr val="tx2"/>
                    </a:solidFill>
                  </a:rPr>
                  <a:t>VonAchen</a:t>
                </a:r>
                <a:endParaRPr lang="en-US" sz="2400" dirty="0">
                  <a:solidFill>
                    <a:schemeClr val="tx2"/>
                  </a:solidFill>
                </a:endParaRPr>
              </a:p>
            </p:txBody>
          </p:sp>
          <p:sp>
            <p:nvSpPr>
              <p:cNvPr id="14" name="Rectangle 6">
                <a:extLst>
                  <a:ext uri="{FF2B5EF4-FFF2-40B4-BE49-F238E27FC236}">
                    <a16:creationId xmlns:a16="http://schemas.microsoft.com/office/drawing/2014/main" id="{263B7B23-2017-4605-8C43-F4436DB8967C}"/>
                  </a:ext>
                </a:extLst>
              </p:cNvPr>
              <p:cNvSpPr>
                <a:spLocks noChangeArrowheads="1"/>
              </p:cNvSpPr>
              <p:nvPr/>
            </p:nvSpPr>
            <p:spPr bwMode="auto">
              <a:xfrm>
                <a:off x="2140325" y="4074606"/>
                <a:ext cx="1577075" cy="1473545"/>
              </a:xfrm>
              <a:prstGeom prst="rect">
                <a:avLst/>
              </a:prstGeom>
              <a:no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1200" b="1" dirty="0">
                    <a:solidFill>
                      <a:schemeClr val="tx2"/>
                    </a:solidFill>
                  </a:rPr>
                  <a:t>Current M3</a:t>
                </a:r>
              </a:p>
              <a:p>
                <a:pPr algn="ctr" fontAlgn="base">
                  <a:lnSpc>
                    <a:spcPct val="114000"/>
                  </a:lnSpc>
                  <a:buClr>
                    <a:srgbClr val="177B57"/>
                  </a:buClr>
                </a:pPr>
                <a:r>
                  <a:rPr lang="en-US" sz="1200" i="1" dirty="0">
                    <a:solidFill>
                      <a:schemeClr val="tx2"/>
                    </a:solidFill>
                  </a:rPr>
                  <a:t>Former BCG Associate, </a:t>
                </a:r>
                <a:r>
                  <a:rPr lang="en-US" sz="1200" dirty="0">
                    <a:solidFill>
                      <a:schemeClr val="tx2"/>
                    </a:solidFill>
                  </a:rPr>
                  <a:t>who has worked with healthcare clients. Current research in healthcare payment reform</a:t>
                </a:r>
              </a:p>
            </p:txBody>
          </p:sp>
          <p:pic>
            <p:nvPicPr>
              <p:cNvPr id="15" name="Picture 14">
                <a:extLst>
                  <a:ext uri="{FF2B5EF4-FFF2-40B4-BE49-F238E27FC236}">
                    <a16:creationId xmlns:a16="http://schemas.microsoft.com/office/drawing/2014/main" id="{D7874B2D-0F62-46D2-B182-89F55CAEA169}"/>
                  </a:ext>
                </a:extLst>
              </p:cNvPr>
              <p:cNvPicPr>
                <a:picLocks noChangeAspect="1"/>
              </p:cNvPicPr>
              <p:nvPr/>
            </p:nvPicPr>
            <p:blipFill rotWithShape="1">
              <a:blip r:embed="rId9"/>
              <a:srcRect l="4350" r="4350"/>
              <a:stretch/>
            </p:blipFill>
            <p:spPr>
              <a:xfrm>
                <a:off x="2140325" y="2075457"/>
                <a:ext cx="1577075" cy="1954389"/>
              </a:xfrm>
              <a:prstGeom prst="rect">
                <a:avLst/>
              </a:prstGeom>
            </p:spPr>
          </p:pic>
        </p:grpSp>
      </p:grpSp>
      <p:grpSp>
        <p:nvGrpSpPr>
          <p:cNvPr id="28" name="Group 27">
            <a:extLst>
              <a:ext uri="{FF2B5EF4-FFF2-40B4-BE49-F238E27FC236}">
                <a16:creationId xmlns:a16="http://schemas.microsoft.com/office/drawing/2014/main" id="{4F81E4C2-4CBC-4623-B3B3-A8A940B7776B}"/>
              </a:ext>
            </a:extLst>
          </p:cNvPr>
          <p:cNvGrpSpPr/>
          <p:nvPr/>
        </p:nvGrpSpPr>
        <p:grpSpPr>
          <a:xfrm>
            <a:off x="4866618" y="1220988"/>
            <a:ext cx="1815824" cy="4967777"/>
            <a:chOff x="4836870" y="1220988"/>
            <a:chExt cx="1815824" cy="4967777"/>
          </a:xfrm>
          <a:noFill/>
        </p:grpSpPr>
        <p:sp>
          <p:nvSpPr>
            <p:cNvPr id="24" name="Rectangle 23">
              <a:extLst>
                <a:ext uri="{FF2B5EF4-FFF2-40B4-BE49-F238E27FC236}">
                  <a16:creationId xmlns:a16="http://schemas.microsoft.com/office/drawing/2014/main" id="{0672B342-5C22-463B-8036-CB09C4EFC9B0}"/>
                </a:ext>
              </a:extLst>
            </p:cNvPr>
            <p:cNvSpPr/>
            <p:nvPr/>
          </p:nvSpPr>
          <p:spPr>
            <a:xfrm>
              <a:off x="4836870" y="1220988"/>
              <a:ext cx="1815824" cy="4967777"/>
            </a:xfrm>
            <a:prstGeom prst="rect">
              <a:avLst/>
            </a:prstGeom>
            <a:gr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2"/>
                </a:solidFill>
              </a:endParaRPr>
            </a:p>
          </p:txBody>
        </p:sp>
        <p:grpSp>
          <p:nvGrpSpPr>
            <p:cNvPr id="16" name="Group 15">
              <a:extLst>
                <a:ext uri="{FF2B5EF4-FFF2-40B4-BE49-F238E27FC236}">
                  <a16:creationId xmlns:a16="http://schemas.microsoft.com/office/drawing/2014/main" id="{F875AFA7-EEC4-4323-A9EF-FAD90D0D2115}"/>
                </a:ext>
              </a:extLst>
            </p:cNvPr>
            <p:cNvGrpSpPr/>
            <p:nvPr/>
          </p:nvGrpSpPr>
          <p:grpSpPr>
            <a:xfrm>
              <a:off x="4956245" y="1220988"/>
              <a:ext cx="1577075" cy="4459682"/>
              <a:chOff x="4037389" y="1088468"/>
              <a:chExt cx="1577075" cy="4459682"/>
            </a:xfrm>
            <a:grpFill/>
          </p:grpSpPr>
          <p:pic>
            <p:nvPicPr>
              <p:cNvPr id="17" name="Picture 16">
                <a:extLst>
                  <a:ext uri="{FF2B5EF4-FFF2-40B4-BE49-F238E27FC236}">
                    <a16:creationId xmlns:a16="http://schemas.microsoft.com/office/drawing/2014/main" id="{C1F63D6C-3315-4DD9-8218-250AA2E2A372}"/>
                  </a:ext>
                </a:extLst>
              </p:cNvPr>
              <p:cNvPicPr>
                <a:picLocks noChangeAspect="1"/>
              </p:cNvPicPr>
              <p:nvPr/>
            </p:nvPicPr>
            <p:blipFill rotWithShape="1">
              <a:blip r:embed="rId10">
                <a:extLst>
                  <a:ext uri="{28A0092B-C50C-407E-A947-70E740481C1C}">
                    <a14:useLocalDpi xmlns:a14="http://schemas.microsoft.com/office/drawing/2010/main" val="0"/>
                  </a:ext>
                </a:extLst>
              </a:blip>
              <a:srcRect l="19739" r="47119" b="55782"/>
              <a:stretch/>
            </p:blipFill>
            <p:spPr>
              <a:xfrm>
                <a:off x="4037389" y="2075457"/>
                <a:ext cx="1574436" cy="1951947"/>
              </a:xfrm>
              <a:prstGeom prst="rect">
                <a:avLst/>
              </a:prstGeom>
              <a:grpFill/>
              <a:ln>
                <a:noFill/>
              </a:ln>
            </p:spPr>
          </p:pic>
          <p:sp>
            <p:nvSpPr>
              <p:cNvPr id="18" name="Rectangle 6">
                <a:extLst>
                  <a:ext uri="{FF2B5EF4-FFF2-40B4-BE49-F238E27FC236}">
                    <a16:creationId xmlns:a16="http://schemas.microsoft.com/office/drawing/2014/main" id="{F4C62802-7E21-4B43-BDAD-FA840E219415}"/>
                  </a:ext>
                </a:extLst>
              </p:cNvPr>
              <p:cNvSpPr>
                <a:spLocks noChangeArrowheads="1"/>
              </p:cNvSpPr>
              <p:nvPr/>
            </p:nvSpPr>
            <p:spPr bwMode="auto">
              <a:xfrm>
                <a:off x="4040027" y="1088468"/>
                <a:ext cx="1574437" cy="806824"/>
              </a:xfrm>
              <a:prstGeom prst="rect">
                <a:avLst/>
              </a:prstGeom>
              <a:grp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2400" b="1" dirty="0">
                    <a:solidFill>
                      <a:schemeClr val="tx2"/>
                    </a:solidFill>
                  </a:rPr>
                  <a:t>Taylor Standiford</a:t>
                </a:r>
                <a:endParaRPr lang="en-US" sz="2400" dirty="0">
                  <a:solidFill>
                    <a:schemeClr val="tx2"/>
                  </a:solidFill>
                </a:endParaRPr>
              </a:p>
            </p:txBody>
          </p:sp>
          <p:sp>
            <p:nvSpPr>
              <p:cNvPr id="19" name="Rectangle 6">
                <a:extLst>
                  <a:ext uri="{FF2B5EF4-FFF2-40B4-BE49-F238E27FC236}">
                    <a16:creationId xmlns:a16="http://schemas.microsoft.com/office/drawing/2014/main" id="{28685DEA-0483-4C0E-A3AB-CCCD1A5F4D09}"/>
                  </a:ext>
                </a:extLst>
              </p:cNvPr>
              <p:cNvSpPr>
                <a:spLocks noChangeArrowheads="1"/>
              </p:cNvSpPr>
              <p:nvPr/>
            </p:nvSpPr>
            <p:spPr bwMode="auto">
              <a:xfrm>
                <a:off x="4037389" y="4074605"/>
                <a:ext cx="1577075" cy="1473545"/>
              </a:xfrm>
              <a:prstGeom prst="rect">
                <a:avLst/>
              </a:prstGeom>
              <a:grpFill/>
              <a:ln w="9525" algn="ctr">
                <a:noFill/>
                <a:miter lim="800000"/>
                <a:headEnd/>
                <a:tailEnd/>
              </a:ln>
              <a:effectLst/>
            </p:spPr>
            <p:txBody>
              <a:bodyPr wrap="square" lIns="0" tIns="0" rIns="0" bIns="0" anchor="t">
                <a:spAutoFit/>
              </a:bodyPr>
              <a:lstStyle/>
              <a:p>
                <a:pPr algn="ctr" fontAlgn="base">
                  <a:lnSpc>
                    <a:spcPct val="114000"/>
                  </a:lnSpc>
                  <a:buClr>
                    <a:srgbClr val="177B57"/>
                  </a:buClr>
                </a:pPr>
                <a:r>
                  <a:rPr lang="en-US" sz="1200" b="1" dirty="0">
                    <a:solidFill>
                      <a:schemeClr val="tx2"/>
                    </a:solidFill>
                  </a:rPr>
                  <a:t>Current M2</a:t>
                </a:r>
              </a:p>
              <a:p>
                <a:pPr algn="ctr" fontAlgn="base">
                  <a:lnSpc>
                    <a:spcPct val="114000"/>
                  </a:lnSpc>
                  <a:buClr>
                    <a:srgbClr val="177B57"/>
                  </a:buClr>
                </a:pPr>
                <a:r>
                  <a:rPr lang="en-US" sz="1200" i="1" dirty="0">
                    <a:solidFill>
                      <a:schemeClr val="tx2"/>
                    </a:solidFill>
                  </a:rPr>
                  <a:t>Former VillageMD Analyst, </a:t>
                </a:r>
                <a:r>
                  <a:rPr lang="en-US" sz="1200" dirty="0">
                    <a:solidFill>
                      <a:schemeClr val="tx2"/>
                    </a:solidFill>
                  </a:rPr>
                  <a:t>who has worked alongside providers and payers for operational and quality analytics</a:t>
                </a:r>
              </a:p>
            </p:txBody>
          </p:sp>
        </p:grpSp>
      </p:grpSp>
    </p:spTree>
    <p:extLst>
      <p:ext uri="{BB962C8B-B14F-4D97-AF65-F5344CB8AC3E}">
        <p14:creationId xmlns:p14="http://schemas.microsoft.com/office/powerpoint/2010/main" val="2182976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461D625-46BD-4561-B6F8-1FE94A4B33C0}"/>
              </a:ext>
            </a:extLst>
          </p:cNvPr>
          <p:cNvGraphicFramePr>
            <a:graphicFrameLocks noChangeAspect="1"/>
          </p:cNvGraphicFramePr>
          <p:nvPr>
            <p:custDataLst>
              <p:tags r:id="rId2"/>
            </p:custDataLst>
            <p:extLst>
              <p:ext uri="{D42A27DB-BD31-4B8C-83A1-F6EECF244321}">
                <p14:modId xmlns:p14="http://schemas.microsoft.com/office/powerpoint/2010/main" val="38405948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783" name="think-cell Slide" r:id="rId5" imgW="470" imgH="469" progId="TCLayout.ActiveDocument.1">
                  <p:embed/>
                </p:oleObj>
              </mc:Choice>
              <mc:Fallback>
                <p:oleObj name="think-cell Slide" r:id="rId5" imgW="470" imgH="46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D3F5018-376F-45CB-9914-2A8571A010F0}"/>
              </a:ext>
            </a:extLst>
          </p:cNvPr>
          <p:cNvSpPr/>
          <p:nvPr>
            <p:custDataLst>
              <p:tags r:id="rId3"/>
            </p:custDataLst>
          </p:nvPr>
        </p:nvSpPr>
        <p:spPr>
          <a:xfrm>
            <a:off x="0" y="0"/>
            <a:ext cx="158750" cy="158750"/>
          </a:xfrm>
          <a:prstGeom prst="rect">
            <a:avLst/>
          </a:prstGeom>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400" b="1" dirty="0">
              <a:solidFill>
                <a:schemeClr val="tx1"/>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1D25ABC1-FE7E-4D35-BB82-86E68446D502}"/>
              </a:ext>
            </a:extLst>
          </p:cNvPr>
          <p:cNvSpPr>
            <a:spLocks noGrp="1"/>
          </p:cNvSpPr>
          <p:nvPr>
            <p:ph type="title"/>
          </p:nvPr>
        </p:nvSpPr>
        <p:spPr>
          <a:xfrm>
            <a:off x="422031" y="162000"/>
            <a:ext cx="8301046" cy="831600"/>
          </a:xfrm>
        </p:spPr>
        <p:txBody>
          <a:bodyPr anchor="t"/>
          <a:lstStyle/>
          <a:p>
            <a:r>
              <a:rPr lang="en-US" dirty="0"/>
              <a:t>Next steps</a:t>
            </a:r>
          </a:p>
        </p:txBody>
      </p:sp>
      <p:sp>
        <p:nvSpPr>
          <p:cNvPr id="6" name="Rectangle 5">
            <a:extLst>
              <a:ext uri="{FF2B5EF4-FFF2-40B4-BE49-F238E27FC236}">
                <a16:creationId xmlns:a16="http://schemas.microsoft.com/office/drawing/2014/main" id="{56A71C28-FCE5-4141-9088-6E64E45694BE}"/>
              </a:ext>
            </a:extLst>
          </p:cNvPr>
          <p:cNvSpPr/>
          <p:nvPr/>
        </p:nvSpPr>
        <p:spPr>
          <a:xfrm>
            <a:off x="422031" y="2086820"/>
            <a:ext cx="8226530" cy="3939540"/>
          </a:xfrm>
          <a:prstGeom prst="rect">
            <a:avLst/>
          </a:prstGeom>
        </p:spPr>
        <p:txBody>
          <a:bodyPr wrap="square">
            <a:spAutoFit/>
          </a:bodyPr>
          <a:lstStyle/>
          <a:p>
            <a:pPr marL="285750" indent="-285750" fontAlgn="base">
              <a:spcAft>
                <a:spcPts val="1200"/>
              </a:spcAft>
              <a:buFont typeface="Wingdings" panose="05000000000000000000" pitchFamily="2" charset="2"/>
              <a:buChar char="§"/>
            </a:pPr>
            <a:r>
              <a:rPr lang="en-US" sz="2000" dirty="0"/>
              <a:t>“Mini-MBA”</a:t>
            </a:r>
          </a:p>
          <a:p>
            <a:pPr marL="285750" indent="-285750" fontAlgn="base">
              <a:spcAft>
                <a:spcPts val="1200"/>
              </a:spcAft>
              <a:buFont typeface="Wingdings" panose="05000000000000000000" pitchFamily="2" charset="2"/>
              <a:buChar char="§"/>
            </a:pPr>
            <a:r>
              <a:rPr lang="en-US" sz="2000" dirty="0"/>
              <a:t>Introduction to finance, accounting, strategy, organizational behavior, managerial “soft skills”</a:t>
            </a:r>
          </a:p>
          <a:p>
            <a:pPr marL="285750" indent="-285750" fontAlgn="base">
              <a:spcAft>
                <a:spcPts val="1200"/>
              </a:spcAft>
              <a:buFont typeface="Wingdings" panose="05000000000000000000" pitchFamily="2" charset="2"/>
              <a:buChar char="§"/>
            </a:pPr>
            <a:r>
              <a:rPr lang="en-US" sz="2000" dirty="0"/>
              <a:t>Lectures from Ross faculty and Michigan Medicine administrators</a:t>
            </a:r>
          </a:p>
          <a:p>
            <a:pPr marL="285750" indent="-285750" fontAlgn="base">
              <a:spcAft>
                <a:spcPts val="1200"/>
              </a:spcAft>
              <a:buFont typeface="Wingdings" panose="05000000000000000000" pitchFamily="2" charset="2"/>
              <a:buChar char="§"/>
            </a:pPr>
            <a:r>
              <a:rPr lang="en-US" sz="2000" dirty="0"/>
              <a:t>Business case discussions</a:t>
            </a:r>
          </a:p>
          <a:p>
            <a:pPr marL="285750" indent="-285750" fontAlgn="base">
              <a:spcAft>
                <a:spcPts val="1200"/>
              </a:spcAft>
              <a:buFont typeface="Wingdings" panose="05000000000000000000" pitchFamily="2" charset="2"/>
              <a:buChar char="§"/>
            </a:pPr>
            <a:r>
              <a:rPr lang="en-US" sz="2000" dirty="0"/>
              <a:t>Technical training in Excel data analysis, PowerPoint, etc.</a:t>
            </a:r>
          </a:p>
          <a:p>
            <a:pPr marL="285750" indent="-285750" fontAlgn="base">
              <a:spcAft>
                <a:spcPts val="1200"/>
              </a:spcAft>
              <a:buFont typeface="Wingdings" panose="05000000000000000000" pitchFamily="2" charset="2"/>
              <a:buChar char="§"/>
            </a:pPr>
            <a:r>
              <a:rPr lang="en-US" sz="2000" dirty="0"/>
              <a:t>Overview of approaches to framing and structuring a problem</a:t>
            </a:r>
          </a:p>
          <a:p>
            <a:pPr marL="285750" indent="-285750" fontAlgn="base">
              <a:spcAft>
                <a:spcPts val="1200"/>
              </a:spcAft>
              <a:buFont typeface="Wingdings" panose="05000000000000000000" pitchFamily="2" charset="2"/>
              <a:buChar char="§"/>
            </a:pPr>
            <a:r>
              <a:rPr lang="en-US" sz="2000" dirty="0"/>
              <a:t>Develop a framework for your own impact project…</a:t>
            </a:r>
          </a:p>
          <a:p>
            <a:pPr marL="285750" indent="-285750" fontAlgn="base">
              <a:spcAft>
                <a:spcPts val="1200"/>
              </a:spcAft>
              <a:buFont typeface="Wingdings" panose="05000000000000000000" pitchFamily="2" charset="2"/>
              <a:buChar char="§"/>
            </a:pPr>
            <a:r>
              <a:rPr lang="en-US" sz="2000" dirty="0"/>
              <a:t>…or have the option of doing a project with Med ECG</a:t>
            </a:r>
          </a:p>
        </p:txBody>
      </p:sp>
      <p:grpSp>
        <p:nvGrpSpPr>
          <p:cNvPr id="34" name="Group 33">
            <a:extLst>
              <a:ext uri="{FF2B5EF4-FFF2-40B4-BE49-F238E27FC236}">
                <a16:creationId xmlns:a16="http://schemas.microsoft.com/office/drawing/2014/main" id="{D349622B-D41E-4BF3-B742-7C8F5E580635}"/>
              </a:ext>
            </a:extLst>
          </p:cNvPr>
          <p:cNvGrpSpPr/>
          <p:nvPr/>
        </p:nvGrpSpPr>
        <p:grpSpPr>
          <a:xfrm>
            <a:off x="420923" y="920356"/>
            <a:ext cx="8320404" cy="5164123"/>
            <a:chOff x="4392575" y="920356"/>
            <a:chExt cx="4348752" cy="5164123"/>
          </a:xfrm>
        </p:grpSpPr>
        <p:sp>
          <p:nvSpPr>
            <p:cNvPr id="10" name="Rectangle 9">
              <a:extLst>
                <a:ext uri="{FF2B5EF4-FFF2-40B4-BE49-F238E27FC236}">
                  <a16:creationId xmlns:a16="http://schemas.microsoft.com/office/drawing/2014/main" id="{7B4EFF38-8D89-4B48-8375-429CFF34BD34}"/>
                </a:ext>
              </a:extLst>
            </p:cNvPr>
            <p:cNvSpPr/>
            <p:nvPr/>
          </p:nvSpPr>
          <p:spPr>
            <a:xfrm>
              <a:off x="4392575" y="920356"/>
              <a:ext cx="4348752" cy="1067469"/>
            </a:xfrm>
            <a:prstGeom prst="rect">
              <a:avLst/>
            </a:prstGeom>
            <a:solidFill>
              <a:schemeClr val="tx2"/>
            </a:solidFill>
            <a:ln w="9525">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r>
                <a:rPr lang="en-US" sz="2800" b="1" dirty="0">
                  <a:solidFill>
                    <a:schemeClr val="accent1"/>
                  </a:solidFill>
                </a:rPr>
                <a:t>Student leadership elective</a:t>
              </a:r>
              <a:br>
                <a:rPr lang="en-US" sz="2800" b="1" dirty="0">
                  <a:solidFill>
                    <a:schemeClr val="accent1"/>
                  </a:solidFill>
                </a:rPr>
              </a:br>
              <a:r>
                <a:rPr lang="en-US" sz="2800" b="1" dirty="0">
                  <a:solidFill>
                    <a:schemeClr val="accent1"/>
                  </a:solidFill>
                </a:rPr>
                <a:t>February 2020</a:t>
              </a:r>
            </a:p>
          </p:txBody>
        </p:sp>
        <p:sp>
          <p:nvSpPr>
            <p:cNvPr id="11" name="Rectangle 10">
              <a:extLst>
                <a:ext uri="{FF2B5EF4-FFF2-40B4-BE49-F238E27FC236}">
                  <a16:creationId xmlns:a16="http://schemas.microsoft.com/office/drawing/2014/main" id="{8DB92B8C-A457-4C05-AC26-9BAD66659408}"/>
                </a:ext>
              </a:extLst>
            </p:cNvPr>
            <p:cNvSpPr/>
            <p:nvPr/>
          </p:nvSpPr>
          <p:spPr>
            <a:xfrm>
              <a:off x="4392575" y="920357"/>
              <a:ext cx="4348752" cy="5164122"/>
            </a:xfrm>
            <a:prstGeom prst="rect">
              <a:avLst/>
            </a:prstGeom>
            <a:noFill/>
            <a:ln w="28575">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chemeClr val="tx1"/>
                </a:solidFill>
              </a:endParaRPr>
            </a:p>
          </p:txBody>
        </p:sp>
      </p:grpSp>
    </p:spTree>
    <p:extLst>
      <p:ext uri="{BB962C8B-B14F-4D97-AF65-F5344CB8AC3E}">
        <p14:creationId xmlns:p14="http://schemas.microsoft.com/office/powerpoint/2010/main" val="234917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THINKCELLPRESENTATIONDONOTDELETE" val="&lt;?xml version=&quot;1.0&quot; encoding=&quot;UTF-16&quot; standalone=&quot;yes&quot;?&gt;&lt;root reqver=&quot;24162&quot;&gt;&lt;version val=&quot;270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uqmfqpRRjiYYOjaP6AbU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VrVbBHKBTiGC_NCfMfNQQ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rT9Mfqw7SfqCcF5djWxXG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D7GVVsxLTeiO07dcUB1Ez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wKnYs92v.EC3caSCmSCoc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K1pIo6YvRPWLegTxFjgWp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SzJmu1oqReCWTTxrP9x1n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SzJmu1oqReCWTTxrP9x1n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zTZUNMl1506EwAxsx85SA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WfGXmLQ1Vkar600xINF1p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Yk0xTftDQ0uV28n35Vaeo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zTZUNMl1506EwAxsx85SA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WfGXmLQ1Vkar600xINF1p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Yk0xTftDQ0uV28n35Vaeo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RWAg.6eRIUOzopGNAWkfV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WAg.6eRIUOzopGNAWkfV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RWAg.6eRIUOzopGNAWkfV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v6LyYna3RYa9AMCA8Jbsu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0pOGg3bISsCyUVjL2ShRSg"/>
</p:tagLst>
</file>

<file path=ppt/theme/theme1.xml><?xml version="1.0" encoding="utf-8"?>
<a:theme xmlns:a="http://schemas.openxmlformats.org/drawingml/2006/main" name="blank">
  <a:themeElements>
    <a:clrScheme name="Med ECG">
      <a:dk1>
        <a:srgbClr val="000000"/>
      </a:dk1>
      <a:lt1>
        <a:srgbClr val="FFFFFF"/>
      </a:lt1>
      <a:dk2>
        <a:srgbClr val="002654"/>
      </a:dk2>
      <a:lt2>
        <a:srgbClr val="E4E1DF"/>
      </a:lt2>
      <a:accent1>
        <a:srgbClr val="FFCB05"/>
      </a:accent1>
      <a:accent2>
        <a:srgbClr val="7A121C"/>
      </a:accent2>
      <a:accent3>
        <a:srgbClr val="587ABC"/>
      </a:accent3>
      <a:accent4>
        <a:srgbClr val="CC6600"/>
      </a:accent4>
      <a:accent5>
        <a:srgbClr val="575294"/>
      </a:accent5>
      <a:accent6>
        <a:srgbClr val="A79D96"/>
      </a:accent6>
      <a:hlink>
        <a:srgbClr val="002A5B"/>
      </a:hlink>
      <a:folHlink>
        <a:srgbClr val="40658F"/>
      </a:folHlink>
    </a:clrScheme>
    <a:fontScheme name="Med EC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bg2"/>
          </a:solidFill>
        </a:ln>
        <a:effectLst/>
      </a:spPr>
      <a:bodyPr tIns="90000" bIns="90000" rtlCol="0" anchor="ctr" anchorCtr="0"/>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90000" bIns="90000" rtlCol="0" anchor="t">
        <a:spAutoFit/>
      </a:bodyPr>
      <a:lstStyle>
        <a:defPPr algn="ctr">
          <a:defRPr sz="1400" dirty="0" smtClean="0"/>
        </a:defPPr>
      </a:lstStyle>
    </a:txDef>
  </a:objectDefaults>
  <a:extraClrSchemeLst/>
  <a:extLst>
    <a:ext uri="{05A4C25C-085E-4340-85A3-A5531E510DB2}">
      <thm15:themeFamily xmlns:thm15="http://schemas.microsoft.com/office/thememl/2012/main" name="Med ECG template_20190214.potx" id="{607F1A6D-E6B8-4AA1-8D2C-6BF38DBBD4EC}" vid="{B412A1AF-E527-4850-99AA-D823C7461F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C7795BD3109B4786FBB30B69CA98F0" ma:contentTypeVersion="1" ma:contentTypeDescription="Create a new document." ma:contentTypeScope="" ma:versionID="1444233a045390bd20119fbfe508b9f9">
  <xsd:schema xmlns:xsd="http://www.w3.org/2001/XMLSchema" xmlns:xs="http://www.w3.org/2001/XMLSchema" xmlns:p="http://schemas.microsoft.com/office/2006/metadata/properties" xmlns:ns2="291fe81b-2889-40df-8320-5c1c1c158537" targetNamespace="http://schemas.microsoft.com/office/2006/metadata/properties" ma:root="true" ma:fieldsID="9fc851b7406837528a63250a1817d5c4" ns2:_="">
    <xsd:import namespace="291fe81b-2889-40df-8320-5c1c1c158537"/>
    <xsd:element name="properties">
      <xsd:complexType>
        <xsd:sequence>
          <xsd:element name="documentManagement">
            <xsd:complexType>
              <xsd:all>
                <xsd:element ref="ns2:Keep"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1fe81b-2889-40df-8320-5c1c1c158537" elementFormDefault="qualified">
    <xsd:import namespace="http://schemas.microsoft.com/office/2006/documentManagement/types"/>
    <xsd:import namespace="http://schemas.microsoft.com/office/infopath/2007/PartnerControls"/>
    <xsd:element name="Keep" ma:index="8" nillable="true" ma:displayName="Keep" ma:default="0" ma:internalName="Keep">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xsi="http://www.w3.org/2001/XMLSchema-instance" xmlns:p="http://schemas.microsoft.com/office/2006/metadata/properties">
  <documentManagement>
    <Keep xmlns="291fe81b-2889-40df-8320-5c1c1c158537">false</Keep>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1B7A86-4089-445F-A0DC-3B9AC5D6F3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1fe81b-2889-40df-8320-5c1c1c1585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06E74A-B0DE-4652-9DE9-0C3239FD17E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91fe81b-2889-40df-8320-5c1c1c158537"/>
    <ds:schemaRef ds:uri="http://www.w3.org/XML/1998/namespace"/>
    <ds:schemaRef ds:uri="http://purl.org/dc/dcmitype/"/>
  </ds:schemaRefs>
</ds:datastoreItem>
</file>

<file path=customXml/itemProps3.xml><?xml version="1.0" encoding="utf-8"?>
<ds:datastoreItem xmlns:ds="http://schemas.openxmlformats.org/officeDocument/2006/customXml" ds:itemID="{9D534FE9-60AF-44BA-B252-DCE834881E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 ECG template_20190214</Template>
  <TotalTime>679</TotalTime>
  <Words>1294</Words>
  <Application>Microsoft Macintosh PowerPoint</Application>
  <PresentationFormat>On-screen Show (4:3)</PresentationFormat>
  <Paragraphs>190</Paragraphs>
  <Slides>18</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4" baseType="lpstr">
      <vt:lpstr>Arial</vt:lpstr>
      <vt:lpstr>Calibri</vt:lpstr>
      <vt:lpstr>Times New Roman</vt:lpstr>
      <vt:lpstr>Wingdings</vt:lpstr>
      <vt:lpstr>blank</vt:lpstr>
      <vt:lpstr>think-cell Slide</vt:lpstr>
      <vt:lpstr>PowerPoint Presentation</vt:lpstr>
      <vt:lpstr>A disconnect – The making of a clinician</vt:lpstr>
      <vt:lpstr>A disconnect – The making of a leader in health care</vt:lpstr>
      <vt:lpstr>The purpose of Med ECG</vt:lpstr>
      <vt:lpstr>The purpose of Med ECG</vt:lpstr>
      <vt:lpstr>Med ECG executes on its vision by partnering with organizations to develop sustainable and creative operational and strategic solutions</vt:lpstr>
      <vt:lpstr>Our model includes three key components</vt:lpstr>
      <vt:lpstr>Our training consists of four sessions centered around a simulated mock consulting case</vt:lpstr>
      <vt:lpstr>Our client base includes a combination of FQHCs, non-profit providers, government entities, and quality consortiums</vt:lpstr>
      <vt:lpstr>Med ECG has engaged a variety of clients to address a range of organizational challenges</vt:lpstr>
      <vt:lpstr>Client feedback has been positive and encouraging</vt:lpstr>
      <vt:lpstr>Student also find the work to be engaging and valuable  </vt:lpstr>
      <vt:lpstr>Results from student surveys have revealed a positive correlation between the amount of exposure to learning leadership skills and students improvement in the skills</vt:lpstr>
      <vt:lpstr>However, establishing the organization has not been without its challenges:</vt:lpstr>
      <vt:lpstr>Next steps</vt:lpstr>
      <vt:lpstr>PowerPoint Presentation</vt:lpstr>
      <vt:lpstr>Med ECG was founded in Fall 2017 by 4 med students</vt:lpstr>
      <vt:lpstr>Next steps</vt:lpstr>
    </vt:vector>
  </TitlesOfParts>
  <Company>The 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Carey</dc:creator>
  <cp:lastModifiedBy>Vonachen, Paige</cp:lastModifiedBy>
  <cp:revision>119</cp:revision>
  <cp:lastPrinted>2017-07-20T21:59:58Z</cp:lastPrinted>
  <dcterms:created xsi:type="dcterms:W3CDTF">2019-03-11T18:00:27Z</dcterms:created>
  <dcterms:modified xsi:type="dcterms:W3CDTF">2019-08-04T21:59:18Z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BCG Format</vt:lpwstr>
  </property>
  <property fmtid="{D5CDD505-2E9C-101B-9397-08002B2CF9AE}" pid="4" name="Template Name">
    <vt:lpwstr>A4</vt:lpwstr>
  </property>
  <property fmtid="{D5CDD505-2E9C-101B-9397-08002B2CF9AE}" pid="5" name="_NewReviewCycle">
    <vt:lpwstr/>
  </property>
  <property fmtid="{D5CDD505-2E9C-101B-9397-08002B2CF9AE}" pid="6" name="ContentTypeId">
    <vt:lpwstr>0x010100EDC7795BD3109B4786FBB30B69CA98F0</vt:lpwstr>
  </property>
</Properties>
</file>