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356B"/>
    <a:srgbClr val="00274C"/>
    <a:srgbClr val="120E81"/>
    <a:srgbClr val="1D18C5"/>
    <a:srgbClr val="1E3D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7" d="100"/>
          <a:sy n="37" d="100"/>
        </p:scale>
        <p:origin x="752" y="17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shared2/Ophthy_Shared/GROUPS/CDC/Dena%20and%20Juno/CDC%20Project%20Data_2_18_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olumes/shared2/Ophthy_Shared/GROUPS/CDC/Dena%20and%20Juno/CDC%20Project%20Data_2_18_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388942293821575"/>
          <c:y val="0.13406262124590801"/>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Sheet2!$N$21</c:f>
              <c:strCache>
                <c:ptCount val="1"/>
                <c:pt idx="0">
                  <c:v>Facilitator</c:v>
                </c:pt>
              </c:strCache>
            </c:strRef>
          </c:tx>
          <c:spPr>
            <a:solidFill>
              <a:schemeClr val="tx1"/>
            </a:solidFill>
            <a:ln>
              <a:noFill/>
            </a:ln>
            <a:effectLst/>
          </c:spPr>
          <c:invertIfNegative val="0"/>
          <c:cat>
            <c:strRef>
              <c:f>Sheet2!$N$22:$N$33</c:f>
              <c:strCache>
                <c:ptCount val="12"/>
                <c:pt idx="0">
                  <c:v>Priorities</c:v>
                </c:pt>
                <c:pt idx="1">
                  <c:v>Knowledge</c:v>
                </c:pt>
                <c:pt idx="2">
                  <c:v>Perceived Need/Benefit</c:v>
                </c:pt>
                <c:pt idx="3">
                  <c:v>Social support</c:v>
                </c:pt>
                <c:pt idx="4">
                  <c:v>Cost</c:v>
                </c:pt>
                <c:pt idx="5">
                  <c:v>Convenience</c:v>
                </c:pt>
                <c:pt idx="6">
                  <c:v>Fear</c:v>
                </c:pt>
                <c:pt idx="7">
                  <c:v>Transportation</c:v>
                </c:pt>
                <c:pt idx="8">
                  <c:v>Trust</c:v>
                </c:pt>
                <c:pt idx="9">
                  <c:v>Policy</c:v>
                </c:pt>
                <c:pt idx="10">
                  <c:v>Language</c:v>
                </c:pt>
                <c:pt idx="11">
                  <c:v>Loss of Contact</c:v>
                </c:pt>
              </c:strCache>
            </c:strRef>
          </c:cat>
          <c:val>
            <c:numRef>
              <c:f>Sheet2!$P$22:$P$33</c:f>
              <c:numCache>
                <c:formatCode>General</c:formatCode>
                <c:ptCount val="12"/>
                <c:pt idx="0">
                  <c:v>49</c:v>
                </c:pt>
                <c:pt idx="1">
                  <c:v>41</c:v>
                </c:pt>
                <c:pt idx="2">
                  <c:v>35</c:v>
                </c:pt>
                <c:pt idx="3">
                  <c:v>34</c:v>
                </c:pt>
                <c:pt idx="4">
                  <c:v>32</c:v>
                </c:pt>
                <c:pt idx="5">
                  <c:v>31</c:v>
                </c:pt>
                <c:pt idx="6">
                  <c:v>24</c:v>
                </c:pt>
                <c:pt idx="7">
                  <c:v>20</c:v>
                </c:pt>
                <c:pt idx="8">
                  <c:v>15</c:v>
                </c:pt>
                <c:pt idx="9">
                  <c:v>1</c:v>
                </c:pt>
                <c:pt idx="10">
                  <c:v>0</c:v>
                </c:pt>
                <c:pt idx="11">
                  <c:v>0</c:v>
                </c:pt>
              </c:numCache>
            </c:numRef>
          </c:val>
          <c:extLst>
            <c:ext xmlns:c16="http://schemas.microsoft.com/office/drawing/2014/chart" uri="{C3380CC4-5D6E-409C-BE32-E72D297353CC}">
              <c16:uniqueId val="{00000000-DB8A-4E48-87D3-CDA9680ED369}"/>
            </c:ext>
          </c:extLst>
        </c:ser>
        <c:dLbls>
          <c:showLegendKey val="0"/>
          <c:showVal val="0"/>
          <c:showCatName val="0"/>
          <c:showSerName val="0"/>
          <c:showPercent val="0"/>
          <c:showBubbleSize val="0"/>
        </c:dLbls>
        <c:gapWidth val="219"/>
        <c:overlap val="-27"/>
        <c:axId val="719400288"/>
        <c:axId val="719403568"/>
      </c:barChart>
      <c:catAx>
        <c:axId val="71940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719403568"/>
        <c:crosses val="autoZero"/>
        <c:auto val="1"/>
        <c:lblAlgn val="ctr"/>
        <c:lblOffset val="100"/>
        <c:noMultiLvlLbl val="0"/>
      </c:catAx>
      <c:valAx>
        <c:axId val="719403568"/>
        <c:scaling>
          <c:orientation val="minMax"/>
        </c:scaling>
        <c:delete val="0"/>
        <c:axPos val="l"/>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a:t>Number of citations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194002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6229163509751553"/>
          <c:y val="0.15036455136308957"/>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Sheet2!$N$1</c:f>
              <c:strCache>
                <c:ptCount val="1"/>
                <c:pt idx="0">
                  <c:v>Barrier</c:v>
                </c:pt>
              </c:strCache>
            </c:strRef>
          </c:tx>
          <c:spPr>
            <a:solidFill>
              <a:schemeClr val="tx1"/>
            </a:solidFill>
            <a:ln>
              <a:noFill/>
            </a:ln>
            <a:effectLst/>
          </c:spPr>
          <c:invertIfNegative val="0"/>
          <c:cat>
            <c:strRef>
              <c:f>Sheet2!$N$2:$N$13</c:f>
              <c:strCache>
                <c:ptCount val="12"/>
                <c:pt idx="0">
                  <c:v>Priorities</c:v>
                </c:pt>
                <c:pt idx="1">
                  <c:v>Transportation</c:v>
                </c:pt>
                <c:pt idx="2">
                  <c:v>Convenience</c:v>
                </c:pt>
                <c:pt idx="3">
                  <c:v>Knowledge</c:v>
                </c:pt>
                <c:pt idx="4">
                  <c:v>Cost</c:v>
                </c:pt>
                <c:pt idx="5">
                  <c:v>Trust</c:v>
                </c:pt>
                <c:pt idx="6">
                  <c:v>Fear</c:v>
                </c:pt>
                <c:pt idx="7">
                  <c:v>Loss of Contact</c:v>
                </c:pt>
                <c:pt idx="8">
                  <c:v>Policy</c:v>
                </c:pt>
                <c:pt idx="9">
                  <c:v>Perceived Need/Benefit</c:v>
                </c:pt>
                <c:pt idx="10">
                  <c:v>Language</c:v>
                </c:pt>
                <c:pt idx="11">
                  <c:v>Social support</c:v>
                </c:pt>
              </c:strCache>
            </c:strRef>
          </c:cat>
          <c:val>
            <c:numRef>
              <c:f>Sheet2!$P$2:$P$13</c:f>
              <c:numCache>
                <c:formatCode>General</c:formatCode>
                <c:ptCount val="12"/>
                <c:pt idx="0">
                  <c:v>49</c:v>
                </c:pt>
                <c:pt idx="1">
                  <c:v>43</c:v>
                </c:pt>
                <c:pt idx="2">
                  <c:v>31</c:v>
                </c:pt>
                <c:pt idx="3">
                  <c:v>30</c:v>
                </c:pt>
                <c:pt idx="4">
                  <c:v>28</c:v>
                </c:pt>
                <c:pt idx="5">
                  <c:v>15</c:v>
                </c:pt>
                <c:pt idx="6">
                  <c:v>14</c:v>
                </c:pt>
                <c:pt idx="7">
                  <c:v>12</c:v>
                </c:pt>
                <c:pt idx="8">
                  <c:v>9</c:v>
                </c:pt>
                <c:pt idx="9">
                  <c:v>9</c:v>
                </c:pt>
                <c:pt idx="10">
                  <c:v>7</c:v>
                </c:pt>
                <c:pt idx="11">
                  <c:v>5</c:v>
                </c:pt>
              </c:numCache>
            </c:numRef>
          </c:val>
          <c:extLst>
            <c:ext xmlns:c16="http://schemas.microsoft.com/office/drawing/2014/chart" uri="{C3380CC4-5D6E-409C-BE32-E72D297353CC}">
              <c16:uniqueId val="{00000000-655E-1240-B1A2-B6E43F7F0989}"/>
            </c:ext>
          </c:extLst>
        </c:ser>
        <c:dLbls>
          <c:showLegendKey val="0"/>
          <c:showVal val="0"/>
          <c:showCatName val="0"/>
          <c:showSerName val="0"/>
          <c:showPercent val="0"/>
          <c:showBubbleSize val="0"/>
        </c:dLbls>
        <c:gapWidth val="219"/>
        <c:overlap val="-27"/>
        <c:axId val="719400288"/>
        <c:axId val="719403568"/>
      </c:barChart>
      <c:catAx>
        <c:axId val="71940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719403568"/>
        <c:crosses val="autoZero"/>
        <c:auto val="1"/>
        <c:lblAlgn val="ctr"/>
        <c:lblOffset val="100"/>
        <c:noMultiLvlLbl val="0"/>
      </c:catAx>
      <c:valAx>
        <c:axId val="719403568"/>
        <c:scaling>
          <c:orientation val="minMax"/>
        </c:scaling>
        <c:delete val="0"/>
        <c:axPos val="l"/>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a:t>Number of citations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194002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12/21/20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12/21/20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5.png"/><Relationship Id="rId2" Type="http://schemas.openxmlformats.org/officeDocument/2006/relationships/hyperlink" Target="https://bphc.hrsa.gov/uds/datacenter.aspx?q=d&amp;bid=053300&amp;state=MI&amp;year=2018"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4957905" y="49153"/>
            <a:ext cx="361188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dirty="0">
                <a:solidFill>
                  <a:schemeClr val="bg1"/>
                </a:solidFill>
                <a:latin typeface="+mj-lt"/>
              </a:rPr>
              <a:t>Exploring community-engaged research to overcome barriers to glaucoma screening and follow-up care </a:t>
            </a:r>
            <a:endParaRPr lang="en-US" sz="6600" b="1" dirty="0">
              <a:solidFill>
                <a:schemeClr val="bg1"/>
              </a:solidFill>
              <a:latin typeface="+mj-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Dena Ballouz</a:t>
            </a:r>
          </a:p>
          <a:p>
            <a:r>
              <a:rPr lang="en-US" sz="2400" dirty="0"/>
              <a:t>University of Michigan Medical School</a:t>
            </a:r>
          </a:p>
          <a:p>
            <a:r>
              <a:rPr lang="en-US" sz="2400" dirty="0"/>
              <a:t>Email: </a:t>
            </a:r>
            <a:r>
              <a:rPr lang="en-US" sz="2400" dirty="0" err="1"/>
              <a:t>dballouz@umich.edu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r>
              <a:rPr lang="en-US" sz="1400" dirty="0"/>
              <a:t>1. </a:t>
            </a:r>
            <a:r>
              <a:rPr lang="en-US" sz="1400" dirty="0" err="1"/>
              <a:t>Tham</a:t>
            </a:r>
            <a:r>
              <a:rPr lang="en-US" sz="1400" dirty="0"/>
              <a:t> Y-C, Li X, Wong TY, Quigley HA, Aung T, Cheng C-Y. Global Prevalence of Glaucoma and Projections of Glaucoma Burden through 2040: A Systematic Review and Meta-Analysis. </a:t>
            </a:r>
            <a:r>
              <a:rPr lang="en-US" sz="1400" i="1" dirty="0"/>
              <a:t>Ophthalmology</a:t>
            </a:r>
            <a:r>
              <a:rPr lang="en-US" sz="1400" dirty="0"/>
              <a:t>. 2014/11/01/ 2014;121(11):2081-2090. </a:t>
            </a:r>
          </a:p>
          <a:p>
            <a:r>
              <a:rPr lang="en-US" sz="1400" dirty="0"/>
              <a:t>2. Shaikh Y, Yu F, Coleman AL. Burden of Undetected and Untreated Glaucoma in the United States. </a:t>
            </a:r>
            <a:r>
              <a:rPr lang="en-US" sz="1400" i="1" dirty="0"/>
              <a:t>American Journal of Ophthalmology</a:t>
            </a:r>
            <a:r>
              <a:rPr lang="en-US" sz="1400" dirty="0"/>
              <a:t>. 2014/12/01/ 2014;158(6):1121-1129.e1. </a:t>
            </a:r>
          </a:p>
          <a:p>
            <a:r>
              <a:rPr lang="en-US" sz="1400" dirty="0"/>
              <a:t>3. </a:t>
            </a:r>
            <a:r>
              <a:rPr lang="en-US" sz="1400" dirty="0" err="1"/>
              <a:t>Tielsch</a:t>
            </a:r>
            <a:r>
              <a:rPr lang="en-US" sz="1400" dirty="0"/>
              <a:t> JM, Sommer A, Katz J, Quigley H, </a:t>
            </a:r>
            <a:r>
              <a:rPr lang="en-US" sz="1400" dirty="0" err="1"/>
              <a:t>Ezrine</a:t>
            </a:r>
            <a:r>
              <a:rPr lang="en-US" sz="1400" dirty="0"/>
              <a:t> S. Socioeconomic status and visual impairment among urban Americans. Baltimore Eye Survey Research Group. </a:t>
            </a:r>
            <a:r>
              <a:rPr lang="en-US" sz="1400" i="1" dirty="0"/>
              <a:t>Arch </a:t>
            </a:r>
            <a:r>
              <a:rPr lang="en-US" sz="1400" i="1" dirty="0" err="1"/>
              <a:t>Ophthalmol</a:t>
            </a:r>
            <a:r>
              <a:rPr lang="en-US" sz="1400" dirty="0"/>
              <a:t>. May 1991;109(5):637-41. </a:t>
            </a:r>
          </a:p>
          <a:p>
            <a:r>
              <a:rPr lang="en-US" sz="1400" dirty="0"/>
              <a:t>4. Hark LA, Myers JS, Pasquale LR, et al. Philadelphia Telemedicine Glaucoma Detection and Follow-up Study: Intraocular Pressure Measurements Found in a Population at High Risk for Glaucoma. </a:t>
            </a:r>
            <a:r>
              <a:rPr lang="en-US" sz="1400" i="1" dirty="0"/>
              <a:t>J Glaucoma</a:t>
            </a:r>
            <a:r>
              <a:rPr lang="en-US" sz="1400" dirty="0"/>
              <a:t>. Apr 2019;28(4):294-301. </a:t>
            </a:r>
          </a:p>
          <a:p>
            <a:r>
              <a:rPr lang="en-US" sz="1400" dirty="0"/>
              <a:t>5. Viswanathan M, Ammerman A, </a:t>
            </a:r>
            <a:r>
              <a:rPr lang="en-US" sz="1400" dirty="0" err="1"/>
              <a:t>Eng</a:t>
            </a:r>
            <a:r>
              <a:rPr lang="en-US" sz="1400" dirty="0"/>
              <a:t> E, et al. Community-based participatory research: assessing the evidence. </a:t>
            </a:r>
            <a:r>
              <a:rPr lang="en-US" sz="1400" i="1" dirty="0"/>
              <a:t>Evid Rep Technol Assess (</a:t>
            </a:r>
            <a:r>
              <a:rPr lang="en-US" sz="1400" i="1" dirty="0" err="1"/>
              <a:t>Summ</a:t>
            </a:r>
            <a:r>
              <a:rPr lang="en-US" sz="1400" i="1" dirty="0"/>
              <a:t>)</a:t>
            </a:r>
            <a:r>
              <a:rPr lang="en-US" sz="1400" dirty="0"/>
              <a:t>. Aug 2004;(99):1-8. </a:t>
            </a:r>
          </a:p>
          <a:p>
            <a:r>
              <a:rPr lang="en-US" sz="1400" dirty="0"/>
              <a:t>6. 2018 Hamilton Community Health Network, Inc. Health Center Program Awardee Data - Hamilton Community Health Network, Inc. Flint, Michigan. Accessed February 29, 2020. </a:t>
            </a:r>
            <a:r>
              <a:rPr lang="en-US" sz="1400" u="sng" dirty="0">
                <a:hlinkClick r:id="rId2"/>
              </a:rPr>
              <a:t>https://bphc.hrsa.gov/uds/datacenter.aspx?q=d&amp;bid=053300&amp;state=MI&amp;year=2018#</a:t>
            </a:r>
            <a:endParaRPr lang="en-US" sz="1400" u="sng" dirty="0"/>
          </a:p>
          <a:p>
            <a:pPr marL="228600" indent="-228600">
              <a:buAutoNum type="arabicPeriod" startAt="7"/>
            </a:pPr>
            <a:r>
              <a:rPr lang="en-US" sz="1400" dirty="0"/>
              <a:t>Guo W, Woodward MA, Heisler M, et al. Risk Factors for Visual Impairment in an Uninsured Population and the Impact of the Affordable Care Act. </a:t>
            </a:r>
            <a:r>
              <a:rPr lang="en-US" sz="1400" i="1" dirty="0"/>
              <a:t>Clinics in surgery</a:t>
            </a:r>
            <a:r>
              <a:rPr lang="en-US" sz="1400" dirty="0"/>
              <a:t>. 2016;1:1236.</a:t>
            </a:r>
          </a:p>
          <a:p>
            <a:pPr marL="228600" indent="-228600">
              <a:buAutoNum type="arabicPeriod" startAt="7"/>
            </a:pPr>
            <a:r>
              <a:rPr lang="en-US" sz="1400" dirty="0"/>
              <a:t>Markland D, Ryan R, Tobin V, Rollnick S. Motivational interviewing and self–determination theory. </a:t>
            </a:r>
            <a:r>
              <a:rPr lang="en-US" sz="1400" i="1" dirty="0"/>
              <a:t>Journal of social and clinical psychology</a:t>
            </a:r>
            <a:r>
              <a:rPr lang="en-US" sz="1400" dirty="0"/>
              <a:t>. 2005;24(6):811-831.  </a:t>
            </a:r>
          </a:p>
          <a:p>
            <a:endParaRPr lang="en-US" sz="1200" dirty="0"/>
          </a:p>
          <a:p>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152901"/>
            <a:ext cx="10149840" cy="941796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fontAlgn="base"/>
            <a:r>
              <a:rPr lang="en-US" sz="2800" b="1" dirty="0">
                <a:latin typeface="+mn-lt"/>
              </a:rPr>
              <a:t>Purpose</a:t>
            </a:r>
            <a:r>
              <a:rPr lang="en-US" sz="2800" dirty="0">
                <a:latin typeface="+mn-lt"/>
              </a:rPr>
              <a:t>: To identify the facilitators and barriers to implementing glaucoma screening programs in two community clinics.</a:t>
            </a:r>
          </a:p>
          <a:p>
            <a:r>
              <a:rPr lang="en-US" sz="2800" b="1" dirty="0">
                <a:latin typeface="+mn-lt"/>
              </a:rPr>
              <a:t>Methods</a:t>
            </a:r>
            <a:r>
              <a:rPr lang="en-US" sz="2800" dirty="0">
                <a:latin typeface="+mn-lt"/>
              </a:rPr>
              <a:t>: A concurrent mixed-methods process analysis using community-engaged research. Key stakeholders (patients, providers, and staff members) from two community clinics were interviewed using a semi-structured interview guide asking patients about community-based facilitators and barriers to implementing glaucoma screening and care. The transcripts were coded using Grounded Theory. Number of participants and number of representative citations were counted per theme. </a:t>
            </a:r>
          </a:p>
          <a:p>
            <a:r>
              <a:rPr lang="en-US" sz="2800" b="1" dirty="0">
                <a:latin typeface="+mn-lt"/>
              </a:rPr>
              <a:t>Results</a:t>
            </a:r>
            <a:r>
              <a:rPr lang="en-US" sz="2800" dirty="0">
                <a:latin typeface="+mn-lt"/>
              </a:rPr>
              <a:t>: Thematic saturation was reached after coding 12 interviews. 30 participants were interviewed, 13 from Hamilton Clinic, and 17 from Hope Clinic. The most commonly cited themes were: Priorities (98 citations, 30 participants), Knowledge (73, 26) Transportation (63, 26), Cost (60, 23), and Convenience/Access (63, 22). Broadly applicable barriers to glaucoma care, such as Cost, Transportation, and Trust were identified alongside community-specific barriers such as Language and Convenience/Access. </a:t>
            </a:r>
          </a:p>
          <a:p>
            <a:r>
              <a:rPr lang="en-US" sz="2800" b="1" dirty="0">
                <a:latin typeface="+mn-lt"/>
              </a:rPr>
              <a:t>Conclusions</a:t>
            </a:r>
            <a:r>
              <a:rPr lang="en-US" sz="2800" dirty="0">
                <a:latin typeface="+mn-lt"/>
              </a:rPr>
              <a:t>: Community-engaged research enables researchers to identify community-specific barriers and facilitators, allowing more effective program implementation.</a:t>
            </a:r>
          </a:p>
        </p:txBody>
      </p:sp>
      <p:sp>
        <p:nvSpPr>
          <p:cNvPr id="32" name="Rectangle 31"/>
          <p:cNvSpPr/>
          <p:nvPr/>
        </p:nvSpPr>
        <p:spPr>
          <a:xfrm>
            <a:off x="1463040" y="3581400"/>
            <a:ext cx="10149840"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Abstract</a:t>
            </a:r>
          </a:p>
        </p:txBody>
      </p:sp>
      <p:sp>
        <p:nvSpPr>
          <p:cNvPr id="15" name="Text Box 194"/>
          <p:cNvSpPr txBox="1">
            <a:spLocks noChangeArrowheads="1"/>
          </p:cNvSpPr>
          <p:nvPr/>
        </p:nvSpPr>
        <p:spPr bwMode="auto">
          <a:xfrm>
            <a:off x="12380872" y="19172396"/>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Of the 30 individuals interviewed, 13 were from Hamilton Clinic (8 patients, 5 eyecare providers and staff members) and 17 from Hope Clinic (6 patients, 11 eye care providers and staff members). The kappa value for inter-rater reliability between the two coders was 0.93. 12 themes were identified (Table 1). Frequencies of themes as facilitators (Figure 1) and barriers (Figure 2) were recorded. Five main themes arose in the content analysis of the transcripts: Priorities (number of citations: 98; number of participants: 30), Knowledge (73; 26), Transportation (63;26), Convenience/Access (63; 22), and Cost (60;23). </a:t>
            </a:r>
          </a:p>
        </p:txBody>
      </p:sp>
      <p:sp>
        <p:nvSpPr>
          <p:cNvPr id="13" name="Text Box 192"/>
          <p:cNvSpPr txBox="1">
            <a:spLocks noChangeArrowheads="1"/>
          </p:cNvSpPr>
          <p:nvPr/>
        </p:nvSpPr>
        <p:spPr bwMode="auto">
          <a:xfrm>
            <a:off x="12344400" y="4114800"/>
            <a:ext cx="10149840" cy="1458860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n-lt"/>
              </a:rPr>
              <a:t>      The Screening and Intervention for Glaucoma and eye Health through Telemedicine (SIGHT) Program project will be carried out through a partnership between the University of Michigan Kellogg Eye Center, the Hope Clinic, in Ypsilanti, MI, and the Hamilton Clinic in Flint, MI. A purposive sample of eyecare providers, staff members, and patients from the Hope Clinic and the Hamilton Community Health Network Clinic were interviewed. During the first part of the interview, the interviewer explored community-specific barriers to eye care and follow-up. Participants were asked how a telemedicine glaucoma screening program could be best implemented into the clinic in order to meet the community’s needs. In the second part of the interview, the interviewer demonstrated the eHealth coaching program with the participant role-playing as a potential patient. The program is written at an 8</a:t>
            </a:r>
            <a:r>
              <a:rPr lang="en-US" sz="2800" baseline="30000" dirty="0">
                <a:latin typeface="+mn-lt"/>
              </a:rPr>
              <a:t>th</a:t>
            </a:r>
            <a:r>
              <a:rPr lang="en-US" sz="2800" dirty="0">
                <a:latin typeface="+mn-lt"/>
              </a:rPr>
              <a:t> grade reading level and the coach reads the written content aloud to participants while showing them audio-visual content on a tablet, using the tablet as a teacher would use a storybook.</a:t>
            </a:r>
          </a:p>
          <a:p>
            <a:r>
              <a:rPr lang="en-US" sz="2800" dirty="0">
                <a:latin typeface="+mn-lt"/>
              </a:rPr>
              <a:t>     Thematic analysis of transcripts followed a concurrent mixed-methods approach. Qualitative analysis of transcribed interviews was guided by Grounded Theory (GT), an inductive process of generating theories, beginning with qualitative data. Coders followed a stepwise approach typical of GT: 1) familiarization, 2) open coding, 3) axial coding, 4) focused coding, and 5) theory building. Two coders (DB, JC) then worked separately to code a portion of the transcripts using the codebook, coming together to resolve inconsistences. A third party (PANC) was included when inconsistences could not be resolved between the coders. Once &gt;80% agreement was achieved on &gt;95% of the codes, the two coders re-analyzed and coded the remaining transcripts. The total number of times a given barrier or facilitator was expressed and the number of patients who commented on them was tabulated. The qualitative analysis was coded using </a:t>
            </a:r>
            <a:r>
              <a:rPr lang="en-US" sz="2800" dirty="0" err="1">
                <a:latin typeface="+mn-lt"/>
              </a:rPr>
              <a:t>Dedoose</a:t>
            </a:r>
            <a:r>
              <a:rPr lang="en-US" sz="2800" dirty="0">
                <a:latin typeface="+mn-lt"/>
              </a:rPr>
              <a:t> 8.3.17 (Los Angeles, CA).</a:t>
            </a:r>
          </a:p>
        </p:txBody>
      </p:sp>
      <p:sp>
        <p:nvSpPr>
          <p:cNvPr id="34" name="Rectangle 33"/>
          <p:cNvSpPr/>
          <p:nvPr/>
        </p:nvSpPr>
        <p:spPr>
          <a:xfrm>
            <a:off x="12344400" y="3581400"/>
            <a:ext cx="10149840"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Methods and Materials</a:t>
            </a:r>
          </a:p>
        </p:txBody>
      </p:sp>
      <p:sp>
        <p:nvSpPr>
          <p:cNvPr id="12" name="Text Box 191"/>
          <p:cNvSpPr txBox="1">
            <a:spLocks noChangeArrowheads="1"/>
          </p:cNvSpPr>
          <p:nvPr/>
        </p:nvSpPr>
        <p:spPr bwMode="auto">
          <a:xfrm>
            <a:off x="34107120" y="4152901"/>
            <a:ext cx="10527440" cy="1458860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   The goal of this study was to use the lens of CER to understand key stakeholder opinions on how to best implement a glaucoma screening program within two local community clinics. Priorities was both the most commonly encountered facilitator and barrier for our participants. Many of the barriers – such as Cost, Transportation, Knowledge and Trust - identified in this study are broadly applicable barriers frequently encountered in many aspects of delivering health care to people who live in poverty or come from minority backgrounds. </a:t>
            </a:r>
          </a:p>
          <a:p>
            <a:pPr eaLnBrk="1" hangingPunct="1"/>
            <a:r>
              <a:rPr lang="en-US" sz="2800" dirty="0">
                <a:latin typeface="+mn-lt"/>
              </a:rPr>
              <a:t>   CER allowed us to identify facilitators and barriers specific to our two communities. For example, language was exclusively an important barrier for patients at Hope Clinic. This is likely due to the fact that about 50% of patients at Hope Clinic do not speak English as a first language, compared to the 0.13% at Hamilton.</a:t>
            </a:r>
            <a:r>
              <a:rPr lang="en-US" sz="2800" baseline="30000" dirty="0">
                <a:latin typeface="+mn-lt"/>
              </a:rPr>
              <a:t>6</a:t>
            </a:r>
            <a:r>
              <a:rPr lang="en-US" sz="2800" dirty="0">
                <a:latin typeface="+mn-lt"/>
              </a:rPr>
              <a:t> Similarly, cost was also was mentioned more frequently among Hope clinic participants than Hamilton clinic participants. This is likely due to the difference in insurance coverage of patients between the two clinics: 82.3% of Hamilton patients are insured</a:t>
            </a:r>
            <a:r>
              <a:rPr lang="en-US" sz="2800" baseline="30000" dirty="0">
                <a:latin typeface="+mn-lt"/>
              </a:rPr>
              <a:t>6</a:t>
            </a:r>
            <a:r>
              <a:rPr lang="en-US" sz="2800" dirty="0">
                <a:latin typeface="+mn-lt"/>
              </a:rPr>
              <a:t> while only 24% of Hope patients are.</a:t>
            </a:r>
            <a:r>
              <a:rPr lang="en-US" sz="2800" baseline="30000" dirty="0">
                <a:latin typeface="+mn-lt"/>
              </a:rPr>
              <a:t>7</a:t>
            </a:r>
            <a:r>
              <a:rPr lang="en-US" sz="2800" dirty="0">
                <a:latin typeface="+mn-lt"/>
              </a:rPr>
              <a:t> </a:t>
            </a:r>
          </a:p>
          <a:p>
            <a:pPr eaLnBrk="1" hangingPunct="1"/>
            <a:r>
              <a:rPr lang="en-US" sz="2800" dirty="0">
                <a:latin typeface="+mn-lt"/>
              </a:rPr>
              <a:t>   The themes of Priorities and Knowledge were the most frequently mentioned facilitators in our study. These themes are also broadly applicable to other screening programs and have been studied extensively within the context of Self-Determination Theory (SDT). SDT states that in order for individuals to implement behavior change, they require intrinsic motivation to do so and motivation is influenced by three factors: 1) Autonomy, in which someone believes they are in charge of their destiny, 2) Competence, in which they have the information in order to deal effectively with their environment, and 3) Relatedness, in which they acquire close relationships to their health care providers. In order to increase motivation to participate in follow-up eye care, our eHealth coaching program uses a Motivational Interviewing-based coaching technique,</a:t>
            </a:r>
            <a:r>
              <a:rPr lang="en-US" sz="2800" baseline="30000" dirty="0">
                <a:latin typeface="+mn-lt"/>
              </a:rPr>
              <a:t>8</a:t>
            </a:r>
            <a:r>
              <a:rPr lang="en-US" sz="2800" dirty="0">
                <a:latin typeface="+mn-lt"/>
              </a:rPr>
              <a:t> allowing the technician to create a relationship with the patient, explore resistance to change, and build autonomous motivation. </a:t>
            </a:r>
          </a:p>
        </p:txBody>
      </p:sp>
      <p:sp>
        <p:nvSpPr>
          <p:cNvPr id="35" name="Rectangle 34"/>
          <p:cNvSpPr/>
          <p:nvPr/>
        </p:nvSpPr>
        <p:spPr>
          <a:xfrm>
            <a:off x="34107119" y="3581400"/>
            <a:ext cx="10588751"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Discussion</a:t>
            </a:r>
          </a:p>
        </p:txBody>
      </p:sp>
      <p:sp>
        <p:nvSpPr>
          <p:cNvPr id="14" name="Text Box 193"/>
          <p:cNvSpPr txBox="1">
            <a:spLocks noChangeArrowheads="1"/>
          </p:cNvSpPr>
          <p:nvPr/>
        </p:nvSpPr>
        <p:spPr bwMode="auto">
          <a:xfrm>
            <a:off x="34104512" y="19507200"/>
            <a:ext cx="10524968" cy="4247317"/>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Community-engaged research enables researchers to identify community-specific barriers and facilitators, allowing more effective program implementation. Using a CER lens allowed us to refine an eye disease screening program to best meet the needs of these two communities. The benefit of these methods is best described by one of the patients interviewed: “Well, I have to say that because you’ve taken the time to talk to me, I feel like I’m more part of the program and I’m not just, you know, outside or doing what I’m told to do and not understanding what your real job is.”. </a:t>
            </a:r>
          </a:p>
        </p:txBody>
      </p:sp>
      <p:sp>
        <p:nvSpPr>
          <p:cNvPr id="36" name="Rectangle 35"/>
          <p:cNvSpPr/>
          <p:nvPr/>
        </p:nvSpPr>
        <p:spPr>
          <a:xfrm>
            <a:off x="34109592" y="19088100"/>
            <a:ext cx="10524968"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Conclusions</a:t>
            </a:r>
          </a:p>
        </p:txBody>
      </p:sp>
      <p:sp>
        <p:nvSpPr>
          <p:cNvPr id="11" name="Text Box 190"/>
          <p:cNvSpPr txBox="1">
            <a:spLocks noChangeArrowheads="1"/>
          </p:cNvSpPr>
          <p:nvPr/>
        </p:nvSpPr>
        <p:spPr bwMode="auto">
          <a:xfrm>
            <a:off x="1463040" y="14020800"/>
            <a:ext cx="10134600" cy="984885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    Glaucoma is the leading cause of irreversible blindness globally and is expected to affect approximately 111.8 million people worldwide by 2040.</a:t>
            </a:r>
            <a:r>
              <a:rPr lang="en-US" sz="2800" baseline="30000" dirty="0">
                <a:latin typeface="+mn-lt"/>
              </a:rPr>
              <a:t>1</a:t>
            </a:r>
            <a:r>
              <a:rPr lang="en-US" sz="2800" dirty="0">
                <a:latin typeface="+mn-lt"/>
              </a:rPr>
              <a:t> Blacks and Hispanics also have a much greater odds of having their glaucoma go undiagnosed, illustrating a significant racial disparity.</a:t>
            </a:r>
            <a:r>
              <a:rPr lang="en-US" sz="2800" baseline="30000" dirty="0">
                <a:latin typeface="+mn-lt"/>
              </a:rPr>
              <a:t>2</a:t>
            </a:r>
            <a:r>
              <a:rPr lang="en-US" sz="2800" dirty="0">
                <a:latin typeface="+mn-lt"/>
              </a:rPr>
              <a:t>  People of lower socioeconomic status  are at increased risk of developing glaucoma, even after accounting for race, education, and comorbid conditions.</a:t>
            </a:r>
            <a:r>
              <a:rPr lang="en-US" sz="2800" baseline="30000" dirty="0">
                <a:latin typeface="+mn-lt"/>
              </a:rPr>
              <a:t>3</a:t>
            </a:r>
            <a:r>
              <a:rPr lang="en-US" sz="2800" dirty="0">
                <a:latin typeface="+mn-lt"/>
              </a:rPr>
              <a:t> </a:t>
            </a:r>
          </a:p>
          <a:p>
            <a:pPr eaLnBrk="1" hangingPunct="1"/>
            <a:r>
              <a:rPr lang="en-US" sz="2800" dirty="0">
                <a:latin typeface="+mn-lt"/>
              </a:rPr>
              <a:t>     Currently, glaucoma screening takes place in eye care provider clinics, which tend to be farther from uninsured and underinsured people’s homes and their usual primary care provider. Telemedicine enables specialty glaucoma services to be available at local primary care community clinics by using a local health care worker to obtain basic information and clinical measures and send it to a glaucoma care provider located elsewhere.</a:t>
            </a:r>
            <a:r>
              <a:rPr lang="en-US" sz="2800" baseline="30000" dirty="0">
                <a:latin typeface="+mn-lt"/>
              </a:rPr>
              <a:t>4</a:t>
            </a:r>
            <a:r>
              <a:rPr lang="en-US" sz="2800" dirty="0">
                <a:latin typeface="+mn-lt"/>
              </a:rPr>
              <a:t> Community-engaged research (CER) provides an opportunity to bridge the gap between research and the targeted population it is intended for. By learning from key stakeholders and patients how to best implement programs to meet the community’s needs, programs based on CER will have greater participation rates and decreased loss to follow-up.</a:t>
            </a:r>
            <a:r>
              <a:rPr lang="en-US" sz="2800" baseline="30000" dirty="0">
                <a:latin typeface="+mn-lt"/>
              </a:rPr>
              <a:t>5 </a:t>
            </a:r>
            <a:r>
              <a:rPr lang="en-US" sz="2800" dirty="0">
                <a:latin typeface="+mn-lt"/>
              </a:rPr>
              <a:t>The objective of this study is to use CER to assess key stakeholder opinions about best practices, including barriers and facilitators to implementation, to devise a glaucoma screening program  </a:t>
            </a:r>
          </a:p>
        </p:txBody>
      </p:sp>
      <p:sp>
        <p:nvSpPr>
          <p:cNvPr id="45" name="Rectangle 44"/>
          <p:cNvSpPr/>
          <p:nvPr/>
        </p:nvSpPr>
        <p:spPr>
          <a:xfrm>
            <a:off x="12344400" y="18600174"/>
            <a:ext cx="10149840"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Results</a:t>
            </a:r>
          </a:p>
        </p:txBody>
      </p:sp>
      <p:sp>
        <p:nvSpPr>
          <p:cNvPr id="51" name="Text Box 180"/>
          <p:cNvSpPr txBox="1">
            <a:spLocks noChangeArrowheads="1"/>
          </p:cNvSpPr>
          <p:nvPr/>
        </p:nvSpPr>
        <p:spPr bwMode="auto">
          <a:xfrm>
            <a:off x="23317200" y="17830800"/>
            <a:ext cx="10303569"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mn-lt"/>
              </a:rPr>
              <a:t>Figure 1.</a:t>
            </a:r>
            <a:r>
              <a:rPr lang="en-US" sz="2400" dirty="0">
                <a:latin typeface="+mn-lt"/>
              </a:rPr>
              <a:t> Bar graph showing the number of representative citations per theme when mentioned as a facilitator </a:t>
            </a:r>
          </a:p>
        </p:txBody>
      </p:sp>
      <p:sp>
        <p:nvSpPr>
          <p:cNvPr id="52" name="Text Box 181"/>
          <p:cNvSpPr txBox="1">
            <a:spLocks noChangeArrowheads="1"/>
          </p:cNvSpPr>
          <p:nvPr/>
        </p:nvSpPr>
        <p:spPr bwMode="auto">
          <a:xfrm>
            <a:off x="23259625" y="23164800"/>
            <a:ext cx="10115974" cy="80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mn-lt"/>
              </a:rPr>
              <a:t>Figure 2.</a:t>
            </a:r>
            <a:r>
              <a:rPr lang="en-US" sz="2400" dirty="0">
                <a:latin typeface="+mn-lt"/>
              </a:rPr>
              <a:t> </a:t>
            </a:r>
            <a:r>
              <a:rPr lang="en-US" dirty="0">
                <a:latin typeface="+mn-lt"/>
              </a:rPr>
              <a:t>Bar graph showing the number of representative citations per theme when mentioned as a barrier</a:t>
            </a:r>
            <a:r>
              <a:rPr lang="en-US" sz="2400" dirty="0">
                <a:latin typeface="+mn-lt"/>
              </a:rPr>
              <a:t>.</a:t>
            </a:r>
          </a:p>
        </p:txBody>
      </p:sp>
      <p:graphicFrame>
        <p:nvGraphicFramePr>
          <p:cNvPr id="39" name="Chart 38">
            <a:extLst>
              <a:ext uri="{FF2B5EF4-FFF2-40B4-BE49-F238E27FC236}">
                <a16:creationId xmlns:a16="http://schemas.microsoft.com/office/drawing/2014/main" id="{00000000-0008-0000-0100-000003000000}"/>
              </a:ext>
            </a:extLst>
          </p:cNvPr>
          <p:cNvGraphicFramePr/>
          <p:nvPr>
            <p:extLst>
              <p:ext uri="{D42A27DB-BD31-4B8C-83A1-F6EECF244321}">
                <p14:modId xmlns:p14="http://schemas.microsoft.com/office/powerpoint/2010/main" val="207758508"/>
              </p:ext>
            </p:extLst>
          </p:nvPr>
        </p:nvGraphicFramePr>
        <p:xfrm>
          <a:off x="22942730" y="13411200"/>
          <a:ext cx="10432869" cy="45551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a:extLst>
              <a:ext uri="{FF2B5EF4-FFF2-40B4-BE49-F238E27FC236}">
                <a16:creationId xmlns:a16="http://schemas.microsoft.com/office/drawing/2014/main" id="{00000000-0008-0000-0100-000002000000}"/>
              </a:ext>
            </a:extLst>
          </p:cNvPr>
          <p:cNvGraphicFramePr/>
          <p:nvPr>
            <p:extLst>
              <p:ext uri="{D42A27DB-BD31-4B8C-83A1-F6EECF244321}">
                <p14:modId xmlns:p14="http://schemas.microsoft.com/office/powerpoint/2010/main" val="2242755410"/>
              </p:ext>
            </p:extLst>
          </p:nvPr>
        </p:nvGraphicFramePr>
        <p:xfrm>
          <a:off x="23087338" y="18364200"/>
          <a:ext cx="10288261" cy="4898761"/>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a:extLst>
              <a:ext uri="{FF2B5EF4-FFF2-40B4-BE49-F238E27FC236}">
                <a16:creationId xmlns:a16="http://schemas.microsoft.com/office/drawing/2014/main" id="{B302FB8F-1F74-334D-8176-EF660F1692BD}"/>
              </a:ext>
            </a:extLst>
          </p:cNvPr>
          <p:cNvPicPr>
            <a:picLocks noChangeAspect="1"/>
          </p:cNvPicPr>
          <p:nvPr/>
        </p:nvPicPr>
        <p:blipFill>
          <a:blip r:embed="rId5"/>
          <a:stretch>
            <a:fillRect/>
          </a:stretch>
        </p:blipFill>
        <p:spPr>
          <a:xfrm>
            <a:off x="0" y="99410"/>
            <a:ext cx="3251200" cy="3251200"/>
          </a:xfrm>
          <a:prstGeom prst="rect">
            <a:avLst/>
          </a:prstGeom>
        </p:spPr>
      </p:pic>
      <p:pic>
        <p:nvPicPr>
          <p:cNvPr id="9" name="Picture 8">
            <a:extLst>
              <a:ext uri="{FF2B5EF4-FFF2-40B4-BE49-F238E27FC236}">
                <a16:creationId xmlns:a16="http://schemas.microsoft.com/office/drawing/2014/main" id="{7774862C-B1B8-0E4A-95B0-E897091D2B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71260" y="222981"/>
            <a:ext cx="3007447" cy="1327266"/>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4F997F37-A771-7C43-B14A-D19CF35A17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03541" y="1942304"/>
            <a:ext cx="2975166" cy="1351642"/>
          </a:xfrm>
          <a:prstGeom prst="rect">
            <a:avLst/>
          </a:prstGeom>
        </p:spPr>
      </p:pic>
      <p:sp>
        <p:nvSpPr>
          <p:cNvPr id="5" name="Text Box 123"/>
          <p:cNvSpPr txBox="1">
            <a:spLocks noChangeArrowheads="1"/>
          </p:cNvSpPr>
          <p:nvPr/>
        </p:nvSpPr>
        <p:spPr bwMode="auto">
          <a:xfrm>
            <a:off x="2404782" y="1419936"/>
            <a:ext cx="39966477" cy="1945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sz="3200" dirty="0">
                <a:solidFill>
                  <a:schemeClr val="bg1"/>
                </a:solidFill>
                <a:latin typeface="+mn-lt"/>
              </a:rPr>
              <a:t>Dena Ballouz</a:t>
            </a:r>
            <a:r>
              <a:rPr lang="en-US" sz="3200" baseline="30000" dirty="0">
                <a:solidFill>
                  <a:schemeClr val="bg1"/>
                </a:solidFill>
                <a:latin typeface="+mn-lt"/>
              </a:rPr>
              <a:t>1</a:t>
            </a:r>
            <a:r>
              <a:rPr lang="en-US" sz="3200" dirty="0">
                <a:solidFill>
                  <a:schemeClr val="bg1"/>
                </a:solidFill>
                <a:latin typeface="+mn-lt"/>
              </a:rPr>
              <a:t>; Juno Cho MA</a:t>
            </a:r>
            <a:r>
              <a:rPr lang="en-US" sz="3200" baseline="30000" dirty="0">
                <a:solidFill>
                  <a:schemeClr val="bg1"/>
                </a:solidFill>
                <a:latin typeface="+mn-lt"/>
              </a:rPr>
              <a:t>1</a:t>
            </a:r>
            <a:r>
              <a:rPr lang="en-US" sz="3200" dirty="0">
                <a:solidFill>
                  <a:schemeClr val="bg1"/>
                </a:solidFill>
                <a:latin typeface="+mn-lt"/>
              </a:rPr>
              <a:t>; Maria Woodward MD, MS</a:t>
            </a:r>
            <a:r>
              <a:rPr lang="en-US" sz="3200" baseline="30000" dirty="0">
                <a:solidFill>
                  <a:schemeClr val="bg1"/>
                </a:solidFill>
                <a:latin typeface="+mn-lt"/>
              </a:rPr>
              <a:t>1,2</a:t>
            </a:r>
            <a:r>
              <a:rPr lang="en-US" sz="3200" dirty="0">
                <a:solidFill>
                  <a:schemeClr val="bg1"/>
                </a:solidFill>
                <a:latin typeface="+mn-lt"/>
              </a:rPr>
              <a:t>; David </a:t>
            </a:r>
            <a:r>
              <a:rPr lang="en-US" sz="3200" dirty="0" err="1">
                <a:solidFill>
                  <a:schemeClr val="bg1"/>
                </a:solidFill>
                <a:latin typeface="+mn-lt"/>
              </a:rPr>
              <a:t>Musch</a:t>
            </a:r>
            <a:r>
              <a:rPr lang="en-US" sz="3200" dirty="0">
                <a:solidFill>
                  <a:schemeClr val="bg1"/>
                </a:solidFill>
                <a:latin typeface="+mn-lt"/>
              </a:rPr>
              <a:t> PhD, MPH</a:t>
            </a:r>
            <a:r>
              <a:rPr lang="en-US" sz="3200" baseline="30000" dirty="0">
                <a:solidFill>
                  <a:schemeClr val="bg1"/>
                </a:solidFill>
                <a:latin typeface="+mn-lt"/>
              </a:rPr>
              <a:t>1,3</a:t>
            </a:r>
            <a:r>
              <a:rPr lang="en-US" sz="3200" dirty="0">
                <a:solidFill>
                  <a:schemeClr val="bg1"/>
                </a:solidFill>
                <a:latin typeface="+mn-lt"/>
              </a:rPr>
              <a:t>; Angela Elam MD</a:t>
            </a:r>
            <a:r>
              <a:rPr lang="en-US" sz="3200" baseline="30000" dirty="0">
                <a:solidFill>
                  <a:schemeClr val="bg1"/>
                </a:solidFill>
                <a:latin typeface="+mn-lt"/>
              </a:rPr>
              <a:t>1</a:t>
            </a:r>
            <a:r>
              <a:rPr lang="en-US" sz="3200" dirty="0">
                <a:solidFill>
                  <a:schemeClr val="bg1"/>
                </a:solidFill>
                <a:latin typeface="+mn-lt"/>
              </a:rPr>
              <a:t>; Jason Zhang MD</a:t>
            </a:r>
            <a:r>
              <a:rPr lang="en-US" sz="3200" baseline="30000" dirty="0">
                <a:solidFill>
                  <a:schemeClr val="bg1"/>
                </a:solidFill>
                <a:latin typeface="+mn-lt"/>
              </a:rPr>
              <a:t>1</a:t>
            </a:r>
            <a:r>
              <a:rPr lang="en-US" sz="3200" dirty="0">
                <a:solidFill>
                  <a:schemeClr val="bg1"/>
                </a:solidFill>
                <a:latin typeface="+mn-lt"/>
              </a:rPr>
              <a:t>; Sayoko </a:t>
            </a:r>
            <a:r>
              <a:rPr lang="en-US" sz="3200" dirty="0" err="1">
                <a:solidFill>
                  <a:schemeClr val="bg1"/>
                </a:solidFill>
                <a:latin typeface="+mn-lt"/>
              </a:rPr>
              <a:t>Moroi</a:t>
            </a:r>
            <a:r>
              <a:rPr lang="en-US" sz="3200" dirty="0">
                <a:solidFill>
                  <a:schemeClr val="bg1"/>
                </a:solidFill>
                <a:latin typeface="+mn-lt"/>
              </a:rPr>
              <a:t> MD, PhD</a:t>
            </a:r>
            <a:r>
              <a:rPr lang="en-US" sz="3200" baseline="30000" dirty="0">
                <a:solidFill>
                  <a:schemeClr val="bg1"/>
                </a:solidFill>
                <a:latin typeface="+mn-lt"/>
              </a:rPr>
              <a:t>4</a:t>
            </a:r>
            <a:r>
              <a:rPr lang="en-US" sz="3200" dirty="0">
                <a:solidFill>
                  <a:schemeClr val="bg1"/>
                </a:solidFill>
                <a:latin typeface="+mn-lt"/>
              </a:rPr>
              <a:t>; Leroy Johnson MD</a:t>
            </a:r>
            <a:r>
              <a:rPr lang="en-US" sz="3200" baseline="30000" dirty="0">
                <a:solidFill>
                  <a:schemeClr val="bg1"/>
                </a:solidFill>
                <a:latin typeface="+mn-lt"/>
              </a:rPr>
              <a:t>5</a:t>
            </a:r>
            <a:r>
              <a:rPr lang="en-US" sz="3200" dirty="0">
                <a:solidFill>
                  <a:schemeClr val="bg1"/>
                </a:solidFill>
                <a:latin typeface="+mn-lt"/>
              </a:rPr>
              <a:t>; Jean </a:t>
            </a:r>
            <a:r>
              <a:rPr lang="en-US" sz="3200" dirty="0" err="1">
                <a:solidFill>
                  <a:schemeClr val="bg1"/>
                </a:solidFill>
                <a:latin typeface="+mn-lt"/>
              </a:rPr>
              <a:t>Cederna</a:t>
            </a:r>
            <a:r>
              <a:rPr lang="en-US" sz="3200" dirty="0">
                <a:solidFill>
                  <a:schemeClr val="bg1"/>
                </a:solidFill>
                <a:latin typeface="+mn-lt"/>
              </a:rPr>
              <a:t>, MD</a:t>
            </a:r>
            <a:r>
              <a:rPr lang="en-US" sz="3200" baseline="30000" dirty="0">
                <a:solidFill>
                  <a:schemeClr val="bg1"/>
                </a:solidFill>
                <a:latin typeface="+mn-lt"/>
              </a:rPr>
              <a:t>6</a:t>
            </a:r>
            <a:r>
              <a:rPr lang="en-US" sz="3200" dirty="0">
                <a:solidFill>
                  <a:schemeClr val="bg1"/>
                </a:solidFill>
                <a:latin typeface="+mn-lt"/>
              </a:rPr>
              <a:t>; Paula Anne Newman-Casey MD, MS</a:t>
            </a:r>
            <a:r>
              <a:rPr lang="en-US" sz="3200" baseline="30000" dirty="0">
                <a:solidFill>
                  <a:schemeClr val="bg1"/>
                </a:solidFill>
                <a:latin typeface="+mn-lt"/>
              </a:rPr>
              <a:t>1</a:t>
            </a:r>
          </a:p>
          <a:p>
            <a:pPr algn="ctr"/>
            <a:endParaRPr lang="en-US" sz="2400" dirty="0">
              <a:solidFill>
                <a:schemeClr val="bg1"/>
              </a:solidFill>
              <a:latin typeface="+mn-lt"/>
            </a:endParaRPr>
          </a:p>
          <a:p>
            <a:pPr marL="457200" lvl="0" indent="-457200" algn="ctr">
              <a:buAutoNum type="arabicPeriod"/>
            </a:pPr>
            <a:r>
              <a:rPr lang="en-US" sz="2400" dirty="0">
                <a:solidFill>
                  <a:schemeClr val="bg1"/>
                </a:solidFill>
              </a:rPr>
              <a:t>Department of Ophthalmology and Visual Sciences, University of Michigan; 2.  Institute for Healthcare Policy and Innovation, University of Michigan 3. Department of Epidemiology, University of Michigan School of Public Health; 4. Department of Ophthalmology, Ohio State University; </a:t>
            </a:r>
          </a:p>
          <a:p>
            <a:pPr lvl="0" algn="ctr"/>
            <a:r>
              <a:rPr lang="en-US" sz="2400" dirty="0">
                <a:solidFill>
                  <a:schemeClr val="bg1"/>
                </a:solidFill>
              </a:rPr>
              <a:t>5. Hamilton Community Health Network, Flint, Michigan; 6. Hope Clinic, Ypsilanti, Michigan</a:t>
            </a:r>
          </a:p>
        </p:txBody>
      </p:sp>
      <p:sp>
        <p:nvSpPr>
          <p:cNvPr id="22" name="Rectangle 1">
            <a:extLst>
              <a:ext uri="{FF2B5EF4-FFF2-40B4-BE49-F238E27FC236}">
                <a16:creationId xmlns:a16="http://schemas.microsoft.com/office/drawing/2014/main" id="{61E0D035-82F4-6B41-B2E1-D0D0438A6671}"/>
              </a:ext>
            </a:extLst>
          </p:cNvPr>
          <p:cNvSpPr>
            <a:spLocks noChangeArrowheads="1"/>
          </p:cNvSpPr>
          <p:nvPr/>
        </p:nvSpPr>
        <p:spPr bwMode="auto">
          <a:xfrm>
            <a:off x="0" y="0"/>
            <a:ext cx="45720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People with lower socio-economic status are at increased risk of developing glaucoma, even after accounting for race, education, and comorbid conditions.</a:t>
            </a:r>
            <a:r>
              <a:rPr kumimoji="0" lang="en-US" altLang="en-US"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rPr>
              <a:t>4</a:t>
            </a:r>
            <a: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32"/>
          <p:cNvSpPr/>
          <p:nvPr/>
        </p:nvSpPr>
        <p:spPr>
          <a:xfrm>
            <a:off x="1463040" y="13419633"/>
            <a:ext cx="10149840" cy="571500"/>
          </a:xfrm>
          <a:prstGeom prst="rect">
            <a:avLst/>
          </a:prstGeom>
          <a:solidFill>
            <a:srgbClr val="00356B"/>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1"/>
                </a:solidFill>
              </a:rPr>
              <a:t>Introduction</a:t>
            </a:r>
          </a:p>
        </p:txBody>
      </p:sp>
      <p:sp>
        <p:nvSpPr>
          <p:cNvPr id="29" name="Rectangle 4">
            <a:extLst>
              <a:ext uri="{FF2B5EF4-FFF2-40B4-BE49-F238E27FC236}">
                <a16:creationId xmlns:a16="http://schemas.microsoft.com/office/drawing/2014/main" id="{BFF3B3F9-A0DC-974A-AFE7-A2751687D335}"/>
              </a:ext>
            </a:extLst>
          </p:cNvPr>
          <p:cNvSpPr>
            <a:spLocks noChangeArrowheads="1"/>
          </p:cNvSpPr>
          <p:nvPr/>
        </p:nvSpPr>
        <p:spPr bwMode="auto">
          <a:xfrm>
            <a:off x="0" y="0"/>
            <a:ext cx="457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Analysis followed a concurrent mixed-methods approach.</a:t>
            </a:r>
            <a:r>
              <a:rPr kumimoji="0" lang="en-US" altLang="en-US" sz="1200" b="0" i="0" u="none" strike="noStrike" cap="none" normalizeH="0" baseline="30000">
                <a:ln>
                  <a:noFill/>
                </a:ln>
                <a:solidFill>
                  <a:srgbClr val="000000"/>
                </a:solidFill>
                <a:effectLst/>
                <a:latin typeface="Arial" panose="020B0604020202020204" pitchFamily="34" charset="0"/>
                <a:ea typeface="Times New Roman" panose="02020603050405020304" pitchFamily="18" charset="0"/>
              </a:rPr>
              <a:t>19</a:t>
            </a:r>
            <a:r>
              <a:rPr kumimoji="0" lang="en-US" altLang="en-US" sz="12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 Qualitative analysis of transcribed interviews was guided by Grounded Theory (GT), an inductive process of generating theories, beginning with qualitative data.</a:t>
            </a:r>
            <a:r>
              <a:rPr kumimoji="0" lang="en-US" altLang="en-US" sz="1200" b="0" i="0" u="none" strike="noStrike" cap="none" normalizeH="0" baseline="30000">
                <a:ln>
                  <a:noFill/>
                </a:ln>
                <a:solidFill>
                  <a:srgbClr val="000000"/>
                </a:solidFill>
                <a:effectLst/>
                <a:latin typeface="Arial" panose="020B0604020202020204" pitchFamily="34" charset="0"/>
                <a:ea typeface="Times New Roman" panose="02020603050405020304" pitchFamily="18" charset="0"/>
              </a:rPr>
              <a:t>20-22</a:t>
            </a:r>
            <a:r>
              <a:rPr kumimoji="0" lang="en-US" altLang="en-US" sz="12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 Coders followed a stepwise approach typical of GT: 1) familiarization, 2) open coding, 3) axial coding, 4) focused coding, and 5) theory building.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42" name="Table 41">
            <a:extLst>
              <a:ext uri="{FF2B5EF4-FFF2-40B4-BE49-F238E27FC236}">
                <a16:creationId xmlns:a16="http://schemas.microsoft.com/office/drawing/2014/main" id="{C6BBE770-1703-CC4D-8989-73F7158755FC}"/>
              </a:ext>
            </a:extLst>
          </p:cNvPr>
          <p:cNvGraphicFramePr>
            <a:graphicFrameLocks noGrp="1"/>
          </p:cNvGraphicFramePr>
          <p:nvPr>
            <p:extLst>
              <p:ext uri="{D42A27DB-BD31-4B8C-83A1-F6EECF244321}">
                <p14:modId xmlns:p14="http://schemas.microsoft.com/office/powerpoint/2010/main" val="4288087879"/>
              </p:ext>
            </p:extLst>
          </p:nvPr>
        </p:nvGraphicFramePr>
        <p:xfrm>
          <a:off x="22967014" y="4079171"/>
          <a:ext cx="10701195" cy="9512513"/>
        </p:xfrm>
        <a:graphic>
          <a:graphicData uri="http://schemas.openxmlformats.org/drawingml/2006/table">
            <a:tbl>
              <a:tblPr firstRow="1" firstCol="1" bandRow="1">
                <a:tableStyleId>{5C22544A-7EE6-4342-B048-85BDC9FD1C3A}</a:tableStyleId>
              </a:tblPr>
              <a:tblGrid>
                <a:gridCol w="1676094">
                  <a:extLst>
                    <a:ext uri="{9D8B030D-6E8A-4147-A177-3AD203B41FA5}">
                      <a16:colId xmlns:a16="http://schemas.microsoft.com/office/drawing/2014/main" val="3882738344"/>
                    </a:ext>
                  </a:extLst>
                </a:gridCol>
                <a:gridCol w="3831071">
                  <a:extLst>
                    <a:ext uri="{9D8B030D-6E8A-4147-A177-3AD203B41FA5}">
                      <a16:colId xmlns:a16="http://schemas.microsoft.com/office/drawing/2014/main" val="2468014611"/>
                    </a:ext>
                  </a:extLst>
                </a:gridCol>
                <a:gridCol w="1688831">
                  <a:extLst>
                    <a:ext uri="{9D8B030D-6E8A-4147-A177-3AD203B41FA5}">
                      <a16:colId xmlns:a16="http://schemas.microsoft.com/office/drawing/2014/main" val="987620635"/>
                    </a:ext>
                  </a:extLst>
                </a:gridCol>
                <a:gridCol w="3505199">
                  <a:extLst>
                    <a:ext uri="{9D8B030D-6E8A-4147-A177-3AD203B41FA5}">
                      <a16:colId xmlns:a16="http://schemas.microsoft.com/office/drawing/2014/main" val="2850117356"/>
                    </a:ext>
                  </a:extLst>
                </a:gridCol>
              </a:tblGrid>
              <a:tr h="259787">
                <a:tc>
                  <a:txBody>
                    <a:bodyPr/>
                    <a:lstStyle/>
                    <a:p>
                      <a:pPr marL="0" marR="0">
                        <a:spcBef>
                          <a:spcPts val="0"/>
                        </a:spcBef>
                        <a:spcAft>
                          <a:spcPts val="0"/>
                        </a:spcAft>
                      </a:pPr>
                      <a:r>
                        <a:rPr lang="en-US" sz="2000">
                          <a:effectLst/>
                          <a:latin typeface="+mn-lt"/>
                        </a:rPr>
                        <a:t>Theme</a:t>
                      </a:r>
                      <a:endParaRPr lang="en-US" sz="200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rPr>
                        <a:t>Definition</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Theme</a:t>
                      </a:r>
                    </a:p>
                  </a:txBody>
                  <a:tcPr marL="63308" marR="63308" marT="0" marB="0">
                    <a:solidFill>
                      <a:srgbClr val="00356B"/>
                    </a:solidFill>
                  </a:tcPr>
                </a:tc>
                <a:tc>
                  <a:txBody>
                    <a:bodyPr/>
                    <a:lstStyle/>
                    <a:p>
                      <a:pPr marL="0" marR="0">
                        <a:spcBef>
                          <a:spcPts val="0"/>
                        </a:spcBef>
                        <a:spcAft>
                          <a:spcPts val="0"/>
                        </a:spcAft>
                      </a:pPr>
                      <a:endParaRPr lang="en-US" sz="2000">
                        <a:effectLst/>
                        <a:latin typeface="+mn-lt"/>
                        <a:ea typeface="Calibri" panose="020F0502020204030204" pitchFamily="34" charset="0"/>
                        <a:cs typeface="Times New Roman" panose="02020603050405020304" pitchFamily="18" charset="0"/>
                      </a:endParaRPr>
                    </a:p>
                  </a:txBody>
                  <a:tcPr marL="63308" marR="63308" marT="0" marB="0"/>
                </a:tc>
                <a:extLst>
                  <a:ext uri="{0D108BD9-81ED-4DB2-BD59-A6C34878D82A}">
                    <a16:rowId xmlns:a16="http://schemas.microsoft.com/office/drawing/2014/main" val="1774947558"/>
                  </a:ext>
                </a:extLst>
              </a:tr>
              <a:tr h="779361">
                <a:tc rowSpan="2">
                  <a:txBody>
                    <a:bodyPr/>
                    <a:lstStyle/>
                    <a:p>
                      <a:pPr marL="0" marR="0">
                        <a:spcBef>
                          <a:spcPts val="0"/>
                        </a:spcBef>
                        <a:spcAft>
                          <a:spcPts val="0"/>
                        </a:spcAft>
                      </a:pPr>
                      <a:r>
                        <a:rPr lang="en-US" sz="2000" dirty="0">
                          <a:effectLst/>
                          <a:latin typeface="+mn-lt"/>
                        </a:rPr>
                        <a:t>Convenience/ Access</a:t>
                      </a:r>
                    </a:p>
                    <a:p>
                      <a:pPr marL="0" marR="0">
                        <a:spcBef>
                          <a:spcPts val="0"/>
                        </a:spcBef>
                        <a:spcAft>
                          <a:spcPts val="0"/>
                        </a:spcAft>
                      </a:pPr>
                      <a:r>
                        <a:rPr lang="en-US" sz="2000" dirty="0">
                          <a:effectLst/>
                          <a:latin typeface="+mn-lt"/>
                        </a:rPr>
                        <a:t>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rPr>
                        <a:t>Barrier: Distance to clinic, inconvenient timing, coming back for follow-up appointments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tc>
                  <a:txBody>
                    <a:bodyPr/>
                    <a:lstStyle/>
                    <a:p>
                      <a:pPr marL="0" marR="0">
                        <a:spcBef>
                          <a:spcPts val="0"/>
                        </a:spcBef>
                        <a:spcAft>
                          <a:spcPts val="0"/>
                        </a:spcAft>
                      </a:pPr>
                      <a:r>
                        <a:rPr lang="en-US" sz="2000" b="1" dirty="0">
                          <a:solidFill>
                            <a:schemeClr val="bg1"/>
                          </a:solidFill>
                          <a:effectLst/>
                          <a:latin typeface="+mn-lt"/>
                        </a:rPr>
                        <a:t>Language</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r>
                        <a:rPr lang="en-US" sz="2000" dirty="0">
                          <a:effectLst/>
                          <a:latin typeface="+mn-lt"/>
                        </a:rPr>
                        <a:t>Barrier: difficulty accessing screening due to language</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4153635416"/>
                  </a:ext>
                </a:extLst>
              </a:tr>
              <a:tr h="519574">
                <a:tc vMerge="1">
                  <a:txBody>
                    <a:bodyPr/>
                    <a:lstStyle/>
                    <a:p>
                      <a:endParaRPr lang="en-US"/>
                    </a:p>
                  </a:txBody>
                  <a:tcPr/>
                </a:tc>
                <a:tc>
                  <a:txBody>
                    <a:bodyPr/>
                    <a:lstStyle/>
                    <a:p>
                      <a:pPr marL="0" marR="0">
                        <a:spcBef>
                          <a:spcPts val="0"/>
                        </a:spcBef>
                        <a:spcAft>
                          <a:spcPts val="0"/>
                        </a:spcAft>
                      </a:pPr>
                      <a:r>
                        <a:rPr lang="en-US" sz="2000" dirty="0">
                          <a:effectLst/>
                          <a:latin typeface="+mn-lt"/>
                        </a:rPr>
                        <a:t>Facilitator: Time, scheduling, proximity to clinic</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b="1" dirty="0">
                          <a:solidFill>
                            <a:schemeClr val="bg1"/>
                          </a:solidFill>
                          <a:effectLst/>
                          <a:latin typeface="+mn-lt"/>
                        </a:rPr>
                        <a:t>Loss of Contact</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r>
                        <a:rPr lang="en-US" sz="2000" dirty="0">
                          <a:effectLst/>
                          <a:latin typeface="+mn-lt"/>
                        </a:rPr>
                        <a:t>Barrier: Loss to follow-up</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2625967263"/>
                  </a:ext>
                </a:extLst>
              </a:tr>
              <a:tr h="519574">
                <a:tc rowSpan="2">
                  <a:txBody>
                    <a:bodyPr/>
                    <a:lstStyle/>
                    <a:p>
                      <a:pPr marL="0" marR="0">
                        <a:spcBef>
                          <a:spcPts val="0"/>
                        </a:spcBef>
                        <a:spcAft>
                          <a:spcPts val="0"/>
                        </a:spcAft>
                      </a:pPr>
                      <a:r>
                        <a:rPr lang="en-US" sz="2000">
                          <a:effectLst/>
                          <a:latin typeface="+mn-lt"/>
                        </a:rPr>
                        <a:t>Cost</a:t>
                      </a:r>
                      <a:endParaRPr lang="en-US" sz="200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rPr>
                        <a:t>Barrier: Lack of insurance, high out of pocket costs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tc rowSpan="2">
                  <a:txBody>
                    <a:bodyPr/>
                    <a:lstStyle/>
                    <a:p>
                      <a:pPr marL="0" marR="0">
                        <a:spcBef>
                          <a:spcPts val="0"/>
                        </a:spcBef>
                        <a:spcAft>
                          <a:spcPts val="0"/>
                        </a:spcAft>
                      </a:pPr>
                      <a:r>
                        <a:rPr lang="en-US" sz="2000" b="1" dirty="0">
                          <a:solidFill>
                            <a:schemeClr val="bg1"/>
                          </a:solidFill>
                          <a:effectLst/>
                          <a:latin typeface="+mn-lt"/>
                        </a:rPr>
                        <a:t>Perceived Need/ Benefit</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r>
                        <a:rPr lang="en-US" sz="2000" dirty="0">
                          <a:effectLst/>
                          <a:latin typeface="+mn-lt"/>
                        </a:rPr>
                        <a:t>Barrier: Lack of symptoms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3357959263"/>
                  </a:ext>
                </a:extLst>
              </a:tr>
              <a:tr h="779361">
                <a:tc vMerge="1">
                  <a:txBody>
                    <a:bodyPr/>
                    <a:lstStyle/>
                    <a:p>
                      <a:endParaRPr lang="en-US"/>
                    </a:p>
                  </a:txBody>
                  <a:tcPr/>
                </a:tc>
                <a:tc>
                  <a:txBody>
                    <a:bodyPr/>
                    <a:lstStyle/>
                    <a:p>
                      <a:pPr marL="0" marR="0">
                        <a:spcBef>
                          <a:spcPts val="0"/>
                        </a:spcBef>
                        <a:spcAft>
                          <a:spcPts val="0"/>
                        </a:spcAft>
                      </a:pPr>
                      <a:r>
                        <a:rPr lang="en-US" sz="2000" dirty="0">
                          <a:effectLst/>
                          <a:latin typeface="+mn-lt"/>
                        </a:rPr>
                        <a:t>Facilitator: Programs, assistance, good insurance coverage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a:txBody>
                    <a:bodyPr/>
                    <a:lstStyle/>
                    <a:p>
                      <a:r>
                        <a:rPr lang="en-US" sz="2000" dirty="0">
                          <a:effectLst/>
                          <a:latin typeface="+mn-lt"/>
                        </a:rPr>
                        <a:t>Facilitator: Perception that vision can benefit from an intervention</a:t>
                      </a:r>
                      <a:endParaRPr lang="en-US" dirty="0"/>
                    </a:p>
                  </a:txBody>
                  <a:tcPr marL="63308" marR="63308" marT="0" marB="0"/>
                </a:tc>
                <a:extLst>
                  <a:ext uri="{0D108BD9-81ED-4DB2-BD59-A6C34878D82A}">
                    <a16:rowId xmlns:a16="http://schemas.microsoft.com/office/drawing/2014/main" val="1048213499"/>
                  </a:ext>
                </a:extLst>
              </a:tr>
              <a:tr h="519574">
                <a:tc rowSpan="3">
                  <a:txBody>
                    <a:bodyPr/>
                    <a:lstStyle/>
                    <a:p>
                      <a:pPr marL="0" marR="0">
                        <a:spcBef>
                          <a:spcPts val="0"/>
                        </a:spcBef>
                        <a:spcAft>
                          <a:spcPts val="0"/>
                        </a:spcAft>
                      </a:pPr>
                      <a:r>
                        <a:rPr lang="en-US" sz="2000">
                          <a:effectLst/>
                          <a:latin typeface="+mn-lt"/>
                        </a:rPr>
                        <a:t>Fear</a:t>
                      </a:r>
                      <a:endParaRPr lang="en-US" sz="200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rPr>
                        <a:t>Barrier: Fear of knowing progression or severity of disease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tc rowSpan="3">
                  <a:txBody>
                    <a:bodyPr/>
                    <a:lstStyle/>
                    <a:p>
                      <a:pPr marL="0" marR="0">
                        <a:spcBef>
                          <a:spcPts val="0"/>
                        </a:spcBef>
                        <a:spcAft>
                          <a:spcPts val="0"/>
                        </a:spcAft>
                      </a:pPr>
                      <a:r>
                        <a:rPr lang="en-US" sz="2000" b="1" dirty="0">
                          <a:solidFill>
                            <a:schemeClr val="bg1"/>
                          </a:solidFill>
                          <a:effectLst/>
                          <a:latin typeface="+mn-lt"/>
                        </a:rPr>
                        <a:t>Priorities</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rowSpan="2">
                  <a:txBody>
                    <a:bodyPr/>
                    <a:lstStyle/>
                    <a:p>
                      <a:pPr marL="0" marR="0">
                        <a:spcBef>
                          <a:spcPts val="0"/>
                        </a:spcBef>
                        <a:spcAft>
                          <a:spcPts val="0"/>
                        </a:spcAft>
                      </a:pPr>
                      <a:r>
                        <a:rPr lang="en-US" sz="2000" dirty="0">
                          <a:effectLst/>
                          <a:latin typeface="+mn-lt"/>
                        </a:rPr>
                        <a:t>Barrier: Competing priorities, eyesight is not a priority</a:t>
                      </a:r>
                    </a:p>
                    <a:p>
                      <a:pPr marL="0" marR="0">
                        <a:spcBef>
                          <a:spcPts val="0"/>
                        </a:spcBef>
                        <a:spcAft>
                          <a:spcPts val="0"/>
                        </a:spcAft>
                      </a:pPr>
                      <a:r>
                        <a:rPr lang="en-US" sz="2000" dirty="0">
                          <a:effectLst/>
                          <a:latin typeface="+mn-lt"/>
                        </a:rPr>
                        <a:t>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929680575"/>
                  </a:ext>
                </a:extLst>
              </a:tr>
              <a:tr h="107385">
                <a:tc vMerge="1">
                  <a:txBody>
                    <a:bodyPr/>
                    <a:lstStyle/>
                    <a:p>
                      <a:endParaRPr lang="en-US"/>
                    </a:p>
                  </a:txBody>
                  <a:tcPr/>
                </a:tc>
                <a:tc rowSpan="2">
                  <a:txBody>
                    <a:bodyPr/>
                    <a:lstStyle/>
                    <a:p>
                      <a:pPr marL="0" marR="0">
                        <a:spcBef>
                          <a:spcPts val="0"/>
                        </a:spcBef>
                        <a:spcAft>
                          <a:spcPts val="0"/>
                        </a:spcAft>
                      </a:pPr>
                      <a:r>
                        <a:rPr lang="en-US" sz="2000" dirty="0">
                          <a:effectLst/>
                          <a:latin typeface="+mn-lt"/>
                        </a:rPr>
                        <a:t>Facilitator: Fear of vision loss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vMerge="1">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extLst>
                  <a:ext uri="{0D108BD9-81ED-4DB2-BD59-A6C34878D82A}">
                    <a16:rowId xmlns:a16="http://schemas.microsoft.com/office/drawing/2014/main" val="4010167542"/>
                  </a:ext>
                </a:extLst>
              </a:tr>
              <a:tr h="0">
                <a:tc vMerge="1">
                  <a:txBody>
                    <a:bodyPr/>
                    <a:lstStyle/>
                    <a:p>
                      <a:endParaRPr lang="en-US"/>
                    </a:p>
                  </a:txBody>
                  <a:tcPr/>
                </a:tc>
                <a:tc vMerge="1">
                  <a:txBody>
                    <a:bodyPr/>
                    <a:lstStyle/>
                    <a:p>
                      <a:pPr marL="0" marR="0">
                        <a:spcBef>
                          <a:spcPts val="0"/>
                        </a:spcBef>
                        <a:spcAft>
                          <a:spcPts val="0"/>
                        </a:spcAft>
                      </a:pPr>
                      <a:r>
                        <a:rPr lang="en-US" sz="2000" dirty="0">
                          <a:effectLst/>
                          <a:latin typeface="+mn-lt"/>
                        </a:rPr>
                        <a:t>Facilitator: Fear of vision loss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a:txBody>
                    <a:bodyPr/>
                    <a:lstStyle/>
                    <a:p>
                      <a:pPr marL="0" marR="0">
                        <a:spcBef>
                          <a:spcPts val="0"/>
                        </a:spcBef>
                        <a:spcAft>
                          <a:spcPts val="0"/>
                        </a:spcAft>
                      </a:pPr>
                      <a:r>
                        <a:rPr lang="en-US" sz="2000" dirty="0">
                          <a:effectLst/>
                          <a:latin typeface="+mn-lt"/>
                        </a:rPr>
                        <a:t>Facilitator: Vision/health is priority</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95000"/>
                      </a:schemeClr>
                    </a:solidFill>
                  </a:tcPr>
                </a:tc>
                <a:extLst>
                  <a:ext uri="{0D108BD9-81ED-4DB2-BD59-A6C34878D82A}">
                    <a16:rowId xmlns:a16="http://schemas.microsoft.com/office/drawing/2014/main" val="1152362540"/>
                  </a:ext>
                </a:extLst>
              </a:tr>
              <a:tr h="779361">
                <a:tc rowSpan="3">
                  <a:txBody>
                    <a:bodyPr/>
                    <a:lstStyle/>
                    <a:p>
                      <a:pPr marL="0" marR="0">
                        <a:spcBef>
                          <a:spcPts val="0"/>
                        </a:spcBef>
                        <a:spcAft>
                          <a:spcPts val="0"/>
                        </a:spcAft>
                      </a:pPr>
                      <a:r>
                        <a:rPr lang="en-US" sz="2000">
                          <a:effectLst/>
                          <a:latin typeface="+mn-lt"/>
                        </a:rPr>
                        <a:t>Knowledge</a:t>
                      </a:r>
                      <a:endParaRPr lang="en-US" sz="2000">
                        <a:effectLst/>
                        <a:latin typeface="+mn-lt"/>
                        <a:ea typeface="Calibri" panose="020F0502020204030204" pitchFamily="34" charset="0"/>
                        <a:cs typeface="Times New Roman" panose="02020603050405020304" pitchFamily="18" charset="0"/>
                      </a:endParaRPr>
                    </a:p>
                  </a:txBody>
                  <a:tcPr marL="63308" marR="63308" marT="0" marB="0"/>
                </a:tc>
                <a:tc rowSpan="2">
                  <a:txBody>
                    <a:bodyPr/>
                    <a:lstStyle/>
                    <a:p>
                      <a:pPr marL="0" marR="0">
                        <a:spcBef>
                          <a:spcPts val="0"/>
                        </a:spcBef>
                        <a:spcAft>
                          <a:spcPts val="0"/>
                        </a:spcAft>
                      </a:pPr>
                      <a:r>
                        <a:rPr lang="en-US" sz="2000" dirty="0">
                          <a:effectLst/>
                          <a:latin typeface="+mn-lt"/>
                        </a:rPr>
                        <a:t>Barrier:  Not understanding glaucoma, not having knowledge of available screening/resources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tc rowSpan="3">
                  <a:txBody>
                    <a:bodyPr/>
                    <a:lstStyle/>
                    <a:p>
                      <a:pPr marL="0" marR="0">
                        <a:spcBef>
                          <a:spcPts val="0"/>
                        </a:spcBef>
                        <a:spcAft>
                          <a:spcPts val="0"/>
                        </a:spcAft>
                      </a:pPr>
                      <a:r>
                        <a:rPr lang="en-US" sz="2000" b="1" dirty="0">
                          <a:solidFill>
                            <a:schemeClr val="bg1"/>
                          </a:solidFill>
                          <a:effectLst/>
                          <a:latin typeface="+mn-lt"/>
                        </a:rPr>
                        <a:t>Policy</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r>
                        <a:rPr lang="en-US" sz="2000" dirty="0">
                          <a:effectLst/>
                          <a:latin typeface="+mn-lt"/>
                        </a:rPr>
                        <a:t>Barrier: Regulations and bureaucracy that impede access to appropriate screening</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2212758242"/>
                  </a:ext>
                </a:extLst>
              </a:tr>
              <a:tr h="63713">
                <a:tc vMerge="1">
                  <a:txBody>
                    <a:bodyPr/>
                    <a:lstStyle/>
                    <a:p>
                      <a:endParaRPr lang="en-US"/>
                    </a:p>
                  </a:txBody>
                  <a:tcPr/>
                </a:tc>
                <a:tc vMerge="1">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rowSpan="2">
                  <a:txBody>
                    <a:bodyPr/>
                    <a:lstStyle/>
                    <a:p>
                      <a:pPr marL="0" marR="0">
                        <a:spcBef>
                          <a:spcPts val="0"/>
                        </a:spcBef>
                        <a:spcAft>
                          <a:spcPts val="0"/>
                        </a:spcAft>
                      </a:pPr>
                      <a:r>
                        <a:rPr lang="en-US" sz="2000" dirty="0">
                          <a:effectLst/>
                          <a:latin typeface="+mn-lt"/>
                        </a:rPr>
                        <a:t>Facilitator: Policies that encourage patients to make it to screening/appointments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95000"/>
                      </a:schemeClr>
                    </a:solidFill>
                  </a:tcPr>
                </a:tc>
                <a:extLst>
                  <a:ext uri="{0D108BD9-81ED-4DB2-BD59-A6C34878D82A}">
                    <a16:rowId xmlns:a16="http://schemas.microsoft.com/office/drawing/2014/main" val="1445353590"/>
                  </a:ext>
                </a:extLst>
              </a:tr>
              <a:tr h="779361">
                <a:tc vMerge="1">
                  <a:txBody>
                    <a:bodyPr/>
                    <a:lstStyle/>
                    <a:p>
                      <a:endParaRPr lang="en-US"/>
                    </a:p>
                  </a:txBody>
                  <a:tcPr/>
                </a:tc>
                <a:tc>
                  <a:txBody>
                    <a:bodyPr/>
                    <a:lstStyle/>
                    <a:p>
                      <a:pPr marL="0" marR="0">
                        <a:spcBef>
                          <a:spcPts val="0"/>
                        </a:spcBef>
                        <a:spcAft>
                          <a:spcPts val="0"/>
                        </a:spcAft>
                      </a:pPr>
                      <a:r>
                        <a:rPr lang="en-US" sz="2000" dirty="0">
                          <a:effectLst/>
                          <a:latin typeface="+mn-lt"/>
                        </a:rPr>
                        <a:t>Facilitator: Personal experience with eye disease, having knowledge of available screening/resources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vMerge="1">
                  <a:txBody>
                    <a:bodyPr/>
                    <a:lstStyle/>
                    <a:p>
                      <a:r>
                        <a:rPr lang="en-US" sz="2000" dirty="0">
                          <a:effectLst/>
                          <a:latin typeface="+mn-lt"/>
                        </a:rPr>
                        <a:t>Facilitator: Policies that encourage patients to make it to screening/appointments </a:t>
                      </a:r>
                      <a:endParaRPr lang="en-US" dirty="0"/>
                    </a:p>
                  </a:txBody>
                  <a:tcPr marL="63308" marR="63308" marT="0" marB="0"/>
                </a:tc>
                <a:extLst>
                  <a:ext uri="{0D108BD9-81ED-4DB2-BD59-A6C34878D82A}">
                    <a16:rowId xmlns:a16="http://schemas.microsoft.com/office/drawing/2014/main" val="1805756254"/>
                  </a:ext>
                </a:extLst>
              </a:tr>
              <a:tr h="779361">
                <a:tc rowSpan="2">
                  <a:txBody>
                    <a:bodyPr/>
                    <a:lstStyle/>
                    <a:p>
                      <a:pPr marL="0" marR="0" lvl="0" indent="0" algn="l" defTabSz="3133838" rtl="0" eaLnBrk="1" fontAlgn="auto" latinLnBrk="0" hangingPunct="1">
                        <a:lnSpc>
                          <a:spcPct val="100000"/>
                        </a:lnSpc>
                        <a:spcBef>
                          <a:spcPts val="0"/>
                        </a:spcBef>
                        <a:spcAft>
                          <a:spcPts val="0"/>
                        </a:spcAft>
                        <a:buClrTx/>
                        <a:buSzTx/>
                        <a:buFontTx/>
                        <a:buNone/>
                        <a:tabLst/>
                        <a:defRPr/>
                      </a:pPr>
                      <a:r>
                        <a:rPr lang="en-US" sz="2000" b="1" dirty="0">
                          <a:solidFill>
                            <a:schemeClr val="bg1"/>
                          </a:solidFill>
                          <a:effectLst/>
                          <a:latin typeface="+mn-lt"/>
                        </a:rPr>
                        <a:t>Social Support</a:t>
                      </a:r>
                      <a:endParaRPr lang="en-US" sz="2000" b="1" dirty="0">
                        <a:solidFill>
                          <a:schemeClr val="bg1"/>
                        </a:solidFill>
                        <a:effectLst/>
                        <a:latin typeface="+mn-lt"/>
                        <a:ea typeface="Calibri" panose="020F0502020204030204" pitchFamily="34" charset="0"/>
                        <a:cs typeface="Times New Roman" panose="02020603050405020304" pitchFamily="18" charset="0"/>
                      </a:endParaRPr>
                    </a:p>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rowSpan="2">
                  <a:txBody>
                    <a:bodyPr/>
                    <a:lstStyle/>
                    <a:p>
                      <a:pPr marL="0" marR="0" lvl="0" indent="0" algn="l" defTabSz="3133838" rtl="0" eaLnBrk="1" fontAlgn="auto" latinLnBrk="0" hangingPunct="1">
                        <a:lnSpc>
                          <a:spcPct val="100000"/>
                        </a:lnSpc>
                        <a:spcBef>
                          <a:spcPts val="0"/>
                        </a:spcBef>
                        <a:spcAft>
                          <a:spcPts val="0"/>
                        </a:spcAft>
                        <a:buClrTx/>
                        <a:buSzTx/>
                        <a:buFontTx/>
                        <a:buNone/>
                        <a:tabLst/>
                        <a:defRPr/>
                      </a:pPr>
                      <a:r>
                        <a:rPr lang="en-US" sz="2000" dirty="0">
                          <a:effectLst/>
                          <a:latin typeface="+mn-lt"/>
                        </a:rPr>
                        <a:t>Facilitator: Having good social network, good community support and resources.</a:t>
                      </a:r>
                      <a:endParaRPr lang="en-US" sz="2000" dirty="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95000"/>
                      </a:schemeClr>
                    </a:solidFill>
                  </a:tcPr>
                </a:tc>
                <a:tc rowSpan="3">
                  <a:txBody>
                    <a:bodyPr/>
                    <a:lstStyle/>
                    <a:p>
                      <a:pPr marL="0" marR="0">
                        <a:spcBef>
                          <a:spcPts val="0"/>
                        </a:spcBef>
                        <a:spcAft>
                          <a:spcPts val="0"/>
                        </a:spcAft>
                      </a:pPr>
                      <a:r>
                        <a:rPr lang="en-US" sz="2000" b="1" dirty="0">
                          <a:solidFill>
                            <a:schemeClr val="bg1"/>
                          </a:solidFill>
                          <a:effectLst/>
                          <a:latin typeface="+mn-lt"/>
                        </a:rPr>
                        <a:t>Transportation</a:t>
                      </a:r>
                      <a:endParaRPr lang="en-US" sz="2000" b="1" dirty="0">
                        <a:solidFill>
                          <a:schemeClr val="bg1"/>
                        </a:solidFill>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r>
                        <a:rPr lang="en-US" sz="2000" dirty="0">
                          <a:effectLst/>
                          <a:latin typeface="+mn-lt"/>
                        </a:rPr>
                        <a:t>Barrier: Not having transportation to make it to screening or appointments</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chemeClr val="bg1">
                        <a:lumMod val="85000"/>
                      </a:schemeClr>
                    </a:solidFill>
                  </a:tcPr>
                </a:tc>
                <a:extLst>
                  <a:ext uri="{0D108BD9-81ED-4DB2-BD59-A6C34878D82A}">
                    <a16:rowId xmlns:a16="http://schemas.microsoft.com/office/drawing/2014/main" val="2690089001"/>
                  </a:ext>
                </a:extLst>
              </a:tr>
              <a:tr h="259787">
                <a:tc vMerge="1">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rowSpan="2">
                  <a:txBody>
                    <a:bodyPr/>
                    <a:lstStyle/>
                    <a:p>
                      <a:pPr marL="0" marR="0">
                        <a:spcBef>
                          <a:spcPts val="0"/>
                        </a:spcBef>
                        <a:spcAft>
                          <a:spcPts val="0"/>
                        </a:spcAft>
                      </a:pPr>
                      <a:r>
                        <a:rPr lang="en-US" sz="2000" dirty="0">
                          <a:effectLst/>
                          <a:latin typeface="+mn-lt"/>
                        </a:rPr>
                        <a:t>Facilitator: Having access to adequate transportation</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extLst>
                  <a:ext uri="{0D108BD9-81ED-4DB2-BD59-A6C34878D82A}">
                    <a16:rowId xmlns:a16="http://schemas.microsoft.com/office/drawing/2014/main" val="2942369857"/>
                  </a:ext>
                </a:extLst>
              </a:tr>
              <a:tr h="519574">
                <a:tc rowSpan="2">
                  <a:txBody>
                    <a:bodyPr/>
                    <a:lstStyle/>
                    <a:p>
                      <a:pPr marL="0" marR="0">
                        <a:spcBef>
                          <a:spcPts val="0"/>
                        </a:spcBef>
                        <a:spcAft>
                          <a:spcPts val="0"/>
                        </a:spcAft>
                      </a:pPr>
                      <a:r>
                        <a:rPr lang="en-US" sz="2000" dirty="0">
                          <a:effectLst/>
                          <a:latin typeface="+mn-lt"/>
                        </a:rPr>
                        <a:t>Trust</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r>
                        <a:rPr lang="en-US" sz="2000" dirty="0">
                          <a:effectLst/>
                          <a:latin typeface="+mn-lt"/>
                        </a:rPr>
                        <a:t>Barrier: Lacking trust in faculty, staff, or clinic </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vMerge="1">
                  <a:txBody>
                    <a:bodyPr/>
                    <a:lstStyle/>
                    <a:p>
                      <a:endParaRPr lang="en-US"/>
                    </a:p>
                  </a:txBody>
                  <a:tcPr/>
                </a:tc>
                <a:tc vMerge="1">
                  <a:txBody>
                    <a:bodyPr/>
                    <a:lstStyle/>
                    <a:p>
                      <a:pPr marL="0" marR="0">
                        <a:spcBef>
                          <a:spcPts val="0"/>
                        </a:spcBef>
                        <a:spcAft>
                          <a:spcPts val="0"/>
                        </a:spcAft>
                      </a:pPr>
                      <a:r>
                        <a:rPr lang="en-US" sz="2000" dirty="0">
                          <a:effectLst/>
                          <a:latin typeface="+mn-lt"/>
                        </a:rPr>
                        <a:t>Facilitator: Having access to adequate transportation</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extLst>
                  <a:ext uri="{0D108BD9-81ED-4DB2-BD59-A6C34878D82A}">
                    <a16:rowId xmlns:a16="http://schemas.microsoft.com/office/drawing/2014/main" val="1396705942"/>
                  </a:ext>
                </a:extLst>
              </a:tr>
              <a:tr h="779361">
                <a:tc vMerge="1">
                  <a:txBody>
                    <a:bodyPr/>
                    <a:lstStyle/>
                    <a:p>
                      <a:endParaRPr lang="en-US"/>
                    </a:p>
                  </a:txBody>
                  <a:tcPr/>
                </a:tc>
                <a:tc>
                  <a:txBody>
                    <a:bodyPr/>
                    <a:lstStyle/>
                    <a:p>
                      <a:pPr marL="0" marR="0">
                        <a:spcBef>
                          <a:spcPts val="0"/>
                        </a:spcBef>
                        <a:spcAft>
                          <a:spcPts val="0"/>
                        </a:spcAft>
                      </a:pPr>
                      <a:r>
                        <a:rPr lang="en-US" sz="2000" dirty="0">
                          <a:effectLst/>
                          <a:latin typeface="+mn-lt"/>
                        </a:rPr>
                        <a:t>Facilitator: Trusting clinic, reputation of UM, prior good experiences with providers/ site.</a:t>
                      </a: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tc>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solidFill>
                      <a:srgbClr val="00356B"/>
                    </a:solidFill>
                  </a:tcPr>
                </a:tc>
                <a:tc>
                  <a:txBody>
                    <a:bodyPr/>
                    <a:lstStyle/>
                    <a:p>
                      <a:pPr marL="0" marR="0">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txBody>
                  <a:tcPr marL="63308" marR="63308" marT="0" marB="0"/>
                </a:tc>
                <a:extLst>
                  <a:ext uri="{0D108BD9-81ED-4DB2-BD59-A6C34878D82A}">
                    <a16:rowId xmlns:a16="http://schemas.microsoft.com/office/drawing/2014/main" val="3756124491"/>
                  </a:ext>
                </a:extLst>
              </a:tr>
            </a:tbl>
          </a:graphicData>
        </a:graphic>
      </p:graphicFrame>
      <p:sp>
        <p:nvSpPr>
          <p:cNvPr id="54" name="Text Box 180">
            <a:extLst>
              <a:ext uri="{FF2B5EF4-FFF2-40B4-BE49-F238E27FC236}">
                <a16:creationId xmlns:a16="http://schemas.microsoft.com/office/drawing/2014/main" id="{694D096D-81B3-8D4A-B6C3-2C65BD8DA70D}"/>
              </a:ext>
            </a:extLst>
          </p:cNvPr>
          <p:cNvSpPr txBox="1">
            <a:spLocks noChangeArrowheads="1"/>
          </p:cNvSpPr>
          <p:nvPr/>
        </p:nvSpPr>
        <p:spPr bwMode="auto">
          <a:xfrm>
            <a:off x="22942730" y="3602600"/>
            <a:ext cx="10303569"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mn-lt"/>
              </a:rPr>
              <a:t>Table 1.</a:t>
            </a:r>
            <a:r>
              <a:rPr lang="en-US" sz="2400" dirty="0">
                <a:latin typeface="+mn-lt"/>
              </a:rPr>
              <a:t> Identified themes and definitions of themes as both facilitator and barrier</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Custom 7">
      <a:dk1>
        <a:srgbClr val="00346A"/>
      </a:dk1>
      <a:lt1>
        <a:srgbClr val="FFFFFF"/>
      </a:lt1>
      <a:dk2>
        <a:srgbClr val="00346A"/>
      </a:dk2>
      <a:lt2>
        <a:srgbClr val="00346A"/>
      </a:lt2>
      <a:accent1>
        <a:srgbClr val="00346A"/>
      </a:accent1>
      <a:accent2>
        <a:srgbClr val="00346A"/>
      </a:accent2>
      <a:accent3>
        <a:srgbClr val="00346A"/>
      </a:accent3>
      <a:accent4>
        <a:srgbClr val="00346A"/>
      </a:accent4>
      <a:accent5>
        <a:srgbClr val="00346A"/>
      </a:accent5>
      <a:accent6>
        <a:srgbClr val="00346A"/>
      </a:accent6>
      <a:hlink>
        <a:srgbClr val="00346A"/>
      </a:hlink>
      <a:folHlink>
        <a:srgbClr val="00346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24447</TotalTime>
  <Words>2275</Words>
  <Application>Microsoft Macintosh PowerPoint</Application>
  <PresentationFormat>Custom</PresentationFormat>
  <Paragraphs>84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Dena Ballouz</cp:lastModifiedBy>
  <cp:revision>116</cp:revision>
  <cp:lastPrinted>2013-02-12T02:21:55Z</cp:lastPrinted>
  <dcterms:created xsi:type="dcterms:W3CDTF">2013-02-10T21:14:48Z</dcterms:created>
  <dcterms:modified xsi:type="dcterms:W3CDTF">2021-01-05T20:13:11Z</dcterms:modified>
</cp:coreProperties>
</file>